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01B09A4-8D84-427E-AE09-5A75E331FAE3}"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344680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1B09A4-8D84-427E-AE09-5A75E331FAE3}"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386419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1B09A4-8D84-427E-AE09-5A75E331FAE3}"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64068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1B09A4-8D84-427E-AE09-5A75E331FAE3}"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294730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B09A4-8D84-427E-AE09-5A75E331FAE3}"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715197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01B09A4-8D84-427E-AE09-5A75E331FAE3}" type="datetimeFigureOut">
              <a:rPr lang="en-GB" smtClean="0"/>
              <a:t>14/09/2021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283699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01B09A4-8D84-427E-AE09-5A75E331FAE3}" type="datetimeFigureOut">
              <a:rPr lang="en-GB" smtClean="0"/>
              <a:t>14/09/2021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3438638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01B09A4-8D84-427E-AE09-5A75E331FAE3}" type="datetimeFigureOut">
              <a:rPr lang="en-GB" smtClean="0"/>
              <a:t>14/09/2021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335339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B09A4-8D84-427E-AE09-5A75E331FAE3}" type="datetimeFigureOut">
              <a:rPr lang="en-GB" smtClean="0"/>
              <a:t>14/09/2021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112971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1B09A4-8D84-427E-AE09-5A75E331FAE3}" type="datetimeFigureOut">
              <a:rPr lang="en-GB" smtClean="0"/>
              <a:t>14/09/2021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343241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1B09A4-8D84-427E-AE09-5A75E331FAE3}" type="datetimeFigureOut">
              <a:rPr lang="en-GB" smtClean="0"/>
              <a:t>14/09/2021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199B4E-5740-4F11-989B-566ACB61C9D2}" type="slidenum">
              <a:rPr lang="en-GB" smtClean="0"/>
              <a:t>‹#›</a:t>
            </a:fld>
            <a:endParaRPr lang="en-GB"/>
          </a:p>
        </p:txBody>
      </p:sp>
    </p:spTree>
    <p:extLst>
      <p:ext uri="{BB962C8B-B14F-4D97-AF65-F5344CB8AC3E}">
        <p14:creationId xmlns:p14="http://schemas.microsoft.com/office/powerpoint/2010/main" val="327146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B09A4-8D84-427E-AE09-5A75E331FAE3}" type="datetimeFigureOut">
              <a:rPr lang="en-GB" smtClean="0"/>
              <a:t>14/09/2021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99B4E-5740-4F11-989B-566ACB61C9D2}" type="slidenum">
              <a:rPr lang="en-GB" smtClean="0"/>
              <a:t>‹#›</a:t>
            </a:fld>
            <a:endParaRPr lang="en-GB"/>
          </a:p>
        </p:txBody>
      </p:sp>
    </p:spTree>
    <p:extLst>
      <p:ext uri="{BB962C8B-B14F-4D97-AF65-F5344CB8AC3E}">
        <p14:creationId xmlns:p14="http://schemas.microsoft.com/office/powerpoint/2010/main" val="3530086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Programing for Problem Solving</a:t>
            </a:r>
          </a:p>
        </p:txBody>
      </p:sp>
      <p:sp>
        <p:nvSpPr>
          <p:cNvPr id="3" name="Subtitle 2"/>
          <p:cNvSpPr>
            <a:spLocks noGrp="1"/>
          </p:cNvSpPr>
          <p:nvPr>
            <p:ph type="subTitle" idx="1"/>
          </p:nvPr>
        </p:nvSpPr>
        <p:spPr/>
        <p:txBody>
          <a:bodyPr/>
          <a:lstStyle/>
          <a:p>
            <a:r>
              <a:rPr lang="en-GB" dirty="0"/>
              <a:t>13 sept 2021 – end of term</a:t>
            </a:r>
          </a:p>
        </p:txBody>
      </p:sp>
    </p:spTree>
    <p:extLst>
      <p:ext uri="{BB962C8B-B14F-4D97-AF65-F5344CB8AC3E}">
        <p14:creationId xmlns:p14="http://schemas.microsoft.com/office/powerpoint/2010/main" val="2124885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a:t>
            </a:r>
          </a:p>
        </p:txBody>
      </p:sp>
      <p:sp>
        <p:nvSpPr>
          <p:cNvPr id="3" name="Content Placeholder 2"/>
          <p:cNvSpPr>
            <a:spLocks noGrp="1"/>
          </p:cNvSpPr>
          <p:nvPr>
            <p:ph idx="1"/>
          </p:nvPr>
        </p:nvSpPr>
        <p:spPr/>
        <p:txBody>
          <a:bodyPr>
            <a:normAutofit/>
          </a:bodyPr>
          <a:lstStyle/>
          <a:p>
            <a:r>
              <a:rPr lang="en-GB" dirty="0"/>
              <a:t>What can fail in the above algorithms. (To know all the possible failure modes requires knowledge of how computers work). </a:t>
            </a:r>
          </a:p>
          <a:p>
            <a:r>
              <a:rPr lang="en-GB" dirty="0"/>
              <a:t>Some examples of failures are: </a:t>
            </a:r>
          </a:p>
          <a:p>
            <a:r>
              <a:rPr lang="en-GB" dirty="0"/>
              <a:t>For the First </a:t>
            </a:r>
            <a:r>
              <a:rPr lang="en-GB" dirty="0" err="1"/>
              <a:t>solution:What</a:t>
            </a:r>
            <a:r>
              <a:rPr lang="en-GB" dirty="0"/>
              <a:t> happens if specific value of N needed is not coded? </a:t>
            </a:r>
          </a:p>
          <a:p>
            <a:r>
              <a:rPr lang="en-GB" i="1" dirty="0"/>
              <a:t>Need some exception handling</a:t>
            </a:r>
            <a:r>
              <a:rPr lang="en-GB" dirty="0"/>
              <a:t>. </a:t>
            </a:r>
          </a:p>
          <a:p>
            <a:r>
              <a:rPr lang="en-GB" dirty="0"/>
              <a:t>For the Intermediate solution: This algorithm is fairly robust. </a:t>
            </a:r>
          </a:p>
          <a:p>
            <a:pPr marL="0" indent="0">
              <a:buNone/>
            </a:pPr>
            <a:r>
              <a:rPr lang="en-GB" i="1" dirty="0"/>
              <a:t>When N is large execution will be slow compared to Final solution and</a:t>
            </a:r>
          </a:p>
          <a:p>
            <a:pPr marL="0" indent="0">
              <a:buNone/>
            </a:pPr>
            <a:r>
              <a:rPr lang="en-GB" i="1" dirty="0"/>
              <a:t>What happens in intermediate solution if N is negative?  </a:t>
            </a:r>
            <a:endParaRPr lang="en-GB" dirty="0"/>
          </a:p>
          <a:p>
            <a:pPr marL="0" indent="0">
              <a:buNone/>
            </a:pPr>
            <a:endParaRPr lang="en-GB" dirty="0"/>
          </a:p>
        </p:txBody>
      </p:sp>
    </p:spTree>
    <p:extLst>
      <p:ext uri="{BB962C8B-B14F-4D97-AF65-F5344CB8AC3E}">
        <p14:creationId xmlns:p14="http://schemas.microsoft.com/office/powerpoint/2010/main" val="27607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a:t>
            </a:r>
          </a:p>
        </p:txBody>
      </p:sp>
      <p:sp>
        <p:nvSpPr>
          <p:cNvPr id="3" name="Content Placeholder 2"/>
          <p:cNvSpPr>
            <a:spLocks noGrp="1"/>
          </p:cNvSpPr>
          <p:nvPr>
            <p:ph idx="1"/>
          </p:nvPr>
        </p:nvSpPr>
        <p:spPr/>
        <p:txBody>
          <a:bodyPr>
            <a:normAutofit/>
          </a:bodyPr>
          <a:lstStyle/>
          <a:p>
            <a:r>
              <a:rPr lang="en-GB" dirty="0"/>
              <a:t>The Final solution is most common algorithm for this type of problem, and it has many potential failure modes. </a:t>
            </a:r>
          </a:p>
          <a:p>
            <a:r>
              <a:rPr lang="en-GB" dirty="0"/>
              <a:t>For example: </a:t>
            </a:r>
          </a:p>
          <a:p>
            <a:pPr marL="0" indent="0">
              <a:buNone/>
            </a:pPr>
            <a:r>
              <a:rPr lang="en-GB" dirty="0"/>
              <a:t>1) What if N is less than zero? </a:t>
            </a:r>
          </a:p>
          <a:p>
            <a:r>
              <a:rPr lang="en-GB" i="1" dirty="0"/>
              <a:t>Still returns an answer but not what would be expected. </a:t>
            </a:r>
          </a:p>
        </p:txBody>
      </p:sp>
    </p:spTree>
    <p:extLst>
      <p:ext uri="{BB962C8B-B14F-4D97-AF65-F5344CB8AC3E}">
        <p14:creationId xmlns:p14="http://schemas.microsoft.com/office/powerpoint/2010/main" val="195302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a:t>
            </a:r>
          </a:p>
        </p:txBody>
      </p:sp>
      <p:sp>
        <p:nvSpPr>
          <p:cNvPr id="3" name="Content Placeholder 2"/>
          <p:cNvSpPr>
            <a:spLocks noGrp="1"/>
          </p:cNvSpPr>
          <p:nvPr>
            <p:ph idx="1"/>
          </p:nvPr>
        </p:nvSpPr>
        <p:spPr/>
        <p:txBody>
          <a:bodyPr>
            <a:normAutofit lnSpcReduction="10000"/>
          </a:bodyPr>
          <a:lstStyle/>
          <a:p>
            <a:r>
              <a:rPr lang="en-GB" dirty="0"/>
              <a:t>In Final solution which order will the multiplication and division be done?</a:t>
            </a:r>
          </a:p>
          <a:p>
            <a:r>
              <a:rPr lang="en-GB" b="1" i="1" dirty="0">
                <a:solidFill>
                  <a:schemeClr val="accent1">
                    <a:lumMod val="50000"/>
                  </a:schemeClr>
                </a:solidFill>
              </a:rPr>
              <a:t>For all values of N, either N or N+1 will be even and therefore N*(N+1) will always be even but what if the division is done first? Algorithm will work half of the time. </a:t>
            </a:r>
          </a:p>
          <a:p>
            <a:pPr marL="0" indent="0">
              <a:buNone/>
            </a:pPr>
            <a:endParaRPr lang="en-GB" b="1" dirty="0">
              <a:solidFill>
                <a:schemeClr val="accent1">
                  <a:lumMod val="50000"/>
                </a:schemeClr>
              </a:solidFill>
            </a:endParaRPr>
          </a:p>
          <a:p>
            <a:r>
              <a:rPr lang="en-GB" b="1" i="1" dirty="0"/>
              <a:t>If division is done first and N+1 is odd, the algorithm will return a result but it will not be correct. </a:t>
            </a:r>
            <a:r>
              <a:rPr lang="en-GB" b="1" i="1" dirty="0">
                <a:solidFill>
                  <a:schemeClr val="accent1">
                    <a:lumMod val="50000"/>
                  </a:schemeClr>
                </a:solidFill>
              </a:rPr>
              <a:t>This is a bug. For verification, it means the algorithm works sometimes but not always.</a:t>
            </a:r>
          </a:p>
          <a:p>
            <a:pPr marL="0" indent="0">
              <a:buNone/>
            </a:pPr>
            <a:r>
              <a:rPr lang="en-GB" b="1" i="1" dirty="0">
                <a:solidFill>
                  <a:schemeClr val="accent1">
                    <a:lumMod val="50000"/>
                  </a:schemeClr>
                </a:solidFill>
              </a:rPr>
              <a:t>&lt;&lt; calculate with N=6&gt;&gt;</a:t>
            </a:r>
            <a:endParaRPr lang="en-GB" b="1" dirty="0">
              <a:solidFill>
                <a:schemeClr val="accent1">
                  <a:lumMod val="50000"/>
                </a:schemeClr>
              </a:solidFill>
            </a:endParaRPr>
          </a:p>
        </p:txBody>
      </p:sp>
    </p:spTree>
    <p:extLst>
      <p:ext uri="{BB962C8B-B14F-4D97-AF65-F5344CB8AC3E}">
        <p14:creationId xmlns:p14="http://schemas.microsoft.com/office/powerpoint/2010/main" val="162868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a:t>
            </a:r>
          </a:p>
        </p:txBody>
      </p:sp>
      <p:sp>
        <p:nvSpPr>
          <p:cNvPr id="3" name="Content Placeholder 2"/>
          <p:cNvSpPr>
            <a:spLocks noGrp="1"/>
          </p:cNvSpPr>
          <p:nvPr>
            <p:ph idx="1"/>
          </p:nvPr>
        </p:nvSpPr>
        <p:spPr/>
        <p:txBody>
          <a:bodyPr/>
          <a:lstStyle/>
          <a:p>
            <a:r>
              <a:rPr lang="en-GB" dirty="0"/>
              <a:t>What if N is very large? </a:t>
            </a:r>
          </a:p>
          <a:p>
            <a:r>
              <a:rPr lang="en-GB" i="1" dirty="0"/>
              <a:t>What is the maximum value N*(N+1) can have? </a:t>
            </a:r>
          </a:p>
          <a:p>
            <a:r>
              <a:rPr lang="en-GB" i="1" dirty="0"/>
              <a:t>There are maximum values that integers can be represented in a computer and we may overflow. What happens then? Can we code this to handle large values of N? </a:t>
            </a:r>
            <a:endParaRPr lang="en-GB" dirty="0"/>
          </a:p>
          <a:p>
            <a:r>
              <a:rPr lang="en-GB" dirty="0"/>
              <a:t>We will return later to algorithm development when languages are discussed in more detail </a:t>
            </a:r>
          </a:p>
          <a:p>
            <a:pPr marL="0" indent="0">
              <a:buNone/>
            </a:pPr>
            <a:endParaRPr lang="en-GB" dirty="0"/>
          </a:p>
        </p:txBody>
      </p:sp>
    </p:spTree>
    <p:extLst>
      <p:ext uri="{BB962C8B-B14F-4D97-AF65-F5344CB8AC3E}">
        <p14:creationId xmlns:p14="http://schemas.microsoft.com/office/powerpoint/2010/main" val="3863346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a:t>
            </a:r>
          </a:p>
        </p:txBody>
      </p:sp>
      <p:sp>
        <p:nvSpPr>
          <p:cNvPr id="3" name="Content Placeholder 2"/>
          <p:cNvSpPr>
            <a:spLocks noGrp="1"/>
          </p:cNvSpPr>
          <p:nvPr>
            <p:ph idx="1"/>
          </p:nvPr>
        </p:nvSpPr>
        <p:spPr/>
        <p:txBody>
          <a:bodyPr/>
          <a:lstStyle/>
          <a:p>
            <a:r>
              <a:rPr lang="en-GB" dirty="0"/>
              <a:t>Basically: How do you know that the results of your program are correct? </a:t>
            </a:r>
          </a:p>
          <a:p>
            <a:r>
              <a:rPr lang="en-GB" dirty="0"/>
              <a:t>The overall program is so large and complex, that human checking of  the results is usually not possible. </a:t>
            </a:r>
          </a:p>
          <a:p>
            <a:r>
              <a:rPr lang="en-GB" dirty="0"/>
              <a:t>Remember there are very rarely answers in the back of the book. </a:t>
            </a:r>
          </a:p>
          <a:p>
            <a:r>
              <a:rPr lang="en-GB" b="1" dirty="0"/>
              <a:t>There are no definite rules for this operation</a:t>
            </a:r>
            <a:r>
              <a:rPr lang="en-GB" dirty="0"/>
              <a:t>. The skill is in Program Design and Test cases Design. Domain Knowledge is of immense help.</a:t>
            </a:r>
          </a:p>
          <a:p>
            <a:pPr marL="0" indent="0">
              <a:buNone/>
            </a:pPr>
            <a:endParaRPr lang="en-GB" dirty="0"/>
          </a:p>
        </p:txBody>
      </p:sp>
    </p:spTree>
    <p:extLst>
      <p:ext uri="{BB962C8B-B14F-4D97-AF65-F5344CB8AC3E}">
        <p14:creationId xmlns:p14="http://schemas.microsoft.com/office/powerpoint/2010/main" val="3241905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a:t>
            </a:r>
          </a:p>
        </p:txBody>
      </p:sp>
      <p:sp>
        <p:nvSpPr>
          <p:cNvPr id="3" name="Content Placeholder 2"/>
          <p:cNvSpPr>
            <a:spLocks noGrp="1"/>
          </p:cNvSpPr>
          <p:nvPr>
            <p:ph idx="1"/>
          </p:nvPr>
        </p:nvSpPr>
        <p:spPr/>
        <p:txBody>
          <a:bodyPr>
            <a:normAutofit lnSpcReduction="10000"/>
          </a:bodyPr>
          <a:lstStyle/>
          <a:p>
            <a:r>
              <a:rPr lang="en-GB" dirty="0"/>
              <a:t>By breaking the program into small modules, each of which can be checked, the sum of the parts is likely to be correct but not always. </a:t>
            </a:r>
          </a:p>
          <a:p>
            <a:r>
              <a:rPr lang="en-GB" dirty="0"/>
              <a:t>Note: getting a program to compile and run is only the first (small) step in programming. </a:t>
            </a:r>
          </a:p>
          <a:p>
            <a:r>
              <a:rPr lang="en-GB" dirty="0"/>
              <a:t>Problems can be that the program only works some of the time (sound familiar), or it may not work on all platforms. </a:t>
            </a:r>
          </a:p>
          <a:p>
            <a:r>
              <a:rPr lang="en-GB" b="1" dirty="0"/>
              <a:t>The critical issue to realize all possible cases that might occur. Testing ..Testing and Testing</a:t>
            </a:r>
          </a:p>
          <a:p>
            <a:r>
              <a:rPr lang="en-GB" dirty="0"/>
              <a:t>This takes experience and the more you know about how computers work, the more likely you are to realize the exceptions. </a:t>
            </a:r>
          </a:p>
          <a:p>
            <a:endParaRPr lang="en-GB" dirty="0"/>
          </a:p>
        </p:txBody>
      </p:sp>
    </p:spTree>
    <p:extLst>
      <p:ext uri="{BB962C8B-B14F-4D97-AF65-F5344CB8AC3E}">
        <p14:creationId xmlns:p14="http://schemas.microsoft.com/office/powerpoint/2010/main" val="85336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Class</a:t>
            </a:r>
          </a:p>
        </p:txBody>
      </p:sp>
      <p:sp>
        <p:nvSpPr>
          <p:cNvPr id="3" name="Content Placeholder 2"/>
          <p:cNvSpPr>
            <a:spLocks noGrp="1"/>
          </p:cNvSpPr>
          <p:nvPr>
            <p:ph idx="1"/>
          </p:nvPr>
        </p:nvSpPr>
        <p:spPr/>
        <p:txBody>
          <a:bodyPr/>
          <a:lstStyle/>
          <a:p>
            <a:r>
              <a:rPr lang="en-GB" dirty="0"/>
              <a:t>Basics of Computer</a:t>
            </a:r>
          </a:p>
          <a:p>
            <a:r>
              <a:rPr lang="en-GB" dirty="0"/>
              <a:t>Problem solving – Representation of solutions</a:t>
            </a:r>
          </a:p>
          <a:p>
            <a:pPr lvl="1"/>
            <a:r>
              <a:rPr lang="en-GB" dirty="0"/>
              <a:t>Structured English</a:t>
            </a:r>
          </a:p>
          <a:p>
            <a:pPr lvl="1"/>
            <a:r>
              <a:rPr lang="en-GB" dirty="0"/>
              <a:t>Flow Charts &lt;&lt; Lab Manual can be shown&gt;&gt;</a:t>
            </a:r>
          </a:p>
        </p:txBody>
      </p:sp>
    </p:spTree>
    <p:extLst>
      <p:ext uri="{BB962C8B-B14F-4D97-AF65-F5344CB8AC3E}">
        <p14:creationId xmlns:p14="http://schemas.microsoft.com/office/powerpoint/2010/main" val="118000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dirty="0"/>
              <a:t>Class Timing</a:t>
            </a:r>
          </a:p>
          <a:p>
            <a:r>
              <a:rPr lang="en-GB" dirty="0"/>
              <a:t>Expectations from Class</a:t>
            </a:r>
          </a:p>
          <a:p>
            <a:r>
              <a:rPr lang="en-GB" dirty="0"/>
              <a:t>ICA</a:t>
            </a:r>
          </a:p>
          <a:p>
            <a:r>
              <a:rPr lang="en-GB" dirty="0"/>
              <a:t>Project</a:t>
            </a:r>
          </a:p>
        </p:txBody>
      </p:sp>
    </p:spTree>
    <p:extLst>
      <p:ext uri="{BB962C8B-B14F-4D97-AF65-F5344CB8AC3E}">
        <p14:creationId xmlns:p14="http://schemas.microsoft.com/office/powerpoint/2010/main" val="429437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 of This Course</a:t>
            </a:r>
          </a:p>
        </p:txBody>
      </p:sp>
      <p:sp>
        <p:nvSpPr>
          <p:cNvPr id="3" name="Content Placeholder 2"/>
          <p:cNvSpPr>
            <a:spLocks noGrp="1"/>
          </p:cNvSpPr>
          <p:nvPr>
            <p:ph idx="1"/>
          </p:nvPr>
        </p:nvSpPr>
        <p:spPr/>
        <p:txBody>
          <a:bodyPr/>
          <a:lstStyle/>
          <a:p>
            <a:r>
              <a:rPr lang="en-GB" dirty="0"/>
              <a:t>Comprehending a given Problem Statement</a:t>
            </a:r>
          </a:p>
          <a:p>
            <a:r>
              <a:rPr lang="en-GB" dirty="0"/>
              <a:t>Design solution</a:t>
            </a:r>
          </a:p>
          <a:p>
            <a:r>
              <a:rPr lang="en-GB" dirty="0"/>
              <a:t>Implementation and Verification in C++</a:t>
            </a:r>
          </a:p>
          <a:p>
            <a:r>
              <a:rPr lang="en-GB" dirty="0"/>
              <a:t>Problem solving in OO paradigm</a:t>
            </a:r>
          </a:p>
        </p:txBody>
      </p:sp>
    </p:spTree>
    <p:extLst>
      <p:ext uri="{BB962C8B-B14F-4D97-AF65-F5344CB8AC3E}">
        <p14:creationId xmlns:p14="http://schemas.microsoft.com/office/powerpoint/2010/main" val="34564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Tentative Topic wise schedule</a:t>
            </a:r>
          </a:p>
        </p:txBody>
      </p:sp>
      <p:sp>
        <p:nvSpPr>
          <p:cNvPr id="3" name="Content Placeholder 2"/>
          <p:cNvSpPr>
            <a:spLocks noGrp="1"/>
          </p:cNvSpPr>
          <p:nvPr>
            <p:ph sz="half" idx="1"/>
          </p:nvPr>
        </p:nvSpPr>
        <p:spPr/>
        <p:txBody>
          <a:bodyPr/>
          <a:lstStyle/>
          <a:p>
            <a:r>
              <a:rPr lang="en-GB" dirty="0"/>
              <a:t>Problem solving skill  - 2</a:t>
            </a:r>
          </a:p>
          <a:p>
            <a:r>
              <a:rPr lang="en-GB" dirty="0"/>
              <a:t>Basic C++ program structure – 2</a:t>
            </a:r>
          </a:p>
          <a:p>
            <a:r>
              <a:rPr lang="en-GB" dirty="0"/>
              <a:t>Control structures – 7</a:t>
            </a:r>
          </a:p>
          <a:p>
            <a:r>
              <a:rPr lang="en-GB" dirty="0"/>
              <a:t>Functions - 5 </a:t>
            </a:r>
          </a:p>
          <a:p>
            <a:r>
              <a:rPr lang="en-GB" dirty="0"/>
              <a:t>Other Data types Arrays , Strings – 4</a:t>
            </a:r>
          </a:p>
          <a:p>
            <a:r>
              <a:rPr lang="en-GB" dirty="0"/>
              <a:t>Structures and Pointers - 3</a:t>
            </a:r>
          </a:p>
        </p:txBody>
      </p:sp>
      <p:sp>
        <p:nvSpPr>
          <p:cNvPr id="4" name="Content Placeholder 3"/>
          <p:cNvSpPr>
            <a:spLocks noGrp="1"/>
          </p:cNvSpPr>
          <p:nvPr>
            <p:ph sz="half" idx="2"/>
          </p:nvPr>
        </p:nvSpPr>
        <p:spPr/>
        <p:txBody>
          <a:bodyPr/>
          <a:lstStyle/>
          <a:p>
            <a:r>
              <a:rPr lang="en-GB" dirty="0"/>
              <a:t>Object Oriented programming – 2</a:t>
            </a:r>
          </a:p>
          <a:p>
            <a:r>
              <a:rPr lang="en-GB" dirty="0"/>
              <a:t>OO features and problem solving using OO paradigm- 5</a:t>
            </a:r>
          </a:p>
        </p:txBody>
      </p:sp>
    </p:spTree>
    <p:extLst>
      <p:ext uri="{BB962C8B-B14F-4D97-AF65-F5344CB8AC3E}">
        <p14:creationId xmlns:p14="http://schemas.microsoft.com/office/powerpoint/2010/main" val="86746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solving</a:t>
            </a:r>
          </a:p>
        </p:txBody>
      </p:sp>
      <p:sp>
        <p:nvSpPr>
          <p:cNvPr id="3" name="Content Placeholder 2"/>
          <p:cNvSpPr>
            <a:spLocks noGrp="1"/>
          </p:cNvSpPr>
          <p:nvPr>
            <p:ph idx="1"/>
          </p:nvPr>
        </p:nvSpPr>
        <p:spPr/>
        <p:txBody>
          <a:bodyPr>
            <a:normAutofit/>
          </a:bodyPr>
          <a:lstStyle/>
          <a:p>
            <a:pPr marL="0" indent="0">
              <a:buNone/>
            </a:pPr>
            <a:r>
              <a:rPr lang="en-GB" sz="2000" b="1" dirty="0"/>
              <a:t>&lt;&lt;Ref: MIT open course&gt;&gt;</a:t>
            </a:r>
          </a:p>
          <a:p>
            <a:r>
              <a:rPr lang="en-GB" dirty="0"/>
              <a:t>Statement of problem: The clearer this can be done, the easier the development and implementation </a:t>
            </a:r>
          </a:p>
          <a:p>
            <a:r>
              <a:rPr lang="en-GB" dirty="0"/>
              <a:t>Solution Algorithm: Exactly how will the problem be solved. </a:t>
            </a:r>
          </a:p>
          <a:p>
            <a:r>
              <a:rPr lang="en-GB" dirty="0"/>
              <a:t>Implementation: Breaking the algorithm into manageable pieces that can be coded into the language of choice, and putting all the pieces together to solve the problem. </a:t>
            </a:r>
          </a:p>
          <a:p>
            <a:r>
              <a:rPr lang="en-GB" dirty="0"/>
              <a:t>Verification: Checking that the implementation solves the original problem. Often this is the most difficult step because you don't know what the “correct'' answer is (reason for program in the first place). </a:t>
            </a:r>
          </a:p>
          <a:p>
            <a:endParaRPr lang="en-GB" dirty="0"/>
          </a:p>
        </p:txBody>
      </p:sp>
    </p:spTree>
    <p:extLst>
      <p:ext uri="{BB962C8B-B14F-4D97-AF65-F5344CB8AC3E}">
        <p14:creationId xmlns:p14="http://schemas.microsoft.com/office/powerpoint/2010/main" val="205577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p>
        </p:txBody>
      </p:sp>
      <p:sp>
        <p:nvSpPr>
          <p:cNvPr id="3" name="Content Placeholder 2"/>
          <p:cNvSpPr>
            <a:spLocks noGrp="1"/>
          </p:cNvSpPr>
          <p:nvPr>
            <p:ph idx="1"/>
          </p:nvPr>
        </p:nvSpPr>
        <p:spPr/>
        <p:txBody>
          <a:bodyPr>
            <a:normAutofit/>
          </a:bodyPr>
          <a:lstStyle/>
          <a:p>
            <a:r>
              <a:rPr lang="en-GB" b="1" dirty="0"/>
              <a:t>How many numbers need to be stored to save a symmetric </a:t>
            </a:r>
            <a:r>
              <a:rPr lang="en-GB" b="1" dirty="0" err="1"/>
              <a:t>NxN</a:t>
            </a:r>
            <a:r>
              <a:rPr lang="en-GB" b="1" dirty="0"/>
              <a:t> matrix in lower diagonal form? </a:t>
            </a:r>
            <a:r>
              <a:rPr lang="en-GB" dirty="0"/>
              <a:t>(This is our statement of problem: Note this may be a small piece of another larger problem). </a:t>
            </a:r>
          </a:p>
          <a:p>
            <a:r>
              <a:rPr lang="en-GB" dirty="0"/>
              <a:t>Solution algorithm: In lower diagonal form, the number of values needed go as: 1x1=1, 2x2=3, 3x3=6 , 4x4 = 10... </a:t>
            </a:r>
          </a:p>
          <a:p>
            <a:r>
              <a:rPr lang="en-GB" dirty="0"/>
              <a:t>To increase the dimension of the matrix from (N-1)x(N-1) to </a:t>
            </a:r>
            <a:r>
              <a:rPr lang="en-GB" dirty="0" err="1"/>
              <a:t>NxN</a:t>
            </a:r>
            <a:r>
              <a:rPr lang="en-GB" dirty="0"/>
              <a:t> requires </a:t>
            </a:r>
            <a:r>
              <a:rPr lang="en-GB" b="1" dirty="0">
                <a:solidFill>
                  <a:schemeClr val="accent1">
                    <a:lumMod val="50000"/>
                  </a:schemeClr>
                </a:solidFill>
              </a:rPr>
              <a:t>N new values</a:t>
            </a:r>
            <a:r>
              <a:rPr lang="en-GB" dirty="0"/>
              <a:t>. Therefore our algorithm is the sum of integers from 1 to N. </a:t>
            </a:r>
          </a:p>
          <a:p>
            <a:r>
              <a:rPr lang="en-GB" dirty="0"/>
              <a:t>•</a:t>
            </a:r>
            <a:r>
              <a:rPr lang="en-GB" i="1" dirty="0"/>
              <a:t>So how do we solve it? </a:t>
            </a:r>
            <a:endParaRPr lang="en-GB" dirty="0"/>
          </a:p>
          <a:p>
            <a:endParaRPr lang="en-GB" dirty="0"/>
          </a:p>
        </p:txBody>
      </p:sp>
    </p:spTree>
    <p:extLst>
      <p:ext uri="{BB962C8B-B14F-4D97-AF65-F5344CB8AC3E}">
        <p14:creationId xmlns:p14="http://schemas.microsoft.com/office/powerpoint/2010/main" val="14552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Possible Solutions </a:t>
            </a:r>
          </a:p>
        </p:txBody>
      </p:sp>
      <p:sp>
        <p:nvSpPr>
          <p:cNvPr id="3" name="Content Placeholder 2"/>
          <p:cNvSpPr>
            <a:spLocks noGrp="1"/>
          </p:cNvSpPr>
          <p:nvPr>
            <p:ph idx="1"/>
          </p:nvPr>
        </p:nvSpPr>
        <p:spPr/>
        <p:txBody>
          <a:bodyPr/>
          <a:lstStyle/>
          <a:p>
            <a:r>
              <a:rPr lang="en-GB" dirty="0"/>
              <a:t>The simplest and obvious – </a:t>
            </a:r>
          </a:p>
          <a:p>
            <a:pPr marL="0" indent="0">
              <a:buNone/>
            </a:pPr>
            <a:r>
              <a:rPr lang="pt-BR" dirty="0"/>
              <a:t>num_elements = 1 + 2 + 3 + 4 + 5 + .... + N </a:t>
            </a:r>
          </a:p>
          <a:p>
            <a:pPr marL="0" indent="0">
              <a:buNone/>
            </a:pPr>
            <a:endParaRPr lang="en-GB" dirty="0"/>
          </a:p>
          <a:p>
            <a:pPr marL="0" indent="0">
              <a:buNone/>
            </a:pPr>
            <a:r>
              <a:rPr lang="en-GB" dirty="0"/>
              <a:t>Coded specifically for specific values of N</a:t>
            </a:r>
          </a:p>
          <a:p>
            <a:pPr marL="0" indent="0">
              <a:buNone/>
            </a:pPr>
            <a:r>
              <a:rPr lang="en-GB" dirty="0"/>
              <a:t>Not very flexible</a:t>
            </a:r>
          </a:p>
          <a:p>
            <a:pPr marL="0" indent="0">
              <a:buNone/>
            </a:pPr>
            <a:r>
              <a:rPr lang="en-GB" dirty="0"/>
              <a:t>could be many options depending on number of values of N possible. </a:t>
            </a:r>
          </a:p>
          <a:p>
            <a:endParaRPr lang="en-GB" dirty="0"/>
          </a:p>
        </p:txBody>
      </p:sp>
    </p:spTree>
    <p:extLst>
      <p:ext uri="{BB962C8B-B14F-4D97-AF65-F5344CB8AC3E}">
        <p14:creationId xmlns:p14="http://schemas.microsoft.com/office/powerpoint/2010/main" val="376060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Possible Solutions </a:t>
            </a:r>
          </a:p>
        </p:txBody>
      </p:sp>
      <p:sp>
        <p:nvSpPr>
          <p:cNvPr id="3" name="Content Placeholder 2"/>
          <p:cNvSpPr>
            <a:spLocks noGrp="1"/>
          </p:cNvSpPr>
          <p:nvPr>
            <p:ph idx="1"/>
          </p:nvPr>
        </p:nvSpPr>
        <p:spPr/>
        <p:txBody>
          <a:bodyPr/>
          <a:lstStyle/>
          <a:p>
            <a:r>
              <a:rPr lang="en-GB" dirty="0"/>
              <a:t>Intermediate – </a:t>
            </a:r>
          </a:p>
          <a:p>
            <a:pPr marL="0" indent="0">
              <a:buNone/>
            </a:pPr>
            <a:r>
              <a:rPr lang="en-GB" dirty="0"/>
              <a:t>Does not require much thought, takes advantage of looping ability of most languages </a:t>
            </a:r>
          </a:p>
          <a:p>
            <a:pPr marL="0" indent="0">
              <a:buNone/>
            </a:pPr>
            <a:endParaRPr lang="en-GB" dirty="0"/>
          </a:p>
          <a:p>
            <a:pPr marL="0" indent="0">
              <a:buNone/>
            </a:pPr>
            <a:r>
              <a:rPr lang="en-GB" dirty="0" err="1"/>
              <a:t>totalNo</a:t>
            </a:r>
            <a:r>
              <a:rPr lang="en-GB" dirty="0"/>
              <a:t>=0;</a:t>
            </a:r>
          </a:p>
          <a:p>
            <a:pPr marL="0" indent="0">
              <a:buNone/>
            </a:pPr>
            <a:r>
              <a:rPr lang="en-GB" dirty="0"/>
              <a:t>for ( </a:t>
            </a:r>
            <a:r>
              <a:rPr lang="en-GB" dirty="0" err="1"/>
              <a:t>i</a:t>
            </a:r>
            <a:r>
              <a:rPr lang="en-GB" dirty="0"/>
              <a:t>=1;i&lt;=</a:t>
            </a:r>
            <a:r>
              <a:rPr lang="en-GB" dirty="0" err="1"/>
              <a:t>N;i</a:t>
            </a:r>
            <a:r>
              <a:rPr lang="en-GB" dirty="0"/>
              <a:t>++)</a:t>
            </a:r>
          </a:p>
          <a:p>
            <a:pPr marL="0" indent="0">
              <a:buNone/>
            </a:pPr>
            <a:r>
              <a:rPr lang="en-GB" dirty="0"/>
              <a:t>{</a:t>
            </a:r>
            <a:r>
              <a:rPr lang="en-GB" dirty="0" err="1"/>
              <a:t>totalNo</a:t>
            </a:r>
            <a:r>
              <a:rPr lang="en-GB" dirty="0"/>
              <a:t>=</a:t>
            </a:r>
            <a:r>
              <a:rPr lang="en-GB" dirty="0" err="1"/>
              <a:t>totalNo+I</a:t>
            </a:r>
            <a:r>
              <a:rPr lang="en-GB" dirty="0"/>
              <a:t>;}</a:t>
            </a:r>
          </a:p>
        </p:txBody>
      </p:sp>
    </p:spTree>
    <p:extLst>
      <p:ext uri="{BB962C8B-B14F-4D97-AF65-F5344CB8AC3E}">
        <p14:creationId xmlns:p14="http://schemas.microsoft.com/office/powerpoint/2010/main" val="182920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Possible Solutions </a:t>
            </a:r>
          </a:p>
        </p:txBody>
      </p:sp>
      <p:sp>
        <p:nvSpPr>
          <p:cNvPr id="3" name="Content Placeholder 2"/>
          <p:cNvSpPr>
            <a:spLocks noGrp="1"/>
          </p:cNvSpPr>
          <p:nvPr>
            <p:ph idx="1"/>
          </p:nvPr>
        </p:nvSpPr>
        <p:spPr/>
        <p:txBody>
          <a:bodyPr/>
          <a:lstStyle/>
          <a:p>
            <a:r>
              <a:rPr lang="en-GB" dirty="0"/>
              <a:t>Final Solution – </a:t>
            </a:r>
          </a:p>
          <a:p>
            <a:pPr marL="0" indent="0">
              <a:buNone/>
            </a:pPr>
            <a:r>
              <a:rPr lang="en-GB" dirty="0"/>
              <a:t>Requires some thought about the sequence ;also looking up the sum of series in a mathematics book </a:t>
            </a:r>
          </a:p>
          <a:p>
            <a:pPr marL="0" indent="0">
              <a:buNone/>
            </a:pPr>
            <a:r>
              <a:rPr lang="en-GB" dirty="0" err="1"/>
              <a:t>num_elements</a:t>
            </a:r>
            <a:r>
              <a:rPr lang="en-GB" dirty="0"/>
              <a:t> = N*(N+1)/2 </a:t>
            </a:r>
          </a:p>
          <a:p>
            <a:pPr marL="0" indent="0">
              <a:buNone/>
            </a:pPr>
            <a:endParaRPr lang="en-GB" dirty="0"/>
          </a:p>
          <a:p>
            <a:r>
              <a:rPr lang="en-GB" b="1" dirty="0"/>
              <a:t>All of the above are examples of algorithms that can be used. The implementation will depend specifically on system used. </a:t>
            </a:r>
          </a:p>
        </p:txBody>
      </p:sp>
    </p:spTree>
    <p:extLst>
      <p:ext uri="{BB962C8B-B14F-4D97-AF65-F5344CB8AC3E}">
        <p14:creationId xmlns:p14="http://schemas.microsoft.com/office/powerpoint/2010/main" val="756133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934</Words>
  <Application>Microsoft Office PowerPoint</Application>
  <PresentationFormat>Widescreen</PresentationFormat>
  <Paragraphs>92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Programing for Problem Solving</vt:lpstr>
      <vt:lpstr>Introduction</vt:lpstr>
      <vt:lpstr>Objective of This Course</vt:lpstr>
      <vt:lpstr>Tentative Topic wise schedule</vt:lpstr>
      <vt:lpstr>Problem solving</vt:lpstr>
      <vt:lpstr>Example </vt:lpstr>
      <vt:lpstr>Possible Solutions </vt:lpstr>
      <vt:lpstr>Possible Solutions </vt:lpstr>
      <vt:lpstr>Possible Solutions </vt:lpstr>
      <vt:lpstr>Verification</vt:lpstr>
      <vt:lpstr>Verification</vt:lpstr>
      <vt:lpstr>Verification</vt:lpstr>
      <vt:lpstr>Verification</vt:lpstr>
      <vt:lpstr>Verification</vt:lpstr>
      <vt:lpstr>Verification</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for Problem Solving</dc:title>
  <dc:creator>Prachi Gharpure (Dr.)</dc:creator>
  <cp:lastModifiedBy>Aaquil Bunglowala</cp:lastModifiedBy>
  <cp:revision>23</cp:revision>
  <dcterms:created xsi:type="dcterms:W3CDTF">2021-09-09T05:50:13Z</dcterms:created>
  <dcterms:modified xsi:type="dcterms:W3CDTF">2021-09-14T09:38:23Z</dcterms:modified>
</cp:coreProperties>
</file>