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305" r:id="rId2"/>
    <p:sldId id="306" r:id="rId3"/>
    <p:sldId id="307" r:id="rId4"/>
    <p:sldId id="308" r:id="rId5"/>
    <p:sldId id="309" r:id="rId6"/>
    <p:sldId id="310" r:id="rId7"/>
    <p:sldId id="311" r:id="rId8"/>
    <p:sldId id="312" r:id="rId9"/>
    <p:sldId id="316" r:id="rId10"/>
    <p:sldId id="313" r:id="rId11"/>
    <p:sldId id="314" r:id="rId12"/>
    <p:sldId id="315" r:id="rId13"/>
    <p:sldId id="303" r:id="rId14"/>
  </p:sldIdLst>
  <p:sldSz cx="96012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3" autoAdjust="0"/>
    <p:restoredTop sz="86818" autoAdjust="0"/>
  </p:normalViewPr>
  <p:slideViewPr>
    <p:cSldViewPr snapToGrid="0">
      <p:cViewPr varScale="1">
        <p:scale>
          <a:sx n="103" d="100"/>
          <a:sy n="103" d="100"/>
        </p:scale>
        <p:origin x="1542" y="10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DB0AA-7401-4724-84D4-371820448D29}" type="datetimeFigureOut">
              <a:rPr lang="en-US" smtClean="0"/>
              <a:t>15-Feb-23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4DB9C-322E-49F6-955F-CC4FEF4AF756}" type="slidenum">
              <a:rPr lang="en-US" smtClean="0"/>
              <a:t>‹#›</a:t>
            </a:fld>
            <a:endParaRPr lang="en-US"/>
          </a:p>
        </p:txBody>
      </p:sp>
    </p:spTree>
    <p:extLst>
      <p:ext uri="{BB962C8B-B14F-4D97-AF65-F5344CB8AC3E}">
        <p14:creationId xmlns:p14="http://schemas.microsoft.com/office/powerpoint/2010/main" val="3818158943"/>
      </p:ext>
    </p:extLst>
  </p:cSld>
  <p:clrMap bg1="lt1" tx1="dk1" bg2="lt2" tx2="dk2" accent1="accent1" accent2="accent2" accent3="accent3" accent4="accent4" accent5="accent5" accent6="accent6" hlink="hlink" folHlink="folHlink"/>
  <p:notesStyle>
    <a:lvl1pPr marL="0" algn="l" defTabSz="767998" rtl="0" eaLnBrk="1" latinLnBrk="0" hangingPunct="1">
      <a:defRPr sz="1008" kern="1200">
        <a:solidFill>
          <a:schemeClr val="tx1"/>
        </a:solidFill>
        <a:latin typeface="+mn-lt"/>
        <a:ea typeface="+mn-ea"/>
        <a:cs typeface="+mn-cs"/>
      </a:defRPr>
    </a:lvl1pPr>
    <a:lvl2pPr marL="383999" algn="l" defTabSz="767998" rtl="0" eaLnBrk="1" latinLnBrk="0" hangingPunct="1">
      <a:defRPr sz="1008" kern="1200">
        <a:solidFill>
          <a:schemeClr val="tx1"/>
        </a:solidFill>
        <a:latin typeface="+mn-lt"/>
        <a:ea typeface="+mn-ea"/>
        <a:cs typeface="+mn-cs"/>
      </a:defRPr>
    </a:lvl2pPr>
    <a:lvl3pPr marL="767998" algn="l" defTabSz="767998" rtl="0" eaLnBrk="1" latinLnBrk="0" hangingPunct="1">
      <a:defRPr sz="1008" kern="1200">
        <a:solidFill>
          <a:schemeClr val="tx1"/>
        </a:solidFill>
        <a:latin typeface="+mn-lt"/>
        <a:ea typeface="+mn-ea"/>
        <a:cs typeface="+mn-cs"/>
      </a:defRPr>
    </a:lvl3pPr>
    <a:lvl4pPr marL="1151997" algn="l" defTabSz="767998" rtl="0" eaLnBrk="1" latinLnBrk="0" hangingPunct="1">
      <a:defRPr sz="1008" kern="1200">
        <a:solidFill>
          <a:schemeClr val="tx1"/>
        </a:solidFill>
        <a:latin typeface="+mn-lt"/>
        <a:ea typeface="+mn-ea"/>
        <a:cs typeface="+mn-cs"/>
      </a:defRPr>
    </a:lvl4pPr>
    <a:lvl5pPr marL="1535996" algn="l" defTabSz="767998" rtl="0" eaLnBrk="1" latinLnBrk="0" hangingPunct="1">
      <a:defRPr sz="1008" kern="1200">
        <a:solidFill>
          <a:schemeClr val="tx1"/>
        </a:solidFill>
        <a:latin typeface="+mn-lt"/>
        <a:ea typeface="+mn-ea"/>
        <a:cs typeface="+mn-cs"/>
      </a:defRPr>
    </a:lvl5pPr>
    <a:lvl6pPr marL="1919995" algn="l" defTabSz="767998" rtl="0" eaLnBrk="1" latinLnBrk="0" hangingPunct="1">
      <a:defRPr sz="1008" kern="1200">
        <a:solidFill>
          <a:schemeClr val="tx1"/>
        </a:solidFill>
        <a:latin typeface="+mn-lt"/>
        <a:ea typeface="+mn-ea"/>
        <a:cs typeface="+mn-cs"/>
      </a:defRPr>
    </a:lvl6pPr>
    <a:lvl7pPr marL="2303994" algn="l" defTabSz="767998" rtl="0" eaLnBrk="1" latinLnBrk="0" hangingPunct="1">
      <a:defRPr sz="1008" kern="1200">
        <a:solidFill>
          <a:schemeClr val="tx1"/>
        </a:solidFill>
        <a:latin typeface="+mn-lt"/>
        <a:ea typeface="+mn-ea"/>
        <a:cs typeface="+mn-cs"/>
      </a:defRPr>
    </a:lvl7pPr>
    <a:lvl8pPr marL="2687993" algn="l" defTabSz="767998" rtl="0" eaLnBrk="1" latinLnBrk="0" hangingPunct="1">
      <a:defRPr sz="1008" kern="1200">
        <a:solidFill>
          <a:schemeClr val="tx1"/>
        </a:solidFill>
        <a:latin typeface="+mn-lt"/>
        <a:ea typeface="+mn-ea"/>
        <a:cs typeface="+mn-cs"/>
      </a:defRPr>
    </a:lvl8pPr>
    <a:lvl9pPr marL="3071992" algn="l" defTabSz="767998" rtl="0" eaLnBrk="1" latinLnBrk="0" hangingPunct="1">
      <a:defRPr sz="10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a:t>
            </a:fld>
            <a:endParaRPr lang="en-US"/>
          </a:p>
        </p:txBody>
      </p:sp>
    </p:spTree>
    <p:extLst>
      <p:ext uri="{BB962C8B-B14F-4D97-AF65-F5344CB8AC3E}">
        <p14:creationId xmlns:p14="http://schemas.microsoft.com/office/powerpoint/2010/main" val="321320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10</a:t>
            </a:fld>
            <a:endParaRPr lang="en-US"/>
          </a:p>
        </p:txBody>
      </p:sp>
    </p:spTree>
    <p:extLst>
      <p:ext uri="{BB962C8B-B14F-4D97-AF65-F5344CB8AC3E}">
        <p14:creationId xmlns:p14="http://schemas.microsoft.com/office/powerpoint/2010/main" val="352374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11</a:t>
            </a:fld>
            <a:endParaRPr lang="en-US"/>
          </a:p>
        </p:txBody>
      </p:sp>
    </p:spTree>
    <p:extLst>
      <p:ext uri="{BB962C8B-B14F-4D97-AF65-F5344CB8AC3E}">
        <p14:creationId xmlns:p14="http://schemas.microsoft.com/office/powerpoint/2010/main" val="286897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12</a:t>
            </a:fld>
            <a:endParaRPr lang="en-US"/>
          </a:p>
        </p:txBody>
      </p:sp>
    </p:spTree>
    <p:extLst>
      <p:ext uri="{BB962C8B-B14F-4D97-AF65-F5344CB8AC3E}">
        <p14:creationId xmlns:p14="http://schemas.microsoft.com/office/powerpoint/2010/main" val="274894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13</a:t>
            </a:fld>
            <a:endParaRPr lang="en-US"/>
          </a:p>
        </p:txBody>
      </p:sp>
    </p:spTree>
    <p:extLst>
      <p:ext uri="{BB962C8B-B14F-4D97-AF65-F5344CB8AC3E}">
        <p14:creationId xmlns:p14="http://schemas.microsoft.com/office/powerpoint/2010/main" val="174930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2</a:t>
            </a:fld>
            <a:endParaRPr lang="en-US"/>
          </a:p>
        </p:txBody>
      </p:sp>
    </p:spTree>
    <p:extLst>
      <p:ext uri="{BB962C8B-B14F-4D97-AF65-F5344CB8AC3E}">
        <p14:creationId xmlns:p14="http://schemas.microsoft.com/office/powerpoint/2010/main" val="297984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3</a:t>
            </a:fld>
            <a:endParaRPr lang="en-US"/>
          </a:p>
        </p:txBody>
      </p:sp>
    </p:spTree>
    <p:extLst>
      <p:ext uri="{BB962C8B-B14F-4D97-AF65-F5344CB8AC3E}">
        <p14:creationId xmlns:p14="http://schemas.microsoft.com/office/powerpoint/2010/main" val="283459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4</a:t>
            </a:fld>
            <a:endParaRPr lang="en-US"/>
          </a:p>
        </p:txBody>
      </p:sp>
    </p:spTree>
    <p:extLst>
      <p:ext uri="{BB962C8B-B14F-4D97-AF65-F5344CB8AC3E}">
        <p14:creationId xmlns:p14="http://schemas.microsoft.com/office/powerpoint/2010/main" val="187949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5</a:t>
            </a:fld>
            <a:endParaRPr lang="en-US"/>
          </a:p>
        </p:txBody>
      </p:sp>
    </p:spTree>
    <p:extLst>
      <p:ext uri="{BB962C8B-B14F-4D97-AF65-F5344CB8AC3E}">
        <p14:creationId xmlns:p14="http://schemas.microsoft.com/office/powerpoint/2010/main" val="12435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6</a:t>
            </a:fld>
            <a:endParaRPr lang="en-US"/>
          </a:p>
        </p:txBody>
      </p:sp>
    </p:spTree>
    <p:extLst>
      <p:ext uri="{BB962C8B-B14F-4D97-AF65-F5344CB8AC3E}">
        <p14:creationId xmlns:p14="http://schemas.microsoft.com/office/powerpoint/2010/main" val="33027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7</a:t>
            </a:fld>
            <a:endParaRPr lang="en-US"/>
          </a:p>
        </p:txBody>
      </p:sp>
    </p:spTree>
    <p:extLst>
      <p:ext uri="{BB962C8B-B14F-4D97-AF65-F5344CB8AC3E}">
        <p14:creationId xmlns:p14="http://schemas.microsoft.com/office/powerpoint/2010/main" val="360720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8</a:t>
            </a:fld>
            <a:endParaRPr lang="en-US"/>
          </a:p>
        </p:txBody>
      </p:sp>
    </p:spTree>
    <p:extLst>
      <p:ext uri="{BB962C8B-B14F-4D97-AF65-F5344CB8AC3E}">
        <p14:creationId xmlns:p14="http://schemas.microsoft.com/office/powerpoint/2010/main" val="115214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9</a:t>
            </a:fld>
            <a:endParaRPr lang="en-US"/>
          </a:p>
        </p:txBody>
      </p:sp>
    </p:spTree>
    <p:extLst>
      <p:ext uri="{BB962C8B-B14F-4D97-AF65-F5344CB8AC3E}">
        <p14:creationId xmlns:p14="http://schemas.microsoft.com/office/powerpoint/2010/main" val="258490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047539"/>
            <a:ext cx="8161020" cy="2228427"/>
          </a:xfrm>
        </p:spPr>
        <p:txBody>
          <a:bodyPr anchor="b"/>
          <a:lstStyle>
            <a:lvl1pPr algn="ctr">
              <a:defRPr sz="5600"/>
            </a:lvl1pPr>
          </a:lstStyle>
          <a:p>
            <a:r>
              <a:rPr lang="en-US" smtClean="0"/>
              <a:t>Click to edit Master title style</a:t>
            </a:r>
            <a:endParaRPr lang="en-US" dirty="0"/>
          </a:p>
        </p:txBody>
      </p:sp>
      <p:sp>
        <p:nvSpPr>
          <p:cNvPr id="3" name="Subtitle 2"/>
          <p:cNvSpPr>
            <a:spLocks noGrp="1"/>
          </p:cNvSpPr>
          <p:nvPr>
            <p:ph type="subTitle" idx="1"/>
          </p:nvPr>
        </p:nvSpPr>
        <p:spPr>
          <a:xfrm>
            <a:off x="1200150" y="3361902"/>
            <a:ext cx="7200900" cy="1545378"/>
          </a:xfrm>
        </p:spPr>
        <p:txBody>
          <a:bodyPr/>
          <a:lstStyle>
            <a:lvl1pPr marL="0" indent="0" algn="ctr">
              <a:buNone/>
              <a:defRPr sz="2240"/>
            </a:lvl1pPr>
            <a:lvl2pPr marL="426705" indent="0" algn="ctr">
              <a:buNone/>
              <a:defRPr sz="1867"/>
            </a:lvl2pPr>
            <a:lvl3pPr marL="853410" indent="0" algn="ctr">
              <a:buNone/>
              <a:defRPr sz="1680"/>
            </a:lvl3pPr>
            <a:lvl4pPr marL="1280114" indent="0" algn="ctr">
              <a:buNone/>
              <a:defRPr sz="1493"/>
            </a:lvl4pPr>
            <a:lvl5pPr marL="1706819" indent="0" algn="ctr">
              <a:buNone/>
              <a:defRPr sz="1493"/>
            </a:lvl5pPr>
            <a:lvl6pPr marL="2133524" indent="0" algn="ctr">
              <a:buNone/>
              <a:defRPr sz="1493"/>
            </a:lvl6pPr>
            <a:lvl7pPr marL="2560229" indent="0" algn="ctr">
              <a:buNone/>
              <a:defRPr sz="1493"/>
            </a:lvl7pPr>
            <a:lvl8pPr marL="2986933" indent="0" algn="ctr">
              <a:buNone/>
              <a:defRPr sz="1493"/>
            </a:lvl8pPr>
            <a:lvl9pPr marL="3413638" indent="0" algn="ctr">
              <a:buNone/>
              <a:defRPr sz="149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DED677-5641-49EB-AB32-B5D81DBC76AB}" type="datetimeFigureOut">
              <a:rPr lang="en-US" smtClean="0"/>
              <a:t>15-Feb-23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136095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ED677-5641-49EB-AB32-B5D81DBC76AB}" type="datetimeFigureOut">
              <a:rPr lang="en-US" smtClean="0"/>
              <a:t>15-Feb-23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177376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40783"/>
            <a:ext cx="2070259" cy="54243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3" y="340783"/>
            <a:ext cx="6090761" cy="54243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ED677-5641-49EB-AB32-B5D81DBC76AB}" type="datetimeFigureOut">
              <a:rPr lang="en-US" smtClean="0"/>
              <a:t>15-Feb-23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123144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ED677-5641-49EB-AB32-B5D81DBC76AB}" type="datetimeFigureOut">
              <a:rPr lang="en-US" smtClean="0"/>
              <a:t>15-Feb-23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80639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595757"/>
            <a:ext cx="8281035" cy="2662555"/>
          </a:xfrm>
        </p:spPr>
        <p:txBody>
          <a:bodyPr anchor="b"/>
          <a:lstStyle>
            <a:lvl1pPr>
              <a:defRPr sz="5600"/>
            </a:lvl1pPr>
          </a:lstStyle>
          <a:p>
            <a:r>
              <a:rPr lang="en-US" smtClean="0"/>
              <a:t>Click to edit Master title style</a:t>
            </a:r>
            <a:endParaRPr lang="en-US" dirty="0"/>
          </a:p>
        </p:txBody>
      </p:sp>
      <p:sp>
        <p:nvSpPr>
          <p:cNvPr id="3" name="Text Placeholder 2"/>
          <p:cNvSpPr>
            <a:spLocks noGrp="1"/>
          </p:cNvSpPr>
          <p:nvPr>
            <p:ph type="body" idx="1"/>
          </p:nvPr>
        </p:nvSpPr>
        <p:spPr>
          <a:xfrm>
            <a:off x="655082" y="4283500"/>
            <a:ext cx="8281035" cy="1400175"/>
          </a:xfrm>
        </p:spPr>
        <p:txBody>
          <a:bodyPr/>
          <a:lstStyle>
            <a:lvl1pPr marL="0" indent="0">
              <a:buNone/>
              <a:defRPr sz="2240">
                <a:solidFill>
                  <a:schemeClr val="tx1"/>
                </a:solidFill>
              </a:defRPr>
            </a:lvl1pPr>
            <a:lvl2pPr marL="426705" indent="0">
              <a:buNone/>
              <a:defRPr sz="1867">
                <a:solidFill>
                  <a:schemeClr val="tx1">
                    <a:tint val="75000"/>
                  </a:schemeClr>
                </a:solidFill>
              </a:defRPr>
            </a:lvl2pPr>
            <a:lvl3pPr marL="853410" indent="0">
              <a:buNone/>
              <a:defRPr sz="1680">
                <a:solidFill>
                  <a:schemeClr val="tx1">
                    <a:tint val="75000"/>
                  </a:schemeClr>
                </a:solidFill>
              </a:defRPr>
            </a:lvl3pPr>
            <a:lvl4pPr marL="1280114" indent="0">
              <a:buNone/>
              <a:defRPr sz="1493">
                <a:solidFill>
                  <a:schemeClr val="tx1">
                    <a:tint val="75000"/>
                  </a:schemeClr>
                </a:solidFill>
              </a:defRPr>
            </a:lvl4pPr>
            <a:lvl5pPr marL="1706819" indent="0">
              <a:buNone/>
              <a:defRPr sz="1493">
                <a:solidFill>
                  <a:schemeClr val="tx1">
                    <a:tint val="75000"/>
                  </a:schemeClr>
                </a:solidFill>
              </a:defRPr>
            </a:lvl5pPr>
            <a:lvl6pPr marL="2133524" indent="0">
              <a:buNone/>
              <a:defRPr sz="1493">
                <a:solidFill>
                  <a:schemeClr val="tx1">
                    <a:tint val="75000"/>
                  </a:schemeClr>
                </a:solidFill>
              </a:defRPr>
            </a:lvl6pPr>
            <a:lvl7pPr marL="2560229" indent="0">
              <a:buNone/>
              <a:defRPr sz="1493">
                <a:solidFill>
                  <a:schemeClr val="tx1">
                    <a:tint val="75000"/>
                  </a:schemeClr>
                </a:solidFill>
              </a:defRPr>
            </a:lvl7pPr>
            <a:lvl8pPr marL="2986933" indent="0">
              <a:buNone/>
              <a:defRPr sz="1493">
                <a:solidFill>
                  <a:schemeClr val="tx1">
                    <a:tint val="75000"/>
                  </a:schemeClr>
                </a:solidFill>
              </a:defRPr>
            </a:lvl8pPr>
            <a:lvl9pPr marL="3413638"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DED677-5641-49EB-AB32-B5D81DBC76AB}" type="datetimeFigureOut">
              <a:rPr lang="en-US" smtClean="0"/>
              <a:t>15-Feb-23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116206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1703917"/>
            <a:ext cx="408051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1703917"/>
            <a:ext cx="408051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DED677-5641-49EB-AB32-B5D81DBC76AB}" type="datetimeFigureOut">
              <a:rPr lang="en-US" smtClean="0"/>
              <a:t>15-Feb-23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376176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40785"/>
            <a:ext cx="8281035" cy="123719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1569085"/>
            <a:ext cx="4061757"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smtClean="0"/>
              <a:t>Edit Master text styles</a:t>
            </a:r>
          </a:p>
        </p:txBody>
      </p:sp>
      <p:sp>
        <p:nvSpPr>
          <p:cNvPr id="4" name="Content Placeholder 3"/>
          <p:cNvSpPr>
            <a:spLocks noGrp="1"/>
          </p:cNvSpPr>
          <p:nvPr>
            <p:ph sz="half" idx="2"/>
          </p:nvPr>
        </p:nvSpPr>
        <p:spPr>
          <a:xfrm>
            <a:off x="661334" y="2338070"/>
            <a:ext cx="4061757"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569085"/>
            <a:ext cx="4081761"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smtClean="0"/>
              <a:t>Edit Master text styles</a:t>
            </a:r>
          </a:p>
        </p:txBody>
      </p:sp>
      <p:sp>
        <p:nvSpPr>
          <p:cNvPr id="6" name="Content Placeholder 5"/>
          <p:cNvSpPr>
            <a:spLocks noGrp="1"/>
          </p:cNvSpPr>
          <p:nvPr>
            <p:ph sz="quarter" idx="4"/>
          </p:nvPr>
        </p:nvSpPr>
        <p:spPr>
          <a:xfrm>
            <a:off x="4860608" y="2338070"/>
            <a:ext cx="4081761"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DED677-5641-49EB-AB32-B5D81DBC76AB}" type="datetimeFigureOut">
              <a:rPr lang="en-US" smtClean="0"/>
              <a:t>15-Feb-23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149522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DED677-5641-49EB-AB32-B5D81DBC76AB}" type="datetimeFigureOut">
              <a:rPr lang="en-US" smtClean="0"/>
              <a:t>15-Feb-23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7796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D677-5641-49EB-AB32-B5D81DBC76AB}" type="datetimeFigureOut">
              <a:rPr lang="en-US" smtClean="0"/>
              <a:t>15-Feb-23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50177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26720"/>
            <a:ext cx="3096637" cy="1493520"/>
          </a:xfrm>
        </p:spPr>
        <p:txBody>
          <a:bodyPr anchor="b"/>
          <a:lstStyle>
            <a:lvl1pPr>
              <a:defRPr sz="2987"/>
            </a:lvl1pPr>
          </a:lstStyle>
          <a:p>
            <a:r>
              <a:rPr lang="en-US" smtClean="0"/>
              <a:t>Click to edit Master title style</a:t>
            </a:r>
            <a:endParaRPr lang="en-US" dirty="0"/>
          </a:p>
        </p:txBody>
      </p:sp>
      <p:sp>
        <p:nvSpPr>
          <p:cNvPr id="3" name="Content Placeholder 2"/>
          <p:cNvSpPr>
            <a:spLocks noGrp="1"/>
          </p:cNvSpPr>
          <p:nvPr>
            <p:ph idx="1"/>
          </p:nvPr>
        </p:nvSpPr>
        <p:spPr>
          <a:xfrm>
            <a:off x="4081760" y="921598"/>
            <a:ext cx="4860608" cy="4548717"/>
          </a:xfrm>
        </p:spPr>
        <p:txBody>
          <a:bodyPr/>
          <a:lstStyle>
            <a:lvl1pPr>
              <a:defRPr sz="2987"/>
            </a:lvl1pPr>
            <a:lvl2pPr>
              <a:defRPr sz="2613"/>
            </a:lvl2pPr>
            <a:lvl3pPr>
              <a:defRPr sz="2240"/>
            </a:lvl3pPr>
            <a:lvl4pPr>
              <a:defRPr sz="1867"/>
            </a:lvl4pPr>
            <a:lvl5pPr>
              <a:defRPr sz="1867"/>
            </a:lvl5pPr>
            <a:lvl6pPr>
              <a:defRPr sz="1867"/>
            </a:lvl6pPr>
            <a:lvl7pPr>
              <a:defRPr sz="1867"/>
            </a:lvl7pPr>
            <a:lvl8pPr>
              <a:defRPr sz="1867"/>
            </a:lvl8pPr>
            <a:lvl9pPr>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3" y="1920240"/>
            <a:ext cx="3096637"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CCDED677-5641-49EB-AB32-B5D81DBC76AB}" type="datetimeFigureOut">
              <a:rPr lang="en-US" smtClean="0"/>
              <a:t>15-Feb-23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79238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26720"/>
            <a:ext cx="3096637" cy="1493520"/>
          </a:xfrm>
        </p:spPr>
        <p:txBody>
          <a:bodyPr anchor="b"/>
          <a:lstStyle>
            <a:lvl1pPr>
              <a:defRPr sz="29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0" y="921598"/>
            <a:ext cx="4860608" cy="4548717"/>
          </a:xfrm>
        </p:spPr>
        <p:txBody>
          <a:bodyPr anchor="t"/>
          <a:lstStyle>
            <a:lvl1pPr marL="0" indent="0">
              <a:buNone/>
              <a:defRPr sz="2987"/>
            </a:lvl1pPr>
            <a:lvl2pPr marL="426705" indent="0">
              <a:buNone/>
              <a:defRPr sz="2613"/>
            </a:lvl2pPr>
            <a:lvl3pPr marL="853410" indent="0">
              <a:buNone/>
              <a:defRPr sz="2240"/>
            </a:lvl3pPr>
            <a:lvl4pPr marL="1280114" indent="0">
              <a:buNone/>
              <a:defRPr sz="1867"/>
            </a:lvl4pPr>
            <a:lvl5pPr marL="1706819" indent="0">
              <a:buNone/>
              <a:defRPr sz="1867"/>
            </a:lvl5pPr>
            <a:lvl6pPr marL="2133524" indent="0">
              <a:buNone/>
              <a:defRPr sz="1867"/>
            </a:lvl6pPr>
            <a:lvl7pPr marL="2560229" indent="0">
              <a:buNone/>
              <a:defRPr sz="1867"/>
            </a:lvl7pPr>
            <a:lvl8pPr marL="2986933" indent="0">
              <a:buNone/>
              <a:defRPr sz="1867"/>
            </a:lvl8pPr>
            <a:lvl9pPr marL="3413638" indent="0">
              <a:buNone/>
              <a:defRPr sz="1867"/>
            </a:lvl9pPr>
          </a:lstStyle>
          <a:p>
            <a:r>
              <a:rPr lang="en-US" smtClean="0"/>
              <a:t>Click icon to add picture</a:t>
            </a:r>
            <a:endParaRPr lang="en-US" dirty="0"/>
          </a:p>
        </p:txBody>
      </p:sp>
      <p:sp>
        <p:nvSpPr>
          <p:cNvPr id="4" name="Text Placeholder 3"/>
          <p:cNvSpPr>
            <a:spLocks noGrp="1"/>
          </p:cNvSpPr>
          <p:nvPr>
            <p:ph type="body" sz="half" idx="2"/>
          </p:nvPr>
        </p:nvSpPr>
        <p:spPr>
          <a:xfrm>
            <a:off x="661333" y="1920240"/>
            <a:ext cx="3096637"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CCDED677-5641-49EB-AB32-B5D81DBC76AB}" type="datetimeFigureOut">
              <a:rPr lang="en-US" smtClean="0"/>
              <a:t>15-Feb-23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a:t>
            </a:fld>
            <a:endParaRPr lang="en-US"/>
          </a:p>
        </p:txBody>
      </p:sp>
    </p:spTree>
    <p:extLst>
      <p:ext uri="{BB962C8B-B14F-4D97-AF65-F5344CB8AC3E}">
        <p14:creationId xmlns:p14="http://schemas.microsoft.com/office/powerpoint/2010/main" val="400052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40785"/>
            <a:ext cx="8281035" cy="12371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1703917"/>
            <a:ext cx="8281035" cy="406124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5932595"/>
            <a:ext cx="2160270" cy="340783"/>
          </a:xfrm>
          <a:prstGeom prst="rect">
            <a:avLst/>
          </a:prstGeom>
        </p:spPr>
        <p:txBody>
          <a:bodyPr vert="horz" lIns="91440" tIns="45720" rIns="91440" bIns="45720" rtlCol="0" anchor="ctr"/>
          <a:lstStyle>
            <a:lvl1pPr algn="l">
              <a:defRPr sz="1120">
                <a:solidFill>
                  <a:schemeClr val="tx1">
                    <a:tint val="75000"/>
                  </a:schemeClr>
                </a:solidFill>
              </a:defRPr>
            </a:lvl1pPr>
          </a:lstStyle>
          <a:p>
            <a:fld id="{CCDED677-5641-49EB-AB32-B5D81DBC76AB}" type="datetimeFigureOut">
              <a:rPr lang="en-US" smtClean="0"/>
              <a:t>15-Feb-23</a:t>
            </a:fld>
            <a:endParaRPr lang="en-US"/>
          </a:p>
        </p:txBody>
      </p:sp>
      <p:sp>
        <p:nvSpPr>
          <p:cNvPr id="5" name="Footer Placeholder 4"/>
          <p:cNvSpPr>
            <a:spLocks noGrp="1"/>
          </p:cNvSpPr>
          <p:nvPr>
            <p:ph type="ftr" sz="quarter" idx="3"/>
          </p:nvPr>
        </p:nvSpPr>
        <p:spPr>
          <a:xfrm>
            <a:off x="3180398" y="5932595"/>
            <a:ext cx="3240405" cy="340783"/>
          </a:xfrm>
          <a:prstGeom prst="rect">
            <a:avLst/>
          </a:prstGeom>
        </p:spPr>
        <p:txBody>
          <a:bodyPr vert="horz" lIns="91440" tIns="45720" rIns="91440" bIns="45720" rtlCol="0" anchor="ctr"/>
          <a:lstStyle>
            <a:lvl1pPr algn="ctr">
              <a:defRPr sz="1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5932595"/>
            <a:ext cx="2160270" cy="340783"/>
          </a:xfrm>
          <a:prstGeom prst="rect">
            <a:avLst/>
          </a:prstGeom>
        </p:spPr>
        <p:txBody>
          <a:bodyPr vert="horz" lIns="91440" tIns="45720" rIns="91440" bIns="45720" rtlCol="0" anchor="ctr"/>
          <a:lstStyle>
            <a:lvl1pPr algn="r">
              <a:defRPr sz="1120">
                <a:solidFill>
                  <a:schemeClr val="tx1">
                    <a:tint val="75000"/>
                  </a:schemeClr>
                </a:solidFill>
              </a:defRPr>
            </a:lvl1pPr>
          </a:lstStyle>
          <a:p>
            <a:fld id="{749AD72E-0D2A-4B82-943E-BEBC584056F3}" type="slidenum">
              <a:rPr lang="en-US" smtClean="0"/>
              <a:t>‹#›</a:t>
            </a:fld>
            <a:endParaRPr lang="en-US"/>
          </a:p>
        </p:txBody>
      </p:sp>
    </p:spTree>
    <p:extLst>
      <p:ext uri="{BB962C8B-B14F-4D97-AF65-F5344CB8AC3E}">
        <p14:creationId xmlns:p14="http://schemas.microsoft.com/office/powerpoint/2010/main" val="37907405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53410"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52" indent="-213352" algn="l" defTabSz="853410" rtl="0" eaLnBrk="1" latinLnBrk="0" hangingPunct="1">
        <a:lnSpc>
          <a:spcPct val="90000"/>
        </a:lnSpc>
        <a:spcBef>
          <a:spcPts val="933"/>
        </a:spcBef>
        <a:buFont typeface="Arial" panose="020B0604020202020204" pitchFamily="34" charset="0"/>
        <a:buChar char="•"/>
        <a:defRPr sz="2613" kern="1200">
          <a:solidFill>
            <a:schemeClr val="tx1"/>
          </a:solidFill>
          <a:latin typeface="+mn-lt"/>
          <a:ea typeface="+mn-ea"/>
          <a:cs typeface="+mn-cs"/>
        </a:defRPr>
      </a:lvl1pPr>
      <a:lvl2pPr marL="640057" indent="-213352" algn="l" defTabSz="853410"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762" indent="-213352" algn="l" defTabSz="853410"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467"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17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687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58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28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6990"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cid:40A50E17-96CD-471A-BCE2-46F8BC8D0162"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628774" y="500063"/>
            <a:ext cx="8372351" cy="5400675"/>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575"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r>
              <a:rPr lang="fr-FR" sz="2000" dirty="0" smtClean="0">
                <a:solidFill>
                  <a:schemeClr val="bg1"/>
                </a:solidFill>
                <a:latin typeface="Arial" panose="020B0604020202020204" pitchFamily="34" charset="0"/>
                <a:cs typeface="Arial" panose="020B0604020202020204" pitchFamily="34" charset="0"/>
              </a:rPr>
              <a:t>Bonjour</a:t>
            </a:r>
            <a:r>
              <a:rPr lang="fr-FR" sz="2000" dirty="0">
                <a:solidFill>
                  <a:schemeClr val="bg1"/>
                </a:solidFill>
                <a:latin typeface="Arial" panose="020B0604020202020204" pitchFamily="34" charset="0"/>
                <a:cs typeface="Arial" panose="020B0604020202020204" pitchFamily="34" charset="0"/>
              </a:rPr>
              <a:t>!</a:t>
            </a:r>
          </a:p>
          <a:p>
            <a:pPr algn="ctr"/>
            <a:endParaRPr lang="fr-FR" sz="2000" dirty="0">
              <a:solidFill>
                <a:schemeClr val="bg1"/>
              </a:solidFill>
              <a:latin typeface="Arial" panose="020B0604020202020204" pitchFamily="34" charset="0"/>
              <a:cs typeface="Arial" panose="020B0604020202020204" pitchFamily="34" charset="0"/>
            </a:endParaRPr>
          </a:p>
          <a:p>
            <a:endParaRPr lang="fr-FR" sz="2000" dirty="0">
              <a:solidFill>
                <a:schemeClr val="bg1"/>
              </a:solidFill>
              <a:latin typeface="Arial" panose="020B0604020202020204" pitchFamily="34" charset="0"/>
              <a:cs typeface="Arial" panose="020B0604020202020204" pitchFamily="34" charset="0"/>
            </a:endParaRPr>
          </a:p>
          <a:p>
            <a:r>
              <a:rPr lang="fr-FR" sz="2000" dirty="0">
                <a:solidFill>
                  <a:schemeClr val="bg1"/>
                </a:solidFill>
                <a:latin typeface="Arial" panose="020B0604020202020204" pitchFamily="34" charset="0"/>
                <a:cs typeface="Arial" panose="020B0604020202020204" pitchFamily="34" charset="0"/>
              </a:rPr>
              <a:t>Merci d’avoir accepté de prendre part à ce protocole qui s’intéresse à la prise de décision. Nous allons vous demander de faire des choix entre différentes options.</a:t>
            </a:r>
          </a:p>
          <a:p>
            <a:endParaRPr lang="fr-FR" sz="2000" dirty="0">
              <a:solidFill>
                <a:schemeClr val="bg1"/>
              </a:solidFill>
              <a:latin typeface="Arial" panose="020B0604020202020204" pitchFamily="34" charset="0"/>
              <a:cs typeface="Arial" panose="020B0604020202020204" pitchFamily="34" charset="0"/>
            </a:endParaRPr>
          </a:p>
          <a:p>
            <a:endParaRPr lang="fr-FR" sz="2000" dirty="0">
              <a:solidFill>
                <a:schemeClr val="bg1"/>
              </a:solidFill>
              <a:latin typeface="Arial" panose="020B0604020202020204" pitchFamily="34" charset="0"/>
              <a:cs typeface="Arial" panose="020B0604020202020204" pitchFamily="34" charset="0"/>
            </a:endParaRPr>
          </a:p>
          <a:p>
            <a:pPr algn="ctr"/>
            <a:r>
              <a:rPr lang="fr-FR" sz="2000" dirty="0">
                <a:solidFill>
                  <a:schemeClr val="bg1"/>
                </a:solidFill>
                <a:latin typeface="Arial" panose="020B0604020202020204" pitchFamily="34" charset="0"/>
                <a:cs typeface="Arial" panose="020B0604020202020204" pitchFamily="34" charset="0"/>
              </a:rPr>
              <a:t>Appuyez sur la </a:t>
            </a:r>
            <a:r>
              <a:rPr lang="fr-FR" sz="2000" dirty="0" smtClean="0">
                <a:solidFill>
                  <a:schemeClr val="bg1"/>
                </a:solidFill>
                <a:latin typeface="Arial" panose="020B0604020202020204" pitchFamily="34" charset="0"/>
                <a:cs typeface="Arial" panose="020B0604020202020204" pitchFamily="34" charset="0"/>
              </a:rPr>
              <a:t>flèche pour </a:t>
            </a:r>
            <a:r>
              <a:rPr lang="fr-FR" sz="2000" dirty="0">
                <a:solidFill>
                  <a:schemeClr val="bg1"/>
                </a:solidFill>
                <a:latin typeface="Arial" panose="020B0604020202020204" pitchFamily="34" charset="0"/>
                <a:cs typeface="Arial" panose="020B0604020202020204" pitchFamily="34" charset="0"/>
              </a:rPr>
              <a:t>commencer.</a:t>
            </a:r>
          </a:p>
          <a:p>
            <a:endParaRPr lang="fr-FR" sz="1575" dirty="0">
              <a:solidFill>
                <a:schemeClr val="bg1"/>
              </a:solidFill>
              <a:latin typeface="Arial" panose="020B0604020202020204" pitchFamily="34" charset="0"/>
              <a:cs typeface="Arial" panose="020B0604020202020204" pitchFamily="34" charset="0"/>
            </a:endParaRPr>
          </a:p>
          <a:p>
            <a:pPr algn="r"/>
            <a:endParaRPr lang="fr-FR" sz="1575" dirty="0">
              <a:solidFill>
                <a:schemeClr val="bg1"/>
              </a:solidFill>
              <a:latin typeface="Arial" panose="020B0604020202020204" pitchFamily="34" charset="0"/>
              <a:cs typeface="Arial" panose="020B0604020202020204" pitchFamily="34" charset="0"/>
            </a:endParaRPr>
          </a:p>
          <a:p>
            <a:pPr algn="r"/>
            <a:endParaRPr lang="fr-FR" sz="1575" dirty="0">
              <a:solidFill>
                <a:schemeClr val="bg1"/>
              </a:solidFill>
              <a:latin typeface="Arial" panose="020B0604020202020204" pitchFamily="34" charset="0"/>
              <a:cs typeface="Arial" panose="020B0604020202020204" pitchFamily="34" charset="0"/>
            </a:endParaRPr>
          </a:p>
          <a:p>
            <a:pPr algn="r"/>
            <a:endParaRPr lang="fr-FR" sz="1575" dirty="0">
              <a:solidFill>
                <a:schemeClr val="bg1"/>
              </a:solidFill>
              <a:latin typeface="Arial" panose="020B0604020202020204" pitchFamily="34" charset="0"/>
              <a:cs typeface="Arial" panose="020B0604020202020204" pitchFamily="34" charset="0"/>
            </a:endParaRPr>
          </a:p>
          <a:p>
            <a:pPr algn="r"/>
            <a:endParaRPr lang="fr-FR" sz="1575" dirty="0">
              <a:solidFill>
                <a:schemeClr val="bg1"/>
              </a:solidFill>
              <a:latin typeface="Arial" panose="020B0604020202020204" pitchFamily="34" charset="0"/>
              <a:cs typeface="Arial" panose="020B0604020202020204" pitchFamily="34" charset="0"/>
            </a:endParaRPr>
          </a:p>
          <a:p>
            <a:pPr algn="r"/>
            <a:endParaRPr lang="fr-FR" sz="1575" dirty="0">
              <a:solidFill>
                <a:schemeClr val="bg1"/>
              </a:solidFill>
              <a:latin typeface="Arial" panose="020B0604020202020204" pitchFamily="34" charset="0"/>
              <a:cs typeface="Arial" panose="020B0604020202020204" pitchFamily="34" charset="0"/>
            </a:endParaRPr>
          </a:p>
          <a:p>
            <a:pPr algn="ctr"/>
            <a:endParaRPr lang="fr-FR" sz="1575" b="1" dirty="0">
              <a:solidFill>
                <a:schemeClr val="bg1"/>
              </a:solidFill>
              <a:latin typeface="Arial" panose="020B0604020202020204" pitchFamily="34" charset="0"/>
              <a:cs typeface="Arial" panose="020B0604020202020204" pitchFamily="34" charset="0"/>
            </a:endParaRPr>
          </a:p>
        </p:txBody>
      </p:sp>
      <p:pic>
        <p:nvPicPr>
          <p:cNvPr id="4" name="Image 27" descr="ICM_quad.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6378" y="428113"/>
            <a:ext cx="3577141" cy="990140"/>
          </a:xfrm>
          <a:prstGeom prst="rect">
            <a:avLst/>
          </a:prstGeom>
        </p:spPr>
      </p:pic>
    </p:spTree>
    <p:extLst>
      <p:ext uri="{BB962C8B-B14F-4D97-AF65-F5344CB8AC3E}">
        <p14:creationId xmlns:p14="http://schemas.microsoft.com/office/powerpoint/2010/main" val="40935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85192" y="0"/>
            <a:ext cx="8668139"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r>
              <a:rPr lang="fr-FR" sz="1800" u="sng" dirty="0">
                <a:solidFill>
                  <a:schemeClr val="bg1"/>
                </a:solidFill>
                <a:latin typeface="Arial" panose="020B0604020202020204" pitchFamily="34" charset="0"/>
                <a:cs typeface="Arial" panose="020B0604020202020204" pitchFamily="34" charset="0"/>
              </a:rPr>
              <a:t>Choix de type 4: l’effort</a:t>
            </a:r>
          </a:p>
          <a:p>
            <a:pPr algn="ctr"/>
            <a:endParaRPr lang="fr-FR" sz="1800" dirty="0">
              <a:solidFill>
                <a:schemeClr val="bg1"/>
              </a:solidFill>
              <a:latin typeface="Arial" panose="020B0604020202020204" pitchFamily="34" charset="0"/>
              <a:cs typeface="Arial" panose="020B0604020202020204" pitchFamily="34" charset="0"/>
            </a:endParaRPr>
          </a:p>
          <a:p>
            <a:r>
              <a:rPr lang="fr-FR" sz="1800" i="1" dirty="0">
                <a:solidFill>
                  <a:schemeClr val="bg1"/>
                </a:solidFill>
                <a:latin typeface="Arial" panose="020B0604020202020204" pitchFamily="34" charset="0"/>
                <a:cs typeface="Arial" panose="020B0604020202020204" pitchFamily="34" charset="0"/>
              </a:rPr>
              <a:t>Préférez-vous recevoir 12€ sans effort, ou copier 3 pages </a:t>
            </a:r>
            <a:r>
              <a:rPr lang="fr-FR" sz="1800" i="1" dirty="0" smtClean="0">
                <a:solidFill>
                  <a:schemeClr val="bg1"/>
                </a:solidFill>
                <a:latin typeface="Arial" panose="020B0604020202020204" pitchFamily="34" charset="0"/>
                <a:cs typeface="Arial" panose="020B0604020202020204" pitchFamily="34" charset="0"/>
              </a:rPr>
              <a:t>de </a:t>
            </a:r>
            <a:r>
              <a:rPr lang="fr-FR" sz="1800" i="1" dirty="0">
                <a:solidFill>
                  <a:schemeClr val="bg1"/>
                </a:solidFill>
                <a:latin typeface="Arial" panose="020B0604020202020204" pitchFamily="34" charset="0"/>
                <a:cs typeface="Arial" panose="020B0604020202020204" pitchFamily="34" charset="0"/>
              </a:rPr>
              <a:t>texte dans une langue inconnue et gagner 30€ ? </a:t>
            </a:r>
            <a:r>
              <a:rPr lang="fr-FR" sz="1800" dirty="0">
                <a:solidFill>
                  <a:schemeClr val="bg1"/>
                </a:solidFill>
                <a:latin typeface="Arial" panose="020B0604020202020204" pitchFamily="34" charset="0"/>
                <a:cs typeface="Arial" panose="020B0604020202020204" pitchFamily="34" charset="0"/>
              </a:rPr>
              <a:t>C’est le genre de choix qui implique un effort.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choisissez l’option avec effort, vous aurez à copier le nombre de pages coloriées en rouge ci-dessous. </a:t>
            </a: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voir quelques exemples.</a:t>
            </a:r>
          </a:p>
          <a:p>
            <a:endParaRPr lang="fr-FR" sz="1800"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3000102" y="2760458"/>
            <a:ext cx="3549507" cy="18970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18" dirty="0"/>
              <a:t>+</a:t>
            </a:r>
          </a:p>
        </p:txBody>
      </p:sp>
      <p:sp>
        <p:nvSpPr>
          <p:cNvPr id="16" name="TextBox 15"/>
          <p:cNvSpPr txBox="1"/>
          <p:nvPr/>
        </p:nvSpPr>
        <p:spPr>
          <a:xfrm>
            <a:off x="5567191" y="4192355"/>
            <a:ext cx="583814" cy="338554"/>
          </a:xfrm>
          <a:prstGeom prst="rect">
            <a:avLst/>
          </a:prstGeom>
          <a:noFill/>
        </p:spPr>
        <p:txBody>
          <a:bodyPr wrap="none" rtlCol="0">
            <a:spAutoFit/>
          </a:bodyPr>
          <a:lstStyle/>
          <a:p>
            <a:pPr algn="ctr"/>
            <a:r>
              <a:rPr lang="en-US" sz="1600" dirty="0">
                <a:solidFill>
                  <a:schemeClr val="bg1"/>
                </a:solidFill>
                <a:latin typeface="Arial" panose="020B0604020202020204" pitchFamily="34" charset="0"/>
                <a:cs typeface="Arial" panose="020B0604020202020204" pitchFamily="34" charset="0"/>
              </a:rPr>
              <a:t>30 €</a:t>
            </a:r>
          </a:p>
        </p:txBody>
      </p:sp>
      <p:sp>
        <p:nvSpPr>
          <p:cNvPr id="17" name="TextBox 16"/>
          <p:cNvSpPr txBox="1"/>
          <p:nvPr/>
        </p:nvSpPr>
        <p:spPr>
          <a:xfrm>
            <a:off x="3406995" y="4192355"/>
            <a:ext cx="64152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 12 €</a:t>
            </a:r>
          </a:p>
        </p:txBody>
      </p:sp>
      <p:pic>
        <p:nvPicPr>
          <p:cNvPr id="18" name="Picture 10"/>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68126" t="18611" r="11796" b="48889"/>
          <a:stretch/>
        </p:blipFill>
        <p:spPr>
          <a:xfrm>
            <a:off x="5233998" y="2981647"/>
            <a:ext cx="1250201" cy="1138316"/>
          </a:xfrm>
          <a:prstGeom prst="rect">
            <a:avLst/>
          </a:prstGeom>
        </p:spPr>
      </p:pic>
      <p:pic>
        <p:nvPicPr>
          <p:cNvPr id="19" name="Picture 11"/>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11797" t="18611" r="68124" b="49028"/>
          <a:stretch/>
        </p:blipFill>
        <p:spPr>
          <a:xfrm>
            <a:off x="3129846" y="2981647"/>
            <a:ext cx="1195820" cy="1084147"/>
          </a:xfrm>
          <a:prstGeom prst="rect">
            <a:avLst/>
          </a:prstGeom>
        </p:spPr>
      </p:pic>
      <p:sp>
        <p:nvSpPr>
          <p:cNvPr id="20" name="TextBox 19"/>
          <p:cNvSpPr txBox="1"/>
          <p:nvPr/>
        </p:nvSpPr>
        <p:spPr>
          <a:xfrm>
            <a:off x="292720" y="2742355"/>
            <a:ext cx="2577638" cy="1323439"/>
          </a:xfrm>
          <a:prstGeom prst="rect">
            <a:avLst/>
          </a:prstGeom>
          <a:noFill/>
          <a:ln>
            <a:noFill/>
          </a:ln>
        </p:spPr>
        <p:txBody>
          <a:bodyPr wrap="square" rtlCol="0">
            <a:spAutoFit/>
          </a:bodyPr>
          <a:lstStyle/>
          <a:p>
            <a:pPr algn="r"/>
            <a:r>
              <a:rPr lang="en-US" sz="1600" b="1" dirty="0">
                <a:solidFill>
                  <a:schemeClr val="bg1"/>
                </a:solidFill>
                <a:latin typeface="Arial" panose="020B0604020202020204" pitchFamily="34" charset="0"/>
                <a:cs typeface="Arial" panose="020B0604020202020204" pitchFamily="34" charset="0"/>
              </a:rPr>
              <a:t>Option sans effort:</a:t>
            </a: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moins</a:t>
            </a:r>
            <a:r>
              <a:rPr lang="en-US" sz="1600" i="1" dirty="0">
                <a:solidFill>
                  <a:schemeClr val="bg1"/>
                </a:solidFill>
                <a:latin typeface="Arial" panose="020B0604020202020204" pitchFamily="34" charset="0"/>
                <a:cs typeface="Arial" panose="020B0604020202020204" pitchFamily="34" charset="0"/>
              </a:rPr>
              <a:t> de 30€ (12 dans </a:t>
            </a:r>
            <a:r>
              <a:rPr lang="en-US" sz="1600" i="1" dirty="0" err="1">
                <a:solidFill>
                  <a:schemeClr val="bg1"/>
                </a:solidFill>
                <a:latin typeface="Arial" panose="020B0604020202020204" pitchFamily="34" charset="0"/>
                <a:cs typeface="Arial" panose="020B0604020202020204" pitchFamily="34" charset="0"/>
              </a:rPr>
              <a:t>cet</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exemple</a:t>
            </a:r>
            <a:r>
              <a:rPr lang="en-US" sz="1600" i="1" dirty="0">
                <a:solidFill>
                  <a:schemeClr val="bg1"/>
                </a:solidFill>
                <a:latin typeface="Arial" panose="020B0604020202020204" pitchFamily="34" charset="0"/>
                <a:cs typeface="Arial" panose="020B0604020202020204" pitchFamily="34" charset="0"/>
              </a:rPr>
              <a:t>) et je </a:t>
            </a:r>
            <a:r>
              <a:rPr lang="en-US" sz="1600" i="1" dirty="0" err="1">
                <a:solidFill>
                  <a:schemeClr val="bg1"/>
                </a:solidFill>
                <a:latin typeface="Arial" panose="020B0604020202020204" pitchFamily="34" charset="0"/>
                <a:cs typeface="Arial" panose="020B0604020202020204" pitchFamily="34" charset="0"/>
              </a:rPr>
              <a:t>n’ai</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aucun</a:t>
            </a:r>
            <a:r>
              <a:rPr lang="en-US" sz="1600" i="1" dirty="0">
                <a:solidFill>
                  <a:schemeClr val="bg1"/>
                </a:solidFill>
                <a:latin typeface="Arial" panose="020B0604020202020204" pitchFamily="34" charset="0"/>
                <a:cs typeface="Arial" panose="020B0604020202020204" pitchFamily="34" charset="0"/>
              </a:rPr>
              <a:t> effort </a:t>
            </a:r>
            <a:r>
              <a:rPr lang="en-US" sz="1600" i="1" dirty="0" err="1">
                <a:solidFill>
                  <a:schemeClr val="bg1"/>
                </a:solidFill>
                <a:latin typeface="Arial" panose="020B0604020202020204" pitchFamily="34" charset="0"/>
                <a:cs typeface="Arial" panose="020B0604020202020204" pitchFamily="34" charset="0"/>
              </a:rPr>
              <a:t>à</a:t>
            </a:r>
            <a:r>
              <a:rPr lang="en-US" sz="1600" i="1" dirty="0">
                <a:solidFill>
                  <a:schemeClr val="bg1"/>
                </a:solidFill>
                <a:latin typeface="Arial" panose="020B0604020202020204" pitchFamily="34" charset="0"/>
                <a:cs typeface="Arial" panose="020B0604020202020204" pitchFamily="34" charset="0"/>
              </a:rPr>
              <a:t> faire.</a:t>
            </a:r>
          </a:p>
        </p:txBody>
      </p:sp>
      <p:sp>
        <p:nvSpPr>
          <p:cNvPr id="21" name="TextBox 20"/>
          <p:cNvSpPr txBox="1"/>
          <p:nvPr/>
        </p:nvSpPr>
        <p:spPr>
          <a:xfrm>
            <a:off x="6679353" y="2742355"/>
            <a:ext cx="2473978" cy="1323439"/>
          </a:xfrm>
          <a:prstGeom prst="rect">
            <a:avLst/>
          </a:prstGeom>
          <a:noFill/>
          <a:ln>
            <a:noFill/>
          </a:ln>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Option avec effort :</a:t>
            </a:r>
          </a:p>
          <a:p>
            <a:endParaRPr lang="en-US" sz="1600" dirty="0">
              <a:solidFill>
                <a:schemeClr val="bg1"/>
              </a:solidFill>
              <a:latin typeface="Arial" panose="020B0604020202020204" pitchFamily="34" charset="0"/>
              <a:cs typeface="Arial" panose="020B0604020202020204" pitchFamily="34" charset="0"/>
            </a:endParaRPr>
          </a:p>
          <a:p>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30€ </a:t>
            </a:r>
            <a:r>
              <a:rPr lang="en-US" sz="1600" i="1" dirty="0" err="1">
                <a:solidFill>
                  <a:schemeClr val="bg1"/>
                </a:solidFill>
                <a:latin typeface="Arial" panose="020B0604020202020204" pitchFamily="34" charset="0"/>
                <a:cs typeface="Arial" panose="020B0604020202020204" pitchFamily="34" charset="0"/>
              </a:rPr>
              <a:t>si</a:t>
            </a:r>
            <a:r>
              <a:rPr lang="en-US" sz="1600" i="1" dirty="0">
                <a:solidFill>
                  <a:schemeClr val="bg1"/>
                </a:solidFill>
                <a:latin typeface="Arial" panose="020B0604020202020204" pitchFamily="34" charset="0"/>
                <a:cs typeface="Arial" panose="020B0604020202020204" pitchFamily="34" charset="0"/>
              </a:rPr>
              <a:t> je </a:t>
            </a:r>
            <a:r>
              <a:rPr lang="en-US" sz="1600" i="1" dirty="0" err="1">
                <a:solidFill>
                  <a:schemeClr val="bg1"/>
                </a:solidFill>
                <a:latin typeface="Arial" panose="020B0604020202020204" pitchFamily="34" charset="0"/>
                <a:cs typeface="Arial" panose="020B0604020202020204" pitchFamily="34" charset="0"/>
              </a:rPr>
              <a:t>copie</a:t>
            </a:r>
            <a:r>
              <a:rPr lang="en-US" sz="1600" i="1" dirty="0">
                <a:solidFill>
                  <a:schemeClr val="bg1"/>
                </a:solidFill>
                <a:latin typeface="Arial" panose="020B0604020202020204" pitchFamily="34" charset="0"/>
                <a:cs typeface="Arial" panose="020B0604020202020204" pitchFamily="34" charset="0"/>
              </a:rPr>
              <a:t> les pages </a:t>
            </a:r>
            <a:r>
              <a:rPr lang="en-US" sz="1600" i="1" dirty="0" err="1">
                <a:solidFill>
                  <a:schemeClr val="bg1"/>
                </a:solidFill>
                <a:latin typeface="Arial" panose="020B0604020202020204" pitchFamily="34" charset="0"/>
                <a:cs typeface="Arial" panose="020B0604020202020204" pitchFamily="34" charset="0"/>
              </a:rPr>
              <a:t>indiquées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en</a:t>
            </a:r>
            <a:r>
              <a:rPr lang="en-US" sz="1600" i="1" dirty="0">
                <a:solidFill>
                  <a:schemeClr val="bg1"/>
                </a:solidFill>
                <a:latin typeface="Arial" panose="020B0604020202020204" pitchFamily="34" charset="0"/>
                <a:cs typeface="Arial" panose="020B0604020202020204" pitchFamily="34" charset="0"/>
              </a:rPr>
              <a:t> rouge.</a:t>
            </a:r>
          </a:p>
        </p:txBody>
      </p:sp>
    </p:spTree>
    <p:extLst>
      <p:ext uri="{BB962C8B-B14F-4D97-AF65-F5344CB8AC3E}">
        <p14:creationId xmlns:p14="http://schemas.microsoft.com/office/powerpoint/2010/main" val="85319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75861" y="0"/>
            <a:ext cx="8677469"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r>
              <a:rPr lang="fr-FR" sz="1800" u="sng" dirty="0" smtClean="0">
                <a:solidFill>
                  <a:schemeClr val="bg1"/>
                </a:solidFill>
                <a:latin typeface="Arial" panose="020B0604020202020204" pitchFamily="34" charset="0"/>
                <a:cs typeface="Arial" panose="020B0604020202020204" pitchFamily="34" charset="0"/>
              </a:rPr>
              <a:t>Fin </a:t>
            </a:r>
            <a:r>
              <a:rPr lang="fr-FR" sz="1800" u="sng" dirty="0">
                <a:solidFill>
                  <a:schemeClr val="bg1"/>
                </a:solidFill>
                <a:latin typeface="Arial" panose="020B0604020202020204" pitchFamily="34" charset="0"/>
                <a:cs typeface="Arial" panose="020B0604020202020204" pitchFamily="34" charset="0"/>
              </a:rPr>
              <a:t>des exemples</a:t>
            </a:r>
          </a:p>
          <a:p>
            <a:pPr algn="ct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Vous avez maintenant terminé les exemples. Dans la suite, vous allez procéder à une courte séance de 25 choix impliquant un effort.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Attention: les niveaux d’effort ne seront plus mentionnés explicitement; vous allez devoir vous baser sur la représentation symbolique de l’effort (en rouge) afin de prendre votre décision.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commencer.</a:t>
            </a: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endParaRPr lang="fr-FR"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16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628774" y="500063"/>
            <a:ext cx="8372351" cy="55281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2800" dirty="0">
              <a:solidFill>
                <a:schemeClr val="bg1"/>
              </a:solidFill>
              <a:latin typeface="Arial" panose="020B0604020202020204" pitchFamily="34" charset="0"/>
              <a:cs typeface="Arial" panose="020B0604020202020204" pitchFamily="34" charset="0"/>
            </a:endParaRPr>
          </a:p>
          <a:p>
            <a:endParaRPr lang="fr-FR" sz="2800" dirty="0">
              <a:solidFill>
                <a:schemeClr val="bg1"/>
              </a:solidFill>
              <a:latin typeface="Arial" panose="020B0604020202020204" pitchFamily="34" charset="0"/>
              <a:cs typeface="Arial" panose="020B0604020202020204" pitchFamily="34" charset="0"/>
            </a:endParaRPr>
          </a:p>
          <a:p>
            <a:pPr algn="ctr"/>
            <a:endParaRPr lang="fr-FR" sz="2800" dirty="0">
              <a:solidFill>
                <a:schemeClr val="bg1"/>
              </a:solidFill>
              <a:latin typeface="Arial" panose="020B0604020202020204" pitchFamily="34" charset="0"/>
              <a:cs typeface="Arial" panose="020B0604020202020204" pitchFamily="34" charset="0"/>
            </a:endParaRPr>
          </a:p>
          <a:p>
            <a:pPr algn="ctr"/>
            <a:endParaRPr lang="fr-FR" sz="2000" dirty="0">
              <a:solidFill>
                <a:schemeClr val="bg1"/>
              </a:solidFill>
              <a:latin typeface="Arial" panose="020B0604020202020204" pitchFamily="34" charset="0"/>
              <a:cs typeface="Arial" panose="020B0604020202020204" pitchFamily="34" charset="0"/>
            </a:endParaRPr>
          </a:p>
          <a:p>
            <a:pPr algn="ctr"/>
            <a:endParaRPr lang="fr-FR" sz="2000" dirty="0" smtClean="0">
              <a:solidFill>
                <a:schemeClr val="bg1"/>
              </a:solidFill>
              <a:latin typeface="Arial" panose="020B0604020202020204" pitchFamily="34" charset="0"/>
              <a:cs typeface="Arial" panose="020B0604020202020204" pitchFamily="34" charset="0"/>
            </a:endParaRPr>
          </a:p>
          <a:p>
            <a:pPr algn="ctr"/>
            <a:r>
              <a:rPr lang="fr-FR" sz="2000" dirty="0" smtClean="0">
                <a:solidFill>
                  <a:schemeClr val="bg1"/>
                </a:solidFill>
                <a:latin typeface="Arial" panose="020B0604020202020204" pitchFamily="34" charset="0"/>
                <a:cs typeface="Arial" panose="020B0604020202020204" pitchFamily="34" charset="0"/>
              </a:rPr>
              <a:t/>
            </a:r>
            <a:br>
              <a:rPr lang="fr-FR" sz="2000" dirty="0" smtClean="0">
                <a:solidFill>
                  <a:schemeClr val="bg1"/>
                </a:solidFill>
                <a:latin typeface="Arial" panose="020B0604020202020204" pitchFamily="34" charset="0"/>
                <a:cs typeface="Arial" panose="020B0604020202020204" pitchFamily="34" charset="0"/>
              </a:rPr>
            </a:br>
            <a:r>
              <a:rPr lang="fr-FR" sz="2000" dirty="0" smtClean="0">
                <a:solidFill>
                  <a:schemeClr val="bg1"/>
                </a:solidFill>
                <a:latin typeface="Arial" panose="020B0604020202020204" pitchFamily="34" charset="0"/>
                <a:cs typeface="Arial" panose="020B0604020202020204" pitchFamily="34" charset="0"/>
              </a:rPr>
              <a:t>Fin </a:t>
            </a:r>
            <a:r>
              <a:rPr lang="fr-FR" sz="2000" dirty="0">
                <a:solidFill>
                  <a:schemeClr val="bg1"/>
                </a:solidFill>
                <a:latin typeface="Arial" panose="020B0604020202020204" pitchFamily="34" charset="0"/>
                <a:cs typeface="Arial" panose="020B0604020202020204" pitchFamily="34" charset="0"/>
              </a:rPr>
              <a:t>de l’expérience.</a:t>
            </a:r>
          </a:p>
          <a:p>
            <a:pPr algn="ctr"/>
            <a:endParaRPr lang="fr-FR" sz="2000" dirty="0">
              <a:solidFill>
                <a:schemeClr val="bg1"/>
              </a:solidFill>
              <a:latin typeface="Arial" panose="020B0604020202020204" pitchFamily="34" charset="0"/>
              <a:cs typeface="Arial" panose="020B0604020202020204" pitchFamily="34" charset="0"/>
            </a:endParaRPr>
          </a:p>
          <a:p>
            <a:pPr algn="ctr"/>
            <a:endParaRPr lang="fr-FR" sz="2000" dirty="0">
              <a:solidFill>
                <a:schemeClr val="bg1"/>
              </a:solidFill>
              <a:latin typeface="Arial" panose="020B0604020202020204" pitchFamily="34" charset="0"/>
              <a:cs typeface="Arial" panose="020B0604020202020204" pitchFamily="34" charset="0"/>
            </a:endParaRPr>
          </a:p>
          <a:p>
            <a:pPr algn="ctr"/>
            <a:r>
              <a:rPr lang="fr-FR" sz="2000" dirty="0">
                <a:solidFill>
                  <a:schemeClr val="bg1"/>
                </a:solidFill>
                <a:latin typeface="Arial" panose="020B0604020202020204" pitchFamily="34" charset="0"/>
                <a:cs typeface="Arial" panose="020B0604020202020204" pitchFamily="34" charset="0"/>
              </a:rPr>
              <a:t>Un grand merci de votre participation!</a:t>
            </a:r>
          </a:p>
          <a:p>
            <a:pPr algn="ctr"/>
            <a:endParaRPr lang="fr-FR"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1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966769" y="718840"/>
            <a:ext cx="7694036" cy="50803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447" dirty="0">
              <a:solidFill>
                <a:schemeClr val="bg1"/>
              </a:solidFill>
              <a:latin typeface="Arial" panose="020B0604020202020204" pitchFamily="34" charset="0"/>
              <a:cs typeface="Arial" panose="020B0604020202020204" pitchFamily="34" charset="0"/>
            </a:endParaRPr>
          </a:p>
          <a:p>
            <a:endParaRPr lang="fr-FR" sz="1447" dirty="0">
              <a:solidFill>
                <a:schemeClr val="bg1"/>
              </a:solidFill>
              <a:latin typeface="Arial" panose="020B0604020202020204" pitchFamily="34" charset="0"/>
              <a:cs typeface="Arial" panose="020B0604020202020204" pitchFamily="34" charset="0"/>
            </a:endParaRPr>
          </a:p>
          <a:p>
            <a:pPr algn="ctr"/>
            <a:endParaRPr lang="fr-FR" sz="1447" dirty="0">
              <a:solidFill>
                <a:schemeClr val="bg1"/>
              </a:solidFill>
              <a:latin typeface="Arial" panose="020B0604020202020204" pitchFamily="34" charset="0"/>
              <a:cs typeface="Arial" panose="020B0604020202020204" pitchFamily="34" charset="0"/>
            </a:endParaRPr>
          </a:p>
          <a:p>
            <a:pPr algn="ctr"/>
            <a:endParaRPr lang="fr-FR" sz="1447" dirty="0">
              <a:solidFill>
                <a:schemeClr val="bg1"/>
              </a:solidFill>
              <a:latin typeface="Arial" panose="020B0604020202020204" pitchFamily="34" charset="0"/>
              <a:cs typeface="Arial" panose="020B0604020202020204" pitchFamily="34" charset="0"/>
            </a:endParaRPr>
          </a:p>
          <a:p>
            <a:pPr algn="ctr"/>
            <a:endParaRPr lang="fr-FR" sz="1447" dirty="0">
              <a:solidFill>
                <a:schemeClr val="bg1"/>
              </a:solidFill>
              <a:latin typeface="Arial" panose="020B0604020202020204" pitchFamily="34" charset="0"/>
              <a:cs typeface="Arial" panose="020B0604020202020204" pitchFamily="34" charset="0"/>
            </a:endParaRPr>
          </a:p>
          <a:p>
            <a:pPr algn="ctr"/>
            <a:endParaRPr lang="fr-FR" sz="1447" dirty="0">
              <a:solidFill>
                <a:schemeClr val="bg1"/>
              </a:solidFill>
              <a:latin typeface="Arial" panose="020B0604020202020204" pitchFamily="34" charset="0"/>
              <a:cs typeface="Arial" panose="020B0604020202020204" pitchFamily="34" charset="0"/>
            </a:endParaRPr>
          </a:p>
          <a:p>
            <a:pPr algn="ctr"/>
            <a:endParaRPr lang="fr-FR" sz="1447" dirty="0">
              <a:solidFill>
                <a:schemeClr val="bg1"/>
              </a:solidFill>
              <a:latin typeface="Arial" panose="020B0604020202020204" pitchFamily="34" charset="0"/>
              <a:cs typeface="Arial" panose="020B0604020202020204" pitchFamily="34" charset="0"/>
            </a:endParaRPr>
          </a:p>
          <a:p>
            <a:pPr algn="ctr"/>
            <a:r>
              <a:rPr lang="fr-FR" sz="2400" dirty="0">
                <a:solidFill>
                  <a:schemeClr val="bg1"/>
                </a:solidFill>
                <a:latin typeface="Arial" panose="020B0604020202020204" pitchFamily="34" charset="0"/>
                <a:cs typeface="Arial" panose="020B0604020202020204" pitchFamily="34" charset="0"/>
              </a:rPr>
              <a:t>Voulez-vous voir un autre exemple ?</a:t>
            </a:r>
          </a:p>
          <a:p>
            <a:pPr algn="ctr"/>
            <a:endParaRPr lang="fr-FR" sz="1447"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79245" y="3761857"/>
            <a:ext cx="3051502" cy="2559996"/>
          </a:xfrm>
          <a:prstGeom prst="rect">
            <a:avLst/>
          </a:prstGeom>
          <a:noFill/>
          <a:ln>
            <a:solidFill>
              <a:schemeClr val="bg1"/>
            </a:solidFill>
          </a:ln>
        </p:spPr>
        <p:txBody>
          <a:bodyPr wrap="square" rtlCol="0">
            <a:spAutoFit/>
          </a:bodyPr>
          <a:lstStyle/>
          <a:p>
            <a:pPr algn="ctr"/>
            <a:r>
              <a:rPr lang="fr-FR" sz="2800" b="1" dirty="0">
                <a:solidFill>
                  <a:schemeClr val="bg1"/>
                </a:solidFill>
                <a:latin typeface="Arial" panose="020B0604020202020204" pitchFamily="34" charset="0"/>
                <a:cs typeface="Arial" panose="020B0604020202020204" pitchFamily="34" charset="0"/>
              </a:rPr>
              <a:t>OUI</a:t>
            </a:r>
            <a:r>
              <a:rPr lang="fr-FR" sz="2800" dirty="0">
                <a:solidFill>
                  <a:schemeClr val="bg1"/>
                </a:solidFill>
                <a:latin typeface="Arial" panose="020B0604020202020204" pitchFamily="34" charset="0"/>
                <a:cs typeface="Arial" panose="020B0604020202020204" pitchFamily="34" charset="0"/>
              </a:rPr>
              <a:t> </a:t>
            </a:r>
          </a:p>
          <a:p>
            <a:pPr algn="ctr"/>
            <a:r>
              <a:rPr lang="fr-FR" sz="2000" dirty="0">
                <a:solidFill>
                  <a:schemeClr val="bg1"/>
                </a:solidFill>
                <a:latin typeface="Arial" panose="020B0604020202020204" pitchFamily="34" charset="0"/>
                <a:cs typeface="Arial" panose="020B0604020202020204" pitchFamily="34" charset="0"/>
              </a:rPr>
              <a:t>Je voudrais voir un autre </a:t>
            </a:r>
            <a:r>
              <a:rPr lang="fr-FR" sz="2000" dirty="0" smtClean="0">
                <a:solidFill>
                  <a:schemeClr val="bg1"/>
                </a:solidFill>
                <a:latin typeface="Arial" panose="020B0604020202020204" pitchFamily="34" charset="0"/>
                <a:cs typeface="Arial" panose="020B0604020202020204" pitchFamily="34" charset="0"/>
              </a:rPr>
              <a:t>exemple</a:t>
            </a:r>
          </a:p>
          <a:p>
            <a:endParaRPr lang="fr-FR" sz="2000" dirty="0">
              <a:solidFill>
                <a:schemeClr val="bg1"/>
              </a:solidFill>
              <a:latin typeface="Arial" panose="020B0604020202020204" pitchFamily="34" charset="0"/>
              <a:cs typeface="Arial" panose="020B0604020202020204" pitchFamily="34" charset="0"/>
            </a:endParaRPr>
          </a:p>
          <a:p>
            <a:pPr algn="ctr"/>
            <a:endParaRPr lang="fr-FR" sz="1447" dirty="0" smtClean="0">
              <a:solidFill>
                <a:schemeClr val="bg1"/>
              </a:solidFill>
            </a:endParaRPr>
          </a:p>
          <a:p>
            <a:pPr algn="ctr"/>
            <a:endParaRPr lang="fr-FR" sz="1447" dirty="0" smtClean="0">
              <a:solidFill>
                <a:schemeClr val="bg1"/>
              </a:solidFill>
            </a:endParaRPr>
          </a:p>
          <a:p>
            <a:pPr algn="ctr"/>
            <a:endParaRPr lang="fr-FR" sz="1447" dirty="0">
              <a:solidFill>
                <a:schemeClr val="bg1"/>
              </a:solidFill>
            </a:endParaRPr>
          </a:p>
          <a:p>
            <a:pPr algn="ctr"/>
            <a:endParaRPr lang="fr-FR" sz="1447" dirty="0">
              <a:solidFill>
                <a:schemeClr val="bg1"/>
              </a:solidFill>
            </a:endParaRPr>
          </a:p>
          <a:p>
            <a:pPr algn="ctr"/>
            <a:endParaRPr lang="fr-FR" sz="1447" dirty="0">
              <a:solidFill>
                <a:schemeClr val="bg1"/>
              </a:solidFill>
            </a:endParaRPr>
          </a:p>
        </p:txBody>
      </p:sp>
      <p:sp>
        <p:nvSpPr>
          <p:cNvPr id="12" name="TextBox 11"/>
          <p:cNvSpPr txBox="1"/>
          <p:nvPr/>
        </p:nvSpPr>
        <p:spPr>
          <a:xfrm>
            <a:off x="6468834" y="3761857"/>
            <a:ext cx="3051502" cy="2559996"/>
          </a:xfrm>
          <a:prstGeom prst="rect">
            <a:avLst/>
          </a:prstGeom>
          <a:noFill/>
          <a:ln>
            <a:solidFill>
              <a:schemeClr val="bg1"/>
            </a:solidFill>
          </a:ln>
        </p:spPr>
        <p:txBody>
          <a:bodyPr wrap="square" rtlCol="0">
            <a:spAutoFit/>
          </a:bodyPr>
          <a:lstStyle/>
          <a:p>
            <a:pPr algn="ctr"/>
            <a:r>
              <a:rPr lang="fr-FR" sz="2800" b="1" dirty="0" smtClean="0">
                <a:solidFill>
                  <a:schemeClr val="bg1"/>
                </a:solidFill>
                <a:latin typeface="Arial" panose="020B0604020202020204" pitchFamily="34" charset="0"/>
                <a:cs typeface="Arial" panose="020B0604020202020204" pitchFamily="34" charset="0"/>
              </a:rPr>
              <a:t>NON</a:t>
            </a:r>
            <a:r>
              <a:rPr lang="fr-FR" sz="2800" dirty="0" smtClean="0">
                <a:solidFill>
                  <a:schemeClr val="bg1"/>
                </a:solidFill>
                <a:latin typeface="Arial" panose="020B0604020202020204" pitchFamily="34" charset="0"/>
                <a:cs typeface="Arial" panose="020B0604020202020204" pitchFamily="34" charset="0"/>
              </a:rPr>
              <a:t> </a:t>
            </a:r>
            <a:endParaRPr lang="fr-FR" sz="2800" dirty="0">
              <a:solidFill>
                <a:schemeClr val="bg1"/>
              </a:solidFill>
              <a:latin typeface="Arial" panose="020B0604020202020204" pitchFamily="34" charset="0"/>
              <a:cs typeface="Arial" panose="020B0604020202020204" pitchFamily="34" charset="0"/>
            </a:endParaRPr>
          </a:p>
          <a:p>
            <a:pPr algn="ctr"/>
            <a:r>
              <a:rPr lang="fr-FR" sz="2000" dirty="0">
                <a:solidFill>
                  <a:schemeClr val="bg1"/>
                </a:solidFill>
                <a:latin typeface="Arial" panose="020B0604020202020204" pitchFamily="34" charset="0"/>
                <a:cs typeface="Arial" panose="020B0604020202020204" pitchFamily="34" charset="0"/>
              </a:rPr>
              <a:t>Je </a:t>
            </a:r>
            <a:r>
              <a:rPr lang="fr-FR" sz="2000" dirty="0" smtClean="0">
                <a:solidFill>
                  <a:schemeClr val="bg1"/>
                </a:solidFill>
                <a:latin typeface="Arial" panose="020B0604020202020204" pitchFamily="34" charset="0"/>
                <a:cs typeface="Arial" panose="020B0604020202020204" pitchFamily="34" charset="0"/>
              </a:rPr>
              <a:t>souhaite passer à la suite</a:t>
            </a:r>
          </a:p>
          <a:p>
            <a:endParaRPr lang="fr-FR" sz="2000" dirty="0">
              <a:solidFill>
                <a:schemeClr val="bg1"/>
              </a:solidFill>
              <a:latin typeface="Arial" panose="020B0604020202020204" pitchFamily="34" charset="0"/>
              <a:cs typeface="Arial" panose="020B0604020202020204" pitchFamily="34" charset="0"/>
            </a:endParaRPr>
          </a:p>
          <a:p>
            <a:pPr algn="ctr"/>
            <a:endParaRPr lang="fr-FR" sz="1447" dirty="0" smtClean="0">
              <a:solidFill>
                <a:schemeClr val="bg1"/>
              </a:solidFill>
            </a:endParaRPr>
          </a:p>
          <a:p>
            <a:pPr algn="ctr"/>
            <a:endParaRPr lang="fr-FR" sz="1447" dirty="0" smtClean="0">
              <a:solidFill>
                <a:schemeClr val="bg1"/>
              </a:solidFill>
            </a:endParaRPr>
          </a:p>
          <a:p>
            <a:pPr algn="ctr"/>
            <a:endParaRPr lang="fr-FR" sz="1447" dirty="0">
              <a:solidFill>
                <a:schemeClr val="bg1"/>
              </a:solidFill>
            </a:endParaRPr>
          </a:p>
          <a:p>
            <a:pPr algn="ctr"/>
            <a:endParaRPr lang="fr-FR" sz="1447" dirty="0">
              <a:solidFill>
                <a:schemeClr val="bg1"/>
              </a:solidFill>
            </a:endParaRPr>
          </a:p>
          <a:p>
            <a:pPr algn="ctr"/>
            <a:endParaRPr lang="fr-FR" sz="1447" dirty="0">
              <a:solidFill>
                <a:schemeClr val="bg1"/>
              </a:solidFill>
            </a:endParaRPr>
          </a:p>
        </p:txBody>
      </p:sp>
    </p:spTree>
    <p:extLst>
      <p:ext uri="{BB962C8B-B14F-4D97-AF65-F5344CB8AC3E}">
        <p14:creationId xmlns:p14="http://schemas.microsoft.com/office/powerpoint/2010/main" val="3864209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75860" y="0"/>
            <a:ext cx="8677471" cy="60282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600" u="sng" dirty="0" smtClean="0">
              <a:solidFill>
                <a:schemeClr val="bg1"/>
              </a:solidFill>
              <a:latin typeface="Arial" panose="020B0604020202020204" pitchFamily="34" charset="0"/>
              <a:cs typeface="Arial" panose="020B0604020202020204" pitchFamily="34" charset="0"/>
            </a:endParaRPr>
          </a:p>
          <a:p>
            <a:pPr algn="ctr"/>
            <a:r>
              <a:rPr lang="fr-FR" sz="1600" u="sng" dirty="0" smtClean="0">
                <a:solidFill>
                  <a:schemeClr val="bg1"/>
                </a:solidFill>
                <a:latin typeface="Arial" panose="020B0604020202020204" pitchFamily="34" charset="0"/>
                <a:cs typeface="Arial" panose="020B0604020202020204" pitchFamily="34" charset="0"/>
              </a:rPr>
              <a:t>Instructions </a:t>
            </a:r>
            <a:r>
              <a:rPr lang="fr-FR" sz="1600" u="sng" dirty="0">
                <a:solidFill>
                  <a:schemeClr val="bg1"/>
                </a:solidFill>
                <a:latin typeface="Arial" panose="020B0604020202020204" pitchFamily="34" charset="0"/>
                <a:cs typeface="Arial" panose="020B0604020202020204" pitchFamily="34" charset="0"/>
              </a:rPr>
              <a:t>pour les choix.</a:t>
            </a:r>
          </a:p>
          <a:p>
            <a:pPr algn="ctr"/>
            <a:endParaRPr lang="fr-FR" sz="1600" dirty="0">
              <a:solidFill>
                <a:schemeClr val="bg1"/>
              </a:solidFill>
              <a:latin typeface="Arial" panose="020B0604020202020204" pitchFamily="34" charset="0"/>
              <a:cs typeface="Arial" panose="020B0604020202020204" pitchFamily="34" charset="0"/>
            </a:endParaRPr>
          </a:p>
          <a:p>
            <a:pPr algn="ctr"/>
            <a:endParaRPr lang="fr-FR" sz="1600" dirty="0">
              <a:solidFill>
                <a:schemeClr val="bg1"/>
              </a:solidFill>
              <a:latin typeface="Arial" panose="020B0604020202020204" pitchFamily="34" charset="0"/>
              <a:cs typeface="Arial" panose="020B0604020202020204" pitchFamily="34" charset="0"/>
            </a:endParaRPr>
          </a:p>
          <a:p>
            <a:r>
              <a:rPr lang="fr-FR" sz="1600" dirty="0">
                <a:solidFill>
                  <a:schemeClr val="bg1"/>
                </a:solidFill>
                <a:latin typeface="Arial" panose="020B0604020202020204" pitchFamily="34" charset="0"/>
                <a:cs typeface="Arial" panose="020B0604020202020204" pitchFamily="34" charset="0"/>
              </a:rPr>
              <a:t>Vous allez devoir faire des choix qui impliquent de l’argent. Il s’agit de choix fictifs, qui n’impliquent pas d’argent réel. Cependant, nous vous demandons de faire ces choix comme si vous étiez dans la vie réelle. </a:t>
            </a:r>
          </a:p>
          <a:p>
            <a:endParaRPr lang="fr-FR" sz="1600" dirty="0">
              <a:solidFill>
                <a:schemeClr val="bg1"/>
              </a:solidFill>
              <a:latin typeface="Arial" panose="020B0604020202020204" pitchFamily="34" charset="0"/>
              <a:cs typeface="Arial" panose="020B0604020202020204" pitchFamily="34" charset="0"/>
            </a:endParaRPr>
          </a:p>
          <a:p>
            <a:r>
              <a:rPr lang="fr-FR" sz="1600" dirty="0">
                <a:solidFill>
                  <a:schemeClr val="bg1"/>
                </a:solidFill>
                <a:latin typeface="Arial" panose="020B0604020202020204" pitchFamily="34" charset="0"/>
                <a:cs typeface="Arial" panose="020B0604020202020204" pitchFamily="34" charset="0"/>
              </a:rPr>
              <a:t>Chaque choix comporte deux options; il faut simplement nous dire laquelle vous préférez. Il n’y a pas de bonne ou mauvaise réponse, nous voulons simplement connaître vos préférences. </a:t>
            </a:r>
          </a:p>
          <a:p>
            <a:endParaRPr lang="fr-FR" sz="1600" dirty="0">
              <a:solidFill>
                <a:schemeClr val="bg1"/>
              </a:solidFill>
              <a:latin typeface="Arial" panose="020B0604020202020204" pitchFamily="34" charset="0"/>
              <a:cs typeface="Arial" panose="020B0604020202020204" pitchFamily="34" charset="0"/>
            </a:endParaRPr>
          </a:p>
          <a:p>
            <a:r>
              <a:rPr lang="fr-FR" sz="1600" dirty="0">
                <a:solidFill>
                  <a:schemeClr val="bg1"/>
                </a:solidFill>
                <a:latin typeface="Arial" panose="020B0604020202020204" pitchFamily="34" charset="0"/>
                <a:cs typeface="Arial" panose="020B0604020202020204" pitchFamily="34" charset="0"/>
              </a:rPr>
              <a:t>Quelles sont ces options ?</a:t>
            </a:r>
          </a:p>
          <a:p>
            <a:pPr marL="270034" indent="-270034">
              <a:buFont typeface="Arial" panose="020B0604020202020204" pitchFamily="34" charset="0"/>
              <a:buChar char="•"/>
            </a:pPr>
            <a:r>
              <a:rPr lang="fr-FR" sz="1600" dirty="0">
                <a:solidFill>
                  <a:schemeClr val="bg1"/>
                </a:solidFill>
                <a:latin typeface="Arial" panose="020B0604020202020204" pitchFamily="34" charset="0"/>
                <a:cs typeface="Arial" panose="020B0604020202020204" pitchFamily="34" charset="0"/>
              </a:rPr>
              <a:t>L’une vous offre 30€, mais vous demande d’attendre un certain temps, ou de prendre un certain risque, ou de faire un certain effort. </a:t>
            </a:r>
          </a:p>
          <a:p>
            <a:pPr marL="270034" indent="-270034">
              <a:buFont typeface="Arial" panose="020B0604020202020204" pitchFamily="34" charset="0"/>
              <a:buChar char="•"/>
            </a:pPr>
            <a:r>
              <a:rPr lang="fr-FR" sz="1600" dirty="0">
                <a:solidFill>
                  <a:schemeClr val="bg1"/>
                </a:solidFill>
                <a:latin typeface="Arial" panose="020B0604020202020204" pitchFamily="34" charset="0"/>
                <a:cs typeface="Arial" panose="020B0604020202020204" pitchFamily="34" charset="0"/>
              </a:rPr>
              <a:t>L’autre option vous offre moins d’argent mais ne vous demande rien en retour. </a:t>
            </a:r>
          </a:p>
          <a:p>
            <a:pPr marL="270034" indent="-270034">
              <a:buFont typeface="Arial" panose="020B0604020202020204" pitchFamily="34" charset="0"/>
              <a:buChar char="•"/>
            </a:pPr>
            <a:endParaRPr lang="fr-FR" sz="1600" dirty="0">
              <a:solidFill>
                <a:schemeClr val="bg1"/>
              </a:solidFill>
              <a:latin typeface="Arial" panose="020B0604020202020204" pitchFamily="34" charset="0"/>
              <a:cs typeface="Arial" panose="020B0604020202020204" pitchFamily="34" charset="0"/>
            </a:endParaRPr>
          </a:p>
          <a:p>
            <a:r>
              <a:rPr lang="fr-FR" sz="1600" dirty="0">
                <a:solidFill>
                  <a:schemeClr val="bg1"/>
                </a:solidFill>
                <a:latin typeface="Arial" panose="020B0604020202020204" pitchFamily="34" charset="0"/>
                <a:cs typeface="Arial" panose="020B0604020202020204" pitchFamily="34" charset="0"/>
              </a:rPr>
              <a:t>Comme pour l’argent, les délais/risques/efforts que nous vous présentons sont fictifs, mais nous vous demandons de faire ces choix comme si vous aviez vraiment à les faire.</a:t>
            </a:r>
          </a:p>
          <a:p>
            <a:endParaRPr lang="fr-FR" sz="1600" dirty="0">
              <a:solidFill>
                <a:schemeClr val="bg1"/>
              </a:solidFill>
              <a:latin typeface="Arial" panose="020B0604020202020204" pitchFamily="34" charset="0"/>
              <a:cs typeface="Arial" panose="020B0604020202020204" pitchFamily="34" charset="0"/>
            </a:endParaRPr>
          </a:p>
          <a:p>
            <a:r>
              <a:rPr lang="fr-FR" sz="1600" dirty="0">
                <a:solidFill>
                  <a:schemeClr val="bg1"/>
                </a:solidFill>
                <a:latin typeface="Arial" panose="020B0604020202020204" pitchFamily="34" charset="0"/>
                <a:cs typeface="Arial" panose="020B0604020202020204" pitchFamily="34" charset="0"/>
              </a:rPr>
              <a:t>La suite vous présente les différentes types de choix plus en détail. Appuyez sur la </a:t>
            </a:r>
            <a:r>
              <a:rPr lang="fr-FR" sz="1600" dirty="0" smtClean="0">
                <a:solidFill>
                  <a:schemeClr val="bg1"/>
                </a:solidFill>
                <a:latin typeface="Arial" panose="020B0604020202020204" pitchFamily="34" charset="0"/>
                <a:cs typeface="Arial" panose="020B0604020202020204" pitchFamily="34" charset="0"/>
              </a:rPr>
              <a:t>flèche pour </a:t>
            </a:r>
            <a:r>
              <a:rPr lang="fr-FR" sz="1600" dirty="0">
                <a:solidFill>
                  <a:schemeClr val="bg1"/>
                </a:solidFill>
                <a:latin typeface="Arial" panose="020B0604020202020204" pitchFamily="34" charset="0"/>
                <a:cs typeface="Arial" panose="020B0604020202020204" pitchFamily="34" charset="0"/>
              </a:rPr>
              <a:t>continuer.</a:t>
            </a:r>
          </a:p>
        </p:txBody>
      </p:sp>
    </p:spTree>
    <p:extLst>
      <p:ext uri="{BB962C8B-B14F-4D97-AF65-F5344CB8AC3E}">
        <p14:creationId xmlns:p14="http://schemas.microsoft.com/office/powerpoint/2010/main" val="367310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40056" y="0"/>
            <a:ext cx="8713275" cy="60282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600" u="sng" dirty="0" smtClean="0">
              <a:solidFill>
                <a:schemeClr val="bg1"/>
              </a:solidFill>
              <a:latin typeface="Arial" panose="020B0604020202020204" pitchFamily="34" charset="0"/>
              <a:cs typeface="Arial" panose="020B0604020202020204" pitchFamily="34" charset="0"/>
            </a:endParaRPr>
          </a:p>
          <a:p>
            <a:pPr algn="ctr"/>
            <a:endParaRPr lang="fr-FR" sz="1600" u="sng" dirty="0">
              <a:solidFill>
                <a:schemeClr val="bg1"/>
              </a:solidFill>
              <a:latin typeface="Arial" panose="020B0604020202020204" pitchFamily="34" charset="0"/>
              <a:cs typeface="Arial" panose="020B0604020202020204" pitchFamily="34" charset="0"/>
            </a:endParaRPr>
          </a:p>
          <a:p>
            <a:pPr algn="ctr"/>
            <a:r>
              <a:rPr lang="fr-FR" sz="1800" u="sng" dirty="0" smtClean="0">
                <a:solidFill>
                  <a:schemeClr val="bg1"/>
                </a:solidFill>
                <a:latin typeface="Arial" panose="020B0604020202020204" pitchFamily="34" charset="0"/>
                <a:cs typeface="Arial" panose="020B0604020202020204" pitchFamily="34" charset="0"/>
              </a:rPr>
              <a:t>Choix </a:t>
            </a:r>
            <a:r>
              <a:rPr lang="fr-FR" sz="1800" u="sng" dirty="0">
                <a:solidFill>
                  <a:schemeClr val="bg1"/>
                </a:solidFill>
                <a:latin typeface="Arial" panose="020B0604020202020204" pitchFamily="34" charset="0"/>
                <a:cs typeface="Arial" panose="020B0604020202020204" pitchFamily="34" charset="0"/>
              </a:rPr>
              <a:t>de type 1: le </a:t>
            </a:r>
            <a:r>
              <a:rPr lang="fr-FR" sz="1800" u="sng" dirty="0" smtClean="0">
                <a:solidFill>
                  <a:schemeClr val="bg1"/>
                </a:solidFill>
                <a:latin typeface="Arial" panose="020B0604020202020204" pitchFamily="34" charset="0"/>
                <a:cs typeface="Arial" panose="020B0604020202020204" pitchFamily="34" charset="0"/>
              </a:rPr>
              <a:t>délai</a:t>
            </a: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r>
              <a:rPr lang="fr-FR" sz="1800" i="1" dirty="0">
                <a:solidFill>
                  <a:schemeClr val="bg1"/>
                </a:solidFill>
                <a:latin typeface="Arial" panose="020B0604020202020204" pitchFamily="34" charset="0"/>
                <a:cs typeface="Arial" panose="020B0604020202020204" pitchFamily="34" charset="0"/>
              </a:rPr>
              <a:t>Préférez-vous recevoir 20€ maintenant, ou recevoir 30€ dans deux mois? </a:t>
            </a:r>
          </a:p>
          <a:p>
            <a:r>
              <a:rPr lang="fr-FR" sz="1800" dirty="0">
                <a:solidFill>
                  <a:schemeClr val="bg1"/>
                </a:solidFill>
                <a:latin typeface="Arial" panose="020B0604020202020204" pitchFamily="34" charset="0"/>
                <a:cs typeface="Arial" panose="020B0604020202020204" pitchFamily="34" charset="0"/>
              </a:rPr>
              <a:t>C’est le genre de choix qui implique un délai.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choisissez l’option avec délai, vous ne recevrez les 30€ qu’après avoir attendu le temps représenté en rouge sur le calendrier ci-dessous.</a:t>
            </a: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pPr algn="ctr"/>
            <a:endParaRPr lang="fr-FR" sz="1600" dirty="0">
              <a:solidFill>
                <a:schemeClr val="bg1"/>
              </a:solidFill>
              <a:latin typeface="Arial" panose="020B0604020202020204" pitchFamily="34" charset="0"/>
              <a:cs typeface="Arial" panose="020B0604020202020204" pitchFamily="34" charset="0"/>
            </a:endParaRPr>
          </a:p>
          <a:p>
            <a:pPr algn="ctr"/>
            <a:endParaRPr lang="fr-FR" sz="1600" dirty="0">
              <a:solidFill>
                <a:schemeClr val="bg1"/>
              </a:solidFill>
              <a:latin typeface="Arial" panose="020B0604020202020204" pitchFamily="34" charset="0"/>
              <a:cs typeface="Arial" panose="020B0604020202020204" pitchFamily="34" charset="0"/>
            </a:endParaRPr>
          </a:p>
          <a:p>
            <a:pPr algn="ctr"/>
            <a:endParaRPr lang="fr-FR" sz="1600" dirty="0">
              <a:solidFill>
                <a:schemeClr val="bg1"/>
              </a:solidFill>
              <a:latin typeface="Arial" panose="020B0604020202020204" pitchFamily="34" charset="0"/>
              <a:cs typeface="Arial" panose="020B0604020202020204" pitchFamily="34" charset="0"/>
            </a:endParaRPr>
          </a:p>
          <a:p>
            <a:pPr algn="ctr"/>
            <a:endParaRPr lang="fr-FR" sz="1600" dirty="0" smtClean="0">
              <a:solidFill>
                <a:schemeClr val="bg1"/>
              </a:solidFill>
              <a:latin typeface="Arial" panose="020B0604020202020204" pitchFamily="34" charset="0"/>
              <a:cs typeface="Arial" panose="020B0604020202020204" pitchFamily="34" charset="0"/>
            </a:endParaRPr>
          </a:p>
          <a:p>
            <a:pPr algn="ctr"/>
            <a:r>
              <a:rPr lang="fr-FR" sz="1600" dirty="0" smtClean="0">
                <a:solidFill>
                  <a:schemeClr val="bg1"/>
                </a:solidFill>
                <a:latin typeface="Arial" panose="020B0604020202020204" pitchFamily="34" charset="0"/>
                <a:cs typeface="Arial" panose="020B0604020202020204" pitchFamily="34" charset="0"/>
              </a:rPr>
              <a:t>Appuyez </a:t>
            </a:r>
            <a:r>
              <a:rPr lang="fr-FR" sz="1600" dirty="0">
                <a:solidFill>
                  <a:schemeClr val="bg1"/>
                </a:solidFill>
                <a:latin typeface="Arial" panose="020B0604020202020204" pitchFamily="34" charset="0"/>
                <a:cs typeface="Arial" panose="020B0604020202020204" pitchFamily="34" charset="0"/>
              </a:rPr>
              <a:t>sur la </a:t>
            </a:r>
            <a:r>
              <a:rPr lang="fr-FR" sz="1600" dirty="0" smtClean="0">
                <a:solidFill>
                  <a:schemeClr val="bg1"/>
                </a:solidFill>
                <a:latin typeface="Arial" panose="020B0604020202020204" pitchFamily="34" charset="0"/>
                <a:cs typeface="Arial" panose="020B0604020202020204" pitchFamily="34" charset="0"/>
              </a:rPr>
              <a:t>flèche pour </a:t>
            </a:r>
            <a:r>
              <a:rPr lang="fr-FR" sz="1600" dirty="0">
                <a:solidFill>
                  <a:schemeClr val="bg1"/>
                </a:solidFill>
                <a:latin typeface="Arial" panose="020B0604020202020204" pitchFamily="34" charset="0"/>
                <a:cs typeface="Arial" panose="020B0604020202020204" pitchFamily="34" charset="0"/>
              </a:rPr>
              <a:t>voir quelques exemples.</a:t>
            </a:r>
          </a:p>
        </p:txBody>
      </p:sp>
      <p:sp>
        <p:nvSpPr>
          <p:cNvPr id="5" name="TextBox 4"/>
          <p:cNvSpPr txBox="1"/>
          <p:nvPr/>
        </p:nvSpPr>
        <p:spPr>
          <a:xfrm>
            <a:off x="455657" y="3026914"/>
            <a:ext cx="2389510" cy="1569660"/>
          </a:xfrm>
          <a:prstGeom prst="rect">
            <a:avLst/>
          </a:prstGeom>
          <a:noFill/>
          <a:ln>
            <a:noFill/>
          </a:ln>
        </p:spPr>
        <p:txBody>
          <a:bodyPr wrap="square" rtlCol="0">
            <a:spAutoFit/>
          </a:bodyPr>
          <a:lstStyle/>
          <a:p>
            <a:pPr algn="r"/>
            <a:r>
              <a:rPr lang="en-US" sz="1600" b="1" dirty="0">
                <a:solidFill>
                  <a:schemeClr val="bg1"/>
                </a:solidFill>
                <a:latin typeface="Arial" panose="020B0604020202020204" pitchFamily="34" charset="0"/>
                <a:cs typeface="Arial" panose="020B0604020202020204" pitchFamily="34" charset="0"/>
              </a:rPr>
              <a:t>Option avec </a:t>
            </a:r>
            <a:r>
              <a:rPr lang="en-US" sz="1600" b="1" dirty="0" err="1">
                <a:solidFill>
                  <a:schemeClr val="bg1"/>
                </a:solidFill>
                <a:latin typeface="Arial" panose="020B0604020202020204" pitchFamily="34" charset="0"/>
                <a:cs typeface="Arial" panose="020B0604020202020204" pitchFamily="34" charset="0"/>
              </a:rPr>
              <a:t>délai</a:t>
            </a:r>
            <a:r>
              <a:rPr lang="en-US" sz="1600" b="1" dirty="0">
                <a:solidFill>
                  <a:schemeClr val="bg1"/>
                </a:solidFill>
                <a:latin typeface="Arial" panose="020B0604020202020204" pitchFamily="34" charset="0"/>
                <a:cs typeface="Arial" panose="020B0604020202020204" pitchFamily="34" charset="0"/>
              </a:rPr>
              <a:t> :</a:t>
            </a: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30€ </a:t>
            </a:r>
            <a:r>
              <a:rPr lang="en-US" sz="1600" i="1" dirty="0" err="1">
                <a:solidFill>
                  <a:schemeClr val="bg1"/>
                </a:solidFill>
                <a:latin typeface="Arial" panose="020B0604020202020204" pitchFamily="34" charset="0"/>
                <a:cs typeface="Arial" panose="020B0604020202020204" pitchFamily="34" charset="0"/>
              </a:rPr>
              <a:t>mais</a:t>
            </a:r>
            <a:r>
              <a:rPr lang="en-US" sz="1600" i="1" dirty="0">
                <a:solidFill>
                  <a:schemeClr val="bg1"/>
                </a:solidFill>
                <a:latin typeface="Arial" panose="020B0604020202020204" pitchFamily="34" charset="0"/>
                <a:cs typeface="Arial" panose="020B0604020202020204" pitchFamily="34" charset="0"/>
              </a:rPr>
              <a:t> je </a:t>
            </a:r>
            <a:r>
              <a:rPr lang="en-US" sz="1600" i="1" dirty="0" err="1">
                <a:solidFill>
                  <a:schemeClr val="bg1"/>
                </a:solidFill>
                <a:latin typeface="Arial" panose="020B0604020202020204" pitchFamily="34" charset="0"/>
                <a:cs typeface="Arial" panose="020B0604020202020204" pitchFamily="34" charset="0"/>
              </a:rPr>
              <a:t>dois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attendre</a:t>
            </a:r>
            <a:r>
              <a:rPr lang="en-US" sz="1600" i="1" dirty="0">
                <a:solidFill>
                  <a:schemeClr val="bg1"/>
                </a:solidFill>
                <a:latin typeface="Arial" panose="020B0604020202020204" pitchFamily="34" charset="0"/>
                <a:cs typeface="Arial" panose="020B0604020202020204" pitchFamily="34" charset="0"/>
              </a:rPr>
              <a:t> le temps </a:t>
            </a:r>
            <a:r>
              <a:rPr lang="en-US" sz="1600" i="1" dirty="0" err="1">
                <a:solidFill>
                  <a:schemeClr val="bg1"/>
                </a:solidFill>
                <a:latin typeface="Arial" panose="020B0604020202020204" pitchFamily="34" charset="0"/>
                <a:cs typeface="Arial" panose="020B0604020202020204" pitchFamily="34" charset="0"/>
              </a:rPr>
              <a:t>indiqué</a:t>
            </a:r>
            <a:r>
              <a:rPr lang="en-US" sz="1600" i="1" dirty="0">
                <a:solidFill>
                  <a:schemeClr val="bg1"/>
                </a:solidFill>
                <a:latin typeface="Arial" panose="020B0604020202020204" pitchFamily="34" charset="0"/>
                <a:cs typeface="Arial" panose="020B0604020202020204" pitchFamily="34" charset="0"/>
              </a:rPr>
              <a:t> en rouge pour </a:t>
            </a:r>
            <a:r>
              <a:rPr lang="en-US" sz="1600" i="1" dirty="0" err="1">
                <a:solidFill>
                  <a:schemeClr val="bg1"/>
                </a:solidFill>
                <a:latin typeface="Arial" panose="020B0604020202020204" pitchFamily="34" charset="0"/>
                <a:cs typeface="Arial" panose="020B0604020202020204" pitchFamily="34" charset="0"/>
              </a:rPr>
              <a:t>obtenir</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l’argent</a:t>
            </a:r>
            <a:r>
              <a:rPr lang="en-US" sz="1600" i="1" dirty="0">
                <a:solidFill>
                  <a:schemeClr val="bg1"/>
                </a:solidFill>
                <a:latin typeface="Arial" panose="020B0604020202020204" pitchFamily="34" charset="0"/>
                <a:cs typeface="Arial" panose="020B0604020202020204" pitchFamily="34" charset="0"/>
              </a:rPr>
              <a:t>.</a:t>
            </a:r>
          </a:p>
        </p:txBody>
      </p:sp>
      <p:sp>
        <p:nvSpPr>
          <p:cNvPr id="6" name="TextBox 5"/>
          <p:cNvSpPr txBox="1"/>
          <p:nvPr/>
        </p:nvSpPr>
        <p:spPr>
          <a:xfrm>
            <a:off x="6704544" y="3026914"/>
            <a:ext cx="2448787" cy="1569660"/>
          </a:xfrm>
          <a:prstGeom prst="rect">
            <a:avLst/>
          </a:prstGeom>
          <a:noFill/>
          <a:ln>
            <a:noFill/>
          </a:ln>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Option sans </a:t>
            </a:r>
            <a:r>
              <a:rPr lang="en-US" sz="1600" b="1" dirty="0" err="1">
                <a:solidFill>
                  <a:schemeClr val="bg1"/>
                </a:solidFill>
                <a:latin typeface="Arial" panose="020B0604020202020204" pitchFamily="34" charset="0"/>
                <a:cs typeface="Arial" panose="020B0604020202020204" pitchFamily="34" charset="0"/>
              </a:rPr>
              <a:t>délai</a:t>
            </a:r>
            <a:r>
              <a:rPr lang="en-US" sz="1600" b="1" dirty="0">
                <a:solidFill>
                  <a:schemeClr val="bg1"/>
                </a:solidFill>
                <a:latin typeface="Arial" panose="020B0604020202020204" pitchFamily="34" charset="0"/>
                <a:cs typeface="Arial" panose="020B0604020202020204" pitchFamily="34" charset="0"/>
              </a:rPr>
              <a:t> :</a:t>
            </a:r>
          </a:p>
          <a:p>
            <a:endParaRPr lang="en-US" sz="1600" dirty="0">
              <a:solidFill>
                <a:schemeClr val="bg1"/>
              </a:solidFill>
              <a:latin typeface="Arial" panose="020B0604020202020204" pitchFamily="34" charset="0"/>
              <a:cs typeface="Arial" panose="020B0604020202020204" pitchFamily="34" charset="0"/>
            </a:endParaRPr>
          </a:p>
          <a:p>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moins</a:t>
            </a:r>
            <a:r>
              <a:rPr lang="en-US" sz="1600" i="1" dirty="0">
                <a:solidFill>
                  <a:schemeClr val="bg1"/>
                </a:solidFill>
                <a:latin typeface="Arial" panose="020B0604020202020204" pitchFamily="34" charset="0"/>
                <a:cs typeface="Arial" panose="020B0604020202020204" pitchFamily="34" charset="0"/>
              </a:rPr>
              <a:t> de 30€ (12 dans </a:t>
            </a:r>
            <a:r>
              <a:rPr lang="en-US" sz="1600" i="1" dirty="0" err="1">
                <a:solidFill>
                  <a:schemeClr val="bg1"/>
                </a:solidFill>
                <a:latin typeface="Arial" panose="020B0604020202020204" pitchFamily="34" charset="0"/>
                <a:cs typeface="Arial" panose="020B0604020202020204" pitchFamily="34" charset="0"/>
              </a:rPr>
              <a:t>cet</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exemple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mais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j’obtiens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l’argent</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dès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aujourd’hui</a:t>
            </a:r>
            <a:r>
              <a:rPr lang="en-US" sz="1600" i="1" dirty="0">
                <a:solidFill>
                  <a:schemeClr val="bg1"/>
                </a:solidFill>
                <a:latin typeface="Arial" panose="020B0604020202020204" pitchFamily="34" charset="0"/>
                <a:cs typeface="Arial" panose="020B0604020202020204" pitchFamily="34" charset="0"/>
              </a:rPr>
              <a:t>.</a:t>
            </a:r>
          </a:p>
        </p:txBody>
      </p:sp>
      <p:sp>
        <p:nvSpPr>
          <p:cNvPr id="11" name="Rectangle 10"/>
          <p:cNvSpPr/>
          <p:nvPr/>
        </p:nvSpPr>
        <p:spPr>
          <a:xfrm>
            <a:off x="3000102" y="2965733"/>
            <a:ext cx="3549507" cy="18970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18" dirty="0"/>
              <a:t>+</a:t>
            </a:r>
          </a:p>
        </p:txBody>
      </p:sp>
      <p:sp>
        <p:nvSpPr>
          <p:cNvPr id="12" name="TextBox 11"/>
          <p:cNvSpPr txBox="1"/>
          <p:nvPr/>
        </p:nvSpPr>
        <p:spPr>
          <a:xfrm>
            <a:off x="3599321" y="4258020"/>
            <a:ext cx="583814" cy="338554"/>
          </a:xfrm>
          <a:prstGeom prst="rect">
            <a:avLst/>
          </a:prstGeom>
          <a:noFill/>
        </p:spPr>
        <p:txBody>
          <a:bodyPr wrap="none" rtlCol="0">
            <a:spAutoFit/>
          </a:bodyPr>
          <a:lstStyle/>
          <a:p>
            <a:pPr algn="ctr"/>
            <a:r>
              <a:rPr lang="en-US" sz="1600" dirty="0">
                <a:solidFill>
                  <a:schemeClr val="bg1"/>
                </a:solidFill>
                <a:latin typeface="Arial" panose="020B0604020202020204" pitchFamily="34" charset="0"/>
                <a:cs typeface="Arial" panose="020B0604020202020204" pitchFamily="34" charset="0"/>
              </a:rPr>
              <a:t>30 €</a:t>
            </a:r>
          </a:p>
        </p:txBody>
      </p:sp>
      <p:sp>
        <p:nvSpPr>
          <p:cNvPr id="13" name="TextBox 12"/>
          <p:cNvSpPr txBox="1"/>
          <p:nvPr/>
        </p:nvSpPr>
        <p:spPr>
          <a:xfrm>
            <a:off x="5342957" y="4258020"/>
            <a:ext cx="64152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 12 €</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61712" t="18750" r="18015" b="56180"/>
          <a:stretch/>
        </p:blipFill>
        <p:spPr>
          <a:xfrm>
            <a:off x="4920614" y="3096848"/>
            <a:ext cx="1487654" cy="1034766"/>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17922" t="18519" r="61557" b="56574"/>
          <a:stretch/>
        </p:blipFill>
        <p:spPr>
          <a:xfrm>
            <a:off x="3136875" y="3096849"/>
            <a:ext cx="1508706" cy="1030056"/>
          </a:xfrm>
          <a:prstGeom prst="rect">
            <a:avLst/>
          </a:prstGeom>
        </p:spPr>
      </p:pic>
    </p:spTree>
    <p:extLst>
      <p:ext uri="{BB962C8B-B14F-4D97-AF65-F5344CB8AC3E}">
        <p14:creationId xmlns:p14="http://schemas.microsoft.com/office/powerpoint/2010/main" val="2804048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85192" y="0"/>
            <a:ext cx="8658808"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r>
              <a:rPr lang="fr-FR" sz="1800" u="sng" dirty="0">
                <a:solidFill>
                  <a:schemeClr val="bg1"/>
                </a:solidFill>
                <a:latin typeface="Arial" panose="020B0604020202020204" pitchFamily="34" charset="0"/>
                <a:cs typeface="Arial" panose="020B0604020202020204" pitchFamily="34" charset="0"/>
              </a:rPr>
              <a:t>Fin des exemples</a:t>
            </a:r>
          </a:p>
          <a:p>
            <a:pPr algn="ct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Vous avez maintenant terminé les exemples. Dans la suite, vous allez procéder à une courte séance de 25 choix impliquant un délai.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Attention: les niveaux de délai ne seront plus mentionnés explicitement; vous allez devoir vous baser sur la représentation symbolique du délai (en rouge) afin de prendre votre décision.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commencer.</a:t>
            </a:r>
          </a:p>
          <a:p>
            <a:endParaRPr lang="fr-FR" sz="1575"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endParaRPr lang="fr-FR" sz="189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735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94522" y="0"/>
            <a:ext cx="8640147" cy="602825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r>
              <a:rPr lang="fr-FR" sz="1800" u="sng" dirty="0">
                <a:solidFill>
                  <a:schemeClr val="bg1"/>
                </a:solidFill>
                <a:latin typeface="Arial" panose="020B0604020202020204" pitchFamily="34" charset="0"/>
                <a:cs typeface="Arial" panose="020B0604020202020204" pitchFamily="34" charset="0"/>
              </a:rPr>
              <a:t>Choix de type 2: le risque</a:t>
            </a:r>
          </a:p>
          <a:p>
            <a:pPr algn="ctr"/>
            <a:endParaRPr lang="fr-FR" sz="1800" dirty="0" smtClean="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r>
              <a:rPr lang="fr-FR" sz="1800" i="1" dirty="0">
                <a:solidFill>
                  <a:schemeClr val="bg1"/>
                </a:solidFill>
                <a:latin typeface="Arial" panose="020B0604020202020204" pitchFamily="34" charset="0"/>
                <a:cs typeface="Arial" panose="020B0604020202020204" pitchFamily="34" charset="0"/>
              </a:rPr>
              <a:t>Préférez-vous recevoir 20€ sans risque, ou faire un pari qui peut vous rapporter 30€ au risque de perdre 10€ ? </a:t>
            </a:r>
            <a:r>
              <a:rPr lang="fr-FR" sz="1800" dirty="0">
                <a:solidFill>
                  <a:schemeClr val="bg1"/>
                </a:solidFill>
                <a:latin typeface="Arial" panose="020B0604020202020204" pitchFamily="34" charset="0"/>
                <a:cs typeface="Arial" panose="020B0604020202020204" pitchFamily="34" charset="0"/>
              </a:rPr>
              <a:t>C’est le genre de choix qui implique un risque.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choisissez l’option avec risque, on lancera une roue de la fortune. Le résultat dépend de la couleur sur laquelle s’arrête l’aiguille. Votre chance de gagner correspond à la partie verte, et le risque de perdre à la partie rouge, sur les disques ci-dessous.</a:t>
            </a:r>
            <a:endParaRPr lang="fr-FR" sz="1800" i="1"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voir quelques exemples.</a:t>
            </a:r>
          </a:p>
          <a:p>
            <a:endParaRPr lang="fr-FR" sz="18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653142" y="3178704"/>
            <a:ext cx="2378446" cy="1569660"/>
          </a:xfrm>
          <a:prstGeom prst="rect">
            <a:avLst/>
          </a:prstGeom>
          <a:noFill/>
          <a:ln>
            <a:noFill/>
          </a:ln>
        </p:spPr>
        <p:txBody>
          <a:bodyPr wrap="square" rtlCol="0">
            <a:spAutoFit/>
          </a:bodyPr>
          <a:lstStyle/>
          <a:p>
            <a:pPr algn="r"/>
            <a:r>
              <a:rPr lang="en-US" sz="1600" b="1" dirty="0">
                <a:solidFill>
                  <a:schemeClr val="bg1"/>
                </a:solidFill>
                <a:latin typeface="Arial" panose="020B0604020202020204" pitchFamily="34" charset="0"/>
                <a:cs typeface="Arial" panose="020B0604020202020204" pitchFamily="34" charset="0"/>
              </a:rPr>
              <a:t>Option avec </a:t>
            </a:r>
            <a:r>
              <a:rPr lang="en-US" sz="1600" b="1" dirty="0" err="1">
                <a:solidFill>
                  <a:schemeClr val="bg1"/>
                </a:solidFill>
                <a:latin typeface="Arial" panose="020B0604020202020204" pitchFamily="34" charset="0"/>
                <a:cs typeface="Arial" panose="020B0604020202020204" pitchFamily="34" charset="0"/>
              </a:rPr>
              <a:t>risque</a:t>
            </a:r>
            <a:r>
              <a:rPr lang="en-US" sz="1600" b="1" dirty="0">
                <a:solidFill>
                  <a:schemeClr val="bg1"/>
                </a:solidFill>
                <a:latin typeface="Arial" panose="020B0604020202020204" pitchFamily="34" charset="0"/>
                <a:cs typeface="Arial" panose="020B0604020202020204" pitchFamily="34" charset="0"/>
              </a:rPr>
              <a:t> :</a:t>
            </a: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30€ </a:t>
            </a:r>
            <a:r>
              <a:rPr lang="en-US" sz="1600" i="1" dirty="0" err="1">
                <a:solidFill>
                  <a:schemeClr val="bg1"/>
                </a:solidFill>
                <a:latin typeface="Arial" panose="020B0604020202020204" pitchFamily="34" charset="0"/>
                <a:cs typeface="Arial" panose="020B0604020202020204" pitchFamily="34" charset="0"/>
              </a:rPr>
              <a:t>si</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l’aiguille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s’arrête</a:t>
            </a:r>
            <a:r>
              <a:rPr lang="en-US" sz="1600" i="1" dirty="0">
                <a:solidFill>
                  <a:schemeClr val="bg1"/>
                </a:solidFill>
                <a:latin typeface="Arial" panose="020B0604020202020204" pitchFamily="34" charset="0"/>
                <a:cs typeface="Arial" panose="020B0604020202020204" pitchFamily="34" charset="0"/>
              </a:rPr>
              <a:t> sur le vert, </a:t>
            </a:r>
            <a:r>
              <a:rPr lang="en-US" sz="1600" i="1" dirty="0" err="1">
                <a:solidFill>
                  <a:schemeClr val="bg1"/>
                </a:solidFill>
                <a:latin typeface="Arial" panose="020B0604020202020204" pitchFamily="34" charset="0"/>
                <a:cs typeface="Arial" panose="020B0604020202020204" pitchFamily="34" charset="0"/>
              </a:rPr>
              <a:t>mais</a:t>
            </a:r>
            <a:r>
              <a:rPr lang="en-US" sz="1600" i="1" dirty="0">
                <a:solidFill>
                  <a:schemeClr val="bg1"/>
                </a:solidFill>
                <a:latin typeface="Arial" panose="020B0604020202020204" pitchFamily="34" charset="0"/>
                <a:cs typeface="Arial" panose="020B0604020202020204" pitchFamily="34" charset="0"/>
              </a:rPr>
              <a:t> je </a:t>
            </a:r>
            <a:r>
              <a:rPr lang="en-US" sz="1600" i="1" dirty="0" err="1">
                <a:solidFill>
                  <a:schemeClr val="bg1"/>
                </a:solidFill>
                <a:latin typeface="Arial" panose="020B0604020202020204" pitchFamily="34" charset="0"/>
                <a:cs typeface="Arial" panose="020B0604020202020204" pitchFamily="34" charset="0"/>
              </a:rPr>
              <a:t>perd</a:t>
            </a:r>
            <a:r>
              <a:rPr lang="en-US" sz="1600" i="1" dirty="0">
                <a:solidFill>
                  <a:schemeClr val="bg1"/>
                </a:solidFill>
                <a:latin typeface="Arial" panose="020B0604020202020204" pitchFamily="34" charset="0"/>
                <a:cs typeface="Arial" panose="020B0604020202020204" pitchFamily="34" charset="0"/>
              </a:rPr>
              <a:t> 10€ </a:t>
            </a:r>
            <a:r>
              <a:rPr lang="en-US" sz="1600" i="1" dirty="0" err="1">
                <a:solidFill>
                  <a:schemeClr val="bg1"/>
                </a:solidFill>
                <a:latin typeface="Arial" panose="020B0604020202020204" pitchFamily="34" charset="0"/>
                <a:cs typeface="Arial" panose="020B0604020202020204" pitchFamily="34" charset="0"/>
              </a:rPr>
              <a:t>si</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c’est</a:t>
            </a:r>
            <a:r>
              <a:rPr lang="en-US" sz="1600" i="1" dirty="0">
                <a:solidFill>
                  <a:schemeClr val="bg1"/>
                </a:solidFill>
                <a:latin typeface="Arial" panose="020B0604020202020204" pitchFamily="34" charset="0"/>
                <a:cs typeface="Arial" panose="020B0604020202020204" pitchFamily="34" charset="0"/>
              </a:rPr>
              <a:t> sur le rouge.</a:t>
            </a:r>
          </a:p>
        </p:txBody>
      </p:sp>
      <p:sp>
        <p:nvSpPr>
          <p:cNvPr id="11" name="TextBox 10"/>
          <p:cNvSpPr txBox="1"/>
          <p:nvPr/>
        </p:nvSpPr>
        <p:spPr>
          <a:xfrm>
            <a:off x="6537495" y="3178704"/>
            <a:ext cx="2650374" cy="1569660"/>
          </a:xfrm>
          <a:prstGeom prst="rect">
            <a:avLst/>
          </a:prstGeom>
          <a:noFill/>
          <a:ln>
            <a:noFill/>
          </a:ln>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Option sans </a:t>
            </a:r>
            <a:r>
              <a:rPr lang="en-US" sz="1600" b="1" dirty="0" err="1">
                <a:solidFill>
                  <a:schemeClr val="bg1"/>
                </a:solidFill>
                <a:latin typeface="Arial" panose="020B0604020202020204" pitchFamily="34" charset="0"/>
                <a:cs typeface="Arial" panose="020B0604020202020204" pitchFamily="34" charset="0"/>
              </a:rPr>
              <a:t>risque</a:t>
            </a:r>
            <a:r>
              <a:rPr lang="en-US" sz="1600" b="1" dirty="0">
                <a:solidFill>
                  <a:schemeClr val="bg1"/>
                </a:solidFill>
                <a:latin typeface="Arial" panose="020B0604020202020204" pitchFamily="34" charset="0"/>
                <a:cs typeface="Arial" panose="020B0604020202020204" pitchFamily="34" charset="0"/>
              </a:rPr>
              <a:t> :</a:t>
            </a:r>
          </a:p>
          <a:p>
            <a:endParaRPr lang="en-US" sz="1600" i="1" dirty="0">
              <a:solidFill>
                <a:schemeClr val="bg1"/>
              </a:solidFill>
              <a:latin typeface="Arial" panose="020B0604020202020204" pitchFamily="34" charset="0"/>
              <a:cs typeface="Arial" panose="020B0604020202020204" pitchFamily="34" charset="0"/>
            </a:endParaRPr>
          </a:p>
          <a:p>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moins</a:t>
            </a:r>
            <a:r>
              <a:rPr lang="en-US" sz="1600" i="1" dirty="0">
                <a:solidFill>
                  <a:schemeClr val="bg1"/>
                </a:solidFill>
                <a:latin typeface="Arial" panose="020B0604020202020204" pitchFamily="34" charset="0"/>
                <a:cs typeface="Arial" panose="020B0604020202020204" pitchFamily="34" charset="0"/>
              </a:rPr>
              <a:t> de 30€ (12 dans </a:t>
            </a:r>
            <a:r>
              <a:rPr lang="en-US" sz="1600" i="1" dirty="0" err="1">
                <a:solidFill>
                  <a:schemeClr val="bg1"/>
                </a:solidFill>
                <a:latin typeface="Arial" panose="020B0604020202020204" pitchFamily="34" charset="0"/>
                <a:cs typeface="Arial" panose="020B0604020202020204" pitchFamily="34" charset="0"/>
              </a:rPr>
              <a:t>cet</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exemple</a:t>
            </a:r>
            <a:r>
              <a:rPr lang="en-US" sz="1600" i="1" dirty="0">
                <a:solidFill>
                  <a:schemeClr val="bg1"/>
                </a:solidFill>
                <a:latin typeface="Arial" panose="020B0604020202020204" pitchFamily="34" charset="0"/>
                <a:cs typeface="Arial" panose="020B0604020202020204" pitchFamily="34" charset="0"/>
              </a:rPr>
              <a:t>) et je </a:t>
            </a:r>
            <a:r>
              <a:rPr lang="en-US" sz="1600" i="1" dirty="0" err="1">
                <a:solidFill>
                  <a:schemeClr val="bg1"/>
                </a:solidFill>
                <a:latin typeface="Arial" panose="020B0604020202020204" pitchFamily="34" charset="0"/>
                <a:cs typeface="Arial" panose="020B0604020202020204" pitchFamily="34" charset="0"/>
              </a:rPr>
              <a:t>suis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sûr</a:t>
            </a:r>
            <a:r>
              <a:rPr lang="en-US" sz="1600" i="1" dirty="0">
                <a:solidFill>
                  <a:schemeClr val="bg1"/>
                </a:solidFill>
                <a:latin typeface="Arial" panose="020B0604020202020204" pitchFamily="34" charset="0"/>
                <a:cs typeface="Arial" panose="020B0604020202020204" pitchFamily="34" charset="0"/>
              </a:rPr>
              <a:t> de ne </a:t>
            </a:r>
            <a:r>
              <a:rPr lang="en-US" sz="1600" i="1" dirty="0" err="1">
                <a:solidFill>
                  <a:schemeClr val="bg1"/>
                </a:solidFill>
                <a:latin typeface="Arial" panose="020B0604020202020204" pitchFamily="34" charset="0"/>
                <a:cs typeface="Arial" panose="020B0604020202020204" pitchFamily="34" charset="0"/>
              </a:rPr>
              <a:t>rien</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perdre</a:t>
            </a:r>
            <a:r>
              <a:rPr lang="en-US" sz="1600" i="1" dirty="0">
                <a:solidFill>
                  <a:schemeClr val="bg1"/>
                </a:solidFill>
                <a:latin typeface="Arial" panose="020B0604020202020204" pitchFamily="34" charset="0"/>
                <a:cs typeface="Arial" panose="020B0604020202020204" pitchFamily="34" charset="0"/>
              </a:rPr>
              <a:t>.</a:t>
            </a:r>
            <a:endParaRPr lang="en-US" sz="1600" b="1"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3203304" y="3140392"/>
            <a:ext cx="3174590" cy="173508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18" dirty="0"/>
              <a:t>+</a:t>
            </a:r>
          </a:p>
        </p:txBody>
      </p:sp>
      <p:sp>
        <p:nvSpPr>
          <p:cNvPr id="13" name="TextBox 12"/>
          <p:cNvSpPr txBox="1"/>
          <p:nvPr/>
        </p:nvSpPr>
        <p:spPr>
          <a:xfrm>
            <a:off x="3482060" y="4268338"/>
            <a:ext cx="880369" cy="584775"/>
          </a:xfrm>
          <a:prstGeom prst="rect">
            <a:avLst/>
          </a:prstGeom>
          <a:noFill/>
        </p:spPr>
        <p:txBody>
          <a:bodyPr wrap="none" rtlCol="0">
            <a:spAutoFit/>
          </a:bodyPr>
          <a:lstStyle/>
          <a:p>
            <a:pPr algn="ctr"/>
            <a:r>
              <a:rPr lang="en-US" sz="1600" dirty="0">
                <a:solidFill>
                  <a:schemeClr val="bg1"/>
                </a:solidFill>
                <a:latin typeface="Arial" panose="020B0604020202020204" pitchFamily="34" charset="0"/>
                <a:cs typeface="Arial" panose="020B0604020202020204" pitchFamily="34" charset="0"/>
              </a:rPr>
              <a:t>+30 €</a:t>
            </a:r>
          </a:p>
          <a:p>
            <a:pPr algn="ctr"/>
            <a:r>
              <a:rPr lang="en-US" sz="1600" dirty="0" err="1">
                <a:solidFill>
                  <a:srgbClr val="FF0000"/>
                </a:solidFill>
                <a:latin typeface="Arial" panose="020B0604020202020204" pitchFamily="34" charset="0"/>
                <a:cs typeface="Arial" panose="020B0604020202020204" pitchFamily="34" charset="0"/>
              </a:rPr>
              <a:t>ou</a:t>
            </a:r>
            <a:r>
              <a:rPr lang="en-US" sz="1600" dirty="0">
                <a:solidFill>
                  <a:srgbClr val="FF0000"/>
                </a:solidFill>
                <a:latin typeface="Arial" panose="020B0604020202020204" pitchFamily="34" charset="0"/>
                <a:cs typeface="Arial" panose="020B0604020202020204" pitchFamily="34" charset="0"/>
              </a:rPr>
              <a:t> -10€</a:t>
            </a:r>
          </a:p>
        </p:txBody>
      </p:sp>
      <p:sp>
        <p:nvSpPr>
          <p:cNvPr id="14" name="TextBox 13"/>
          <p:cNvSpPr txBox="1"/>
          <p:nvPr/>
        </p:nvSpPr>
        <p:spPr>
          <a:xfrm>
            <a:off x="5282346" y="4268338"/>
            <a:ext cx="761748" cy="338554"/>
          </a:xfrm>
          <a:prstGeom prst="rect">
            <a:avLst/>
          </a:prstGeom>
          <a:noFill/>
        </p:spPr>
        <p:txBody>
          <a:bodyPr wrap="none" rtlCol="0">
            <a:spAutoFit/>
          </a:bodyPr>
          <a:lstStyle/>
          <a:p>
            <a:pPr algn="ctr"/>
            <a:r>
              <a:rPr lang="en-US" sz="1600" dirty="0">
                <a:solidFill>
                  <a:schemeClr val="bg1"/>
                </a:solidFill>
                <a:latin typeface="Arial" panose="020B0604020202020204" pitchFamily="34" charset="0"/>
                <a:cs typeface="Arial" panose="020B0604020202020204" pitchFamily="34" charset="0"/>
              </a:rPr>
              <a:t> +12 €</a:t>
            </a:r>
          </a:p>
        </p:txBody>
      </p:sp>
      <p:grpSp>
        <p:nvGrpSpPr>
          <p:cNvPr id="3" name="Group 2"/>
          <p:cNvGrpSpPr/>
          <p:nvPr/>
        </p:nvGrpSpPr>
        <p:grpSpPr>
          <a:xfrm>
            <a:off x="3497934" y="3268688"/>
            <a:ext cx="882373" cy="871354"/>
            <a:chOff x="3594773" y="3396984"/>
            <a:chExt cx="653762" cy="652582"/>
          </a:xfrm>
        </p:grpSpPr>
        <p:sp>
          <p:nvSpPr>
            <p:cNvPr id="16" name="Oval 15"/>
            <p:cNvSpPr/>
            <p:nvPr/>
          </p:nvSpPr>
          <p:spPr>
            <a:xfrm>
              <a:off x="3594773" y="3396984"/>
              <a:ext cx="652582" cy="65258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8"/>
            </a:p>
          </p:txBody>
        </p:sp>
        <p:pic>
          <p:nvPicPr>
            <p:cNvPr id="17" name="Picture 16" descr="E4922817-8B7B-4222-BC68-D808E89F6BEF.png"/>
            <p:cNvPicPr/>
            <p:nvPr/>
          </p:nvPicPr>
          <p:blipFill>
            <a:blip r:embed="rId3" r:link="rId5">
              <a:extLst>
                <a:ext uri="{BEBA8EAE-BF5A-486C-A8C5-ECC9F3942E4B}">
                  <a14:imgProps xmlns:a14="http://schemas.microsoft.com/office/drawing/2010/main">
                    <a14:imgLayer r:embed="rId4">
                      <a14:imgEffect>
                        <a14:backgroundRemoval t="0" b="89706" l="9559" r="100000">
                          <a14:backgroundMark x1="32353" y1="16176" x2="38971" y2="66176"/>
                        </a14:backgroundRemoval>
                      </a14:imgEffect>
                    </a14:imgLayer>
                  </a14:imgProps>
                </a:ext>
                <a:ext uri="{28A0092B-C50C-407E-A947-70E740481C1C}">
                  <a14:useLocalDpi xmlns:a14="http://schemas.microsoft.com/office/drawing/2010/main" val="0"/>
                </a:ext>
              </a:extLst>
            </a:blip>
            <a:srcRect/>
            <a:stretch>
              <a:fillRect/>
            </a:stretch>
          </p:blipFill>
          <p:spPr bwMode="auto">
            <a:xfrm>
              <a:off x="3595953" y="3396984"/>
              <a:ext cx="652582" cy="652582"/>
            </a:xfrm>
            <a:prstGeom prst="rect">
              <a:avLst/>
            </a:prstGeom>
            <a:noFill/>
            <a:ln>
              <a:noFill/>
            </a:ln>
          </p:spPr>
        </p:pic>
      </p:grpSp>
      <p:sp>
        <p:nvSpPr>
          <p:cNvPr id="19" name="Oval 18"/>
          <p:cNvSpPr/>
          <p:nvPr/>
        </p:nvSpPr>
        <p:spPr>
          <a:xfrm>
            <a:off x="5222033" y="3268688"/>
            <a:ext cx="880780" cy="871353"/>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8"/>
          </a:p>
        </p:txBody>
      </p:sp>
    </p:spTree>
    <p:extLst>
      <p:ext uri="{BB962C8B-B14F-4D97-AF65-F5344CB8AC3E}">
        <p14:creationId xmlns:p14="http://schemas.microsoft.com/office/powerpoint/2010/main" val="1123453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94522" y="0"/>
            <a:ext cx="8649478"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575"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r>
              <a:rPr lang="fr-FR" sz="1800" u="sng" dirty="0" smtClean="0">
                <a:solidFill>
                  <a:schemeClr val="bg1"/>
                </a:solidFill>
                <a:latin typeface="Arial" panose="020B0604020202020204" pitchFamily="34" charset="0"/>
                <a:cs typeface="Arial" panose="020B0604020202020204" pitchFamily="34" charset="0"/>
              </a:rPr>
              <a:t>Fin </a:t>
            </a:r>
            <a:r>
              <a:rPr lang="fr-FR" sz="1800" u="sng" dirty="0">
                <a:solidFill>
                  <a:schemeClr val="bg1"/>
                </a:solidFill>
                <a:latin typeface="Arial" panose="020B0604020202020204" pitchFamily="34" charset="0"/>
                <a:cs typeface="Arial" panose="020B0604020202020204" pitchFamily="34" charset="0"/>
              </a:rPr>
              <a:t>des exemples</a:t>
            </a:r>
          </a:p>
          <a:p>
            <a:pPr algn="ct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Vous avez maintenant terminé les exemples. Dans la suite, vous allez procéder à une courte séance de 25 choix impliquant un risque.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Attention: les niveaux de risque ne seront plus mentionnés explicitement; vous allez devoir vous baser sur la représentation symbolique du risque (en rouge) afin de prendre votre décision.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commencer.</a:t>
            </a:r>
          </a:p>
          <a:p>
            <a:endParaRPr lang="fr-FR" sz="2000" dirty="0">
              <a:solidFill>
                <a:schemeClr val="bg1"/>
              </a:solidFill>
              <a:latin typeface="Arial" panose="020B0604020202020204" pitchFamily="34" charset="0"/>
              <a:cs typeface="Arial" panose="020B0604020202020204" pitchFamily="34" charset="0"/>
            </a:endParaRPr>
          </a:p>
          <a:p>
            <a:endParaRPr lang="fr-FR" sz="2000" dirty="0">
              <a:solidFill>
                <a:schemeClr val="bg1"/>
              </a:solidFill>
              <a:latin typeface="Arial" panose="020B0604020202020204" pitchFamily="34" charset="0"/>
              <a:cs typeface="Arial" panose="020B0604020202020204" pitchFamily="34" charset="0"/>
            </a:endParaRPr>
          </a:p>
          <a:p>
            <a:endParaRPr lang="fr-FR" sz="2000" dirty="0">
              <a:solidFill>
                <a:schemeClr val="bg1"/>
              </a:solidFill>
              <a:latin typeface="Arial" panose="020B0604020202020204" pitchFamily="34" charset="0"/>
              <a:cs typeface="Arial" panose="020B0604020202020204" pitchFamily="34" charset="0"/>
            </a:endParaRPr>
          </a:p>
          <a:p>
            <a:endParaRPr lang="fr-FR" sz="2000" dirty="0">
              <a:solidFill>
                <a:schemeClr val="bg1"/>
              </a:solidFill>
              <a:latin typeface="Arial" panose="020B0604020202020204" pitchFamily="34" charset="0"/>
              <a:cs typeface="Arial" panose="020B0604020202020204" pitchFamily="34" charset="0"/>
            </a:endParaRPr>
          </a:p>
          <a:p>
            <a:endParaRPr lang="fr-FR" sz="1575" dirty="0">
              <a:solidFill>
                <a:schemeClr val="bg1"/>
              </a:solidFill>
              <a:latin typeface="Arial" panose="020B0604020202020204" pitchFamily="34" charset="0"/>
              <a:cs typeface="Arial" panose="020B0604020202020204" pitchFamily="34" charset="0"/>
            </a:endParaRPr>
          </a:p>
          <a:p>
            <a:pPr algn="ctr"/>
            <a:endParaRPr lang="fr-FR" sz="1575" dirty="0">
              <a:solidFill>
                <a:schemeClr val="bg1"/>
              </a:solidFill>
              <a:latin typeface="Arial" panose="020B0604020202020204" pitchFamily="34" charset="0"/>
              <a:cs typeface="Arial" panose="020B0604020202020204" pitchFamily="34" charset="0"/>
            </a:endParaRPr>
          </a:p>
          <a:p>
            <a:pPr algn="ctr"/>
            <a:endParaRPr lang="fr-FR" sz="189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41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75861" y="0"/>
            <a:ext cx="8677469" cy="60282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r>
              <a:rPr lang="fr-FR" sz="1800" u="sng" dirty="0">
                <a:solidFill>
                  <a:schemeClr val="bg1"/>
                </a:solidFill>
                <a:latin typeface="Arial" panose="020B0604020202020204" pitchFamily="34" charset="0"/>
                <a:cs typeface="Arial" panose="020B0604020202020204" pitchFamily="34" charset="0"/>
              </a:rPr>
              <a:t>Choix de type 3: l’effort</a:t>
            </a:r>
          </a:p>
          <a:p>
            <a:pPr algn="ctr"/>
            <a:endParaRPr lang="fr-FR" sz="1800" dirty="0" smtClean="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r>
              <a:rPr lang="fr-FR" sz="1800" i="1" dirty="0">
                <a:solidFill>
                  <a:schemeClr val="bg1"/>
                </a:solidFill>
                <a:latin typeface="Arial" panose="020B0604020202020204" pitchFamily="34" charset="0"/>
                <a:cs typeface="Arial" panose="020B0604020202020204" pitchFamily="34" charset="0"/>
              </a:rPr>
              <a:t>Préférez-vous recevoir 12€ sans effort, ou monter 3 étages et gagner 30€ ? </a:t>
            </a:r>
            <a:r>
              <a:rPr lang="fr-FR" sz="1800" dirty="0">
                <a:solidFill>
                  <a:schemeClr val="bg1"/>
                </a:solidFill>
                <a:latin typeface="Arial" panose="020B0604020202020204" pitchFamily="34" charset="0"/>
                <a:cs typeface="Arial" panose="020B0604020202020204" pitchFamily="34" charset="0"/>
              </a:rPr>
              <a:t>C’est le genre de choix qui implique un effort.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choisissez l’option avec effort, vous aurez à grimper le nombre d’étages coloriés en rouge ci-dessous aussi vite que possible.</a:t>
            </a: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voir quelques exemples.</a:t>
            </a:r>
          </a:p>
          <a:p>
            <a:endParaRPr lang="fr-FR" sz="1800"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3000102" y="2965733"/>
            <a:ext cx="3549507" cy="189701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18" dirty="0"/>
              <a:t>+</a:t>
            </a:r>
          </a:p>
        </p:txBody>
      </p:sp>
      <p:sp>
        <p:nvSpPr>
          <p:cNvPr id="16" name="TextBox 15"/>
          <p:cNvSpPr txBox="1"/>
          <p:nvPr/>
        </p:nvSpPr>
        <p:spPr>
          <a:xfrm>
            <a:off x="5433022" y="4294296"/>
            <a:ext cx="583814" cy="338554"/>
          </a:xfrm>
          <a:prstGeom prst="rect">
            <a:avLst/>
          </a:prstGeom>
          <a:noFill/>
        </p:spPr>
        <p:txBody>
          <a:bodyPr wrap="none" rtlCol="0">
            <a:spAutoFit/>
          </a:bodyPr>
          <a:lstStyle/>
          <a:p>
            <a:pPr algn="ctr"/>
            <a:r>
              <a:rPr lang="en-US" sz="1600" dirty="0">
                <a:solidFill>
                  <a:schemeClr val="bg1"/>
                </a:solidFill>
                <a:latin typeface="Arial" panose="020B0604020202020204" pitchFamily="34" charset="0"/>
                <a:cs typeface="Arial" panose="020B0604020202020204" pitchFamily="34" charset="0"/>
              </a:rPr>
              <a:t>30 €</a:t>
            </a:r>
          </a:p>
        </p:txBody>
      </p:sp>
      <p:sp>
        <p:nvSpPr>
          <p:cNvPr id="17" name="TextBox 16"/>
          <p:cNvSpPr txBox="1"/>
          <p:nvPr/>
        </p:nvSpPr>
        <p:spPr>
          <a:xfrm>
            <a:off x="3494538" y="4294297"/>
            <a:ext cx="64152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 12 €</a:t>
            </a:r>
          </a:p>
        </p:txBody>
      </p:sp>
      <p:sp>
        <p:nvSpPr>
          <p:cNvPr id="20" name="TextBox 19"/>
          <p:cNvSpPr txBox="1"/>
          <p:nvPr/>
        </p:nvSpPr>
        <p:spPr>
          <a:xfrm>
            <a:off x="793136" y="2965733"/>
            <a:ext cx="2030253" cy="1569660"/>
          </a:xfrm>
          <a:prstGeom prst="rect">
            <a:avLst/>
          </a:prstGeom>
          <a:noFill/>
          <a:ln>
            <a:noFill/>
          </a:ln>
        </p:spPr>
        <p:txBody>
          <a:bodyPr wrap="square" rtlCol="0">
            <a:spAutoFit/>
          </a:bodyPr>
          <a:lstStyle/>
          <a:p>
            <a:pPr algn="r"/>
            <a:r>
              <a:rPr lang="en-US" sz="1600" b="1" dirty="0">
                <a:solidFill>
                  <a:schemeClr val="bg1"/>
                </a:solidFill>
                <a:latin typeface="Arial" panose="020B0604020202020204" pitchFamily="34" charset="0"/>
                <a:cs typeface="Arial" panose="020B0604020202020204" pitchFamily="34" charset="0"/>
              </a:rPr>
              <a:t>Option sans effort:</a:t>
            </a: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moins</a:t>
            </a:r>
            <a:r>
              <a:rPr lang="en-US" sz="1600" i="1" dirty="0">
                <a:solidFill>
                  <a:schemeClr val="bg1"/>
                </a:solidFill>
                <a:latin typeface="Arial" panose="020B0604020202020204" pitchFamily="34" charset="0"/>
                <a:cs typeface="Arial" panose="020B0604020202020204" pitchFamily="34" charset="0"/>
              </a:rPr>
              <a:t> de 30€ (12 dans </a:t>
            </a:r>
            <a:r>
              <a:rPr lang="en-US" sz="1600" i="1" dirty="0" err="1">
                <a:solidFill>
                  <a:schemeClr val="bg1"/>
                </a:solidFill>
                <a:latin typeface="Arial" panose="020B0604020202020204" pitchFamily="34" charset="0"/>
                <a:cs typeface="Arial" panose="020B0604020202020204" pitchFamily="34" charset="0"/>
              </a:rPr>
              <a:t>cet</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exemple</a:t>
            </a:r>
            <a:r>
              <a:rPr lang="en-US" sz="1600" i="1" dirty="0">
                <a:solidFill>
                  <a:schemeClr val="bg1"/>
                </a:solidFill>
                <a:latin typeface="Arial" panose="020B0604020202020204" pitchFamily="34" charset="0"/>
                <a:cs typeface="Arial" panose="020B0604020202020204" pitchFamily="34" charset="0"/>
              </a:rPr>
              <a:t>) et je </a:t>
            </a:r>
            <a:r>
              <a:rPr lang="en-US" sz="1600" i="1" dirty="0" err="1">
                <a:solidFill>
                  <a:schemeClr val="bg1"/>
                </a:solidFill>
                <a:latin typeface="Arial" panose="020B0604020202020204" pitchFamily="34" charset="0"/>
                <a:cs typeface="Arial" panose="020B0604020202020204" pitchFamily="34" charset="0"/>
              </a:rPr>
              <a:t>n’ai</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aucun</a:t>
            </a:r>
            <a:r>
              <a:rPr lang="en-US" sz="1600" i="1" dirty="0">
                <a:solidFill>
                  <a:schemeClr val="bg1"/>
                </a:solidFill>
                <a:latin typeface="Arial" panose="020B0604020202020204" pitchFamily="34" charset="0"/>
                <a:cs typeface="Arial" panose="020B0604020202020204" pitchFamily="34" charset="0"/>
              </a:rPr>
              <a:t> effort </a:t>
            </a:r>
            <a:r>
              <a:rPr lang="en-US" sz="1600" i="1" dirty="0" err="1">
                <a:solidFill>
                  <a:schemeClr val="bg1"/>
                </a:solidFill>
                <a:latin typeface="Arial" panose="020B0604020202020204" pitchFamily="34" charset="0"/>
                <a:cs typeface="Arial" panose="020B0604020202020204" pitchFamily="34" charset="0"/>
              </a:rPr>
              <a:t>à</a:t>
            </a:r>
            <a:r>
              <a:rPr lang="en-US" sz="1600" i="1" dirty="0">
                <a:solidFill>
                  <a:schemeClr val="bg1"/>
                </a:solidFill>
                <a:latin typeface="Arial" panose="020B0604020202020204" pitchFamily="34" charset="0"/>
                <a:cs typeface="Arial" panose="020B0604020202020204" pitchFamily="34" charset="0"/>
              </a:rPr>
              <a:t> faire.</a:t>
            </a:r>
          </a:p>
        </p:txBody>
      </p:sp>
      <p:sp>
        <p:nvSpPr>
          <p:cNvPr id="21" name="TextBox 20"/>
          <p:cNvSpPr txBox="1"/>
          <p:nvPr/>
        </p:nvSpPr>
        <p:spPr>
          <a:xfrm>
            <a:off x="6720146" y="2970857"/>
            <a:ext cx="2142224" cy="1323439"/>
          </a:xfrm>
          <a:prstGeom prst="rect">
            <a:avLst/>
          </a:prstGeom>
          <a:noFill/>
          <a:ln>
            <a:noFill/>
          </a:ln>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Option avec effort :</a:t>
            </a:r>
          </a:p>
          <a:p>
            <a:endParaRPr lang="en-US" sz="1600" dirty="0">
              <a:solidFill>
                <a:schemeClr val="bg1"/>
              </a:solidFill>
              <a:latin typeface="Arial" panose="020B0604020202020204" pitchFamily="34" charset="0"/>
              <a:cs typeface="Arial" panose="020B0604020202020204" pitchFamily="34" charset="0"/>
            </a:endParaRPr>
          </a:p>
          <a:p>
            <a:r>
              <a:rPr lang="en-US" sz="1600" i="1" dirty="0">
                <a:solidFill>
                  <a:schemeClr val="bg1"/>
                </a:solidFill>
                <a:latin typeface="Arial" panose="020B0604020202020204" pitchFamily="34" charset="0"/>
                <a:cs typeface="Arial" panose="020B0604020202020204" pitchFamily="34" charset="0"/>
              </a:rPr>
              <a:t>Je </a:t>
            </a:r>
            <a:r>
              <a:rPr lang="en-US" sz="1600" i="1" dirty="0" err="1">
                <a:solidFill>
                  <a:schemeClr val="bg1"/>
                </a:solidFill>
                <a:latin typeface="Arial" panose="020B0604020202020204" pitchFamily="34" charset="0"/>
                <a:cs typeface="Arial" panose="020B0604020202020204" pitchFamily="34" charset="0"/>
              </a:rPr>
              <a:t>gagne</a:t>
            </a:r>
            <a:r>
              <a:rPr lang="en-US" sz="1600" i="1" dirty="0">
                <a:solidFill>
                  <a:schemeClr val="bg1"/>
                </a:solidFill>
                <a:latin typeface="Arial" panose="020B0604020202020204" pitchFamily="34" charset="0"/>
                <a:cs typeface="Arial" panose="020B0604020202020204" pitchFamily="34" charset="0"/>
              </a:rPr>
              <a:t> 30€ </a:t>
            </a:r>
            <a:r>
              <a:rPr lang="en-US" sz="1600" i="1" dirty="0" err="1">
                <a:solidFill>
                  <a:schemeClr val="bg1"/>
                </a:solidFill>
                <a:latin typeface="Arial" panose="020B0604020202020204" pitchFamily="34" charset="0"/>
                <a:cs typeface="Arial" panose="020B0604020202020204" pitchFamily="34" charset="0"/>
              </a:rPr>
              <a:t>si</a:t>
            </a:r>
            <a:r>
              <a:rPr lang="en-US" sz="1600" i="1" dirty="0">
                <a:solidFill>
                  <a:schemeClr val="bg1"/>
                </a:solidFill>
                <a:latin typeface="Arial" panose="020B0604020202020204" pitchFamily="34" charset="0"/>
                <a:cs typeface="Arial" panose="020B0604020202020204" pitchFamily="34" charset="0"/>
              </a:rPr>
              <a:t> je </a:t>
            </a:r>
            <a:r>
              <a:rPr lang="en-US" sz="1600" i="1" dirty="0" err="1">
                <a:solidFill>
                  <a:schemeClr val="bg1"/>
                </a:solidFill>
                <a:latin typeface="Arial" panose="020B0604020202020204" pitchFamily="34" charset="0"/>
                <a:cs typeface="Arial" panose="020B0604020202020204" pitchFamily="34" charset="0"/>
              </a:rPr>
              <a:t>monte</a:t>
            </a:r>
            <a:r>
              <a:rPr lang="en-US" sz="1600" i="1" dirty="0">
                <a:solidFill>
                  <a:schemeClr val="bg1"/>
                </a:solidFill>
                <a:latin typeface="Arial" panose="020B0604020202020204" pitchFamily="34" charset="0"/>
                <a:cs typeface="Arial" panose="020B0604020202020204" pitchFamily="34" charset="0"/>
              </a:rPr>
              <a:t> les </a:t>
            </a:r>
            <a:r>
              <a:rPr lang="en-US" sz="1600" i="1" dirty="0" err="1">
                <a:solidFill>
                  <a:schemeClr val="bg1"/>
                </a:solidFill>
                <a:latin typeface="Arial" panose="020B0604020202020204" pitchFamily="34" charset="0"/>
                <a:cs typeface="Arial" panose="020B0604020202020204" pitchFamily="34" charset="0"/>
              </a:rPr>
              <a:t>étages</a:t>
            </a:r>
            <a:r>
              <a:rPr lang="en-US" sz="1600" i="1" dirty="0">
                <a:solidFill>
                  <a:schemeClr val="bg1"/>
                </a:solidFill>
                <a:latin typeface="Arial" panose="020B0604020202020204" pitchFamily="34" charset="0"/>
                <a:cs typeface="Arial" panose="020B0604020202020204" pitchFamily="34" charset="0"/>
              </a:rPr>
              <a:t> </a:t>
            </a:r>
            <a:r>
              <a:rPr lang="en-US" sz="1600" i="1" dirty="0" err="1">
                <a:solidFill>
                  <a:schemeClr val="bg1"/>
                </a:solidFill>
                <a:latin typeface="Arial" panose="020B0604020202020204" pitchFamily="34" charset="0"/>
                <a:cs typeface="Arial" panose="020B0604020202020204" pitchFamily="34" charset="0"/>
              </a:rPr>
              <a:t>indiqués</a:t>
            </a:r>
            <a:r>
              <a:rPr lang="en-US" sz="1600" i="1" dirty="0">
                <a:solidFill>
                  <a:schemeClr val="bg1"/>
                </a:solidFill>
                <a:latin typeface="Arial" panose="020B0604020202020204" pitchFamily="34" charset="0"/>
                <a:cs typeface="Arial" panose="020B0604020202020204" pitchFamily="34" charset="0"/>
              </a:rPr>
              <a:t> en rouge.</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1820" t="19166" r="68229" b="54348"/>
          <a:stretch/>
        </p:blipFill>
        <p:spPr>
          <a:xfrm>
            <a:off x="3232870" y="3186922"/>
            <a:ext cx="1149789" cy="858622"/>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8125" t="18888" r="11875" b="54167"/>
          <a:stretch/>
        </p:blipFill>
        <p:spPr>
          <a:xfrm>
            <a:off x="5071836" y="3161842"/>
            <a:ext cx="1250201" cy="947418"/>
          </a:xfrm>
          <a:prstGeom prst="rect">
            <a:avLst/>
          </a:prstGeom>
        </p:spPr>
      </p:pic>
    </p:spTree>
    <p:extLst>
      <p:ext uri="{BB962C8B-B14F-4D97-AF65-F5344CB8AC3E}">
        <p14:creationId xmlns:p14="http://schemas.microsoft.com/office/powerpoint/2010/main" val="287576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66531" y="0"/>
            <a:ext cx="8696129"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smtClean="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u="sng" dirty="0">
              <a:solidFill>
                <a:schemeClr val="bg1"/>
              </a:solidFill>
              <a:latin typeface="Arial" panose="020B0604020202020204" pitchFamily="34" charset="0"/>
              <a:cs typeface="Arial" panose="020B0604020202020204" pitchFamily="34" charset="0"/>
            </a:endParaRPr>
          </a:p>
          <a:p>
            <a:pPr algn="ctr"/>
            <a:r>
              <a:rPr lang="fr-FR" sz="1800" u="sng" dirty="0">
                <a:solidFill>
                  <a:schemeClr val="bg1"/>
                </a:solidFill>
                <a:latin typeface="Arial" panose="020B0604020202020204" pitchFamily="34" charset="0"/>
                <a:cs typeface="Arial" panose="020B0604020202020204" pitchFamily="34" charset="0"/>
              </a:rPr>
              <a:t>Fin des exemples</a:t>
            </a:r>
          </a:p>
          <a:p>
            <a:pPr algn="ct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Vous avez maintenant terminé les exemples. Dans la suite, vous allez procéder à une courte séance de 25 choix impliquant un effort.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Attention: les niveaux d’effort ne seront plus mentionnés explicitement; vous allez devoir vous baser sur la représentation symbolique de l’effort (en rouge) afin de prendre votre décision.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Appuyez sur la </a:t>
            </a:r>
            <a:r>
              <a:rPr lang="fr-FR" sz="1800" dirty="0" smtClean="0">
                <a:solidFill>
                  <a:schemeClr val="bg1"/>
                </a:solidFill>
                <a:latin typeface="Arial" panose="020B0604020202020204" pitchFamily="34" charset="0"/>
                <a:cs typeface="Arial" panose="020B0604020202020204" pitchFamily="34" charset="0"/>
              </a:rPr>
              <a:t>flèche pour </a:t>
            </a:r>
            <a:r>
              <a:rPr lang="fr-FR" sz="1800" dirty="0">
                <a:solidFill>
                  <a:schemeClr val="bg1"/>
                </a:solidFill>
                <a:latin typeface="Arial" panose="020B0604020202020204" pitchFamily="34" charset="0"/>
                <a:cs typeface="Arial" panose="020B0604020202020204" pitchFamily="34" charset="0"/>
              </a:rPr>
              <a:t>commencer.</a:t>
            </a: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endParaRPr lang="fr-FR"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74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007707" y="0"/>
            <a:ext cx="7604449" cy="60282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1800" u="sng" dirty="0" smtClean="0">
              <a:solidFill>
                <a:schemeClr val="bg1"/>
              </a:solidFill>
              <a:latin typeface="Arial" panose="020B0604020202020204" pitchFamily="34" charset="0"/>
              <a:cs typeface="Arial" panose="020B0604020202020204" pitchFamily="34" charset="0"/>
            </a:endParaRPr>
          </a:p>
          <a:p>
            <a:pPr algn="ctr"/>
            <a:r>
              <a:rPr lang="fr-FR" sz="1800" u="sng" dirty="0" smtClean="0">
                <a:solidFill>
                  <a:schemeClr val="bg1"/>
                </a:solidFill>
                <a:latin typeface="Arial" panose="020B0604020202020204" pitchFamily="34" charset="0"/>
                <a:cs typeface="Arial" panose="020B0604020202020204" pitchFamily="34" charset="0"/>
              </a:rPr>
              <a:t>ATTENTION</a:t>
            </a:r>
            <a:endParaRPr lang="fr-FR" sz="1800" u="sng"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r>
              <a:rPr lang="fr-FR" sz="1800" dirty="0" smtClean="0">
                <a:solidFill>
                  <a:schemeClr val="bg1"/>
                </a:solidFill>
                <a:latin typeface="Arial" panose="020B0604020202020204" pitchFamily="34" charset="0"/>
                <a:cs typeface="Arial" panose="020B0604020202020204" pitchFamily="34" charset="0"/>
              </a:rPr>
              <a:t>Regardez </a:t>
            </a:r>
            <a:r>
              <a:rPr lang="fr-FR" sz="1800" dirty="0">
                <a:solidFill>
                  <a:schemeClr val="bg1"/>
                </a:solidFill>
                <a:latin typeface="Arial" panose="020B0604020202020204" pitchFamily="34" charset="0"/>
                <a:cs typeface="Arial" panose="020B0604020202020204" pitchFamily="34" charset="0"/>
              </a:rPr>
              <a:t>bien l'extrait de texte ci-dessous. Il est issu de 12 pages de 25 lignes écrites en langue étrangère</a:t>
            </a:r>
            <a:r>
              <a:rPr lang="fr-FR" sz="1800" dirty="0" smtClean="0">
                <a:solidFill>
                  <a:schemeClr val="bg1"/>
                </a:solidFill>
                <a:latin typeface="Arial" panose="020B0604020202020204" pitchFamily="34" charset="0"/>
                <a:cs typeface="Arial" panose="020B0604020202020204" pitchFamily="34" charset="0"/>
              </a:rPr>
              <a:t>.</a:t>
            </a: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smtClean="0">
              <a:solidFill>
                <a:schemeClr val="bg1"/>
              </a:solidFill>
              <a:latin typeface="Arial" panose="020B0604020202020204" pitchFamily="34" charset="0"/>
              <a:cs typeface="Arial" panose="020B0604020202020204" pitchFamily="34" charset="0"/>
            </a:endParaRPr>
          </a:p>
          <a:p>
            <a:r>
              <a:rPr lang="fr-FR" sz="1800" dirty="0" smtClean="0">
                <a:solidFill>
                  <a:schemeClr val="bg1"/>
                </a:solidFill>
                <a:latin typeface="Arial" panose="020B0604020202020204" pitchFamily="34" charset="0"/>
                <a:cs typeface="Arial" panose="020B0604020202020204" pitchFamily="34" charset="0"/>
              </a:rPr>
              <a:t>Durant l’expérience, vous allez devoir vous imaginer l’effort requis pour copier ce texte sur un clavier d’ordinateur. Essayez de bien visualiser la concentration nécessaire. Appuyez sur la flèche pour continuer.</a:t>
            </a: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endParaRPr lang="fr-FR" sz="1800" dirty="0">
              <a:solidFill>
                <a:schemeClr val="bg1"/>
              </a:solidFill>
              <a:latin typeface="Arial" panose="020B0604020202020204" pitchFamily="34" charset="0"/>
              <a:cs typeface="Arial" panose="020B0604020202020204" pitchFamily="34" charset="0"/>
            </a:endParaRPr>
          </a:p>
          <a:p>
            <a:pPr algn="ctr"/>
            <a:endParaRPr lang="fr-FR" sz="18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2728826" y="1429803"/>
            <a:ext cx="4171537" cy="31686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648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7766</TotalTime>
  <Words>1096</Words>
  <Application>Microsoft Office PowerPoint</Application>
  <PresentationFormat>Custom</PresentationFormat>
  <Paragraphs>291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Allseas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Roeland Heerema</dc:creator>
  <cp:lastModifiedBy>Roeland Heerema</cp:lastModifiedBy>
  <cp:revision>132</cp:revision>
  <dcterms:created xsi:type="dcterms:W3CDTF">2020-02-28T17:13:00Z</dcterms:created>
  <dcterms:modified xsi:type="dcterms:W3CDTF">2023-02-15T17:17:54Z</dcterms:modified>
</cp:coreProperties>
</file>