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9" r:id="rId2"/>
    <p:sldId id="280" r:id="rId3"/>
    <p:sldId id="262" r:id="rId4"/>
    <p:sldId id="263" r:id="rId5"/>
    <p:sldId id="265" r:id="rId6"/>
    <p:sldId id="264" r:id="rId7"/>
    <p:sldId id="266" r:id="rId8"/>
    <p:sldId id="267" r:id="rId9"/>
    <p:sldId id="268" r:id="rId10"/>
    <p:sldId id="281" r:id="rId11"/>
    <p:sldId id="279" r:id="rId12"/>
    <p:sldId id="277" r:id="rId13"/>
    <p:sldId id="270" r:id="rId14"/>
    <p:sldId id="271" r:id="rId15"/>
    <p:sldId id="282" r:id="rId16"/>
    <p:sldId id="283" r:id="rId17"/>
    <p:sldId id="278" r:id="rId18"/>
    <p:sldId id="273" r:id="rId19"/>
    <p:sldId id="274" r:id="rId20"/>
    <p:sldId id="284" r:id="rId21"/>
    <p:sldId id="285" r:id="rId22"/>
    <p:sldId id="292" r:id="rId23"/>
    <p:sldId id="286" r:id="rId24"/>
    <p:sldId id="287" r:id="rId25"/>
    <p:sldId id="294" r:id="rId26"/>
    <p:sldId id="291" r:id="rId27"/>
    <p:sldId id="289" r:id="rId28"/>
    <p:sldId id="290" r:id="rId29"/>
    <p:sldId id="297" r:id="rId30"/>
    <p:sldId id="29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09" autoAdjust="0"/>
    <p:restoredTop sz="86868" autoAdjust="0"/>
  </p:normalViewPr>
  <p:slideViewPr>
    <p:cSldViewPr snapToGrid="0">
      <p:cViewPr varScale="1">
        <p:scale>
          <a:sx n="97" d="100"/>
          <a:sy n="97" d="100"/>
        </p:scale>
        <p:origin x="-1002"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4DB0AA-7401-4724-84D4-371820448D29}" type="datetimeFigureOut">
              <a:rPr lang="en-US" smtClean="0"/>
              <a:t>7/24/2020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F4DB9C-322E-49F6-955F-CC4FEF4AF756}" type="slidenum">
              <a:rPr lang="en-US" smtClean="0"/>
              <a:t>‹N°›</a:t>
            </a:fld>
            <a:endParaRPr lang="en-US"/>
          </a:p>
        </p:txBody>
      </p:sp>
    </p:spTree>
    <p:extLst>
      <p:ext uri="{BB962C8B-B14F-4D97-AF65-F5344CB8AC3E}">
        <p14:creationId xmlns:p14="http://schemas.microsoft.com/office/powerpoint/2010/main" val="3818158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F4DB9C-322E-49F6-955F-CC4FEF4AF756}" type="slidenum">
              <a:rPr lang="en-US" smtClean="0"/>
              <a:t>1</a:t>
            </a:fld>
            <a:endParaRPr lang="en-US"/>
          </a:p>
        </p:txBody>
      </p:sp>
    </p:spTree>
    <p:extLst>
      <p:ext uri="{BB962C8B-B14F-4D97-AF65-F5344CB8AC3E}">
        <p14:creationId xmlns:p14="http://schemas.microsoft.com/office/powerpoint/2010/main" val="2345969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EF4DB9C-322E-49F6-955F-CC4FEF4AF756}" type="slidenum">
              <a:rPr lang="en-US" smtClean="0"/>
              <a:t>30</a:t>
            </a:fld>
            <a:endParaRPr lang="en-US"/>
          </a:p>
        </p:txBody>
      </p:sp>
    </p:spTree>
    <p:extLst>
      <p:ext uri="{BB962C8B-B14F-4D97-AF65-F5344CB8AC3E}">
        <p14:creationId xmlns:p14="http://schemas.microsoft.com/office/powerpoint/2010/main" val="2281488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1F92F85-F086-47B7-8B8C-5BDC0CA0521B}" type="slidenum">
              <a:rPr lang="en-US" smtClean="0"/>
              <a:t>4</a:t>
            </a:fld>
            <a:endParaRPr lang="en-US"/>
          </a:p>
        </p:txBody>
      </p:sp>
    </p:spTree>
    <p:extLst>
      <p:ext uri="{BB962C8B-B14F-4D97-AF65-F5344CB8AC3E}">
        <p14:creationId xmlns:p14="http://schemas.microsoft.com/office/powerpoint/2010/main" val="1962946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EF4DB9C-322E-49F6-955F-CC4FEF4AF756}" type="slidenum">
              <a:rPr lang="en-US" smtClean="0"/>
              <a:t>11</a:t>
            </a:fld>
            <a:endParaRPr lang="en-US"/>
          </a:p>
        </p:txBody>
      </p:sp>
    </p:spTree>
    <p:extLst>
      <p:ext uri="{BB962C8B-B14F-4D97-AF65-F5344CB8AC3E}">
        <p14:creationId xmlns:p14="http://schemas.microsoft.com/office/powerpoint/2010/main" val="2971348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EF4DB9C-322E-49F6-955F-CC4FEF4AF756}" type="slidenum">
              <a:rPr lang="en-US" smtClean="0"/>
              <a:t>16</a:t>
            </a:fld>
            <a:endParaRPr lang="en-US"/>
          </a:p>
        </p:txBody>
      </p:sp>
    </p:spTree>
    <p:extLst>
      <p:ext uri="{BB962C8B-B14F-4D97-AF65-F5344CB8AC3E}">
        <p14:creationId xmlns:p14="http://schemas.microsoft.com/office/powerpoint/2010/main" val="738297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This </a:t>
            </a:r>
            <a:r>
              <a:rPr lang="fr-FR" dirty="0" err="1"/>
              <a:t>is</a:t>
            </a:r>
            <a:r>
              <a:rPr lang="fr-FR" dirty="0"/>
              <a:t> </a:t>
            </a:r>
            <a:r>
              <a:rPr lang="fr-FR" dirty="0" err="1"/>
              <a:t>where</a:t>
            </a:r>
            <a:r>
              <a:rPr lang="fr-FR" dirty="0"/>
              <a:t> I </a:t>
            </a:r>
            <a:r>
              <a:rPr lang="fr-FR" dirty="0" err="1"/>
              <a:t>receive</a:t>
            </a:r>
            <a:r>
              <a:rPr lang="fr-FR" dirty="0"/>
              <a:t> an e-mail </a:t>
            </a:r>
            <a:r>
              <a:rPr lang="fr-FR" dirty="0" err="1"/>
              <a:t>with</a:t>
            </a:r>
            <a:r>
              <a:rPr lang="fr-FR" dirty="0"/>
              <a:t> the calibration </a:t>
            </a:r>
            <a:r>
              <a:rPr lang="fr-FR" dirty="0" err="1"/>
              <a:t>results</a:t>
            </a:r>
            <a:r>
              <a:rPr lang="fr-FR" dirty="0"/>
              <a:t>. If </a:t>
            </a:r>
            <a:r>
              <a:rPr lang="fr-FR" dirty="0" err="1"/>
              <a:t>they</a:t>
            </a:r>
            <a:r>
              <a:rPr lang="fr-FR" dirty="0"/>
              <a:t> are </a:t>
            </a:r>
            <a:r>
              <a:rPr lang="fr-FR" dirty="0" err="1"/>
              <a:t>unsatisfactory</a:t>
            </a:r>
            <a:r>
              <a:rPr lang="fr-FR" dirty="0"/>
              <a:t>, I </a:t>
            </a:r>
            <a:r>
              <a:rPr lang="fr-FR" dirty="0" err="1"/>
              <a:t>can</a:t>
            </a:r>
            <a:r>
              <a:rPr lang="fr-FR" dirty="0"/>
              <a:t> </a:t>
            </a:r>
            <a:r>
              <a:rPr lang="fr-FR" dirty="0" err="1"/>
              <a:t>choose</a:t>
            </a:r>
            <a:r>
              <a:rPr lang="fr-FR" baseline="0" dirty="0"/>
              <a:t> for the participant to </a:t>
            </a:r>
            <a:r>
              <a:rPr lang="fr-FR" baseline="0" dirty="0" err="1"/>
              <a:t>retake</a:t>
            </a:r>
            <a:r>
              <a:rPr lang="fr-FR" baseline="0" dirty="0"/>
              <a:t> one or more of the calibrations (per </a:t>
            </a:r>
            <a:r>
              <a:rPr lang="fr-FR" baseline="0" dirty="0" err="1"/>
              <a:t>choice</a:t>
            </a:r>
            <a:r>
              <a:rPr lang="fr-FR" baseline="0" dirty="0"/>
              <a:t> type).</a:t>
            </a:r>
          </a:p>
        </p:txBody>
      </p:sp>
      <p:sp>
        <p:nvSpPr>
          <p:cNvPr id="4" name="Slide Number Placeholder 3"/>
          <p:cNvSpPr>
            <a:spLocks noGrp="1"/>
          </p:cNvSpPr>
          <p:nvPr>
            <p:ph type="sldNum" sz="quarter" idx="10"/>
          </p:nvPr>
        </p:nvSpPr>
        <p:spPr/>
        <p:txBody>
          <a:bodyPr/>
          <a:lstStyle/>
          <a:p>
            <a:fld id="{AEF4DB9C-322E-49F6-955F-CC4FEF4AF756}" type="slidenum">
              <a:rPr lang="en-US" smtClean="0"/>
              <a:t>22</a:t>
            </a:fld>
            <a:endParaRPr lang="en-US"/>
          </a:p>
        </p:txBody>
      </p:sp>
    </p:spTree>
    <p:extLst>
      <p:ext uri="{BB962C8B-B14F-4D97-AF65-F5344CB8AC3E}">
        <p14:creationId xmlns:p14="http://schemas.microsoft.com/office/powerpoint/2010/main" val="2126907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F92F85-F086-47B7-8B8C-5BDC0CA0521B}" type="slidenum">
              <a:rPr lang="en-US" smtClean="0"/>
              <a:t>24</a:t>
            </a:fld>
            <a:endParaRPr lang="en-US" dirty="0"/>
          </a:p>
        </p:txBody>
      </p:sp>
    </p:spTree>
    <p:extLst>
      <p:ext uri="{BB962C8B-B14F-4D97-AF65-F5344CB8AC3E}">
        <p14:creationId xmlns:p14="http://schemas.microsoft.com/office/powerpoint/2010/main" val="1316078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F92F85-F086-47B7-8B8C-5BDC0CA0521B}" type="slidenum">
              <a:rPr lang="en-US" smtClean="0"/>
              <a:t>26</a:t>
            </a:fld>
            <a:endParaRPr lang="en-US"/>
          </a:p>
        </p:txBody>
      </p:sp>
    </p:spTree>
    <p:extLst>
      <p:ext uri="{BB962C8B-B14F-4D97-AF65-F5344CB8AC3E}">
        <p14:creationId xmlns:p14="http://schemas.microsoft.com/office/powerpoint/2010/main" val="884701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i="1" dirty="0">
              <a:solidFill>
                <a:schemeClr val="accent1"/>
              </a:solidFill>
            </a:endParaRPr>
          </a:p>
        </p:txBody>
      </p:sp>
      <p:sp>
        <p:nvSpPr>
          <p:cNvPr id="4" name="Slide Number Placeholder 3"/>
          <p:cNvSpPr>
            <a:spLocks noGrp="1"/>
          </p:cNvSpPr>
          <p:nvPr>
            <p:ph type="sldNum" sz="quarter" idx="10"/>
          </p:nvPr>
        </p:nvSpPr>
        <p:spPr/>
        <p:txBody>
          <a:bodyPr/>
          <a:lstStyle/>
          <a:p>
            <a:fld id="{AEF4DB9C-322E-49F6-955F-CC4FEF4AF756}" type="slidenum">
              <a:rPr lang="en-US" smtClean="0"/>
              <a:t>28</a:t>
            </a:fld>
            <a:endParaRPr lang="en-US"/>
          </a:p>
        </p:txBody>
      </p:sp>
    </p:spTree>
    <p:extLst>
      <p:ext uri="{BB962C8B-B14F-4D97-AF65-F5344CB8AC3E}">
        <p14:creationId xmlns:p14="http://schemas.microsoft.com/office/powerpoint/2010/main" val="3487277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The question on</a:t>
            </a:r>
            <a:r>
              <a:rPr lang="fr-FR" baseline="0" dirty="0" smtClean="0"/>
              <a:t> the rating </a:t>
            </a:r>
            <a:r>
              <a:rPr lang="fr-FR" baseline="0" dirty="0" err="1" smtClean="0"/>
              <a:t>screen</a:t>
            </a:r>
            <a:r>
              <a:rPr lang="fr-FR" baseline="0" dirty="0" smtClean="0"/>
              <a:t> </a:t>
            </a:r>
            <a:r>
              <a:rPr lang="fr-FR" baseline="0" dirty="0" err="1" smtClean="0"/>
              <a:t>will</a:t>
            </a:r>
            <a:r>
              <a:rPr lang="fr-FR" baseline="0" dirty="0" smtClean="0"/>
              <a:t> </a:t>
            </a:r>
            <a:r>
              <a:rPr lang="fr-FR" baseline="0" dirty="0" err="1" smtClean="0"/>
              <a:t>be</a:t>
            </a:r>
            <a:r>
              <a:rPr lang="fr-FR" baseline="0" dirty="0" smtClean="0"/>
              <a:t>:</a:t>
            </a:r>
          </a:p>
          <a:p>
            <a:r>
              <a:rPr lang="fr-FR" i="1" baseline="0" dirty="0" smtClean="0">
                <a:solidFill>
                  <a:schemeClr val="accent1"/>
                </a:solidFill>
              </a:rPr>
              <a:t>Dans quelle mesure avez-vous aimé </a:t>
            </a:r>
            <a:r>
              <a:rPr lang="fr-FR" i="1" baseline="0" dirty="0" smtClean="0">
                <a:solidFill>
                  <a:srgbClr val="0070C0"/>
                </a:solidFill>
              </a:rPr>
              <a:t>cette</a:t>
            </a:r>
            <a:r>
              <a:rPr lang="fr-FR" i="1" baseline="0" dirty="0" smtClean="0">
                <a:solidFill>
                  <a:schemeClr val="accent1"/>
                </a:solidFill>
              </a:rPr>
              <a:t> musique?</a:t>
            </a:r>
          </a:p>
          <a:p>
            <a:r>
              <a:rPr lang="fr-FR" i="1" baseline="0" dirty="0" smtClean="0">
                <a:solidFill>
                  <a:schemeClr val="accent1"/>
                </a:solidFill>
              </a:rPr>
              <a:t>[Pas du tout] ----- [J’ai adoré]</a:t>
            </a:r>
            <a:endParaRPr lang="fr-FR" i="1" dirty="0">
              <a:solidFill>
                <a:schemeClr val="accent1"/>
              </a:solidFill>
            </a:endParaRPr>
          </a:p>
        </p:txBody>
      </p:sp>
      <p:sp>
        <p:nvSpPr>
          <p:cNvPr id="4" name="Slide Number Placeholder 3"/>
          <p:cNvSpPr>
            <a:spLocks noGrp="1"/>
          </p:cNvSpPr>
          <p:nvPr>
            <p:ph type="sldNum" sz="quarter" idx="10"/>
          </p:nvPr>
        </p:nvSpPr>
        <p:spPr/>
        <p:txBody>
          <a:bodyPr/>
          <a:lstStyle/>
          <a:p>
            <a:fld id="{AEF4DB9C-322E-49F6-955F-CC4FEF4AF756}" type="slidenum">
              <a:rPr lang="en-US" smtClean="0"/>
              <a:t>29</a:t>
            </a:fld>
            <a:endParaRPr lang="en-US"/>
          </a:p>
        </p:txBody>
      </p:sp>
    </p:spTree>
    <p:extLst>
      <p:ext uri="{BB962C8B-B14F-4D97-AF65-F5344CB8AC3E}">
        <p14:creationId xmlns:p14="http://schemas.microsoft.com/office/powerpoint/2010/main" val="1583981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CDED677-5641-49EB-AB32-B5D81DBC76AB}"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AD72E-0D2A-4B82-943E-BEBC584056F3}" type="slidenum">
              <a:rPr lang="en-US" smtClean="0"/>
              <a:t>‹N°›</a:t>
            </a:fld>
            <a:endParaRPr lang="en-US"/>
          </a:p>
        </p:txBody>
      </p:sp>
    </p:spTree>
    <p:extLst>
      <p:ext uri="{BB962C8B-B14F-4D97-AF65-F5344CB8AC3E}">
        <p14:creationId xmlns:p14="http://schemas.microsoft.com/office/powerpoint/2010/main" val="681748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DED677-5641-49EB-AB32-B5D81DBC76AB}"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AD72E-0D2A-4B82-943E-BEBC584056F3}" type="slidenum">
              <a:rPr lang="en-US" smtClean="0"/>
              <a:t>‹N°›</a:t>
            </a:fld>
            <a:endParaRPr lang="en-US"/>
          </a:p>
        </p:txBody>
      </p:sp>
    </p:spTree>
    <p:extLst>
      <p:ext uri="{BB962C8B-B14F-4D97-AF65-F5344CB8AC3E}">
        <p14:creationId xmlns:p14="http://schemas.microsoft.com/office/powerpoint/2010/main" val="3072127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DED677-5641-49EB-AB32-B5D81DBC76AB}"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AD72E-0D2A-4B82-943E-BEBC584056F3}" type="slidenum">
              <a:rPr lang="en-US" smtClean="0"/>
              <a:t>‹N°›</a:t>
            </a:fld>
            <a:endParaRPr lang="en-US"/>
          </a:p>
        </p:txBody>
      </p:sp>
    </p:spTree>
    <p:extLst>
      <p:ext uri="{BB962C8B-B14F-4D97-AF65-F5344CB8AC3E}">
        <p14:creationId xmlns:p14="http://schemas.microsoft.com/office/powerpoint/2010/main" val="280259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DED677-5641-49EB-AB32-B5D81DBC76AB}"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AD72E-0D2A-4B82-943E-BEBC584056F3}" type="slidenum">
              <a:rPr lang="en-US" smtClean="0"/>
              <a:t>‹N°›</a:t>
            </a:fld>
            <a:endParaRPr lang="en-US"/>
          </a:p>
        </p:txBody>
      </p:sp>
    </p:spTree>
    <p:extLst>
      <p:ext uri="{BB962C8B-B14F-4D97-AF65-F5344CB8AC3E}">
        <p14:creationId xmlns:p14="http://schemas.microsoft.com/office/powerpoint/2010/main" val="2534768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DED677-5641-49EB-AB32-B5D81DBC76AB}"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AD72E-0D2A-4B82-943E-BEBC584056F3}" type="slidenum">
              <a:rPr lang="en-US" smtClean="0"/>
              <a:t>‹N°›</a:t>
            </a:fld>
            <a:endParaRPr lang="en-US"/>
          </a:p>
        </p:txBody>
      </p:sp>
    </p:spTree>
    <p:extLst>
      <p:ext uri="{BB962C8B-B14F-4D97-AF65-F5344CB8AC3E}">
        <p14:creationId xmlns:p14="http://schemas.microsoft.com/office/powerpoint/2010/main" val="3394973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CDED677-5641-49EB-AB32-B5D81DBC76AB}"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AD72E-0D2A-4B82-943E-BEBC584056F3}" type="slidenum">
              <a:rPr lang="en-US" smtClean="0"/>
              <a:t>‹N°›</a:t>
            </a:fld>
            <a:endParaRPr lang="en-US"/>
          </a:p>
        </p:txBody>
      </p:sp>
    </p:spTree>
    <p:extLst>
      <p:ext uri="{BB962C8B-B14F-4D97-AF65-F5344CB8AC3E}">
        <p14:creationId xmlns:p14="http://schemas.microsoft.com/office/powerpoint/2010/main" val="2359588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CDED677-5641-49EB-AB32-B5D81DBC76AB}" type="datetimeFigureOut">
              <a:rPr lang="en-US" smtClean="0"/>
              <a:t>7/24/2020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9AD72E-0D2A-4B82-943E-BEBC584056F3}" type="slidenum">
              <a:rPr lang="en-US" smtClean="0"/>
              <a:t>‹N°›</a:t>
            </a:fld>
            <a:endParaRPr lang="en-US"/>
          </a:p>
        </p:txBody>
      </p:sp>
    </p:spTree>
    <p:extLst>
      <p:ext uri="{BB962C8B-B14F-4D97-AF65-F5344CB8AC3E}">
        <p14:creationId xmlns:p14="http://schemas.microsoft.com/office/powerpoint/2010/main" val="3963425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CDED677-5641-49EB-AB32-B5D81DBC76AB}" type="datetimeFigureOut">
              <a:rPr lang="en-US" smtClean="0"/>
              <a:t>7/24/2020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9AD72E-0D2A-4B82-943E-BEBC584056F3}" type="slidenum">
              <a:rPr lang="en-US" smtClean="0"/>
              <a:t>‹N°›</a:t>
            </a:fld>
            <a:endParaRPr lang="en-US"/>
          </a:p>
        </p:txBody>
      </p:sp>
    </p:spTree>
    <p:extLst>
      <p:ext uri="{BB962C8B-B14F-4D97-AF65-F5344CB8AC3E}">
        <p14:creationId xmlns:p14="http://schemas.microsoft.com/office/powerpoint/2010/main" val="4103948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D677-5641-49EB-AB32-B5D81DBC76AB}" type="datetimeFigureOut">
              <a:rPr lang="en-US" smtClean="0"/>
              <a:t>7/24/2020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9AD72E-0D2A-4B82-943E-BEBC584056F3}" type="slidenum">
              <a:rPr lang="en-US" smtClean="0"/>
              <a:t>‹N°›</a:t>
            </a:fld>
            <a:endParaRPr lang="en-US"/>
          </a:p>
        </p:txBody>
      </p:sp>
    </p:spTree>
    <p:extLst>
      <p:ext uri="{BB962C8B-B14F-4D97-AF65-F5344CB8AC3E}">
        <p14:creationId xmlns:p14="http://schemas.microsoft.com/office/powerpoint/2010/main" val="3602669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DED677-5641-49EB-AB32-B5D81DBC76AB}"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AD72E-0D2A-4B82-943E-BEBC584056F3}" type="slidenum">
              <a:rPr lang="en-US" smtClean="0"/>
              <a:t>‹N°›</a:t>
            </a:fld>
            <a:endParaRPr lang="en-US"/>
          </a:p>
        </p:txBody>
      </p:sp>
    </p:spTree>
    <p:extLst>
      <p:ext uri="{BB962C8B-B14F-4D97-AF65-F5344CB8AC3E}">
        <p14:creationId xmlns:p14="http://schemas.microsoft.com/office/powerpoint/2010/main" val="759158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DED677-5641-49EB-AB32-B5D81DBC76AB}"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AD72E-0D2A-4B82-943E-BEBC584056F3}" type="slidenum">
              <a:rPr lang="en-US" smtClean="0"/>
              <a:t>‹N°›</a:t>
            </a:fld>
            <a:endParaRPr lang="en-US"/>
          </a:p>
        </p:txBody>
      </p:sp>
    </p:spTree>
    <p:extLst>
      <p:ext uri="{BB962C8B-B14F-4D97-AF65-F5344CB8AC3E}">
        <p14:creationId xmlns:p14="http://schemas.microsoft.com/office/powerpoint/2010/main" val="1605890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DED677-5641-49EB-AB32-B5D81DBC76AB}" type="datetimeFigureOut">
              <a:rPr lang="en-US" smtClean="0"/>
              <a:t>7/24/2020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9AD72E-0D2A-4B82-943E-BEBC584056F3}" type="slidenum">
              <a:rPr lang="en-US" smtClean="0"/>
              <a:t>‹N°›</a:t>
            </a:fld>
            <a:endParaRPr lang="en-US"/>
          </a:p>
        </p:txBody>
      </p:sp>
    </p:spTree>
    <p:extLst>
      <p:ext uri="{BB962C8B-B14F-4D97-AF65-F5344CB8AC3E}">
        <p14:creationId xmlns:p14="http://schemas.microsoft.com/office/powerpoint/2010/main" val="943753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cid:40A50E17-96CD-471A-BCE2-46F8BC8D0162"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cid:40A50E17-96CD-471A-BCE2-46F8BC8D0162"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98443" y="0"/>
            <a:ext cx="10631557" cy="701992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800" dirty="0">
                <a:solidFill>
                  <a:schemeClr val="bg1"/>
                </a:solidFill>
                <a:latin typeface="Arial" panose="020B0604020202020204" pitchFamily="34" charset="0"/>
                <a:cs typeface="Arial" panose="020B0604020202020204" pitchFamily="34" charset="0"/>
              </a:rPr>
              <a:t>Bienvenue dans cette expérience.</a:t>
            </a:r>
            <a:br>
              <a:rPr lang="fr-FR" sz="1800" dirty="0">
                <a:solidFill>
                  <a:schemeClr val="bg1"/>
                </a:solidFill>
                <a:latin typeface="Arial" panose="020B0604020202020204" pitchFamily="34" charset="0"/>
                <a:cs typeface="Arial" panose="020B0604020202020204" pitchFamily="34" charset="0"/>
              </a:rPr>
            </a:br>
            <a:r>
              <a:rPr lang="fr-FR" sz="1800" dirty="0">
                <a:solidFill>
                  <a:schemeClr val="bg1"/>
                </a:solidFill>
                <a:latin typeface="Arial" panose="020B0604020202020204" pitchFamily="34" charset="0"/>
                <a:cs typeface="Arial" panose="020B0604020202020204" pitchFamily="34" charset="0"/>
              </a:rPr>
              <a:t/>
            </a:r>
            <a:br>
              <a:rPr lang="fr-FR" sz="1800" dirty="0">
                <a:solidFill>
                  <a:schemeClr val="bg1"/>
                </a:solidFill>
                <a:latin typeface="Arial" panose="020B0604020202020204" pitchFamily="34" charset="0"/>
                <a:cs typeface="Arial" panose="020B0604020202020204" pitchFamily="34" charset="0"/>
              </a:rPr>
            </a:br>
            <a:r>
              <a:rPr lang="fr-FR" sz="1800" dirty="0">
                <a:solidFill>
                  <a:schemeClr val="bg1"/>
                </a:solidFill>
                <a:latin typeface="Arial" panose="020B0604020202020204" pitchFamily="34" charset="0"/>
                <a:cs typeface="Arial" panose="020B0604020202020204" pitchFamily="34" charset="0"/>
              </a:rPr>
              <a:t/>
            </a:r>
            <a:br>
              <a:rPr lang="fr-FR" sz="1800" dirty="0">
                <a:solidFill>
                  <a:schemeClr val="bg1"/>
                </a:solidFill>
                <a:latin typeface="Arial" panose="020B0604020202020204" pitchFamily="34" charset="0"/>
                <a:cs typeface="Arial" panose="020B0604020202020204" pitchFamily="34" charset="0"/>
              </a:rPr>
            </a:br>
            <a:r>
              <a:rPr lang="fr-FR" sz="1800" dirty="0">
                <a:solidFill>
                  <a:schemeClr val="bg1"/>
                </a:solidFill>
                <a:latin typeface="Arial" panose="020B0604020202020204" pitchFamily="34" charset="0"/>
                <a:cs typeface="Arial" panose="020B0604020202020204" pitchFamily="34" charset="0"/>
              </a:rPr>
              <a:t>Dans cette étude, nous cherchons à comprendre ce qui influence les émotions que l’on ressent.</a:t>
            </a:r>
          </a:p>
          <a:p>
            <a:r>
              <a:rPr lang="fr-FR" sz="1800" dirty="0">
                <a:solidFill>
                  <a:schemeClr val="bg1"/>
                </a:solidFill>
                <a:latin typeface="Arial" panose="020B0604020202020204" pitchFamily="34" charset="0"/>
                <a:cs typeface="Arial" panose="020B0604020202020204" pitchFamily="34" charset="0"/>
              </a:rPr>
              <a:t>En effet, les activités du quotidien peuvent atténuer ou changer notre ressenti émotionnel. </a:t>
            </a:r>
          </a:p>
          <a:p>
            <a:endParaRPr lang="fr-FR" sz="1800" dirty="0">
              <a:solidFill>
                <a:schemeClr val="bg1"/>
              </a:solidFill>
              <a:latin typeface="Arial" panose="020B0604020202020204" pitchFamily="34" charset="0"/>
              <a:cs typeface="Arial" panose="020B0604020202020204" pitchFamily="34" charset="0"/>
            </a:endParaRPr>
          </a:p>
          <a:p>
            <a:r>
              <a:rPr lang="fr-FR" sz="1800" dirty="0">
                <a:solidFill>
                  <a:schemeClr val="bg1"/>
                </a:solidFill>
                <a:latin typeface="Arial" panose="020B0604020202020204" pitchFamily="34" charset="0"/>
                <a:cs typeface="Arial" panose="020B0604020202020204" pitchFamily="34" charset="0"/>
              </a:rPr>
              <a:t>Lors de cette expérience, on vous présentera de courts textes accompagnés de musiques diverses. Vous devrez alors indiquer votre ressenti émotionnel sur une échelle, juste après avoir fait quelques essais d’une tâche cognitive. Cette tâche consiste à faire un certain nombre de de choix économiques. Cette tâche n’a aucun rapport avec les textes ou les musiques.</a:t>
            </a:r>
          </a:p>
          <a:p>
            <a:endParaRPr lang="fr-FR" sz="1800" dirty="0">
              <a:solidFill>
                <a:schemeClr val="bg1"/>
              </a:solidFill>
              <a:latin typeface="Arial" panose="020B0604020202020204" pitchFamily="34" charset="0"/>
              <a:cs typeface="Arial" panose="020B0604020202020204" pitchFamily="34" charset="0"/>
            </a:endParaRPr>
          </a:p>
          <a:p>
            <a:r>
              <a:rPr lang="fr-FR" sz="1800" dirty="0">
                <a:solidFill>
                  <a:schemeClr val="bg1"/>
                </a:solidFill>
                <a:latin typeface="Arial" panose="020B0604020202020204" pitchFamily="34" charset="0"/>
                <a:cs typeface="Arial" panose="020B0604020202020204" pitchFamily="34" charset="0"/>
              </a:rPr>
              <a:t>A la fin de l’expérience, deux choix seront tirés au sort parmi tous les choix que vous aurez faits. L’option sélectionnée, dans chacun de ces deux choix, déterminera le montant final de votre rémunération pour votre participation à l’étude. Au total, vous recevrez une somme fixe de 20€, plus un bonus qui peut varier entre -10€ et +60€. Votre rémunération finale peut donc varier entre 10€ et 80€. </a:t>
            </a:r>
          </a:p>
          <a:p>
            <a:endParaRPr lang="fr-FR" sz="1800" dirty="0">
              <a:solidFill>
                <a:schemeClr val="bg1"/>
              </a:solidFill>
              <a:latin typeface="Arial" panose="020B0604020202020204" pitchFamily="34" charset="0"/>
              <a:cs typeface="Arial" panose="020B0604020202020204" pitchFamily="34" charset="0"/>
            </a:endParaRPr>
          </a:p>
          <a:p>
            <a:r>
              <a:rPr lang="fr-FR" sz="1800" dirty="0">
                <a:solidFill>
                  <a:schemeClr val="bg1"/>
                </a:solidFill>
                <a:latin typeface="Arial" panose="020B0604020202020204" pitchFamily="34" charset="0"/>
                <a:cs typeface="Arial" panose="020B0604020202020204" pitchFamily="34" charset="0"/>
              </a:rPr>
              <a:t>Dans un premier temps, vous verrez les instructions relatives aux émotions, puis les instructions concernant la tâche cognitive, où vous devrez indiquer vos préférences dans 3 types de choix: des choix impliquant soit un effort, soit un délai, soit un risque. Les instructions et les exemples pour chacun de ces trois types de choix seront suivis par une séance d’entraînement d’environ 5 minutes. </a:t>
            </a:r>
          </a:p>
          <a:p>
            <a:endParaRPr lang="fr-FR" sz="1800" dirty="0">
              <a:solidFill>
                <a:schemeClr val="bg1"/>
              </a:solidFill>
              <a:latin typeface="Arial" panose="020B0604020202020204" pitchFamily="34" charset="0"/>
              <a:cs typeface="Arial" panose="020B0604020202020204" pitchFamily="34" charset="0"/>
            </a:endParaRPr>
          </a:p>
          <a:p>
            <a:r>
              <a:rPr lang="fr-FR" sz="1800" dirty="0">
                <a:solidFill>
                  <a:schemeClr val="bg1"/>
                </a:solidFill>
                <a:latin typeface="Arial" panose="020B0604020202020204" pitchFamily="34" charset="0"/>
                <a:cs typeface="Arial" panose="020B0604020202020204" pitchFamily="34" charset="0"/>
              </a:rPr>
              <a:t>Dans un deuxième temps, vous ferez l’expérience principale, qui commencera avec le placement des électrodes sur le visage et sur les doigts. La durée totale de l’expérience sera d’environ 2 </a:t>
            </a:r>
            <a:r>
              <a:rPr lang="fr-FR" sz="1800" dirty="0" smtClean="0">
                <a:solidFill>
                  <a:schemeClr val="bg1"/>
                </a:solidFill>
                <a:latin typeface="Arial" panose="020B0604020202020204" pitchFamily="34" charset="0"/>
                <a:cs typeface="Arial" panose="020B0604020202020204" pitchFamily="34" charset="0"/>
              </a:rPr>
              <a:t>heures 30 m. </a:t>
            </a:r>
            <a:r>
              <a:rPr lang="fr-FR" sz="1800" dirty="0">
                <a:solidFill>
                  <a:schemeClr val="bg1"/>
                </a:solidFill>
                <a:latin typeface="Arial" panose="020B0604020202020204" pitchFamily="34" charset="0"/>
                <a:cs typeface="Arial" panose="020B0604020202020204" pitchFamily="34" charset="0"/>
              </a:rPr>
              <a:t>Vous pourrez prendre une pause avant et durant l’expérience principale.</a:t>
            </a:r>
          </a:p>
          <a:p>
            <a:endParaRPr lang="fr-FR" sz="1800" dirty="0">
              <a:solidFill>
                <a:schemeClr val="bg1"/>
              </a:solidFill>
              <a:latin typeface="Arial" panose="020B0604020202020204" pitchFamily="34" charset="0"/>
              <a:cs typeface="Arial" panose="020B0604020202020204" pitchFamily="34" charset="0"/>
            </a:endParaRPr>
          </a:p>
          <a:p>
            <a:pPr algn="ctr"/>
            <a:r>
              <a:rPr lang="fr-FR" sz="1800" dirty="0">
                <a:solidFill>
                  <a:schemeClr val="bg1"/>
                </a:solidFill>
                <a:latin typeface="Arial" panose="020B0604020202020204" pitchFamily="34" charset="0"/>
                <a:cs typeface="Arial" panose="020B0604020202020204" pitchFamily="34" charset="0"/>
              </a:rPr>
              <a:t>(Appuyez sur les flèches pour parcourir les instructions: → pour continuer ou ← pour revenir.)</a:t>
            </a:r>
            <a:endParaRPr lang="en-US" sz="1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4608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34297" y="365124"/>
            <a:ext cx="11513574" cy="61929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fr-FR" sz="2800" u="sng" dirty="0">
              <a:solidFill>
                <a:schemeClr val="bg1"/>
              </a:solidFill>
              <a:latin typeface="Arial" panose="020B0604020202020204" pitchFamily="34" charset="0"/>
              <a:cs typeface="Arial" panose="020B0604020202020204" pitchFamily="34" charset="0"/>
            </a:endParaRPr>
          </a:p>
          <a:p>
            <a:endParaRPr lang="fr-FR" sz="2800" u="sng" dirty="0">
              <a:solidFill>
                <a:schemeClr val="bg1"/>
              </a:solidFill>
              <a:latin typeface="Arial" panose="020B0604020202020204" pitchFamily="34" charset="0"/>
              <a:cs typeface="Arial" panose="020B0604020202020204" pitchFamily="34" charset="0"/>
            </a:endParaRPr>
          </a:p>
          <a:p>
            <a:endParaRPr lang="fr-FR" sz="2800" u="sng" dirty="0">
              <a:solidFill>
                <a:schemeClr val="bg1"/>
              </a:solidFill>
              <a:latin typeface="Arial" panose="020B0604020202020204" pitchFamily="34" charset="0"/>
              <a:cs typeface="Arial" panose="020B0604020202020204" pitchFamily="34" charset="0"/>
            </a:endParaRPr>
          </a:p>
          <a:p>
            <a:r>
              <a:rPr lang="fr-FR" sz="2800" u="sng" dirty="0">
                <a:solidFill>
                  <a:schemeClr val="bg1"/>
                </a:solidFill>
                <a:latin typeface="Arial" panose="020B0604020202020204" pitchFamily="34" charset="0"/>
                <a:cs typeface="Arial" panose="020B0604020202020204" pitchFamily="34" charset="0"/>
              </a:rPr>
              <a:t>Fin des exemples pour les choix concernant l’effort.</a:t>
            </a:r>
          </a:p>
          <a:p>
            <a:endParaRPr lang="fr-FR" sz="2800" u="sng" dirty="0">
              <a:solidFill>
                <a:schemeClr val="bg1"/>
              </a:solidFill>
              <a:latin typeface="Arial" panose="020B0604020202020204" pitchFamily="34" charset="0"/>
              <a:cs typeface="Arial" panose="020B0604020202020204" pitchFamily="34" charset="0"/>
            </a:endParaRPr>
          </a:p>
          <a:p>
            <a:r>
              <a:rPr lang="fr-FR" sz="1800" dirty="0">
                <a:solidFill>
                  <a:schemeClr val="bg1"/>
                </a:solidFill>
                <a:latin typeface="Arial" panose="020B0604020202020204" pitchFamily="34" charset="0"/>
                <a:cs typeface="Arial" panose="020B0604020202020204" pitchFamily="34" charset="0"/>
              </a:rPr>
              <a:t>Si vous avez encore des questions, veuillez appeler l’expérimentateur.</a:t>
            </a:r>
            <a:br>
              <a:rPr lang="fr-FR" sz="1800" dirty="0">
                <a:solidFill>
                  <a:schemeClr val="bg1"/>
                </a:solidFill>
                <a:latin typeface="Arial" panose="020B0604020202020204" pitchFamily="34" charset="0"/>
                <a:cs typeface="Arial" panose="020B0604020202020204" pitchFamily="34" charset="0"/>
              </a:rPr>
            </a:br>
            <a:r>
              <a:rPr lang="fr-FR" sz="1800" dirty="0">
                <a:solidFill>
                  <a:schemeClr val="bg1"/>
                </a:solidFill>
                <a:latin typeface="Arial" panose="020B0604020202020204" pitchFamily="34" charset="0"/>
                <a:cs typeface="Arial" panose="020B0604020202020204" pitchFamily="34" charset="0"/>
              </a:rPr>
              <a:t>Sinon, vous allez maintenant effectuer une séance d’entrainement.</a:t>
            </a:r>
          </a:p>
        </p:txBody>
      </p:sp>
      <p:cxnSp>
        <p:nvCxnSpPr>
          <p:cNvPr id="6" name="Straight Arrow Connector 5"/>
          <p:cNvCxnSpPr/>
          <p:nvPr/>
        </p:nvCxnSpPr>
        <p:spPr>
          <a:xfrm>
            <a:off x="10844981" y="6204155"/>
            <a:ext cx="786580"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307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34297" y="365124"/>
            <a:ext cx="11513574" cy="61929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fr-FR" sz="2800" u="sng" dirty="0">
              <a:solidFill>
                <a:schemeClr val="bg1"/>
              </a:solidFill>
              <a:latin typeface="Arial" panose="020B0604020202020204" pitchFamily="34" charset="0"/>
              <a:cs typeface="Arial" panose="020B0604020202020204" pitchFamily="34" charset="0"/>
            </a:endParaRPr>
          </a:p>
          <a:p>
            <a:endParaRPr lang="fr-FR" sz="2800" u="sng" dirty="0">
              <a:solidFill>
                <a:schemeClr val="bg1"/>
              </a:solidFill>
              <a:latin typeface="Arial" panose="020B0604020202020204" pitchFamily="34" charset="0"/>
              <a:cs typeface="Arial" panose="020B0604020202020204" pitchFamily="34" charset="0"/>
            </a:endParaRPr>
          </a:p>
          <a:p>
            <a:r>
              <a:rPr lang="fr-FR" sz="2800" u="sng" dirty="0">
                <a:solidFill>
                  <a:schemeClr val="bg1"/>
                </a:solidFill>
                <a:latin typeface="Arial" panose="020B0604020202020204" pitchFamily="34" charset="0"/>
                <a:cs typeface="Arial" panose="020B0604020202020204" pitchFamily="34" charset="0"/>
              </a:rPr>
              <a:t>Session d’entraînement</a:t>
            </a:r>
            <a:endParaRPr lang="en-US" sz="2800" dirty="0">
              <a:solidFill>
                <a:schemeClr val="bg1"/>
              </a:solidFill>
              <a:latin typeface="Arial" panose="020B0604020202020204" pitchFamily="34" charset="0"/>
              <a:cs typeface="Arial" panose="020B0604020202020204" pitchFamily="34" charset="0"/>
            </a:endParaRPr>
          </a:p>
          <a:p>
            <a:pPr algn="l"/>
            <a:endParaRPr lang="fr-FR" sz="1600" dirty="0">
              <a:solidFill>
                <a:schemeClr val="bg1"/>
              </a:solidFill>
              <a:latin typeface="Arial" panose="020B0604020202020204" pitchFamily="34" charset="0"/>
              <a:cs typeface="Arial" panose="020B0604020202020204" pitchFamily="34" charset="0"/>
            </a:endParaRPr>
          </a:p>
          <a:p>
            <a:pPr algn="l"/>
            <a:r>
              <a:rPr lang="fr-FR" sz="1600" dirty="0">
                <a:solidFill>
                  <a:schemeClr val="bg1"/>
                </a:solidFill>
                <a:latin typeface="Arial" panose="020B0604020202020204" pitchFamily="34" charset="0"/>
                <a:cs typeface="Arial" panose="020B0604020202020204" pitchFamily="34" charset="0"/>
              </a:rPr>
              <a:t>Vous allez maintenant procéder à une courte séance d’entraînement, qui consiste en 60 choix impliquant un effort. </a:t>
            </a:r>
          </a:p>
          <a:p>
            <a:pPr algn="l"/>
            <a:r>
              <a:rPr lang="fr-FR" sz="1600" dirty="0">
                <a:solidFill>
                  <a:schemeClr val="bg1"/>
                </a:solidFill>
                <a:latin typeface="Arial" panose="020B0604020202020204" pitchFamily="34" charset="0"/>
                <a:cs typeface="Arial" panose="020B0604020202020204" pitchFamily="34" charset="0"/>
              </a:rPr>
              <a:t>Attention: les niveaux d’effort ne seront plus mentionnés explicitement; vous allez devoir vous baser sur la représentation symbolique (en rouge) afin de prendre votre décision. </a:t>
            </a:r>
            <a:endParaRPr lang="en-US" sz="1600" dirty="0">
              <a:solidFill>
                <a:schemeClr val="bg1"/>
              </a:solidFill>
              <a:latin typeface="Arial" panose="020B0604020202020204" pitchFamily="34" charset="0"/>
              <a:cs typeface="Arial" panose="020B0604020202020204" pitchFamily="34" charset="0"/>
            </a:endParaRPr>
          </a:p>
          <a:p>
            <a:pPr algn="l"/>
            <a:r>
              <a:rPr lang="fr-FR" sz="1600" dirty="0">
                <a:solidFill>
                  <a:schemeClr val="bg1"/>
                </a:solidFill>
                <a:latin typeface="Arial" panose="020B0604020202020204" pitchFamily="34" charset="0"/>
                <a:cs typeface="Arial" panose="020B0604020202020204" pitchFamily="34" charset="0"/>
              </a:rPr>
              <a:t>Les choix effectués pendant cette session d’entraînement ne seront pas pris en compte pour votre rémunération finale. Toutefois, il est </a:t>
            </a:r>
            <a:r>
              <a:rPr lang="fr-FR" sz="1600" u="sng" dirty="0">
                <a:solidFill>
                  <a:schemeClr val="bg1"/>
                </a:solidFill>
                <a:latin typeface="Arial" panose="020B0604020202020204" pitchFamily="34" charset="0"/>
                <a:cs typeface="Arial" panose="020B0604020202020204" pitchFamily="34" charset="0"/>
              </a:rPr>
              <a:t>très important</a:t>
            </a:r>
            <a:r>
              <a:rPr lang="fr-FR" sz="1600" dirty="0">
                <a:solidFill>
                  <a:schemeClr val="bg1"/>
                </a:solidFill>
                <a:latin typeface="Arial" panose="020B0604020202020204" pitchFamily="34" charset="0"/>
                <a:cs typeface="Arial" panose="020B0604020202020204" pitchFamily="34" charset="0"/>
              </a:rPr>
              <a:t> que vous preniez vos décisions comme si chacune d’entre elles pouvait être sélectionnée au hasard, et que l’effort pouvait réellement affecter votre rémunération, c’est-à-dire comme si c’était la véritable expérience à laquelle vous allez ensuite participer. </a:t>
            </a:r>
          </a:p>
          <a:p>
            <a:pPr algn="l"/>
            <a:r>
              <a:rPr lang="fr-FR" sz="1600" dirty="0" smtClean="0">
                <a:solidFill>
                  <a:schemeClr val="bg1"/>
                </a:solidFill>
                <a:latin typeface="Arial" panose="020B0604020202020204" pitchFamily="34" charset="0"/>
                <a:cs typeface="Arial" panose="020B0604020202020204" pitchFamily="34" charset="0"/>
              </a:rPr>
              <a:t>Notez bien que votre </a:t>
            </a:r>
            <a:r>
              <a:rPr lang="fr-FR" sz="1600" dirty="0">
                <a:solidFill>
                  <a:schemeClr val="bg1"/>
                </a:solidFill>
                <a:latin typeface="Arial" panose="020B0604020202020204" pitchFamily="34" charset="0"/>
                <a:cs typeface="Arial" panose="020B0604020202020204" pitchFamily="34" charset="0"/>
              </a:rPr>
              <a:t>intérêt dans cette tâche cognitive est de bien évaluer chacun des choix qui vous </a:t>
            </a:r>
            <a:r>
              <a:rPr lang="fr-FR" sz="1600" dirty="0" smtClean="0">
                <a:solidFill>
                  <a:schemeClr val="bg1"/>
                </a:solidFill>
                <a:latin typeface="Arial" panose="020B0604020202020204" pitchFamily="34" charset="0"/>
                <a:cs typeface="Arial" panose="020B0604020202020204" pitchFamily="34" charset="0"/>
              </a:rPr>
              <a:t>seront </a:t>
            </a:r>
            <a:r>
              <a:rPr lang="fr-FR" sz="1600" dirty="0">
                <a:solidFill>
                  <a:schemeClr val="bg1"/>
                </a:solidFill>
                <a:latin typeface="Arial" panose="020B0604020202020204" pitchFamily="34" charset="0"/>
                <a:cs typeface="Arial" panose="020B0604020202020204" pitchFamily="34" charset="0"/>
              </a:rPr>
              <a:t>présentés, et non pas de choisir systématiquement l’option qui paie le mieux, ou celle de moindre effort. Certains choix seront difficiles, parce que les deux options sont également intéressantes. D’autres choix seront faciles, parce que l’une des options sera évidemment meilleure que l’autre. Par exemple, pourquoi accepter de pédaler pendant 15 minutes pour 30€, si vous pouvez gagner 29€ à ne rien faire ? Inversement, pourquoi ne pas faire une léger effort qui vous rapporterait 30€, si l’autre option ne rapporte qu’1€, tout en étant presque aussi pénible ?</a:t>
            </a:r>
          </a:p>
        </p:txBody>
      </p:sp>
      <p:cxnSp>
        <p:nvCxnSpPr>
          <p:cNvPr id="7" name="Straight Arrow Connector 6"/>
          <p:cNvCxnSpPr/>
          <p:nvPr/>
        </p:nvCxnSpPr>
        <p:spPr>
          <a:xfrm>
            <a:off x="10844981" y="6204155"/>
            <a:ext cx="786580"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540754" y="6204154"/>
            <a:ext cx="786581" cy="1"/>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232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34297" y="365124"/>
            <a:ext cx="11513574" cy="61929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fr-FR" sz="1600" dirty="0">
              <a:solidFill>
                <a:schemeClr val="bg1"/>
              </a:solidFill>
              <a:latin typeface="Arial" panose="020B0604020202020204" pitchFamily="34" charset="0"/>
              <a:cs typeface="Arial" panose="020B0604020202020204" pitchFamily="34" charset="0"/>
            </a:endParaRPr>
          </a:p>
          <a:p>
            <a:endParaRPr lang="fr-FR" sz="1600" dirty="0">
              <a:solidFill>
                <a:schemeClr val="bg1"/>
              </a:solidFill>
              <a:latin typeface="Arial" panose="020B0604020202020204" pitchFamily="34" charset="0"/>
              <a:cs typeface="Arial" panose="020B0604020202020204" pitchFamily="34" charset="0"/>
            </a:endParaRPr>
          </a:p>
          <a:p>
            <a:endParaRPr lang="fr-FR" sz="1600" dirty="0">
              <a:solidFill>
                <a:schemeClr val="bg1"/>
              </a:solidFill>
              <a:latin typeface="Arial" panose="020B0604020202020204" pitchFamily="34" charset="0"/>
              <a:cs typeface="Arial" panose="020B0604020202020204" pitchFamily="34" charset="0"/>
            </a:endParaRPr>
          </a:p>
          <a:p>
            <a:endParaRPr lang="fr-FR" sz="1600" dirty="0">
              <a:solidFill>
                <a:schemeClr val="bg1"/>
              </a:solidFill>
              <a:latin typeface="Arial" panose="020B0604020202020204" pitchFamily="34" charset="0"/>
              <a:cs typeface="Arial" panose="020B0604020202020204" pitchFamily="34" charset="0"/>
            </a:endParaRPr>
          </a:p>
          <a:p>
            <a:endParaRPr lang="fr-FR" sz="1600" dirty="0">
              <a:solidFill>
                <a:schemeClr val="bg1"/>
              </a:solidFill>
              <a:latin typeface="Arial" panose="020B0604020202020204" pitchFamily="34" charset="0"/>
              <a:cs typeface="Arial" panose="020B0604020202020204" pitchFamily="34" charset="0"/>
            </a:endParaRPr>
          </a:p>
          <a:p>
            <a:endParaRPr lang="fr-FR" sz="1600" dirty="0">
              <a:solidFill>
                <a:schemeClr val="bg1"/>
              </a:solidFill>
              <a:latin typeface="Arial" panose="020B0604020202020204" pitchFamily="34" charset="0"/>
              <a:cs typeface="Arial" panose="020B0604020202020204" pitchFamily="34" charset="0"/>
            </a:endParaRPr>
          </a:p>
          <a:p>
            <a:endParaRPr lang="fr-FR" sz="1600" dirty="0">
              <a:solidFill>
                <a:schemeClr val="bg1"/>
              </a:solidFill>
              <a:latin typeface="Arial" panose="020B0604020202020204" pitchFamily="34" charset="0"/>
              <a:cs typeface="Arial" panose="020B0604020202020204" pitchFamily="34" charset="0"/>
            </a:endParaRPr>
          </a:p>
          <a:p>
            <a:r>
              <a:rPr lang="fr-FR" sz="4000" dirty="0">
                <a:solidFill>
                  <a:schemeClr val="bg1"/>
                </a:solidFill>
                <a:latin typeface="Arial" panose="020B0604020202020204" pitchFamily="34" charset="0"/>
                <a:cs typeface="Arial" panose="020B0604020202020204" pitchFamily="34" charset="0"/>
              </a:rPr>
              <a:t>Instructions pour la tâche cognitive</a:t>
            </a:r>
            <a:br>
              <a:rPr lang="fr-FR" sz="4000" dirty="0">
                <a:solidFill>
                  <a:schemeClr val="bg1"/>
                </a:solidFill>
                <a:latin typeface="Arial" panose="020B0604020202020204" pitchFamily="34" charset="0"/>
                <a:cs typeface="Arial" panose="020B0604020202020204" pitchFamily="34" charset="0"/>
              </a:rPr>
            </a:br>
            <a:r>
              <a:rPr lang="fr-FR" sz="4000" dirty="0">
                <a:solidFill>
                  <a:schemeClr val="bg1"/>
                </a:solidFill>
                <a:latin typeface="Arial" panose="020B0604020202020204" pitchFamily="34" charset="0"/>
                <a:cs typeface="Arial" panose="020B0604020202020204" pitchFamily="34" charset="0"/>
              </a:rPr>
              <a:t>Type 2: les choix impliquant un délai</a:t>
            </a:r>
            <a:endParaRPr lang="fr-FR" sz="1800" dirty="0">
              <a:solidFill>
                <a:schemeClr val="bg1"/>
              </a:solidFill>
              <a:latin typeface="Arial" panose="020B0604020202020204" pitchFamily="34" charset="0"/>
              <a:cs typeface="Arial" panose="020B0604020202020204" pitchFamily="34" charset="0"/>
            </a:endParaRPr>
          </a:p>
        </p:txBody>
      </p:sp>
      <p:cxnSp>
        <p:nvCxnSpPr>
          <p:cNvPr id="3" name="Straight Arrow Connector 2"/>
          <p:cNvCxnSpPr/>
          <p:nvPr/>
        </p:nvCxnSpPr>
        <p:spPr>
          <a:xfrm>
            <a:off x="10844981" y="6204155"/>
            <a:ext cx="786580"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882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34297" y="365124"/>
            <a:ext cx="11513574" cy="61929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fr-FR" sz="1600" dirty="0">
                <a:solidFill>
                  <a:schemeClr val="bg1"/>
                </a:solidFill>
                <a:latin typeface="Arial" panose="020B0604020202020204" pitchFamily="34" charset="0"/>
                <a:cs typeface="Arial" panose="020B0604020202020204" pitchFamily="34" charset="0"/>
              </a:rPr>
              <a:t>Le deuxième type de choix que vous allez faire vous proposera deux options associant un montant monétaire à un délai de versement. L’une de ces options comprendra un délai, d’une semaine à un an, pour un versement fixe de 30€. Dans l’autre option, le versement est immédiat (le délai est donc nul) mais sera d’un montant inférieur à 30€.</a:t>
            </a:r>
          </a:p>
          <a:p>
            <a:pPr algn="l"/>
            <a:r>
              <a:rPr lang="fr-FR" sz="1600" dirty="0">
                <a:solidFill>
                  <a:schemeClr val="bg1"/>
                </a:solidFill>
                <a:latin typeface="Arial" panose="020B0604020202020204" pitchFamily="34" charset="0"/>
                <a:cs typeface="Arial" panose="020B0604020202020204" pitchFamily="34" charset="0"/>
              </a:rPr>
              <a:t>Après l’expérience, deux décisions que vous aurez faites seront tirées au sort. Si l’une des deux décisions concerne le délai, et que vous avez choisi l’option sans délai, vous recevrez toute de suite la rémunération en espèces. Si au contraire vous avez choisi l’option avec délai, le montant fixe de 20€ (ainsi que le montant correspondant à l’autre décision tirée au sort) vous sera néanmoins payé en espèces sur place, mais le bonus de 30€ ne sera payé (par virement) qu’après la période d’attente sélectionnée. </a:t>
            </a:r>
          </a:p>
          <a:p>
            <a:pPr algn="l"/>
            <a:r>
              <a:rPr lang="fr-FR" sz="1600" dirty="0">
                <a:solidFill>
                  <a:schemeClr val="bg1"/>
                </a:solidFill>
                <a:latin typeface="Arial" panose="020B0604020202020204" pitchFamily="34" charset="0"/>
                <a:cs typeface="Arial" panose="020B0604020202020204" pitchFamily="34" charset="0"/>
              </a:rPr>
              <a:t>A vous de choisir si vous préférez attendre un certain temps après l’expérience pour gagner 30€, ou si vous acceptez de gagner moins d’argent pour le recevoir sans attendre. Il n’y a pas de bonnes ou de mauvaises réponses ; nous voulons simplement connaître vos préférences.</a:t>
            </a:r>
          </a:p>
          <a:p>
            <a:pPr algn="l"/>
            <a:r>
              <a:rPr lang="fr-FR" sz="1600" dirty="0">
                <a:solidFill>
                  <a:schemeClr val="bg1"/>
                </a:solidFill>
                <a:latin typeface="Arial" panose="020B0604020202020204" pitchFamily="34" charset="0"/>
                <a:cs typeface="Arial" panose="020B0604020202020204" pitchFamily="34" charset="0"/>
              </a:rPr>
              <a:t>Le temps d’attente est représenté symboliquement par un calendrier étalé sur douze mois. La zone coloriée en rouge représente le temps d’attente, qui varie entre une semaine et un an. Plus la zone rouge est grande, plus le temps d’attente sera long. </a:t>
            </a:r>
          </a:p>
        </p:txBody>
      </p:sp>
      <p:sp>
        <p:nvSpPr>
          <p:cNvPr id="2" name="Rectangle 1"/>
          <p:cNvSpPr/>
          <p:nvPr/>
        </p:nvSpPr>
        <p:spPr>
          <a:xfrm>
            <a:off x="4075471" y="4001728"/>
            <a:ext cx="4031226" cy="240890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6" name="TextBox 5"/>
          <p:cNvSpPr txBox="1"/>
          <p:nvPr/>
        </p:nvSpPr>
        <p:spPr>
          <a:xfrm>
            <a:off x="6932917" y="5557727"/>
            <a:ext cx="532518" cy="307777"/>
          </a:xfrm>
          <a:prstGeom prst="rect">
            <a:avLst/>
          </a:prstGeom>
          <a:noFill/>
        </p:spPr>
        <p:txBody>
          <a:bodyPr wrap="none" rtlCol="0">
            <a:spAutoFit/>
          </a:bodyPr>
          <a:lstStyle/>
          <a:p>
            <a:r>
              <a:rPr lang="en-US" sz="1400" dirty="0">
                <a:solidFill>
                  <a:schemeClr val="bg1"/>
                </a:solidFill>
                <a:latin typeface="Arial" panose="020B0604020202020204" pitchFamily="34" charset="0"/>
                <a:cs typeface="Arial" panose="020B0604020202020204" pitchFamily="34" charset="0"/>
              </a:rPr>
              <a:t>30 €</a:t>
            </a:r>
          </a:p>
        </p:txBody>
      </p:sp>
      <p:sp>
        <p:nvSpPr>
          <p:cNvPr id="7" name="TextBox 6"/>
          <p:cNvSpPr txBox="1"/>
          <p:nvPr/>
        </p:nvSpPr>
        <p:spPr>
          <a:xfrm>
            <a:off x="4691652" y="5557727"/>
            <a:ext cx="620432"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 12 €</a:t>
            </a:r>
          </a:p>
        </p:txBody>
      </p:sp>
      <p:cxnSp>
        <p:nvCxnSpPr>
          <p:cNvPr id="8" name="Straight Arrow Connector 7"/>
          <p:cNvCxnSpPr/>
          <p:nvPr/>
        </p:nvCxnSpPr>
        <p:spPr>
          <a:xfrm>
            <a:off x="10844981" y="6204155"/>
            <a:ext cx="786580"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540754" y="6204154"/>
            <a:ext cx="786581" cy="1"/>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p:nvPr/>
        </p:nvPicPr>
        <p:blipFill>
          <a:blip r:embed="rId2"/>
          <a:stretch>
            <a:fillRect/>
          </a:stretch>
        </p:blipFill>
        <p:spPr>
          <a:xfrm>
            <a:off x="6709524" y="4545946"/>
            <a:ext cx="979304" cy="792969"/>
          </a:xfrm>
          <a:prstGeom prst="rect">
            <a:avLst/>
          </a:prstGeom>
        </p:spPr>
      </p:pic>
      <p:pic>
        <p:nvPicPr>
          <p:cNvPr id="12" name="Picture 11"/>
          <p:cNvPicPr/>
          <p:nvPr/>
        </p:nvPicPr>
        <p:blipFill>
          <a:blip r:embed="rId3"/>
          <a:stretch>
            <a:fillRect/>
          </a:stretch>
        </p:blipFill>
        <p:spPr>
          <a:xfrm>
            <a:off x="4512216" y="4545024"/>
            <a:ext cx="979304" cy="793891"/>
          </a:xfrm>
          <a:prstGeom prst="rect">
            <a:avLst/>
          </a:prstGeom>
        </p:spPr>
      </p:pic>
    </p:spTree>
    <p:extLst>
      <p:ext uri="{BB962C8B-B14F-4D97-AF65-F5344CB8AC3E}">
        <p14:creationId xmlns:p14="http://schemas.microsoft.com/office/powerpoint/2010/main" val="228474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34297" y="365124"/>
            <a:ext cx="11513574" cy="61929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fr-FR" sz="1600" dirty="0">
                <a:solidFill>
                  <a:schemeClr val="bg1"/>
                </a:solidFill>
                <a:latin typeface="Arial" panose="020B0604020202020204" pitchFamily="34" charset="0"/>
                <a:cs typeface="Arial" panose="020B0604020202020204" pitchFamily="34" charset="0"/>
              </a:rPr>
              <a:t>Vous allez maintenant assister à une démonstration de quelques exemples, dans le but de vous familiariser avec ce type de décision. Pour vous aider, les vrais temps d’attente (en mois / semaines / jours) seront affichés sur l’écran pendant les exemples, mais ne le seront pas (comme dans l’exemple ci-dessous) pendant la séance d’entrainement qui suit juste après, ni pendant l’expérience principale. C’est pour cela que vous devez étudier attentivement, dans les exemples qui vont suivre, le lien entre les délais et leur représentation symbolique sur le calendrier. </a:t>
            </a:r>
          </a:p>
          <a:p>
            <a:pPr algn="l"/>
            <a:r>
              <a:rPr lang="fr-FR" sz="1600" dirty="0">
                <a:solidFill>
                  <a:schemeClr val="bg1"/>
                </a:solidFill>
                <a:latin typeface="Arial" panose="020B0604020202020204" pitchFamily="34" charset="0"/>
                <a:cs typeface="Arial" panose="020B0604020202020204" pitchFamily="34" charset="0"/>
              </a:rPr>
              <a:t> </a:t>
            </a:r>
            <a:endParaRPr lang="en-US" sz="1600" dirty="0">
              <a:solidFill>
                <a:schemeClr val="bg1"/>
              </a:solidFill>
              <a:latin typeface="Arial" panose="020B0604020202020204" pitchFamily="34" charset="0"/>
              <a:cs typeface="Arial" panose="020B0604020202020204" pitchFamily="34" charset="0"/>
            </a:endParaRPr>
          </a:p>
          <a:p>
            <a:pPr algn="l"/>
            <a:r>
              <a:rPr lang="fr-FR" sz="1600" dirty="0">
                <a:solidFill>
                  <a:schemeClr val="bg1"/>
                </a:solidFill>
                <a:latin typeface="Arial" panose="020B0604020202020204" pitchFamily="34" charset="0"/>
                <a:cs typeface="Arial" panose="020B0604020202020204" pitchFamily="34" charset="0"/>
              </a:rPr>
              <a:t>Utilisez les flèches ( </a:t>
            </a:r>
            <a:r>
              <a:rPr lang="fr-FR" sz="1600" b="1" dirty="0">
                <a:solidFill>
                  <a:schemeClr val="bg1"/>
                </a:solidFill>
                <a:latin typeface="Arial" panose="020B0604020202020204" pitchFamily="34" charset="0"/>
                <a:cs typeface="Arial" panose="020B0604020202020204" pitchFamily="34" charset="0"/>
              </a:rPr>
              <a:t>← →</a:t>
            </a:r>
            <a:r>
              <a:rPr lang="fr-FR" sz="1600" dirty="0">
                <a:solidFill>
                  <a:schemeClr val="bg1"/>
                </a:solidFill>
                <a:latin typeface="Arial" panose="020B0604020202020204" pitchFamily="34" charset="0"/>
                <a:cs typeface="Arial" panose="020B0604020202020204" pitchFamily="34" charset="0"/>
              </a:rPr>
              <a:t> ) pour choisir entre les deux options présentées.</a:t>
            </a:r>
            <a:endParaRPr lang="en-US" sz="1600" dirty="0">
              <a:solidFill>
                <a:schemeClr val="bg1"/>
              </a:solidFill>
              <a:latin typeface="Arial" panose="020B0604020202020204" pitchFamily="34" charset="0"/>
              <a:cs typeface="Arial" panose="020B0604020202020204" pitchFamily="34" charset="0"/>
            </a:endParaRPr>
          </a:p>
          <a:p>
            <a:pPr algn="l"/>
            <a:r>
              <a:rPr lang="fr-FR" sz="1600" dirty="0">
                <a:solidFill>
                  <a:schemeClr val="bg1"/>
                </a:solidFill>
                <a:latin typeface="Arial" panose="020B0604020202020204" pitchFamily="34" charset="0"/>
                <a:cs typeface="Arial" panose="020B0604020202020204" pitchFamily="34" charset="0"/>
              </a:rPr>
              <a:t>Appuyez sur la barre espace pour commencer.</a:t>
            </a:r>
            <a:endParaRPr lang="en-US" sz="1600" dirty="0">
              <a:solidFill>
                <a:schemeClr val="bg1"/>
              </a:solidFill>
              <a:latin typeface="Arial" panose="020B0604020202020204" pitchFamily="34" charset="0"/>
              <a:cs typeface="Arial" panose="020B0604020202020204" pitchFamily="34" charset="0"/>
            </a:endParaRPr>
          </a:p>
        </p:txBody>
      </p:sp>
      <p:cxnSp>
        <p:nvCxnSpPr>
          <p:cNvPr id="9" name="Straight Arrow Connector 8"/>
          <p:cNvCxnSpPr/>
          <p:nvPr/>
        </p:nvCxnSpPr>
        <p:spPr>
          <a:xfrm flipH="1" flipV="1">
            <a:off x="540754" y="6204154"/>
            <a:ext cx="786581" cy="1"/>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5471" y="4001728"/>
            <a:ext cx="4031226" cy="240890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2" name="TextBox 11"/>
          <p:cNvSpPr txBox="1"/>
          <p:nvPr/>
        </p:nvSpPr>
        <p:spPr>
          <a:xfrm>
            <a:off x="6932917" y="5557727"/>
            <a:ext cx="532518" cy="307777"/>
          </a:xfrm>
          <a:prstGeom prst="rect">
            <a:avLst/>
          </a:prstGeom>
          <a:noFill/>
        </p:spPr>
        <p:txBody>
          <a:bodyPr wrap="none" rtlCol="0">
            <a:spAutoFit/>
          </a:bodyPr>
          <a:lstStyle/>
          <a:p>
            <a:r>
              <a:rPr lang="en-US" sz="1400" dirty="0">
                <a:solidFill>
                  <a:schemeClr val="bg1"/>
                </a:solidFill>
                <a:latin typeface="Arial" panose="020B0604020202020204" pitchFamily="34" charset="0"/>
                <a:cs typeface="Arial" panose="020B0604020202020204" pitchFamily="34" charset="0"/>
              </a:rPr>
              <a:t>30 €</a:t>
            </a:r>
          </a:p>
        </p:txBody>
      </p:sp>
      <p:sp>
        <p:nvSpPr>
          <p:cNvPr id="13" name="TextBox 12"/>
          <p:cNvSpPr txBox="1"/>
          <p:nvPr/>
        </p:nvSpPr>
        <p:spPr>
          <a:xfrm>
            <a:off x="4691652" y="5557727"/>
            <a:ext cx="620432"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 12 €</a:t>
            </a:r>
          </a:p>
        </p:txBody>
      </p:sp>
      <p:pic>
        <p:nvPicPr>
          <p:cNvPr id="21" name="Picture 20"/>
          <p:cNvPicPr/>
          <p:nvPr/>
        </p:nvPicPr>
        <p:blipFill>
          <a:blip r:embed="rId2"/>
          <a:stretch>
            <a:fillRect/>
          </a:stretch>
        </p:blipFill>
        <p:spPr>
          <a:xfrm>
            <a:off x="6709524" y="4545946"/>
            <a:ext cx="979304" cy="792969"/>
          </a:xfrm>
          <a:prstGeom prst="rect">
            <a:avLst/>
          </a:prstGeom>
        </p:spPr>
      </p:pic>
      <p:pic>
        <p:nvPicPr>
          <p:cNvPr id="22" name="Picture 21"/>
          <p:cNvPicPr/>
          <p:nvPr/>
        </p:nvPicPr>
        <p:blipFill>
          <a:blip r:embed="rId3"/>
          <a:stretch>
            <a:fillRect/>
          </a:stretch>
        </p:blipFill>
        <p:spPr>
          <a:xfrm>
            <a:off x="4512216" y="4545024"/>
            <a:ext cx="979304" cy="793891"/>
          </a:xfrm>
          <a:prstGeom prst="rect">
            <a:avLst/>
          </a:prstGeom>
        </p:spPr>
      </p:pic>
    </p:spTree>
    <p:extLst>
      <p:ext uri="{BB962C8B-B14F-4D97-AF65-F5344CB8AC3E}">
        <p14:creationId xmlns:p14="http://schemas.microsoft.com/office/powerpoint/2010/main" val="2832601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34297" y="365124"/>
            <a:ext cx="11513574" cy="61929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fr-FR" sz="2800" u="sng" dirty="0">
              <a:solidFill>
                <a:schemeClr val="bg1"/>
              </a:solidFill>
              <a:latin typeface="Arial" panose="020B0604020202020204" pitchFamily="34" charset="0"/>
              <a:cs typeface="Arial" panose="020B0604020202020204" pitchFamily="34" charset="0"/>
            </a:endParaRPr>
          </a:p>
          <a:p>
            <a:endParaRPr lang="fr-FR" sz="2800" u="sng" dirty="0">
              <a:solidFill>
                <a:schemeClr val="bg1"/>
              </a:solidFill>
              <a:latin typeface="Arial" panose="020B0604020202020204" pitchFamily="34" charset="0"/>
              <a:cs typeface="Arial" panose="020B0604020202020204" pitchFamily="34" charset="0"/>
            </a:endParaRPr>
          </a:p>
          <a:p>
            <a:endParaRPr lang="fr-FR" sz="2800" u="sng" dirty="0">
              <a:solidFill>
                <a:schemeClr val="bg1"/>
              </a:solidFill>
              <a:latin typeface="Arial" panose="020B0604020202020204" pitchFamily="34" charset="0"/>
              <a:cs typeface="Arial" panose="020B0604020202020204" pitchFamily="34" charset="0"/>
            </a:endParaRPr>
          </a:p>
          <a:p>
            <a:r>
              <a:rPr lang="fr-FR" sz="2800" u="sng" dirty="0">
                <a:solidFill>
                  <a:schemeClr val="bg1"/>
                </a:solidFill>
                <a:latin typeface="Arial" panose="020B0604020202020204" pitchFamily="34" charset="0"/>
                <a:cs typeface="Arial" panose="020B0604020202020204" pitchFamily="34" charset="0"/>
              </a:rPr>
              <a:t>Fin des exemples pour les choix concernant le délai.</a:t>
            </a:r>
          </a:p>
          <a:p>
            <a:endParaRPr lang="fr-FR" sz="2800" u="sng" dirty="0">
              <a:solidFill>
                <a:schemeClr val="bg1"/>
              </a:solidFill>
              <a:latin typeface="Arial" panose="020B0604020202020204" pitchFamily="34" charset="0"/>
              <a:cs typeface="Arial" panose="020B0604020202020204" pitchFamily="34" charset="0"/>
            </a:endParaRPr>
          </a:p>
          <a:p>
            <a:r>
              <a:rPr lang="fr-FR" sz="1800" dirty="0">
                <a:solidFill>
                  <a:schemeClr val="bg1"/>
                </a:solidFill>
                <a:latin typeface="Arial" panose="020B0604020202020204" pitchFamily="34" charset="0"/>
                <a:cs typeface="Arial" panose="020B0604020202020204" pitchFamily="34" charset="0"/>
              </a:rPr>
              <a:t>Si vous avez encore des questions, veuillez appeler l’expérimentateur.</a:t>
            </a:r>
            <a:br>
              <a:rPr lang="fr-FR" sz="1800" dirty="0">
                <a:solidFill>
                  <a:schemeClr val="bg1"/>
                </a:solidFill>
                <a:latin typeface="Arial" panose="020B0604020202020204" pitchFamily="34" charset="0"/>
                <a:cs typeface="Arial" panose="020B0604020202020204" pitchFamily="34" charset="0"/>
              </a:rPr>
            </a:br>
            <a:r>
              <a:rPr lang="fr-FR" sz="1800" dirty="0">
                <a:solidFill>
                  <a:schemeClr val="bg1"/>
                </a:solidFill>
                <a:latin typeface="Arial" panose="020B0604020202020204" pitchFamily="34" charset="0"/>
                <a:cs typeface="Arial" panose="020B0604020202020204" pitchFamily="34" charset="0"/>
              </a:rPr>
              <a:t>Sinon, vous allez maintenant effectuer une séance d’entrainement.</a:t>
            </a:r>
          </a:p>
        </p:txBody>
      </p:sp>
      <p:cxnSp>
        <p:nvCxnSpPr>
          <p:cNvPr id="6" name="Straight Arrow Connector 5"/>
          <p:cNvCxnSpPr/>
          <p:nvPr/>
        </p:nvCxnSpPr>
        <p:spPr>
          <a:xfrm>
            <a:off x="10844981" y="6204155"/>
            <a:ext cx="786580"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687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34297" y="365124"/>
            <a:ext cx="11513574" cy="61929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fr-FR" sz="2800" u="sng" dirty="0">
              <a:solidFill>
                <a:schemeClr val="bg1"/>
              </a:solidFill>
              <a:latin typeface="Arial" panose="020B0604020202020204" pitchFamily="34" charset="0"/>
              <a:cs typeface="Arial" panose="020B0604020202020204" pitchFamily="34" charset="0"/>
            </a:endParaRPr>
          </a:p>
          <a:p>
            <a:endParaRPr lang="fr-FR" sz="2800" u="sng" dirty="0">
              <a:solidFill>
                <a:schemeClr val="bg1"/>
              </a:solidFill>
              <a:latin typeface="Arial" panose="020B0604020202020204" pitchFamily="34" charset="0"/>
              <a:cs typeface="Arial" panose="020B0604020202020204" pitchFamily="34" charset="0"/>
            </a:endParaRPr>
          </a:p>
          <a:p>
            <a:r>
              <a:rPr lang="fr-FR" sz="2800" u="sng" dirty="0">
                <a:solidFill>
                  <a:schemeClr val="bg1"/>
                </a:solidFill>
                <a:latin typeface="Arial" panose="020B0604020202020204" pitchFamily="34" charset="0"/>
                <a:cs typeface="Arial" panose="020B0604020202020204" pitchFamily="34" charset="0"/>
              </a:rPr>
              <a:t>Session d’entraînement</a:t>
            </a:r>
            <a:endParaRPr lang="en-US" sz="2800" dirty="0">
              <a:solidFill>
                <a:schemeClr val="bg1"/>
              </a:solidFill>
              <a:latin typeface="Arial" panose="020B0604020202020204" pitchFamily="34" charset="0"/>
              <a:cs typeface="Arial" panose="020B0604020202020204" pitchFamily="34" charset="0"/>
            </a:endParaRPr>
          </a:p>
          <a:p>
            <a:pPr algn="l"/>
            <a:endParaRPr lang="fr-FR" sz="1600" dirty="0">
              <a:solidFill>
                <a:schemeClr val="bg1"/>
              </a:solidFill>
              <a:latin typeface="Arial" panose="020B0604020202020204" pitchFamily="34" charset="0"/>
              <a:cs typeface="Arial" panose="020B0604020202020204" pitchFamily="34" charset="0"/>
            </a:endParaRPr>
          </a:p>
          <a:p>
            <a:pPr algn="l"/>
            <a:r>
              <a:rPr lang="fr-FR" sz="1600" dirty="0">
                <a:solidFill>
                  <a:schemeClr val="bg1"/>
                </a:solidFill>
                <a:latin typeface="Arial" panose="020B0604020202020204" pitchFamily="34" charset="0"/>
                <a:cs typeface="Arial" panose="020B0604020202020204" pitchFamily="34" charset="0"/>
              </a:rPr>
              <a:t>Vous allez maintenant procéder à une courte séance d’entraînement qui consiste en 60 choix impliquant un délai. Note: les niveaux de délai ne seront plus mentionnés explicitement; vous allez devoir observer la représentation symbolique (en rouge) afin de prendre votre décision. </a:t>
            </a:r>
            <a:endParaRPr lang="en-US" sz="1600" dirty="0">
              <a:solidFill>
                <a:schemeClr val="bg1"/>
              </a:solidFill>
              <a:latin typeface="Arial" panose="020B0604020202020204" pitchFamily="34" charset="0"/>
              <a:cs typeface="Arial" panose="020B0604020202020204" pitchFamily="34" charset="0"/>
            </a:endParaRPr>
          </a:p>
          <a:p>
            <a:pPr algn="l"/>
            <a:r>
              <a:rPr lang="fr-FR" sz="1600" dirty="0">
                <a:solidFill>
                  <a:schemeClr val="bg1"/>
                </a:solidFill>
                <a:latin typeface="Arial" panose="020B0604020202020204" pitchFamily="34" charset="0"/>
                <a:cs typeface="Arial" panose="020B0604020202020204" pitchFamily="34" charset="0"/>
              </a:rPr>
              <a:t>Les choix de cette session d’entraînement ne seront pas pris en compte pour votre rémunération finale. Toutefois, il est </a:t>
            </a:r>
            <a:r>
              <a:rPr lang="fr-FR" sz="1600" u="sng" dirty="0">
                <a:solidFill>
                  <a:schemeClr val="bg1"/>
                </a:solidFill>
                <a:latin typeface="Arial" panose="020B0604020202020204" pitchFamily="34" charset="0"/>
                <a:cs typeface="Arial" panose="020B0604020202020204" pitchFamily="34" charset="0"/>
              </a:rPr>
              <a:t>très important</a:t>
            </a:r>
            <a:r>
              <a:rPr lang="fr-FR" sz="1600" dirty="0">
                <a:solidFill>
                  <a:schemeClr val="bg1"/>
                </a:solidFill>
                <a:latin typeface="Arial" panose="020B0604020202020204" pitchFamily="34" charset="0"/>
                <a:cs typeface="Arial" panose="020B0604020202020204" pitchFamily="34" charset="0"/>
              </a:rPr>
              <a:t> que vous preniez vos décisions comme si chacune d’entre elles pouvait être sélectionnée au hasard et que le délai pouvait réellement affecter votre rémunération, c’est-à-dire comme si c’était la véritable expérience à laquelle vous allez ensuite participer. </a:t>
            </a:r>
          </a:p>
          <a:p>
            <a:pPr algn="l"/>
            <a:r>
              <a:rPr lang="fr-FR" sz="1600" dirty="0" smtClean="0">
                <a:solidFill>
                  <a:schemeClr val="bg1"/>
                </a:solidFill>
                <a:latin typeface="Arial" panose="020B0604020202020204" pitchFamily="34" charset="0"/>
                <a:cs typeface="Arial" panose="020B0604020202020204" pitchFamily="34" charset="0"/>
              </a:rPr>
              <a:t>Notez bien que </a:t>
            </a:r>
            <a:r>
              <a:rPr lang="fr-FR" sz="1600" dirty="0">
                <a:solidFill>
                  <a:schemeClr val="bg1"/>
                </a:solidFill>
                <a:latin typeface="Arial" panose="020B0604020202020204" pitchFamily="34" charset="0"/>
                <a:cs typeface="Arial" panose="020B0604020202020204" pitchFamily="34" charset="0"/>
              </a:rPr>
              <a:t>votre intérêt dans cette tâche cognitive est de bien évaluer chacun des choix qui vous seront présentés, et non pas de choisir systématiquement l’option sans délai ou celle qui paie davantage. Certains choix seront difficiles, parce que les deux options sont également intéressantes; d’autres seront faciles, parce que l’une des options sera évidemment meilleure que l’autre. Par exemple, pourquoi accepter d’attendre un virement de 30€ pendant 1 an, si vous avez l’option de recevoir tout de suite 29€ en espèces ? Ou encore, pourquoi ne pas attendre deux semaines le virement de 30€, si l’autre option ne vous offre qu’1€ ?</a:t>
            </a:r>
          </a:p>
        </p:txBody>
      </p:sp>
      <p:cxnSp>
        <p:nvCxnSpPr>
          <p:cNvPr id="7" name="Straight Arrow Connector 6"/>
          <p:cNvCxnSpPr/>
          <p:nvPr/>
        </p:nvCxnSpPr>
        <p:spPr>
          <a:xfrm>
            <a:off x="10844981" y="6204155"/>
            <a:ext cx="786580"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540754" y="6204154"/>
            <a:ext cx="786581" cy="1"/>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8874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34297" y="365124"/>
            <a:ext cx="11513574" cy="61929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fr-FR" sz="1600" dirty="0">
              <a:solidFill>
                <a:schemeClr val="bg1"/>
              </a:solidFill>
              <a:latin typeface="Arial" panose="020B0604020202020204" pitchFamily="34" charset="0"/>
              <a:cs typeface="Arial" panose="020B0604020202020204" pitchFamily="34" charset="0"/>
            </a:endParaRPr>
          </a:p>
          <a:p>
            <a:endParaRPr lang="fr-FR" sz="1600" dirty="0">
              <a:solidFill>
                <a:schemeClr val="bg1"/>
              </a:solidFill>
              <a:latin typeface="Arial" panose="020B0604020202020204" pitchFamily="34" charset="0"/>
              <a:cs typeface="Arial" panose="020B0604020202020204" pitchFamily="34" charset="0"/>
            </a:endParaRPr>
          </a:p>
          <a:p>
            <a:endParaRPr lang="fr-FR" sz="1600" dirty="0">
              <a:solidFill>
                <a:schemeClr val="bg1"/>
              </a:solidFill>
              <a:latin typeface="Arial" panose="020B0604020202020204" pitchFamily="34" charset="0"/>
              <a:cs typeface="Arial" panose="020B0604020202020204" pitchFamily="34" charset="0"/>
            </a:endParaRPr>
          </a:p>
          <a:p>
            <a:endParaRPr lang="fr-FR" sz="1600" dirty="0">
              <a:solidFill>
                <a:schemeClr val="bg1"/>
              </a:solidFill>
              <a:latin typeface="Arial" panose="020B0604020202020204" pitchFamily="34" charset="0"/>
              <a:cs typeface="Arial" panose="020B0604020202020204" pitchFamily="34" charset="0"/>
            </a:endParaRPr>
          </a:p>
          <a:p>
            <a:endParaRPr lang="fr-FR" sz="1600" dirty="0">
              <a:solidFill>
                <a:schemeClr val="bg1"/>
              </a:solidFill>
              <a:latin typeface="Arial" panose="020B0604020202020204" pitchFamily="34" charset="0"/>
              <a:cs typeface="Arial" panose="020B0604020202020204" pitchFamily="34" charset="0"/>
            </a:endParaRPr>
          </a:p>
          <a:p>
            <a:endParaRPr lang="fr-FR" sz="1600" dirty="0">
              <a:solidFill>
                <a:schemeClr val="bg1"/>
              </a:solidFill>
              <a:latin typeface="Arial" panose="020B0604020202020204" pitchFamily="34" charset="0"/>
              <a:cs typeface="Arial" panose="020B0604020202020204" pitchFamily="34" charset="0"/>
            </a:endParaRPr>
          </a:p>
          <a:p>
            <a:endParaRPr lang="fr-FR" sz="1600" dirty="0">
              <a:solidFill>
                <a:schemeClr val="bg1"/>
              </a:solidFill>
              <a:latin typeface="Arial" panose="020B0604020202020204" pitchFamily="34" charset="0"/>
              <a:cs typeface="Arial" panose="020B0604020202020204" pitchFamily="34" charset="0"/>
            </a:endParaRPr>
          </a:p>
          <a:p>
            <a:r>
              <a:rPr lang="fr-FR" sz="4000" dirty="0">
                <a:solidFill>
                  <a:schemeClr val="bg1"/>
                </a:solidFill>
                <a:latin typeface="Arial" panose="020B0604020202020204" pitchFamily="34" charset="0"/>
                <a:cs typeface="Arial" panose="020B0604020202020204" pitchFamily="34" charset="0"/>
              </a:rPr>
              <a:t>Instructions pour la tâche cognitive</a:t>
            </a:r>
            <a:br>
              <a:rPr lang="fr-FR" sz="4000" dirty="0">
                <a:solidFill>
                  <a:schemeClr val="bg1"/>
                </a:solidFill>
                <a:latin typeface="Arial" panose="020B0604020202020204" pitchFamily="34" charset="0"/>
                <a:cs typeface="Arial" panose="020B0604020202020204" pitchFamily="34" charset="0"/>
              </a:rPr>
            </a:br>
            <a:r>
              <a:rPr lang="fr-FR" sz="4000" dirty="0">
                <a:solidFill>
                  <a:schemeClr val="bg1"/>
                </a:solidFill>
                <a:latin typeface="Arial" panose="020B0604020202020204" pitchFamily="34" charset="0"/>
                <a:cs typeface="Arial" panose="020B0604020202020204" pitchFamily="34" charset="0"/>
              </a:rPr>
              <a:t>Type 3: les choix impliquant un risque</a:t>
            </a:r>
            <a:endParaRPr lang="fr-FR" sz="1800" dirty="0">
              <a:solidFill>
                <a:schemeClr val="bg1"/>
              </a:solidFill>
              <a:latin typeface="Arial" panose="020B0604020202020204" pitchFamily="34" charset="0"/>
              <a:cs typeface="Arial" panose="020B0604020202020204" pitchFamily="34" charset="0"/>
            </a:endParaRPr>
          </a:p>
        </p:txBody>
      </p:sp>
      <p:cxnSp>
        <p:nvCxnSpPr>
          <p:cNvPr id="3" name="Straight Arrow Connector 2"/>
          <p:cNvCxnSpPr/>
          <p:nvPr/>
        </p:nvCxnSpPr>
        <p:spPr>
          <a:xfrm>
            <a:off x="10844981" y="6204155"/>
            <a:ext cx="786580"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155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34297" y="365124"/>
            <a:ext cx="11513574" cy="61929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fr-FR" sz="1600" dirty="0">
                <a:solidFill>
                  <a:schemeClr val="bg1"/>
                </a:solidFill>
                <a:latin typeface="Arial" panose="020B0604020202020204" pitchFamily="34" charset="0"/>
                <a:cs typeface="Arial" panose="020B0604020202020204" pitchFamily="34" charset="0"/>
              </a:rPr>
              <a:t>Enfin, le troisième type de choix que vous allez faire vous proposera deux options associant un enjeu monétaire et une prise de risque. L’une de ces options mettra en jeu 30€, mais comportera un risque, celui de perdre 10€, avec une certaine probabilité. L’autre option ne présente aucun risque, mais ne fait gagner que des sommes inférieures à 30€.</a:t>
            </a:r>
          </a:p>
          <a:p>
            <a:pPr algn="l"/>
            <a:r>
              <a:rPr lang="fr-FR" sz="1600" dirty="0">
                <a:solidFill>
                  <a:schemeClr val="bg1"/>
                </a:solidFill>
                <a:latin typeface="Arial" panose="020B0604020202020204" pitchFamily="34" charset="0"/>
                <a:cs typeface="Arial" panose="020B0604020202020204" pitchFamily="34" charset="0"/>
              </a:rPr>
              <a:t>Après l’expérience, deux décisions que vous aurez faites seront tirées au sort. Si l’une des deux est une décision impliquant un risque, et que vous avez choisi l’option risquée, une roue de la fortune sera déclenchée pour savoir si vous avez gagné 30€ ou perdu 10€. En cas de perte, les 10€ seront déduits de votre montant fixe de 20€. En cas de gain, ou si avez choisi l’option sans risque, le montant correspondant sera ajouté à votre montant fixe et au montant associé à l’autre choix tiré au sort. </a:t>
            </a:r>
          </a:p>
          <a:p>
            <a:pPr algn="l"/>
            <a:r>
              <a:rPr lang="fr-FR" sz="1600" dirty="0">
                <a:solidFill>
                  <a:schemeClr val="bg1"/>
                </a:solidFill>
                <a:latin typeface="Arial" panose="020B0604020202020204" pitchFamily="34" charset="0"/>
                <a:cs typeface="Arial" panose="020B0604020202020204" pitchFamily="34" charset="0"/>
              </a:rPr>
              <a:t>A vous de choisir si vous préférez tenter votre chance de gagner les 30€, malgré le risque de perdre 10€, ou si vous acceptez de gagner moins d’argent afin de ne pas prendre de risque. Il n’y a pas de bonnes ou de mauvaises réponses ; nous voulons simplement connaître vos préférences.</a:t>
            </a:r>
          </a:p>
          <a:p>
            <a:pPr algn="l"/>
            <a:r>
              <a:rPr lang="fr-FR" sz="1600" dirty="0">
                <a:solidFill>
                  <a:schemeClr val="bg1"/>
                </a:solidFill>
                <a:latin typeface="Arial" panose="020B0604020202020204" pitchFamily="34" charset="0"/>
                <a:cs typeface="Arial" panose="020B0604020202020204" pitchFamily="34" charset="0"/>
              </a:rPr>
              <a:t>Le risque de perdre les 10€ sera représenté par la portion rouge de la roue de la fortune. Plus la zone rouge est grande, plus le risque est grand. </a:t>
            </a:r>
            <a:endParaRPr lang="en-US" sz="1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4075471" y="3991896"/>
            <a:ext cx="4031226" cy="240890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6" name="TextBox 5"/>
          <p:cNvSpPr txBox="1"/>
          <p:nvPr/>
        </p:nvSpPr>
        <p:spPr>
          <a:xfrm>
            <a:off x="6803874" y="5528230"/>
            <a:ext cx="790602" cy="523220"/>
          </a:xfrm>
          <a:prstGeom prst="rect">
            <a:avLst/>
          </a:prstGeom>
          <a:noFill/>
        </p:spPr>
        <p:txBody>
          <a:bodyPr wrap="none" rtlCol="0">
            <a:spAutoFit/>
          </a:bodyPr>
          <a:lstStyle/>
          <a:p>
            <a:pPr algn="ctr"/>
            <a:r>
              <a:rPr lang="en-US" sz="1400" dirty="0">
                <a:solidFill>
                  <a:schemeClr val="bg1"/>
                </a:solidFill>
                <a:latin typeface="Arial" panose="020B0604020202020204" pitchFamily="34" charset="0"/>
                <a:cs typeface="Arial" panose="020B0604020202020204" pitchFamily="34" charset="0"/>
              </a:rPr>
              <a:t>+30 €</a:t>
            </a:r>
          </a:p>
          <a:p>
            <a:pPr algn="ctr"/>
            <a:r>
              <a:rPr lang="en-US" sz="1400" dirty="0" err="1">
                <a:solidFill>
                  <a:schemeClr val="bg1"/>
                </a:solidFill>
                <a:latin typeface="Arial" panose="020B0604020202020204" pitchFamily="34" charset="0"/>
                <a:cs typeface="Arial" panose="020B0604020202020204" pitchFamily="34" charset="0"/>
              </a:rPr>
              <a:t>ou</a:t>
            </a:r>
            <a:r>
              <a:rPr lang="en-US" sz="1400" dirty="0">
                <a:solidFill>
                  <a:schemeClr val="bg1"/>
                </a:solidFill>
                <a:latin typeface="Arial" panose="020B0604020202020204" pitchFamily="34" charset="0"/>
                <a:cs typeface="Arial" panose="020B0604020202020204" pitchFamily="34" charset="0"/>
              </a:rPr>
              <a:t> -10€</a:t>
            </a:r>
          </a:p>
        </p:txBody>
      </p:sp>
      <p:sp>
        <p:nvSpPr>
          <p:cNvPr id="7" name="TextBox 6"/>
          <p:cNvSpPr txBox="1"/>
          <p:nvPr/>
        </p:nvSpPr>
        <p:spPr>
          <a:xfrm>
            <a:off x="4745500" y="5528230"/>
            <a:ext cx="582211" cy="307777"/>
          </a:xfrm>
          <a:prstGeom prst="rect">
            <a:avLst/>
          </a:prstGeom>
          <a:noFill/>
        </p:spPr>
        <p:txBody>
          <a:bodyPr wrap="none" rtlCol="0">
            <a:spAutoFit/>
          </a:bodyPr>
          <a:lstStyle/>
          <a:p>
            <a:r>
              <a:rPr lang="en-US" sz="1400" dirty="0">
                <a:solidFill>
                  <a:schemeClr val="bg1"/>
                </a:solidFill>
                <a:latin typeface="Arial" panose="020B0604020202020204" pitchFamily="34" charset="0"/>
                <a:cs typeface="Arial" panose="020B0604020202020204" pitchFamily="34" charset="0"/>
              </a:rPr>
              <a:t> 12 €</a:t>
            </a:r>
          </a:p>
        </p:txBody>
      </p:sp>
      <p:cxnSp>
        <p:nvCxnSpPr>
          <p:cNvPr id="8" name="Straight Arrow Connector 7"/>
          <p:cNvCxnSpPr/>
          <p:nvPr/>
        </p:nvCxnSpPr>
        <p:spPr>
          <a:xfrm>
            <a:off x="10844981" y="6204155"/>
            <a:ext cx="786580"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540754" y="6204154"/>
            <a:ext cx="786581" cy="1"/>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descr="E4922817-8B7B-4222-BC68-D808E89F6BEF.png"/>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784838" y="4421749"/>
            <a:ext cx="828675" cy="828675"/>
          </a:xfrm>
          <a:prstGeom prst="rect">
            <a:avLst/>
          </a:prstGeom>
          <a:noFill/>
          <a:ln>
            <a:noFill/>
          </a:ln>
        </p:spPr>
      </p:pic>
      <p:sp>
        <p:nvSpPr>
          <p:cNvPr id="3" name="Oval 2"/>
          <p:cNvSpPr/>
          <p:nvPr/>
        </p:nvSpPr>
        <p:spPr>
          <a:xfrm>
            <a:off x="4572575" y="4421749"/>
            <a:ext cx="828675" cy="828674"/>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3574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34297" y="365124"/>
            <a:ext cx="11513574" cy="61929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fr-FR" sz="1600" dirty="0">
                <a:solidFill>
                  <a:schemeClr val="bg1"/>
                </a:solidFill>
                <a:latin typeface="Arial" panose="020B0604020202020204" pitchFamily="34" charset="0"/>
                <a:cs typeface="Arial" panose="020B0604020202020204" pitchFamily="34" charset="0"/>
              </a:rPr>
              <a:t>Vous allez maintenant assister à une démonstration de quelques exemples, dans le but de vous familiariser avec ce type de décision. Pour vous aider, les vrais niveaux de risque (c’est-à-dire les probabilités en % de perdre 10€) seront affichés sur l’écran pendant les exemples, mais ne le seront pas pendant la séance d’entrainement qui suit juste après (comme dans l’exemple ci-dessous), ni pendant l’expérience principale. C’est pour cela que vous devez étudier attentivement, dans les exemples qui vont suivre, le lien entre le niveau de risque et sa représentation symbolique sur la roue de la fortune. </a:t>
            </a:r>
          </a:p>
          <a:p>
            <a:pPr algn="l"/>
            <a:r>
              <a:rPr lang="fr-FR" sz="1600" dirty="0">
                <a:solidFill>
                  <a:schemeClr val="bg1"/>
                </a:solidFill>
                <a:latin typeface="Arial" panose="020B0604020202020204" pitchFamily="34" charset="0"/>
                <a:cs typeface="Arial" panose="020B0604020202020204" pitchFamily="34" charset="0"/>
              </a:rPr>
              <a:t>Note : pour comprendre au mieux le fonctionnement de la roue de la fortune et les risques qu’elle représente, n’hésitez pas à varier un peu vos choix entre l’option risquée et l’option sans risque, au cours des exemples.</a:t>
            </a:r>
          </a:p>
          <a:p>
            <a:pPr algn="l"/>
            <a:r>
              <a:rPr lang="fr-FR" sz="1600" dirty="0">
                <a:solidFill>
                  <a:schemeClr val="bg1"/>
                </a:solidFill>
                <a:latin typeface="Arial" panose="020B0604020202020204" pitchFamily="34" charset="0"/>
                <a:cs typeface="Arial" panose="020B0604020202020204" pitchFamily="34" charset="0"/>
              </a:rPr>
              <a:t> </a:t>
            </a:r>
            <a:endParaRPr lang="en-US" sz="1600" dirty="0">
              <a:solidFill>
                <a:schemeClr val="bg1"/>
              </a:solidFill>
              <a:latin typeface="Arial" panose="020B0604020202020204" pitchFamily="34" charset="0"/>
              <a:cs typeface="Arial" panose="020B0604020202020204" pitchFamily="34" charset="0"/>
            </a:endParaRPr>
          </a:p>
          <a:p>
            <a:pPr algn="l"/>
            <a:r>
              <a:rPr lang="fr-FR" sz="1600" dirty="0">
                <a:solidFill>
                  <a:schemeClr val="bg1"/>
                </a:solidFill>
                <a:latin typeface="Arial" panose="020B0604020202020204" pitchFamily="34" charset="0"/>
                <a:cs typeface="Arial" panose="020B0604020202020204" pitchFamily="34" charset="0"/>
              </a:rPr>
              <a:t>Utilisez les flèches ( </a:t>
            </a:r>
            <a:r>
              <a:rPr lang="fr-FR" sz="1600" b="1" dirty="0">
                <a:solidFill>
                  <a:schemeClr val="bg1"/>
                </a:solidFill>
                <a:latin typeface="Arial" panose="020B0604020202020204" pitchFamily="34" charset="0"/>
                <a:cs typeface="Arial" panose="020B0604020202020204" pitchFamily="34" charset="0"/>
              </a:rPr>
              <a:t>← →</a:t>
            </a:r>
            <a:r>
              <a:rPr lang="fr-FR" sz="1600" dirty="0">
                <a:solidFill>
                  <a:schemeClr val="bg1"/>
                </a:solidFill>
                <a:latin typeface="Arial" panose="020B0604020202020204" pitchFamily="34" charset="0"/>
                <a:cs typeface="Arial" panose="020B0604020202020204" pitchFamily="34" charset="0"/>
              </a:rPr>
              <a:t> ) pour choisir entre les deux options présentées.</a:t>
            </a:r>
            <a:endParaRPr lang="en-US" sz="1600" dirty="0">
              <a:solidFill>
                <a:schemeClr val="bg1"/>
              </a:solidFill>
              <a:latin typeface="Arial" panose="020B0604020202020204" pitchFamily="34" charset="0"/>
              <a:cs typeface="Arial" panose="020B0604020202020204" pitchFamily="34" charset="0"/>
            </a:endParaRPr>
          </a:p>
          <a:p>
            <a:pPr algn="l"/>
            <a:r>
              <a:rPr lang="fr-FR" sz="1600" dirty="0">
                <a:solidFill>
                  <a:schemeClr val="bg1"/>
                </a:solidFill>
                <a:latin typeface="Arial" panose="020B0604020202020204" pitchFamily="34" charset="0"/>
                <a:cs typeface="Arial" panose="020B0604020202020204" pitchFamily="34" charset="0"/>
              </a:rPr>
              <a:t>Appuyez sur la barre espace pour commencer.</a:t>
            </a:r>
            <a:endParaRPr lang="en-US" sz="1600" dirty="0">
              <a:solidFill>
                <a:schemeClr val="bg1"/>
              </a:solidFill>
              <a:latin typeface="Arial" panose="020B0604020202020204" pitchFamily="34" charset="0"/>
              <a:cs typeface="Arial" panose="020B0604020202020204" pitchFamily="34" charset="0"/>
            </a:endParaRPr>
          </a:p>
          <a:p>
            <a:pPr algn="l"/>
            <a:endParaRPr lang="en-US" sz="1600" dirty="0">
              <a:solidFill>
                <a:schemeClr val="bg1"/>
              </a:solidFill>
              <a:latin typeface="Arial" panose="020B0604020202020204" pitchFamily="34" charset="0"/>
              <a:cs typeface="Arial" panose="020B0604020202020204" pitchFamily="34" charset="0"/>
            </a:endParaRPr>
          </a:p>
        </p:txBody>
      </p:sp>
      <p:cxnSp>
        <p:nvCxnSpPr>
          <p:cNvPr id="9" name="Straight Arrow Connector 8"/>
          <p:cNvCxnSpPr/>
          <p:nvPr/>
        </p:nvCxnSpPr>
        <p:spPr>
          <a:xfrm flipH="1" flipV="1">
            <a:off x="540754" y="6204154"/>
            <a:ext cx="786581" cy="1"/>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075471" y="3991896"/>
            <a:ext cx="4031226" cy="240890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6" name="TextBox 15"/>
          <p:cNvSpPr txBox="1"/>
          <p:nvPr/>
        </p:nvSpPr>
        <p:spPr>
          <a:xfrm>
            <a:off x="6803874" y="5528230"/>
            <a:ext cx="790602" cy="523220"/>
          </a:xfrm>
          <a:prstGeom prst="rect">
            <a:avLst/>
          </a:prstGeom>
          <a:noFill/>
        </p:spPr>
        <p:txBody>
          <a:bodyPr wrap="none" rtlCol="0">
            <a:spAutoFit/>
          </a:bodyPr>
          <a:lstStyle/>
          <a:p>
            <a:pPr algn="ctr"/>
            <a:r>
              <a:rPr lang="en-US" sz="1400" dirty="0">
                <a:solidFill>
                  <a:schemeClr val="bg1"/>
                </a:solidFill>
                <a:latin typeface="Arial" panose="020B0604020202020204" pitchFamily="34" charset="0"/>
                <a:cs typeface="Arial" panose="020B0604020202020204" pitchFamily="34" charset="0"/>
              </a:rPr>
              <a:t>+30 €</a:t>
            </a:r>
          </a:p>
          <a:p>
            <a:pPr algn="ctr"/>
            <a:r>
              <a:rPr lang="en-US" sz="1400" dirty="0" err="1">
                <a:solidFill>
                  <a:schemeClr val="bg1"/>
                </a:solidFill>
                <a:latin typeface="Arial" panose="020B0604020202020204" pitchFamily="34" charset="0"/>
                <a:cs typeface="Arial" panose="020B0604020202020204" pitchFamily="34" charset="0"/>
              </a:rPr>
              <a:t>ou</a:t>
            </a:r>
            <a:r>
              <a:rPr lang="en-US" sz="1400" dirty="0">
                <a:solidFill>
                  <a:schemeClr val="bg1"/>
                </a:solidFill>
                <a:latin typeface="Arial" panose="020B0604020202020204" pitchFamily="34" charset="0"/>
                <a:cs typeface="Arial" panose="020B0604020202020204" pitchFamily="34" charset="0"/>
              </a:rPr>
              <a:t> -10€</a:t>
            </a:r>
          </a:p>
        </p:txBody>
      </p:sp>
      <p:sp>
        <p:nvSpPr>
          <p:cNvPr id="17" name="TextBox 16"/>
          <p:cNvSpPr txBox="1"/>
          <p:nvPr/>
        </p:nvSpPr>
        <p:spPr>
          <a:xfrm>
            <a:off x="4745500" y="5528230"/>
            <a:ext cx="582211" cy="307777"/>
          </a:xfrm>
          <a:prstGeom prst="rect">
            <a:avLst/>
          </a:prstGeom>
          <a:noFill/>
        </p:spPr>
        <p:txBody>
          <a:bodyPr wrap="none" rtlCol="0">
            <a:spAutoFit/>
          </a:bodyPr>
          <a:lstStyle/>
          <a:p>
            <a:r>
              <a:rPr lang="en-US" sz="1400" dirty="0">
                <a:solidFill>
                  <a:schemeClr val="bg1"/>
                </a:solidFill>
                <a:latin typeface="Arial" panose="020B0604020202020204" pitchFamily="34" charset="0"/>
                <a:cs typeface="Arial" panose="020B0604020202020204" pitchFamily="34" charset="0"/>
              </a:rPr>
              <a:t> 12 €</a:t>
            </a:r>
          </a:p>
        </p:txBody>
      </p:sp>
      <p:pic>
        <p:nvPicPr>
          <p:cNvPr id="18" name="Picture 17" descr="E4922817-8B7B-4222-BC68-D808E89F6BEF.png"/>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784838" y="4421749"/>
            <a:ext cx="828675" cy="828675"/>
          </a:xfrm>
          <a:prstGeom prst="rect">
            <a:avLst/>
          </a:prstGeom>
          <a:noFill/>
          <a:ln>
            <a:noFill/>
          </a:ln>
        </p:spPr>
      </p:pic>
      <p:sp>
        <p:nvSpPr>
          <p:cNvPr id="19" name="Oval 18"/>
          <p:cNvSpPr/>
          <p:nvPr/>
        </p:nvSpPr>
        <p:spPr>
          <a:xfrm>
            <a:off x="4572575" y="4421749"/>
            <a:ext cx="828675" cy="828674"/>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9045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38199" y="3571017"/>
            <a:ext cx="2865605" cy="1119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838200" y="3571017"/>
            <a:ext cx="10515599" cy="111983"/>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p:cNvCxnSpPr/>
          <p:nvPr/>
        </p:nvCxnSpPr>
        <p:spPr>
          <a:xfrm>
            <a:off x="838200" y="3167171"/>
            <a:ext cx="0" cy="5208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3703806" y="3167171"/>
            <a:ext cx="0" cy="5208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9793841" y="3167171"/>
            <a:ext cx="0" cy="5208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353799" y="3167171"/>
            <a:ext cx="0" cy="5208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552146" y="756529"/>
            <a:ext cx="3087705" cy="830997"/>
          </a:xfrm>
          <a:prstGeom prst="rect">
            <a:avLst/>
          </a:prstGeom>
        </p:spPr>
        <p:txBody>
          <a:bodyPr wrap="none">
            <a:spAutoFit/>
          </a:bodyPr>
          <a:lstStyle/>
          <a:p>
            <a:r>
              <a:rPr lang="fr-FR" sz="4800" b="1" spc="300" dirty="0">
                <a:solidFill>
                  <a:schemeClr val="accent4"/>
                </a:solidFill>
                <a:latin typeface="Arial" panose="020B0604020202020204" pitchFamily="34" charset="0"/>
                <a:cs typeface="Arial" panose="020B0604020202020204" pitchFamily="34" charset="0"/>
              </a:rPr>
              <a:t>PHASE 1</a:t>
            </a:r>
            <a:endParaRPr lang="en-US" sz="4800" b="1" spc="300" dirty="0">
              <a:solidFill>
                <a:schemeClr val="accent4"/>
              </a:solidFill>
              <a:latin typeface="Arial" panose="020B0604020202020204" pitchFamily="34" charset="0"/>
              <a:cs typeface="Arial" panose="020B0604020202020204" pitchFamily="34" charset="0"/>
            </a:endParaRPr>
          </a:p>
        </p:txBody>
      </p:sp>
      <p:cxnSp>
        <p:nvCxnSpPr>
          <p:cNvPr id="13" name="Straight Arrow Connector 12"/>
          <p:cNvCxnSpPr/>
          <p:nvPr/>
        </p:nvCxnSpPr>
        <p:spPr>
          <a:xfrm>
            <a:off x="10844981" y="6204155"/>
            <a:ext cx="786580"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540754" y="6204154"/>
            <a:ext cx="786581" cy="1"/>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63730" y="2723354"/>
            <a:ext cx="2590800" cy="646331"/>
          </a:xfrm>
          <a:prstGeom prst="rect">
            <a:avLst/>
          </a:prstGeom>
          <a:noFill/>
        </p:spPr>
        <p:txBody>
          <a:bodyPr wrap="square" rtlCol="0">
            <a:spAutoFit/>
          </a:bodyPr>
          <a:lstStyle/>
          <a:p>
            <a:pPr algn="ctr"/>
            <a:r>
              <a:rPr lang="en-US" sz="1200" b="1" i="1" dirty="0">
                <a:solidFill>
                  <a:schemeClr val="accent4"/>
                </a:solidFill>
                <a:latin typeface="Arial" panose="020B0604020202020204" pitchFamily="34" charset="0"/>
                <a:cs typeface="Arial" panose="020B0604020202020204" pitchFamily="34" charset="0"/>
              </a:rPr>
              <a:t>Phase 1:</a:t>
            </a:r>
          </a:p>
          <a:p>
            <a:pPr algn="ctr"/>
            <a:r>
              <a:rPr lang="en-US" sz="1200" b="1" i="1" dirty="0">
                <a:solidFill>
                  <a:schemeClr val="accent4"/>
                </a:solidFill>
                <a:latin typeface="Arial" panose="020B0604020202020204" pitchFamily="34" charset="0"/>
                <a:cs typeface="Arial" panose="020B0604020202020204" pitchFamily="34" charset="0"/>
              </a:rPr>
              <a:t> </a:t>
            </a:r>
          </a:p>
          <a:p>
            <a:pPr algn="ctr"/>
            <a:r>
              <a:rPr lang="en-US" sz="1200" i="1" dirty="0">
                <a:solidFill>
                  <a:schemeClr val="accent4"/>
                </a:solidFill>
                <a:latin typeface="Arial" panose="020B0604020202020204" pitchFamily="34" charset="0"/>
                <a:cs typeface="Arial" panose="020B0604020202020204" pitchFamily="34" charset="0"/>
              </a:rPr>
              <a:t>Instructions et exemples</a:t>
            </a:r>
          </a:p>
        </p:txBody>
      </p:sp>
      <p:sp>
        <p:nvSpPr>
          <p:cNvPr id="16" name="TextBox 15"/>
          <p:cNvSpPr txBox="1"/>
          <p:nvPr/>
        </p:nvSpPr>
        <p:spPr>
          <a:xfrm>
            <a:off x="3769512" y="2723354"/>
            <a:ext cx="6507480" cy="830997"/>
          </a:xfrm>
          <a:prstGeom prst="rect">
            <a:avLst/>
          </a:prstGeom>
          <a:noFill/>
        </p:spPr>
        <p:txBody>
          <a:bodyPr wrap="square" rtlCol="0">
            <a:spAutoFit/>
          </a:bodyPr>
          <a:lstStyle/>
          <a:p>
            <a:pPr algn="ctr"/>
            <a:r>
              <a:rPr lang="en-US" sz="1200" b="1" i="1" dirty="0">
                <a:solidFill>
                  <a:schemeClr val="bg1"/>
                </a:solidFill>
                <a:latin typeface="Arial" panose="020B0604020202020204" pitchFamily="34" charset="0"/>
                <a:cs typeface="Arial" panose="020B0604020202020204" pitchFamily="34" charset="0"/>
              </a:rPr>
              <a:t>Phase 2: </a:t>
            </a:r>
          </a:p>
          <a:p>
            <a:pPr algn="ctr"/>
            <a:endParaRPr lang="en-US" sz="1200" b="1" i="1" dirty="0">
              <a:solidFill>
                <a:schemeClr val="bg1"/>
              </a:solidFill>
              <a:latin typeface="Arial" panose="020B0604020202020204" pitchFamily="34" charset="0"/>
              <a:cs typeface="Arial" panose="020B0604020202020204" pitchFamily="34" charset="0"/>
            </a:endParaRPr>
          </a:p>
          <a:p>
            <a:pPr algn="ctr"/>
            <a:r>
              <a:rPr lang="en-US" sz="1200" i="1" dirty="0">
                <a:solidFill>
                  <a:schemeClr val="bg1"/>
                </a:solidFill>
                <a:latin typeface="Arial" panose="020B0604020202020204" pitchFamily="34" charset="0"/>
                <a:cs typeface="Arial" panose="020B0604020202020204" pitchFamily="34" charset="0"/>
              </a:rPr>
              <a:t>Expérience principale “Cognition et Emotions”</a:t>
            </a:r>
          </a:p>
          <a:p>
            <a:pPr algn="ctr"/>
            <a:r>
              <a:rPr lang="en-US" sz="1200" i="1" dirty="0">
                <a:solidFill>
                  <a:schemeClr val="bg1"/>
                </a:solidFill>
                <a:latin typeface="Arial" panose="020B0604020202020204" pitchFamily="34" charset="0"/>
                <a:cs typeface="Arial" panose="020B0604020202020204" pitchFamily="34" charset="0"/>
              </a:rPr>
              <a:t>(€€€)</a:t>
            </a:r>
          </a:p>
        </p:txBody>
      </p:sp>
      <p:sp>
        <p:nvSpPr>
          <p:cNvPr id="17" name="TextBox 16"/>
          <p:cNvSpPr txBox="1"/>
          <p:nvPr/>
        </p:nvSpPr>
        <p:spPr>
          <a:xfrm>
            <a:off x="9793840" y="2728386"/>
            <a:ext cx="1559959" cy="830997"/>
          </a:xfrm>
          <a:prstGeom prst="rect">
            <a:avLst/>
          </a:prstGeom>
          <a:noFill/>
        </p:spPr>
        <p:txBody>
          <a:bodyPr wrap="square" rtlCol="0">
            <a:spAutoFit/>
          </a:bodyPr>
          <a:lstStyle/>
          <a:p>
            <a:pPr algn="ctr"/>
            <a:r>
              <a:rPr lang="en-US" sz="1200" b="1" i="1" dirty="0">
                <a:solidFill>
                  <a:schemeClr val="bg1"/>
                </a:solidFill>
                <a:latin typeface="Arial" panose="020B0604020202020204" pitchFamily="34" charset="0"/>
                <a:cs typeface="Arial" panose="020B0604020202020204" pitchFamily="34" charset="0"/>
              </a:rPr>
              <a:t>Phase 3: </a:t>
            </a:r>
          </a:p>
          <a:p>
            <a:pPr algn="ctr"/>
            <a:r>
              <a:rPr lang="en-US" sz="1200" i="1" dirty="0">
                <a:solidFill>
                  <a:schemeClr val="bg1"/>
                </a:solidFill>
                <a:latin typeface="Arial" panose="020B0604020202020204" pitchFamily="34" charset="0"/>
                <a:cs typeface="Arial" panose="020B0604020202020204" pitchFamily="34" charset="0"/>
              </a:rPr>
              <a:t>Calcul de la rémunération &amp;</a:t>
            </a:r>
          </a:p>
          <a:p>
            <a:pPr algn="ctr"/>
            <a:r>
              <a:rPr lang="en-US" sz="1200" i="1" dirty="0">
                <a:solidFill>
                  <a:schemeClr val="bg1"/>
                </a:solidFill>
                <a:latin typeface="Arial" panose="020B0604020202020204" pitchFamily="34" charset="0"/>
                <a:cs typeface="Arial" panose="020B0604020202020204" pitchFamily="34" charset="0"/>
              </a:rPr>
              <a:t>15 minutes de vélo</a:t>
            </a:r>
          </a:p>
        </p:txBody>
      </p:sp>
      <p:cxnSp>
        <p:nvCxnSpPr>
          <p:cNvPr id="19" name="Straight Connector 18"/>
          <p:cNvCxnSpPr/>
          <p:nvPr/>
        </p:nvCxnSpPr>
        <p:spPr>
          <a:xfrm>
            <a:off x="4210882" y="3162139"/>
            <a:ext cx="0" cy="5208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359427" y="4162099"/>
            <a:ext cx="1260281" cy="461665"/>
          </a:xfrm>
          <a:prstGeom prst="rect">
            <a:avLst/>
          </a:prstGeom>
          <a:noFill/>
        </p:spPr>
        <p:txBody>
          <a:bodyPr wrap="none" rtlCol="0">
            <a:spAutoFit/>
          </a:bodyPr>
          <a:lstStyle/>
          <a:p>
            <a:pPr algn="ctr"/>
            <a:r>
              <a:rPr lang="fr-FR" sz="1200" b="1" i="1" dirty="0">
                <a:solidFill>
                  <a:schemeClr val="bg1"/>
                </a:solidFill>
                <a:latin typeface="Arial" panose="020B0604020202020204" pitchFamily="34" charset="0"/>
                <a:cs typeface="Arial" panose="020B0604020202020204" pitchFamily="34" charset="0"/>
              </a:rPr>
              <a:t>Placement des</a:t>
            </a:r>
            <a:br>
              <a:rPr lang="fr-FR" sz="1200" b="1" i="1" dirty="0">
                <a:solidFill>
                  <a:schemeClr val="bg1"/>
                </a:solidFill>
                <a:latin typeface="Arial" panose="020B0604020202020204" pitchFamily="34" charset="0"/>
                <a:cs typeface="Arial" panose="020B0604020202020204" pitchFamily="34" charset="0"/>
              </a:rPr>
            </a:br>
            <a:r>
              <a:rPr lang="fr-FR" sz="1200" b="1" i="1" dirty="0">
                <a:solidFill>
                  <a:schemeClr val="bg1"/>
                </a:solidFill>
                <a:latin typeface="Arial" panose="020B0604020202020204" pitchFamily="34" charset="0"/>
                <a:cs typeface="Arial" panose="020B0604020202020204" pitchFamily="34" charset="0"/>
              </a:rPr>
              <a:t>électrodes</a:t>
            </a:r>
          </a:p>
        </p:txBody>
      </p:sp>
      <p:cxnSp>
        <p:nvCxnSpPr>
          <p:cNvPr id="21" name="Straight Arrow Connector 20"/>
          <p:cNvCxnSpPr>
            <a:stCxn id="11" idx="0"/>
          </p:cNvCxnSpPr>
          <p:nvPr/>
        </p:nvCxnSpPr>
        <p:spPr>
          <a:xfrm flipH="1" flipV="1">
            <a:off x="3989567" y="3766930"/>
            <a:ext cx="1" cy="39516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42395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34297" y="365124"/>
            <a:ext cx="11513574" cy="61929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fr-FR" sz="2800" u="sng" dirty="0">
              <a:solidFill>
                <a:schemeClr val="bg1"/>
              </a:solidFill>
              <a:latin typeface="Arial" panose="020B0604020202020204" pitchFamily="34" charset="0"/>
              <a:cs typeface="Arial" panose="020B0604020202020204" pitchFamily="34" charset="0"/>
            </a:endParaRPr>
          </a:p>
          <a:p>
            <a:endParaRPr lang="fr-FR" sz="2800" u="sng" dirty="0">
              <a:solidFill>
                <a:schemeClr val="bg1"/>
              </a:solidFill>
              <a:latin typeface="Arial" panose="020B0604020202020204" pitchFamily="34" charset="0"/>
              <a:cs typeface="Arial" panose="020B0604020202020204" pitchFamily="34" charset="0"/>
            </a:endParaRPr>
          </a:p>
          <a:p>
            <a:endParaRPr lang="fr-FR" sz="2800" u="sng" dirty="0">
              <a:solidFill>
                <a:schemeClr val="bg1"/>
              </a:solidFill>
              <a:latin typeface="Arial" panose="020B0604020202020204" pitchFamily="34" charset="0"/>
              <a:cs typeface="Arial" panose="020B0604020202020204" pitchFamily="34" charset="0"/>
            </a:endParaRPr>
          </a:p>
          <a:p>
            <a:r>
              <a:rPr lang="fr-FR" sz="2800" u="sng" dirty="0">
                <a:solidFill>
                  <a:schemeClr val="bg1"/>
                </a:solidFill>
                <a:latin typeface="Arial" panose="020B0604020202020204" pitchFamily="34" charset="0"/>
                <a:cs typeface="Arial" panose="020B0604020202020204" pitchFamily="34" charset="0"/>
              </a:rPr>
              <a:t>Fin des exemples pour les choix concernant le risque.</a:t>
            </a:r>
          </a:p>
          <a:p>
            <a:endParaRPr lang="fr-FR" sz="2800" u="sng" dirty="0">
              <a:solidFill>
                <a:schemeClr val="bg1"/>
              </a:solidFill>
              <a:latin typeface="Arial" panose="020B0604020202020204" pitchFamily="34" charset="0"/>
              <a:cs typeface="Arial" panose="020B0604020202020204" pitchFamily="34" charset="0"/>
            </a:endParaRPr>
          </a:p>
          <a:p>
            <a:r>
              <a:rPr lang="fr-FR" sz="1800" dirty="0">
                <a:solidFill>
                  <a:schemeClr val="bg1"/>
                </a:solidFill>
                <a:latin typeface="Arial" panose="020B0604020202020204" pitchFamily="34" charset="0"/>
                <a:cs typeface="Arial" panose="020B0604020202020204" pitchFamily="34" charset="0"/>
              </a:rPr>
              <a:t>Si vous avez encore des questions, veuillez appeler l’expérimentateur.</a:t>
            </a:r>
            <a:br>
              <a:rPr lang="fr-FR" sz="1800" dirty="0">
                <a:solidFill>
                  <a:schemeClr val="bg1"/>
                </a:solidFill>
                <a:latin typeface="Arial" panose="020B0604020202020204" pitchFamily="34" charset="0"/>
                <a:cs typeface="Arial" panose="020B0604020202020204" pitchFamily="34" charset="0"/>
              </a:rPr>
            </a:br>
            <a:r>
              <a:rPr lang="fr-FR" sz="1800" dirty="0">
                <a:solidFill>
                  <a:schemeClr val="bg1"/>
                </a:solidFill>
                <a:latin typeface="Arial" panose="020B0604020202020204" pitchFamily="34" charset="0"/>
                <a:cs typeface="Arial" panose="020B0604020202020204" pitchFamily="34" charset="0"/>
              </a:rPr>
              <a:t>Sinon, vous allez maintenant effectuer une séance d’entrainement.</a:t>
            </a:r>
          </a:p>
        </p:txBody>
      </p:sp>
      <p:cxnSp>
        <p:nvCxnSpPr>
          <p:cNvPr id="6" name="Straight Arrow Connector 5"/>
          <p:cNvCxnSpPr/>
          <p:nvPr/>
        </p:nvCxnSpPr>
        <p:spPr>
          <a:xfrm>
            <a:off x="10844981" y="6204155"/>
            <a:ext cx="786580"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9861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34297" y="365124"/>
            <a:ext cx="11513574" cy="61929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fr-FR" sz="2800" u="sng" dirty="0">
              <a:solidFill>
                <a:schemeClr val="bg1"/>
              </a:solidFill>
              <a:latin typeface="Arial" panose="020B0604020202020204" pitchFamily="34" charset="0"/>
              <a:cs typeface="Arial" panose="020B0604020202020204" pitchFamily="34" charset="0"/>
            </a:endParaRPr>
          </a:p>
          <a:p>
            <a:endParaRPr lang="fr-FR" sz="2800" u="sng" dirty="0">
              <a:solidFill>
                <a:schemeClr val="bg1"/>
              </a:solidFill>
              <a:latin typeface="Arial" panose="020B0604020202020204" pitchFamily="34" charset="0"/>
              <a:cs typeface="Arial" panose="020B0604020202020204" pitchFamily="34" charset="0"/>
            </a:endParaRPr>
          </a:p>
          <a:p>
            <a:r>
              <a:rPr lang="fr-FR" sz="2800" u="sng" dirty="0">
                <a:solidFill>
                  <a:schemeClr val="bg1"/>
                </a:solidFill>
                <a:latin typeface="Arial" panose="020B0604020202020204" pitchFamily="34" charset="0"/>
                <a:cs typeface="Arial" panose="020B0604020202020204" pitchFamily="34" charset="0"/>
              </a:rPr>
              <a:t>Session d’entraînement</a:t>
            </a:r>
            <a:endParaRPr lang="en-US" sz="2800" dirty="0">
              <a:solidFill>
                <a:schemeClr val="bg1"/>
              </a:solidFill>
              <a:latin typeface="Arial" panose="020B0604020202020204" pitchFamily="34" charset="0"/>
              <a:cs typeface="Arial" panose="020B0604020202020204" pitchFamily="34" charset="0"/>
            </a:endParaRPr>
          </a:p>
          <a:p>
            <a:pPr algn="l"/>
            <a:endParaRPr lang="fr-FR" sz="1600" dirty="0">
              <a:solidFill>
                <a:schemeClr val="bg1"/>
              </a:solidFill>
              <a:latin typeface="Arial" panose="020B0604020202020204" pitchFamily="34" charset="0"/>
              <a:cs typeface="Arial" panose="020B0604020202020204" pitchFamily="34" charset="0"/>
            </a:endParaRPr>
          </a:p>
          <a:p>
            <a:pPr algn="l"/>
            <a:r>
              <a:rPr lang="fr-FR" sz="1600" dirty="0">
                <a:solidFill>
                  <a:schemeClr val="bg1"/>
                </a:solidFill>
                <a:latin typeface="Arial" panose="020B0604020202020204" pitchFamily="34" charset="0"/>
                <a:cs typeface="Arial" panose="020B0604020202020204" pitchFamily="34" charset="0"/>
              </a:rPr>
              <a:t>Vous allez maintenant procéder à une courte séance d’entraînement qui consiste en 60 choix impliquant un risque. Note: les niveaux de risque ne seront plus mentionnés explicitement; vous allez devoir vous baser sur la représentation symbolique (en rouge) afin de prendre votre décision. </a:t>
            </a:r>
            <a:endParaRPr lang="en-US" sz="1600" dirty="0">
              <a:solidFill>
                <a:schemeClr val="bg1"/>
              </a:solidFill>
              <a:latin typeface="Arial" panose="020B0604020202020204" pitchFamily="34" charset="0"/>
              <a:cs typeface="Arial" panose="020B0604020202020204" pitchFamily="34" charset="0"/>
            </a:endParaRPr>
          </a:p>
          <a:p>
            <a:pPr algn="l"/>
            <a:r>
              <a:rPr lang="fr-FR" sz="1600" dirty="0">
                <a:solidFill>
                  <a:schemeClr val="bg1"/>
                </a:solidFill>
                <a:latin typeface="Arial" panose="020B0604020202020204" pitchFamily="34" charset="0"/>
                <a:cs typeface="Arial" panose="020B0604020202020204" pitchFamily="34" charset="0"/>
              </a:rPr>
              <a:t>Les choix de cette session d’entraînement ne seront pas pris en compte pour votre rémunération finale. Toutefois, il est </a:t>
            </a:r>
            <a:r>
              <a:rPr lang="fr-FR" sz="1600" u="sng" dirty="0">
                <a:solidFill>
                  <a:schemeClr val="bg1"/>
                </a:solidFill>
                <a:latin typeface="Arial" panose="020B0604020202020204" pitchFamily="34" charset="0"/>
                <a:cs typeface="Arial" panose="020B0604020202020204" pitchFamily="34" charset="0"/>
              </a:rPr>
              <a:t>très important</a:t>
            </a:r>
            <a:r>
              <a:rPr lang="fr-FR" sz="1600" dirty="0">
                <a:solidFill>
                  <a:schemeClr val="bg1"/>
                </a:solidFill>
                <a:latin typeface="Arial" panose="020B0604020202020204" pitchFamily="34" charset="0"/>
                <a:cs typeface="Arial" panose="020B0604020202020204" pitchFamily="34" charset="0"/>
              </a:rPr>
              <a:t> que vous preniez vos décisions comme si chacune d’entre elles pouvait être sélectionnée au hasard</a:t>
            </a:r>
            <a:r>
              <a:rPr lang="fr-FR" sz="1600" dirty="0">
                <a:solidFill>
                  <a:srgbClr val="0070C0"/>
                </a:solidFill>
                <a:latin typeface="Arial" panose="020B0604020202020204" pitchFamily="34" charset="0"/>
                <a:cs typeface="Arial" panose="020B0604020202020204" pitchFamily="34" charset="0"/>
              </a:rPr>
              <a:t>,</a:t>
            </a:r>
            <a:r>
              <a:rPr lang="fr-FR" sz="1600" dirty="0">
                <a:solidFill>
                  <a:schemeClr val="bg1"/>
                </a:solidFill>
                <a:latin typeface="Arial" panose="020B0604020202020204" pitchFamily="34" charset="0"/>
                <a:cs typeface="Arial" panose="020B0604020202020204" pitchFamily="34" charset="0"/>
              </a:rPr>
              <a:t> et que le risque pouvait réellement affecter votre rémunération, c’est-à-dire comme si c’était la véritable expérience à laquelle vous allez ensuite participer. </a:t>
            </a:r>
          </a:p>
          <a:p>
            <a:pPr algn="l"/>
            <a:r>
              <a:rPr lang="fr-FR" sz="1600" dirty="0" smtClean="0">
                <a:solidFill>
                  <a:schemeClr val="bg1"/>
                </a:solidFill>
                <a:latin typeface="Arial" panose="020B0604020202020204" pitchFamily="34" charset="0"/>
                <a:cs typeface="Arial" panose="020B0604020202020204" pitchFamily="34" charset="0"/>
              </a:rPr>
              <a:t>Notez bien que </a:t>
            </a:r>
            <a:r>
              <a:rPr lang="fr-FR" sz="1600" dirty="0">
                <a:solidFill>
                  <a:schemeClr val="bg1"/>
                </a:solidFill>
                <a:latin typeface="Arial" panose="020B0604020202020204" pitchFamily="34" charset="0"/>
                <a:cs typeface="Arial" panose="020B0604020202020204" pitchFamily="34" charset="0"/>
              </a:rPr>
              <a:t>le but de cette tâche cognitive est de bien évaluer chacun des choix qui vous seront présentés, et non pas de choisir systématiquement l’option sans risque, ou l’option qui paie le mieux. Certains choix seront difficiles, parce que les deux options seront aussi intéressantes l’une que l’autre; d’autres choix seront faciles parce que l’une des options sera évidemment meilleure que l’autre. Par exemple, pourquoi accepter de prendre un risque de perdre 10€ avec une probabilité de 80%, si vous avez l’option de recevoir 29€ sans courir aucun risque ? Ou encore, pourquoi ne pas prendre </a:t>
            </a:r>
            <a:r>
              <a:rPr lang="fr-FR" sz="1600" dirty="0" smtClean="0">
                <a:solidFill>
                  <a:schemeClr val="bg1"/>
                </a:solidFill>
                <a:latin typeface="Arial" panose="020B0604020202020204" pitchFamily="34" charset="0"/>
                <a:cs typeface="Arial" panose="020B0604020202020204" pitchFamily="34" charset="0"/>
              </a:rPr>
              <a:t>un petit risque </a:t>
            </a:r>
            <a:r>
              <a:rPr lang="fr-FR" sz="1600" dirty="0">
                <a:solidFill>
                  <a:schemeClr val="bg1"/>
                </a:solidFill>
                <a:latin typeface="Arial" panose="020B0604020202020204" pitchFamily="34" charset="0"/>
                <a:cs typeface="Arial" panose="020B0604020202020204" pitchFamily="34" charset="0"/>
              </a:rPr>
              <a:t>de 5% afin de gagner 30€, si l’option sans risque ne vous offre qu’1€ ?</a:t>
            </a:r>
            <a:endParaRPr lang="en-US" sz="1600" dirty="0">
              <a:solidFill>
                <a:schemeClr val="bg1"/>
              </a:solidFill>
              <a:latin typeface="Arial" panose="020B0604020202020204" pitchFamily="34" charset="0"/>
              <a:cs typeface="Arial" panose="020B0604020202020204" pitchFamily="34" charset="0"/>
            </a:endParaRPr>
          </a:p>
        </p:txBody>
      </p:sp>
      <p:cxnSp>
        <p:nvCxnSpPr>
          <p:cNvPr id="7" name="Straight Arrow Connector 6"/>
          <p:cNvCxnSpPr/>
          <p:nvPr/>
        </p:nvCxnSpPr>
        <p:spPr>
          <a:xfrm>
            <a:off x="10844981" y="6204155"/>
            <a:ext cx="786580"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540754" y="6204154"/>
            <a:ext cx="786581" cy="1"/>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23708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34297" y="365124"/>
            <a:ext cx="11513574" cy="61929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fr-FR" sz="2800" u="sng" dirty="0">
              <a:solidFill>
                <a:schemeClr val="bg1"/>
              </a:solidFill>
              <a:latin typeface="Arial" panose="020B0604020202020204" pitchFamily="34" charset="0"/>
              <a:cs typeface="Arial" panose="020B0604020202020204" pitchFamily="34" charset="0"/>
            </a:endParaRPr>
          </a:p>
          <a:p>
            <a:endParaRPr lang="fr-FR" sz="2800" u="sng" dirty="0">
              <a:solidFill>
                <a:schemeClr val="bg1"/>
              </a:solidFill>
              <a:latin typeface="Arial" panose="020B0604020202020204" pitchFamily="34" charset="0"/>
              <a:cs typeface="Arial" panose="020B0604020202020204" pitchFamily="34" charset="0"/>
            </a:endParaRPr>
          </a:p>
          <a:p>
            <a:endParaRPr lang="fr-FR" sz="2800" u="sng" dirty="0">
              <a:solidFill>
                <a:schemeClr val="bg1"/>
              </a:solidFill>
              <a:latin typeface="Arial" panose="020B0604020202020204" pitchFamily="34" charset="0"/>
              <a:cs typeface="Arial" panose="020B0604020202020204" pitchFamily="34" charset="0"/>
            </a:endParaRPr>
          </a:p>
          <a:p>
            <a:endParaRPr lang="fr-FR" sz="2800" u="sng" dirty="0">
              <a:solidFill>
                <a:schemeClr val="bg1"/>
              </a:solidFill>
              <a:latin typeface="Arial" panose="020B0604020202020204" pitchFamily="34" charset="0"/>
              <a:cs typeface="Arial" panose="020B0604020202020204" pitchFamily="34" charset="0"/>
            </a:endParaRPr>
          </a:p>
          <a:p>
            <a:r>
              <a:rPr lang="fr-FR" sz="2800" u="sng" dirty="0">
                <a:solidFill>
                  <a:schemeClr val="bg1"/>
                </a:solidFill>
                <a:latin typeface="Arial" panose="020B0604020202020204" pitchFamily="34" charset="0"/>
                <a:cs typeface="Arial" panose="020B0604020202020204" pitchFamily="34" charset="0"/>
              </a:rPr>
              <a:t>Fin des entraînements.</a:t>
            </a:r>
          </a:p>
          <a:p>
            <a:endParaRPr lang="fr-FR" sz="2800" u="sng" dirty="0">
              <a:solidFill>
                <a:schemeClr val="bg1"/>
              </a:solidFill>
              <a:latin typeface="Arial" panose="020B0604020202020204" pitchFamily="34" charset="0"/>
              <a:cs typeface="Arial" panose="020B0604020202020204" pitchFamily="34" charset="0"/>
            </a:endParaRPr>
          </a:p>
          <a:p>
            <a:r>
              <a:rPr lang="fr-FR" sz="1800" dirty="0">
                <a:solidFill>
                  <a:schemeClr val="bg1"/>
                </a:solidFill>
                <a:latin typeface="Arial" panose="020B0604020202020204" pitchFamily="34" charset="0"/>
                <a:cs typeface="Arial" panose="020B0604020202020204" pitchFamily="34" charset="0"/>
              </a:rPr>
              <a:t>L’expérimentateur va venir vous voir.</a:t>
            </a:r>
          </a:p>
        </p:txBody>
      </p:sp>
      <p:cxnSp>
        <p:nvCxnSpPr>
          <p:cNvPr id="6" name="Straight Arrow Connector 5"/>
          <p:cNvCxnSpPr/>
          <p:nvPr/>
        </p:nvCxnSpPr>
        <p:spPr>
          <a:xfrm>
            <a:off x="10844981" y="6204155"/>
            <a:ext cx="786580"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4395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178291" y="786027"/>
            <a:ext cx="7835415" cy="830997"/>
          </a:xfrm>
          <a:prstGeom prst="rect">
            <a:avLst/>
          </a:prstGeom>
        </p:spPr>
        <p:txBody>
          <a:bodyPr wrap="none">
            <a:spAutoFit/>
          </a:bodyPr>
          <a:lstStyle/>
          <a:p>
            <a:r>
              <a:rPr lang="fr-FR" sz="4800" b="1" spc="300" dirty="0">
                <a:solidFill>
                  <a:schemeClr val="accent4"/>
                </a:solidFill>
                <a:latin typeface="Arial" panose="020B0604020202020204" pitchFamily="34" charset="0"/>
                <a:cs typeface="Arial" panose="020B0604020202020204" pitchFamily="34" charset="0"/>
              </a:rPr>
              <a:t>DEBUT DE LA PHASE 2</a:t>
            </a:r>
            <a:endParaRPr lang="en-US" sz="4800" b="1" spc="300" dirty="0">
              <a:solidFill>
                <a:schemeClr val="accent4"/>
              </a:solidFill>
              <a:latin typeface="Arial" panose="020B0604020202020204" pitchFamily="34" charset="0"/>
              <a:cs typeface="Arial" panose="020B0604020202020204" pitchFamily="34" charset="0"/>
            </a:endParaRPr>
          </a:p>
        </p:txBody>
      </p:sp>
      <p:sp>
        <p:nvSpPr>
          <p:cNvPr id="13" name="Rectangle 12"/>
          <p:cNvSpPr/>
          <p:nvPr/>
        </p:nvSpPr>
        <p:spPr>
          <a:xfrm>
            <a:off x="838200" y="3571017"/>
            <a:ext cx="10515599" cy="111983"/>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838200" y="3167171"/>
            <a:ext cx="0" cy="5208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703806" y="3167171"/>
            <a:ext cx="0" cy="5208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793841" y="3167171"/>
            <a:ext cx="0" cy="5208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353799" y="3167171"/>
            <a:ext cx="0" cy="5208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63730" y="2723354"/>
            <a:ext cx="2590800" cy="646331"/>
          </a:xfrm>
          <a:prstGeom prst="rect">
            <a:avLst/>
          </a:prstGeom>
          <a:noFill/>
        </p:spPr>
        <p:txBody>
          <a:bodyPr wrap="square" rtlCol="0">
            <a:spAutoFit/>
          </a:bodyPr>
          <a:lstStyle/>
          <a:p>
            <a:pPr algn="ctr"/>
            <a:r>
              <a:rPr lang="en-US" sz="1200" b="1" i="1" dirty="0">
                <a:solidFill>
                  <a:schemeClr val="bg1"/>
                </a:solidFill>
                <a:latin typeface="Arial" panose="020B0604020202020204" pitchFamily="34" charset="0"/>
                <a:cs typeface="Arial" panose="020B0604020202020204" pitchFamily="34" charset="0"/>
              </a:rPr>
              <a:t>Phase 1:</a:t>
            </a:r>
          </a:p>
          <a:p>
            <a:pPr algn="ctr"/>
            <a:r>
              <a:rPr lang="en-US" sz="1200" b="1" i="1" dirty="0">
                <a:solidFill>
                  <a:schemeClr val="bg1"/>
                </a:solidFill>
                <a:latin typeface="Arial" panose="020B0604020202020204" pitchFamily="34" charset="0"/>
                <a:cs typeface="Arial" panose="020B0604020202020204" pitchFamily="34" charset="0"/>
              </a:rPr>
              <a:t> </a:t>
            </a:r>
          </a:p>
          <a:p>
            <a:pPr algn="ctr"/>
            <a:r>
              <a:rPr lang="en-US" sz="1200" i="1" dirty="0">
                <a:solidFill>
                  <a:schemeClr val="bg1"/>
                </a:solidFill>
                <a:latin typeface="Arial" panose="020B0604020202020204" pitchFamily="34" charset="0"/>
                <a:cs typeface="Arial" panose="020B0604020202020204" pitchFamily="34" charset="0"/>
              </a:rPr>
              <a:t>Instructions et exemples</a:t>
            </a:r>
          </a:p>
        </p:txBody>
      </p:sp>
      <p:sp>
        <p:nvSpPr>
          <p:cNvPr id="20" name="TextBox 19"/>
          <p:cNvSpPr txBox="1"/>
          <p:nvPr/>
        </p:nvSpPr>
        <p:spPr>
          <a:xfrm>
            <a:off x="3769512" y="2723354"/>
            <a:ext cx="6507480" cy="830997"/>
          </a:xfrm>
          <a:prstGeom prst="rect">
            <a:avLst/>
          </a:prstGeom>
          <a:noFill/>
        </p:spPr>
        <p:txBody>
          <a:bodyPr wrap="square" rtlCol="0">
            <a:spAutoFit/>
          </a:bodyPr>
          <a:lstStyle/>
          <a:p>
            <a:pPr algn="ctr"/>
            <a:r>
              <a:rPr lang="en-US" sz="1200" b="1" i="1" dirty="0">
                <a:solidFill>
                  <a:schemeClr val="bg1"/>
                </a:solidFill>
                <a:latin typeface="Arial" panose="020B0604020202020204" pitchFamily="34" charset="0"/>
                <a:cs typeface="Arial" panose="020B0604020202020204" pitchFamily="34" charset="0"/>
              </a:rPr>
              <a:t>Phase 2: </a:t>
            </a:r>
          </a:p>
          <a:p>
            <a:pPr algn="ctr"/>
            <a:endParaRPr lang="en-US" sz="1200" b="1" i="1" dirty="0">
              <a:solidFill>
                <a:schemeClr val="bg1"/>
              </a:solidFill>
              <a:latin typeface="Arial" panose="020B0604020202020204" pitchFamily="34" charset="0"/>
              <a:cs typeface="Arial" panose="020B0604020202020204" pitchFamily="34" charset="0"/>
            </a:endParaRPr>
          </a:p>
          <a:p>
            <a:pPr algn="ctr"/>
            <a:r>
              <a:rPr lang="en-US" sz="1200" i="1" dirty="0">
                <a:solidFill>
                  <a:schemeClr val="bg1"/>
                </a:solidFill>
                <a:latin typeface="Arial" panose="020B0604020202020204" pitchFamily="34" charset="0"/>
                <a:cs typeface="Arial" panose="020B0604020202020204" pitchFamily="34" charset="0"/>
              </a:rPr>
              <a:t>Expérience principale “Cognition et Emotions”</a:t>
            </a:r>
          </a:p>
          <a:p>
            <a:pPr algn="ctr"/>
            <a:r>
              <a:rPr lang="en-US" sz="1200" i="1" dirty="0">
                <a:solidFill>
                  <a:schemeClr val="bg1"/>
                </a:solidFill>
                <a:latin typeface="Arial" panose="020B0604020202020204" pitchFamily="34" charset="0"/>
                <a:cs typeface="Arial" panose="020B0604020202020204" pitchFamily="34" charset="0"/>
              </a:rPr>
              <a:t>(€€€)</a:t>
            </a:r>
          </a:p>
        </p:txBody>
      </p:sp>
      <p:sp>
        <p:nvSpPr>
          <p:cNvPr id="21" name="TextBox 20"/>
          <p:cNvSpPr txBox="1"/>
          <p:nvPr/>
        </p:nvSpPr>
        <p:spPr>
          <a:xfrm>
            <a:off x="9793840" y="2728386"/>
            <a:ext cx="1559959" cy="830997"/>
          </a:xfrm>
          <a:prstGeom prst="rect">
            <a:avLst/>
          </a:prstGeom>
          <a:noFill/>
        </p:spPr>
        <p:txBody>
          <a:bodyPr wrap="square" rtlCol="0">
            <a:spAutoFit/>
          </a:bodyPr>
          <a:lstStyle/>
          <a:p>
            <a:pPr algn="ctr"/>
            <a:r>
              <a:rPr lang="en-US" sz="1200" b="1" i="1" dirty="0">
                <a:solidFill>
                  <a:schemeClr val="bg1"/>
                </a:solidFill>
                <a:latin typeface="Arial" panose="020B0604020202020204" pitchFamily="34" charset="0"/>
                <a:cs typeface="Arial" panose="020B0604020202020204" pitchFamily="34" charset="0"/>
              </a:rPr>
              <a:t>Phase 3: </a:t>
            </a:r>
          </a:p>
          <a:p>
            <a:pPr algn="ctr"/>
            <a:r>
              <a:rPr lang="en-US" sz="1200" i="1" dirty="0">
                <a:solidFill>
                  <a:schemeClr val="bg1"/>
                </a:solidFill>
                <a:latin typeface="Arial" panose="020B0604020202020204" pitchFamily="34" charset="0"/>
                <a:cs typeface="Arial" panose="020B0604020202020204" pitchFamily="34" charset="0"/>
              </a:rPr>
              <a:t>Calcul de la </a:t>
            </a:r>
            <a:r>
              <a:rPr lang="en-US" sz="1200" i="1" dirty="0" smtClean="0">
                <a:solidFill>
                  <a:schemeClr val="bg1"/>
                </a:solidFill>
                <a:latin typeface="Arial" panose="020B0604020202020204" pitchFamily="34" charset="0"/>
                <a:cs typeface="Arial" panose="020B0604020202020204" pitchFamily="34" charset="0"/>
              </a:rPr>
              <a:t>rémunération </a:t>
            </a:r>
            <a:r>
              <a:rPr lang="en-US" sz="1200" i="1" dirty="0">
                <a:solidFill>
                  <a:schemeClr val="bg1"/>
                </a:solidFill>
                <a:latin typeface="Arial" panose="020B0604020202020204" pitchFamily="34" charset="0"/>
                <a:cs typeface="Arial" panose="020B0604020202020204" pitchFamily="34" charset="0"/>
              </a:rPr>
              <a:t>&amp;</a:t>
            </a:r>
          </a:p>
          <a:p>
            <a:pPr algn="ctr"/>
            <a:r>
              <a:rPr lang="en-US" sz="1200" i="1" dirty="0">
                <a:solidFill>
                  <a:schemeClr val="bg1"/>
                </a:solidFill>
                <a:latin typeface="Arial" panose="020B0604020202020204" pitchFamily="34" charset="0"/>
                <a:cs typeface="Arial" panose="020B0604020202020204" pitchFamily="34" charset="0"/>
              </a:rPr>
              <a:t>15 minutes de vélo</a:t>
            </a:r>
          </a:p>
        </p:txBody>
      </p:sp>
      <p:cxnSp>
        <p:nvCxnSpPr>
          <p:cNvPr id="22" name="Straight Connector 21"/>
          <p:cNvCxnSpPr/>
          <p:nvPr/>
        </p:nvCxnSpPr>
        <p:spPr>
          <a:xfrm>
            <a:off x="4210882" y="3162139"/>
            <a:ext cx="0" cy="5208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59427" y="4162099"/>
            <a:ext cx="1260281" cy="461665"/>
          </a:xfrm>
          <a:prstGeom prst="rect">
            <a:avLst/>
          </a:prstGeom>
          <a:solidFill>
            <a:schemeClr val="accent4"/>
          </a:solidFill>
        </p:spPr>
        <p:txBody>
          <a:bodyPr wrap="none" rtlCol="0">
            <a:spAutoFit/>
          </a:bodyPr>
          <a:lstStyle/>
          <a:p>
            <a:pPr algn="ctr"/>
            <a:r>
              <a:rPr lang="fr-FR" sz="1200" b="1" i="1" dirty="0">
                <a:latin typeface="Arial" panose="020B0604020202020204" pitchFamily="34" charset="0"/>
                <a:cs typeface="Arial" panose="020B0604020202020204" pitchFamily="34" charset="0"/>
              </a:rPr>
              <a:t>Placement des</a:t>
            </a:r>
            <a:br>
              <a:rPr lang="fr-FR" sz="1200" b="1" i="1" dirty="0">
                <a:latin typeface="Arial" panose="020B0604020202020204" pitchFamily="34" charset="0"/>
                <a:cs typeface="Arial" panose="020B0604020202020204" pitchFamily="34" charset="0"/>
              </a:rPr>
            </a:br>
            <a:r>
              <a:rPr lang="fr-FR" sz="1200" b="1" i="1" dirty="0">
                <a:latin typeface="Arial" panose="020B0604020202020204" pitchFamily="34" charset="0"/>
                <a:cs typeface="Arial" panose="020B0604020202020204" pitchFamily="34" charset="0"/>
              </a:rPr>
              <a:t>électrodes</a:t>
            </a:r>
          </a:p>
        </p:txBody>
      </p:sp>
      <p:cxnSp>
        <p:nvCxnSpPr>
          <p:cNvPr id="24" name="Straight Arrow Connector 23"/>
          <p:cNvCxnSpPr>
            <a:stCxn id="23" idx="0"/>
          </p:cNvCxnSpPr>
          <p:nvPr/>
        </p:nvCxnSpPr>
        <p:spPr>
          <a:xfrm flipH="1" flipV="1">
            <a:off x="3989567" y="3766930"/>
            <a:ext cx="1" cy="395169"/>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35769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619" y="9525"/>
            <a:ext cx="11403781" cy="6848475"/>
          </a:xfrm>
        </p:spPr>
        <p:txBody>
          <a:bodyPr anchor="t">
            <a:noAutofit/>
          </a:bodyPr>
          <a:lstStyle/>
          <a:p>
            <a:r>
              <a:rPr lang="fr-FR" sz="1800" dirty="0">
                <a:solidFill>
                  <a:schemeClr val="bg1"/>
                </a:solidFill>
                <a:latin typeface="Arial" panose="020B0604020202020204" pitchFamily="34" charset="0"/>
                <a:cs typeface="Arial" panose="020B0604020202020204" pitchFamily="34" charset="0"/>
              </a:rPr>
              <a:t/>
            </a:r>
            <a:br>
              <a:rPr lang="fr-FR" sz="1800" dirty="0">
                <a:solidFill>
                  <a:schemeClr val="bg1"/>
                </a:solidFill>
                <a:latin typeface="Arial" panose="020B0604020202020204" pitchFamily="34" charset="0"/>
                <a:cs typeface="Arial" panose="020B0604020202020204" pitchFamily="34" charset="0"/>
              </a:rPr>
            </a:br>
            <a:r>
              <a:rPr lang="fr-FR" sz="1800" dirty="0">
                <a:solidFill>
                  <a:schemeClr val="bg1"/>
                </a:solidFill>
                <a:latin typeface="Arial" panose="020B0604020202020204" pitchFamily="34" charset="0"/>
                <a:cs typeface="Arial" panose="020B0604020202020204" pitchFamily="34" charset="0"/>
              </a:rPr>
              <a:t/>
            </a:r>
            <a:br>
              <a:rPr lang="fr-FR" sz="1800" dirty="0">
                <a:solidFill>
                  <a:schemeClr val="bg1"/>
                </a:solidFill>
                <a:latin typeface="Arial" panose="020B0604020202020204" pitchFamily="34" charset="0"/>
                <a:cs typeface="Arial" panose="020B0604020202020204" pitchFamily="34" charset="0"/>
              </a:rPr>
            </a:br>
            <a:r>
              <a:rPr lang="fr-FR" sz="1800" dirty="0">
                <a:solidFill>
                  <a:schemeClr val="bg1"/>
                </a:solidFill>
                <a:latin typeface="Arial" panose="020B0604020202020204" pitchFamily="34" charset="0"/>
                <a:cs typeface="Arial" panose="020B0604020202020204" pitchFamily="34" charset="0"/>
              </a:rPr>
              <a:t>Dans cette partie de l’expérience, nous allons mesurer le diamètre de votre pupille. Pour cela, il est </a:t>
            </a:r>
            <a:r>
              <a:rPr lang="fr-FR" sz="1800" dirty="0">
                <a:solidFill>
                  <a:srgbClr val="FF0000"/>
                </a:solidFill>
                <a:latin typeface="Arial" panose="020B0604020202020204" pitchFamily="34" charset="0"/>
                <a:cs typeface="Arial" panose="020B0604020202020204" pitchFamily="34" charset="0"/>
              </a:rPr>
              <a:t>très important</a:t>
            </a:r>
            <a:r>
              <a:rPr lang="fr-FR" sz="1800" dirty="0">
                <a:solidFill>
                  <a:schemeClr val="bg1"/>
                </a:solidFill>
                <a:latin typeface="Arial" panose="020B0604020202020204" pitchFamily="34" charset="0"/>
                <a:cs typeface="Arial" panose="020B0604020202020204" pitchFamily="34" charset="0"/>
              </a:rPr>
              <a:t>, lorsque</a:t>
            </a:r>
            <a:r>
              <a:rPr lang="fr-FR" sz="1800" dirty="0">
                <a:solidFill>
                  <a:srgbClr val="FF0000"/>
                </a:solidFill>
                <a:latin typeface="Arial" panose="020B0604020202020204" pitchFamily="34" charset="0"/>
                <a:cs typeface="Arial" panose="020B0604020202020204" pitchFamily="34" charset="0"/>
              </a:rPr>
              <a:t> </a:t>
            </a:r>
            <a:r>
              <a:rPr lang="fr-FR" sz="1800" dirty="0">
                <a:solidFill>
                  <a:schemeClr val="bg1"/>
                </a:solidFill>
                <a:latin typeface="Arial" panose="020B0604020202020204" pitchFamily="34" charset="0"/>
                <a:cs typeface="Arial" panose="020B0604020202020204" pitchFamily="34" charset="0"/>
              </a:rPr>
              <a:t>vous voyez le symbole ci-dessous, que vous gardiez les yeux bien ouverts, en essayant de cligner le moins possible. </a:t>
            </a:r>
            <a:br>
              <a:rPr lang="fr-FR" sz="1800" dirty="0">
                <a:solidFill>
                  <a:schemeClr val="bg1"/>
                </a:solidFill>
                <a:latin typeface="Arial" panose="020B0604020202020204" pitchFamily="34" charset="0"/>
                <a:cs typeface="Arial" panose="020B0604020202020204" pitchFamily="34" charset="0"/>
              </a:rPr>
            </a:br>
            <a:r>
              <a:rPr lang="fr-FR" sz="1800" dirty="0">
                <a:solidFill>
                  <a:schemeClr val="bg1"/>
                </a:solidFill>
                <a:latin typeface="Arial" panose="020B0604020202020204" pitchFamily="34" charset="0"/>
                <a:cs typeface="Arial" panose="020B0604020202020204" pitchFamily="34" charset="0"/>
              </a:rPr>
              <a:t/>
            </a:r>
            <a:br>
              <a:rPr lang="fr-FR" sz="1800" dirty="0">
                <a:solidFill>
                  <a:schemeClr val="bg1"/>
                </a:solidFill>
                <a:latin typeface="Arial" panose="020B0604020202020204" pitchFamily="34" charset="0"/>
                <a:cs typeface="Arial" panose="020B0604020202020204" pitchFamily="34" charset="0"/>
              </a:rPr>
            </a:br>
            <a:r>
              <a:rPr lang="fr-FR" sz="1800" dirty="0">
                <a:solidFill>
                  <a:schemeClr val="bg1"/>
                </a:solidFill>
                <a:latin typeface="Arial" panose="020B0604020202020204" pitchFamily="34" charset="0"/>
                <a:cs typeface="Arial" panose="020B0604020202020204" pitchFamily="34" charset="0"/>
              </a:rPr>
              <a:t/>
            </a:r>
            <a:br>
              <a:rPr lang="fr-FR" sz="1800" dirty="0">
                <a:solidFill>
                  <a:schemeClr val="bg1"/>
                </a:solidFill>
                <a:latin typeface="Arial" panose="020B0604020202020204" pitchFamily="34" charset="0"/>
                <a:cs typeface="Arial" panose="020B0604020202020204" pitchFamily="34" charset="0"/>
              </a:rPr>
            </a:br>
            <a:r>
              <a:rPr lang="fr-FR" sz="1800" dirty="0">
                <a:solidFill>
                  <a:schemeClr val="bg1"/>
                </a:solidFill>
                <a:latin typeface="Arial" panose="020B0604020202020204" pitchFamily="34" charset="0"/>
                <a:cs typeface="Arial" panose="020B0604020202020204" pitchFamily="34" charset="0"/>
              </a:rPr>
              <a:t/>
            </a:r>
            <a:br>
              <a:rPr lang="fr-FR" sz="1800" dirty="0">
                <a:solidFill>
                  <a:schemeClr val="bg1"/>
                </a:solidFill>
                <a:latin typeface="Arial" panose="020B0604020202020204" pitchFamily="34" charset="0"/>
                <a:cs typeface="Arial" panose="020B0604020202020204" pitchFamily="34" charset="0"/>
              </a:rPr>
            </a:br>
            <a:r>
              <a:rPr lang="fr-FR" sz="1800" dirty="0">
                <a:solidFill>
                  <a:schemeClr val="bg1"/>
                </a:solidFill>
                <a:latin typeface="Arial" panose="020B0604020202020204" pitchFamily="34" charset="0"/>
                <a:cs typeface="Arial" panose="020B0604020202020204" pitchFamily="34" charset="0"/>
              </a:rPr>
              <a:t/>
            </a:r>
            <a:br>
              <a:rPr lang="fr-FR" sz="1800" dirty="0">
                <a:solidFill>
                  <a:schemeClr val="bg1"/>
                </a:solidFill>
                <a:latin typeface="Arial" panose="020B0604020202020204" pitchFamily="34" charset="0"/>
                <a:cs typeface="Arial" panose="020B0604020202020204" pitchFamily="34" charset="0"/>
              </a:rPr>
            </a:br>
            <a:r>
              <a:rPr lang="fr-FR" sz="1800" dirty="0">
                <a:solidFill>
                  <a:schemeClr val="bg1"/>
                </a:solidFill>
                <a:latin typeface="Arial" panose="020B0604020202020204" pitchFamily="34" charset="0"/>
                <a:cs typeface="Arial" panose="020B0604020202020204" pitchFamily="34" charset="0"/>
              </a:rPr>
              <a:t/>
            </a:r>
            <a:br>
              <a:rPr lang="fr-FR" sz="1800" dirty="0">
                <a:solidFill>
                  <a:schemeClr val="bg1"/>
                </a:solidFill>
                <a:latin typeface="Arial" panose="020B0604020202020204" pitchFamily="34" charset="0"/>
                <a:cs typeface="Arial" panose="020B0604020202020204" pitchFamily="34" charset="0"/>
              </a:rPr>
            </a:br>
            <a:r>
              <a:rPr lang="fr-FR" sz="1800" dirty="0">
                <a:solidFill>
                  <a:schemeClr val="bg1"/>
                </a:solidFill>
                <a:latin typeface="Arial" panose="020B0604020202020204" pitchFamily="34" charset="0"/>
                <a:cs typeface="Arial" panose="020B0604020202020204" pitchFamily="34" charset="0"/>
              </a:rPr>
              <a:t/>
            </a:r>
            <a:br>
              <a:rPr lang="fr-FR" sz="1800" dirty="0">
                <a:solidFill>
                  <a:schemeClr val="bg1"/>
                </a:solidFill>
                <a:latin typeface="Arial" panose="020B0604020202020204" pitchFamily="34" charset="0"/>
                <a:cs typeface="Arial" panose="020B0604020202020204" pitchFamily="34" charset="0"/>
              </a:rPr>
            </a:br>
            <a:r>
              <a:rPr lang="fr-FR" sz="1800" dirty="0">
                <a:solidFill>
                  <a:schemeClr val="bg1"/>
                </a:solidFill>
                <a:latin typeface="Arial" panose="020B0604020202020204" pitchFamily="34" charset="0"/>
                <a:cs typeface="Arial" panose="020B0604020202020204" pitchFamily="34" charset="0"/>
              </a:rPr>
              <a:t/>
            </a:r>
            <a:br>
              <a:rPr lang="fr-FR" sz="1800" dirty="0">
                <a:solidFill>
                  <a:schemeClr val="bg1"/>
                </a:solidFill>
                <a:latin typeface="Arial" panose="020B0604020202020204" pitchFamily="34" charset="0"/>
                <a:cs typeface="Arial" panose="020B0604020202020204" pitchFamily="34" charset="0"/>
              </a:rPr>
            </a:br>
            <a:r>
              <a:rPr lang="fr-FR" sz="1800" dirty="0">
                <a:solidFill>
                  <a:schemeClr val="bg1"/>
                </a:solidFill>
                <a:latin typeface="Arial" panose="020B0604020202020204" pitchFamily="34" charset="0"/>
                <a:cs typeface="Arial" panose="020B0604020202020204" pitchFamily="34" charset="0"/>
              </a:rPr>
              <a:t>Ce symbole signifie que vous allez bientôt voir apparaître un nouveau texte. Nous allons mesurer le diamètre de votre pupille lorsque vous lisez ce texte et jusqu’à la fin de la série consécutive de 6 choix. Après cette série, vous aurez quelques secondes pour vous détendre et faire le vide dans votre esprit, avant l’apparition du texte suivant. </a:t>
            </a:r>
            <a:br>
              <a:rPr lang="fr-FR" sz="1800" dirty="0">
                <a:solidFill>
                  <a:schemeClr val="bg1"/>
                </a:solidFill>
                <a:latin typeface="Arial" panose="020B0604020202020204" pitchFamily="34" charset="0"/>
                <a:cs typeface="Arial" panose="020B0604020202020204" pitchFamily="34" charset="0"/>
              </a:rPr>
            </a:br>
            <a:r>
              <a:rPr lang="fr-FR" sz="1800" dirty="0">
                <a:solidFill>
                  <a:schemeClr val="bg1"/>
                </a:solidFill>
                <a:latin typeface="Arial" panose="020B0604020202020204" pitchFamily="34" charset="0"/>
                <a:cs typeface="Arial" panose="020B0604020202020204" pitchFamily="34" charset="0"/>
              </a:rPr>
              <a:t/>
            </a:r>
            <a:br>
              <a:rPr lang="fr-FR" sz="1800" dirty="0">
                <a:solidFill>
                  <a:schemeClr val="bg1"/>
                </a:solidFill>
                <a:latin typeface="Arial" panose="020B0604020202020204" pitchFamily="34" charset="0"/>
                <a:cs typeface="Arial" panose="020B0604020202020204" pitchFamily="34" charset="0"/>
              </a:rPr>
            </a:br>
            <a:r>
              <a:rPr lang="fr-FR" sz="1800" dirty="0">
                <a:solidFill>
                  <a:schemeClr val="bg1"/>
                </a:solidFill>
                <a:latin typeface="Arial" panose="020B0604020202020204" pitchFamily="34" charset="0"/>
                <a:cs typeface="Arial" panose="020B0604020202020204" pitchFamily="34" charset="0"/>
              </a:rPr>
              <a:t>Nous allons maintenant procéder à la calibration de l’oculomètre. Vous allez voir une balle parcourir l’écran. Nous vous demandons simplement de suivre cette balle du regard. </a:t>
            </a:r>
            <a:br>
              <a:rPr lang="fr-FR" sz="1800" dirty="0">
                <a:solidFill>
                  <a:schemeClr val="bg1"/>
                </a:solidFill>
                <a:latin typeface="Arial" panose="020B0604020202020204" pitchFamily="34" charset="0"/>
                <a:cs typeface="Arial" panose="020B0604020202020204" pitchFamily="34" charset="0"/>
              </a:rPr>
            </a:br>
            <a:r>
              <a:rPr lang="fr-FR" sz="1800" dirty="0">
                <a:solidFill>
                  <a:schemeClr val="bg1"/>
                </a:solidFill>
                <a:latin typeface="Arial" panose="020B0604020202020204" pitchFamily="34" charset="0"/>
                <a:cs typeface="Arial" panose="020B0604020202020204" pitchFamily="34" charset="0"/>
              </a:rPr>
              <a:t/>
            </a:r>
            <a:br>
              <a:rPr lang="fr-FR" sz="1800" dirty="0">
                <a:solidFill>
                  <a:schemeClr val="bg1"/>
                </a:solidFill>
                <a:latin typeface="Arial" panose="020B0604020202020204" pitchFamily="34" charset="0"/>
                <a:cs typeface="Arial" panose="020B0604020202020204" pitchFamily="34" charset="0"/>
              </a:rPr>
            </a:br>
            <a:r>
              <a:rPr lang="fr-FR" sz="1800" dirty="0">
                <a:solidFill>
                  <a:schemeClr val="bg1"/>
                </a:solidFill>
                <a:latin typeface="Arial" panose="020B0604020202020204" pitchFamily="34" charset="0"/>
                <a:cs typeface="Arial" panose="020B0604020202020204" pitchFamily="34" charset="0"/>
              </a:rPr>
              <a:t/>
            </a:r>
            <a:br>
              <a:rPr lang="fr-FR" sz="1800" dirty="0">
                <a:solidFill>
                  <a:schemeClr val="bg1"/>
                </a:solidFill>
                <a:latin typeface="Arial" panose="020B0604020202020204" pitchFamily="34" charset="0"/>
                <a:cs typeface="Arial" panose="020B0604020202020204" pitchFamily="34" charset="0"/>
              </a:rPr>
            </a:br>
            <a:endParaRPr lang="en-US" sz="1800" u="sng"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4940300" y="1465418"/>
            <a:ext cx="2324100" cy="1320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rgbClr val="FF0000"/>
                </a:solidFill>
              </a:rPr>
              <a:t>+</a:t>
            </a:r>
            <a:endParaRPr lang="fr-FR" sz="5400" dirty="0">
              <a:solidFill>
                <a:srgbClr val="FF0000"/>
              </a:solidFill>
            </a:endParaRPr>
          </a:p>
        </p:txBody>
      </p:sp>
      <p:cxnSp>
        <p:nvCxnSpPr>
          <p:cNvPr id="5" name="Straight Arrow Connector 5"/>
          <p:cNvCxnSpPr/>
          <p:nvPr/>
        </p:nvCxnSpPr>
        <p:spPr>
          <a:xfrm>
            <a:off x="10844981" y="6204155"/>
            <a:ext cx="786580"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168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210881" y="3571017"/>
            <a:ext cx="5582959" cy="1119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178291" y="786027"/>
            <a:ext cx="7835415" cy="830997"/>
          </a:xfrm>
          <a:prstGeom prst="rect">
            <a:avLst/>
          </a:prstGeom>
        </p:spPr>
        <p:txBody>
          <a:bodyPr wrap="none">
            <a:spAutoFit/>
          </a:bodyPr>
          <a:lstStyle/>
          <a:p>
            <a:r>
              <a:rPr lang="fr-FR" sz="4800" b="1" spc="300" dirty="0">
                <a:solidFill>
                  <a:schemeClr val="accent4"/>
                </a:solidFill>
                <a:latin typeface="Arial" panose="020B0604020202020204" pitchFamily="34" charset="0"/>
                <a:cs typeface="Arial" panose="020B0604020202020204" pitchFamily="34" charset="0"/>
              </a:rPr>
              <a:t>DEBUT DE LA PHASE 2</a:t>
            </a:r>
            <a:endParaRPr lang="en-US" sz="4800" b="1" spc="300" dirty="0">
              <a:solidFill>
                <a:schemeClr val="accent4"/>
              </a:solidFill>
              <a:latin typeface="Arial" panose="020B0604020202020204" pitchFamily="34" charset="0"/>
              <a:cs typeface="Arial" panose="020B0604020202020204" pitchFamily="34" charset="0"/>
            </a:endParaRPr>
          </a:p>
        </p:txBody>
      </p:sp>
      <p:sp>
        <p:nvSpPr>
          <p:cNvPr id="13" name="Rectangle 12"/>
          <p:cNvSpPr/>
          <p:nvPr/>
        </p:nvSpPr>
        <p:spPr>
          <a:xfrm>
            <a:off x="838200" y="3571017"/>
            <a:ext cx="10515599" cy="111983"/>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838200" y="3167171"/>
            <a:ext cx="0" cy="5208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703806" y="3167171"/>
            <a:ext cx="0" cy="5208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793841" y="3167171"/>
            <a:ext cx="0" cy="5208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353799" y="3167171"/>
            <a:ext cx="0" cy="5208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63730" y="2723354"/>
            <a:ext cx="2590800" cy="646331"/>
          </a:xfrm>
          <a:prstGeom prst="rect">
            <a:avLst/>
          </a:prstGeom>
          <a:noFill/>
        </p:spPr>
        <p:txBody>
          <a:bodyPr wrap="square" rtlCol="0">
            <a:spAutoFit/>
          </a:bodyPr>
          <a:lstStyle/>
          <a:p>
            <a:pPr algn="ctr"/>
            <a:r>
              <a:rPr lang="en-US" sz="1200" b="1" i="1" dirty="0">
                <a:solidFill>
                  <a:schemeClr val="bg1"/>
                </a:solidFill>
                <a:latin typeface="Arial" panose="020B0604020202020204" pitchFamily="34" charset="0"/>
                <a:cs typeface="Arial" panose="020B0604020202020204" pitchFamily="34" charset="0"/>
              </a:rPr>
              <a:t>Phase 1:</a:t>
            </a:r>
          </a:p>
          <a:p>
            <a:pPr algn="ctr"/>
            <a:r>
              <a:rPr lang="en-US" sz="1200" b="1" i="1" dirty="0">
                <a:solidFill>
                  <a:schemeClr val="bg1"/>
                </a:solidFill>
                <a:latin typeface="Arial" panose="020B0604020202020204" pitchFamily="34" charset="0"/>
                <a:cs typeface="Arial" panose="020B0604020202020204" pitchFamily="34" charset="0"/>
              </a:rPr>
              <a:t> </a:t>
            </a:r>
          </a:p>
          <a:p>
            <a:pPr algn="ctr"/>
            <a:r>
              <a:rPr lang="en-US" sz="1200" i="1" dirty="0">
                <a:solidFill>
                  <a:schemeClr val="bg1"/>
                </a:solidFill>
                <a:latin typeface="Arial" panose="020B0604020202020204" pitchFamily="34" charset="0"/>
                <a:cs typeface="Arial" panose="020B0604020202020204" pitchFamily="34" charset="0"/>
              </a:rPr>
              <a:t>Instructions et exemples</a:t>
            </a:r>
          </a:p>
        </p:txBody>
      </p:sp>
      <p:sp>
        <p:nvSpPr>
          <p:cNvPr id="20" name="TextBox 19"/>
          <p:cNvSpPr txBox="1"/>
          <p:nvPr/>
        </p:nvSpPr>
        <p:spPr>
          <a:xfrm>
            <a:off x="3769512" y="2723354"/>
            <a:ext cx="6507480" cy="830997"/>
          </a:xfrm>
          <a:prstGeom prst="rect">
            <a:avLst/>
          </a:prstGeom>
          <a:noFill/>
        </p:spPr>
        <p:txBody>
          <a:bodyPr wrap="square" rtlCol="0">
            <a:spAutoFit/>
          </a:bodyPr>
          <a:lstStyle/>
          <a:p>
            <a:pPr algn="ctr"/>
            <a:r>
              <a:rPr lang="en-US" sz="1200" b="1" i="1" dirty="0">
                <a:solidFill>
                  <a:schemeClr val="accent4"/>
                </a:solidFill>
                <a:latin typeface="Arial" panose="020B0604020202020204" pitchFamily="34" charset="0"/>
                <a:cs typeface="Arial" panose="020B0604020202020204" pitchFamily="34" charset="0"/>
              </a:rPr>
              <a:t>Phase 2: </a:t>
            </a:r>
          </a:p>
          <a:p>
            <a:pPr algn="ctr"/>
            <a:endParaRPr lang="en-US" sz="1200" b="1" i="1" dirty="0">
              <a:solidFill>
                <a:schemeClr val="accent4"/>
              </a:solidFill>
              <a:latin typeface="Arial" panose="020B0604020202020204" pitchFamily="34" charset="0"/>
              <a:cs typeface="Arial" panose="020B0604020202020204" pitchFamily="34" charset="0"/>
            </a:endParaRPr>
          </a:p>
          <a:p>
            <a:pPr algn="ctr"/>
            <a:r>
              <a:rPr lang="en-US" sz="1200" i="1" dirty="0">
                <a:solidFill>
                  <a:schemeClr val="accent4"/>
                </a:solidFill>
                <a:latin typeface="Arial" panose="020B0604020202020204" pitchFamily="34" charset="0"/>
                <a:cs typeface="Arial" panose="020B0604020202020204" pitchFamily="34" charset="0"/>
              </a:rPr>
              <a:t>Expérience principale “Cognition et Emotions”</a:t>
            </a:r>
          </a:p>
          <a:p>
            <a:pPr algn="ctr"/>
            <a:r>
              <a:rPr lang="en-US" sz="1200" i="1" dirty="0">
                <a:solidFill>
                  <a:schemeClr val="accent4"/>
                </a:solidFill>
                <a:latin typeface="Arial" panose="020B0604020202020204" pitchFamily="34" charset="0"/>
                <a:cs typeface="Arial" panose="020B0604020202020204" pitchFamily="34" charset="0"/>
              </a:rPr>
              <a:t>(€€€)</a:t>
            </a:r>
          </a:p>
        </p:txBody>
      </p:sp>
      <p:sp>
        <p:nvSpPr>
          <p:cNvPr id="21" name="TextBox 20"/>
          <p:cNvSpPr txBox="1"/>
          <p:nvPr/>
        </p:nvSpPr>
        <p:spPr>
          <a:xfrm>
            <a:off x="9793840" y="2728386"/>
            <a:ext cx="1559959" cy="830997"/>
          </a:xfrm>
          <a:prstGeom prst="rect">
            <a:avLst/>
          </a:prstGeom>
          <a:noFill/>
        </p:spPr>
        <p:txBody>
          <a:bodyPr wrap="square" rtlCol="0">
            <a:spAutoFit/>
          </a:bodyPr>
          <a:lstStyle/>
          <a:p>
            <a:pPr algn="ctr"/>
            <a:r>
              <a:rPr lang="en-US" sz="1200" b="1" i="1" dirty="0">
                <a:solidFill>
                  <a:schemeClr val="bg1"/>
                </a:solidFill>
                <a:latin typeface="Arial" panose="020B0604020202020204" pitchFamily="34" charset="0"/>
                <a:cs typeface="Arial" panose="020B0604020202020204" pitchFamily="34" charset="0"/>
              </a:rPr>
              <a:t>Phase 3: </a:t>
            </a:r>
          </a:p>
          <a:p>
            <a:pPr algn="ctr"/>
            <a:r>
              <a:rPr lang="en-US" sz="1200" i="1" dirty="0">
                <a:solidFill>
                  <a:schemeClr val="bg1"/>
                </a:solidFill>
                <a:latin typeface="Arial" panose="020B0604020202020204" pitchFamily="34" charset="0"/>
                <a:cs typeface="Arial" panose="020B0604020202020204" pitchFamily="34" charset="0"/>
              </a:rPr>
              <a:t>Calcul de la rémuneration &amp;</a:t>
            </a:r>
          </a:p>
          <a:p>
            <a:pPr algn="ctr"/>
            <a:r>
              <a:rPr lang="en-US" sz="1200" i="1" dirty="0">
                <a:solidFill>
                  <a:schemeClr val="bg1"/>
                </a:solidFill>
                <a:latin typeface="Arial" panose="020B0604020202020204" pitchFamily="34" charset="0"/>
                <a:cs typeface="Arial" panose="020B0604020202020204" pitchFamily="34" charset="0"/>
              </a:rPr>
              <a:t>15 minutes de vélo</a:t>
            </a:r>
          </a:p>
        </p:txBody>
      </p:sp>
      <p:cxnSp>
        <p:nvCxnSpPr>
          <p:cNvPr id="22" name="Straight Connector 21"/>
          <p:cNvCxnSpPr/>
          <p:nvPr/>
        </p:nvCxnSpPr>
        <p:spPr>
          <a:xfrm>
            <a:off x="4210882" y="3162139"/>
            <a:ext cx="0" cy="5208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244289" y="4162099"/>
            <a:ext cx="1433406" cy="461665"/>
          </a:xfrm>
          <a:prstGeom prst="rect">
            <a:avLst/>
          </a:prstGeom>
          <a:noFill/>
        </p:spPr>
        <p:txBody>
          <a:bodyPr wrap="none" rtlCol="0">
            <a:spAutoFit/>
          </a:bodyPr>
          <a:lstStyle/>
          <a:p>
            <a:pPr marL="171450" indent="-171450" algn="ctr">
              <a:buFont typeface="Wingdings" panose="05000000000000000000" pitchFamily="2" charset="2"/>
              <a:buChar char="ü"/>
            </a:pPr>
            <a:r>
              <a:rPr lang="fr-FR" sz="1200" b="1" i="1" dirty="0">
                <a:solidFill>
                  <a:schemeClr val="bg1"/>
                </a:solidFill>
                <a:latin typeface="Arial" panose="020B0604020202020204" pitchFamily="34" charset="0"/>
                <a:cs typeface="Arial" panose="020B0604020202020204" pitchFamily="34" charset="0"/>
              </a:rPr>
              <a:t>Placement des</a:t>
            </a:r>
            <a:br>
              <a:rPr lang="fr-FR" sz="1200" b="1" i="1" dirty="0">
                <a:solidFill>
                  <a:schemeClr val="bg1"/>
                </a:solidFill>
                <a:latin typeface="Arial" panose="020B0604020202020204" pitchFamily="34" charset="0"/>
                <a:cs typeface="Arial" panose="020B0604020202020204" pitchFamily="34" charset="0"/>
              </a:rPr>
            </a:br>
            <a:r>
              <a:rPr lang="fr-FR" sz="1200" b="1" i="1" dirty="0">
                <a:solidFill>
                  <a:schemeClr val="bg1"/>
                </a:solidFill>
                <a:latin typeface="Arial" panose="020B0604020202020204" pitchFamily="34" charset="0"/>
                <a:cs typeface="Arial" panose="020B0604020202020204" pitchFamily="34" charset="0"/>
              </a:rPr>
              <a:t>électrodes </a:t>
            </a:r>
          </a:p>
        </p:txBody>
      </p:sp>
      <p:cxnSp>
        <p:nvCxnSpPr>
          <p:cNvPr id="24" name="Straight Arrow Connector 23"/>
          <p:cNvCxnSpPr/>
          <p:nvPr/>
        </p:nvCxnSpPr>
        <p:spPr>
          <a:xfrm flipH="1" flipV="1">
            <a:off x="3959583" y="3761898"/>
            <a:ext cx="1" cy="39516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9118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00" y="0"/>
            <a:ext cx="10515600" cy="6848475"/>
          </a:xfrm>
        </p:spPr>
        <p:txBody>
          <a:bodyPr anchor="t">
            <a:normAutofit/>
          </a:bodyPr>
          <a:lstStyle/>
          <a:p>
            <a:r>
              <a:rPr lang="fr-FR" sz="1800" u="sng" dirty="0">
                <a:solidFill>
                  <a:schemeClr val="bg1"/>
                </a:solidFill>
                <a:latin typeface="Arial" panose="020B0604020202020204" pitchFamily="34" charset="0"/>
                <a:cs typeface="Arial" panose="020B0604020202020204" pitchFamily="34" charset="0"/>
              </a:rPr>
              <a:t/>
            </a:r>
            <a:br>
              <a:rPr lang="fr-FR" sz="1800" u="sng" dirty="0">
                <a:solidFill>
                  <a:schemeClr val="bg1"/>
                </a:solidFill>
                <a:latin typeface="Arial" panose="020B0604020202020204" pitchFamily="34" charset="0"/>
                <a:cs typeface="Arial" panose="020B0604020202020204" pitchFamily="34" charset="0"/>
              </a:rPr>
            </a:br>
            <a:r>
              <a:rPr lang="fr-FR" sz="1800" u="sng" dirty="0">
                <a:solidFill>
                  <a:schemeClr val="bg1"/>
                </a:solidFill>
                <a:latin typeface="Arial" panose="020B0604020202020204" pitchFamily="34" charset="0"/>
                <a:cs typeface="Arial" panose="020B0604020202020204" pitchFamily="34" charset="0"/>
              </a:rPr>
              <a:t/>
            </a:r>
            <a:br>
              <a:rPr lang="fr-FR" sz="1800" u="sng" dirty="0">
                <a:solidFill>
                  <a:schemeClr val="bg1"/>
                </a:solidFill>
                <a:latin typeface="Arial" panose="020B0604020202020204" pitchFamily="34" charset="0"/>
                <a:cs typeface="Arial" panose="020B0604020202020204" pitchFamily="34" charset="0"/>
              </a:rPr>
            </a:br>
            <a:r>
              <a:rPr lang="fr-FR" sz="1800" u="sng" dirty="0">
                <a:solidFill>
                  <a:schemeClr val="bg1"/>
                </a:solidFill>
                <a:latin typeface="Arial" panose="020B0604020202020204" pitchFamily="34" charset="0"/>
                <a:cs typeface="Arial" panose="020B0604020202020204" pitchFamily="34" charset="0"/>
              </a:rPr>
              <a:t>Expérience Principale</a:t>
            </a:r>
            <a:br>
              <a:rPr lang="fr-FR" sz="1800" u="sng" dirty="0">
                <a:solidFill>
                  <a:schemeClr val="bg1"/>
                </a:solidFill>
                <a:latin typeface="Arial" panose="020B0604020202020204" pitchFamily="34" charset="0"/>
                <a:cs typeface="Arial" panose="020B0604020202020204" pitchFamily="34" charset="0"/>
              </a:rPr>
            </a:br>
            <a:r>
              <a:rPr lang="fr-FR" sz="1800" u="sng" dirty="0">
                <a:solidFill>
                  <a:schemeClr val="bg1"/>
                </a:solidFill>
                <a:latin typeface="Arial" panose="020B0604020202020204" pitchFamily="34" charset="0"/>
                <a:cs typeface="Arial" panose="020B0604020202020204" pitchFamily="34" charset="0"/>
              </a:rPr>
              <a:t/>
            </a:r>
            <a:br>
              <a:rPr lang="fr-FR" sz="1800" u="sng" dirty="0">
                <a:solidFill>
                  <a:schemeClr val="bg1"/>
                </a:solidFill>
                <a:latin typeface="Arial" panose="020B0604020202020204" pitchFamily="34" charset="0"/>
                <a:cs typeface="Arial" panose="020B0604020202020204" pitchFamily="34" charset="0"/>
              </a:rPr>
            </a:br>
            <a:r>
              <a:rPr lang="fr-FR" sz="1800" u="sng" dirty="0">
                <a:solidFill>
                  <a:schemeClr val="bg1"/>
                </a:solidFill>
                <a:latin typeface="Arial" panose="020B0604020202020204" pitchFamily="34" charset="0"/>
                <a:cs typeface="Arial" panose="020B0604020202020204" pitchFamily="34" charset="0"/>
              </a:rPr>
              <a:t/>
            </a:r>
            <a:br>
              <a:rPr lang="fr-FR" sz="1800" u="sng" dirty="0">
                <a:solidFill>
                  <a:schemeClr val="bg1"/>
                </a:solidFill>
                <a:latin typeface="Arial" panose="020B0604020202020204" pitchFamily="34" charset="0"/>
                <a:cs typeface="Arial" panose="020B0604020202020204" pitchFamily="34" charset="0"/>
              </a:rPr>
            </a:br>
            <a:r>
              <a:rPr lang="fr-FR" sz="1800" dirty="0">
                <a:solidFill>
                  <a:schemeClr val="bg1"/>
                </a:solidFill>
                <a:latin typeface="Arial" panose="020B0604020202020204" pitchFamily="34" charset="0"/>
                <a:cs typeface="Arial" panose="020B0604020202020204" pitchFamily="34" charset="0"/>
              </a:rPr>
              <a:t>Dès maintenant, parmi les choix que vous allez faire, n’importe lequel pourra être sélectionné à la fin de l’expérience, comme l’un des deux choix qui servira à déterminer votre bonus. </a:t>
            </a:r>
            <a:br>
              <a:rPr lang="fr-FR" sz="1800" dirty="0">
                <a:solidFill>
                  <a:schemeClr val="bg1"/>
                </a:solidFill>
                <a:latin typeface="Arial" panose="020B0604020202020204" pitchFamily="34" charset="0"/>
                <a:cs typeface="Arial" panose="020B0604020202020204" pitchFamily="34" charset="0"/>
              </a:rPr>
            </a:br>
            <a:r>
              <a:rPr lang="fr-FR" sz="1800" dirty="0">
                <a:solidFill>
                  <a:schemeClr val="bg1"/>
                </a:solidFill>
                <a:latin typeface="Arial" panose="020B0604020202020204" pitchFamily="34" charset="0"/>
                <a:cs typeface="Arial" panose="020B0604020202020204" pitchFamily="34" charset="0"/>
              </a:rPr>
              <a:t/>
            </a:r>
            <a:br>
              <a:rPr lang="fr-FR" sz="1800" dirty="0">
                <a:solidFill>
                  <a:schemeClr val="bg1"/>
                </a:solidFill>
                <a:latin typeface="Arial" panose="020B0604020202020204" pitchFamily="34" charset="0"/>
                <a:cs typeface="Arial" panose="020B0604020202020204" pitchFamily="34" charset="0"/>
              </a:rPr>
            </a:br>
            <a:r>
              <a:rPr lang="fr-FR" sz="1800" dirty="0">
                <a:solidFill>
                  <a:schemeClr val="bg1"/>
                </a:solidFill>
                <a:latin typeface="Arial" panose="020B0604020202020204" pitchFamily="34" charset="0"/>
                <a:cs typeface="Arial" panose="020B0604020202020204" pitchFamily="34" charset="0"/>
              </a:rPr>
              <a:t>Dans l’expérience principale, contrairement à l’entraînement, on vous présentera régulièrement des textes, le plus souvent accompagnés de musique. Essayez de </a:t>
            </a:r>
            <a:r>
              <a:rPr lang="fr-FR" sz="1800" u="sng" dirty="0">
                <a:solidFill>
                  <a:schemeClr val="bg1"/>
                </a:solidFill>
                <a:latin typeface="Arial" panose="020B0604020202020204" pitchFamily="34" charset="0"/>
                <a:cs typeface="Arial" panose="020B0604020202020204" pitchFamily="34" charset="0"/>
              </a:rPr>
              <a:t>bien vous représenter la situation </a:t>
            </a:r>
            <a:r>
              <a:rPr lang="fr-FR" sz="1800" dirty="0">
                <a:solidFill>
                  <a:schemeClr val="bg1"/>
                </a:solidFill>
                <a:latin typeface="Arial" panose="020B0604020202020204" pitchFamily="34" charset="0"/>
                <a:cs typeface="Arial" panose="020B0604020202020204" pitchFamily="34" charset="0"/>
              </a:rPr>
              <a:t>décrite dans le texte. Si le texte déclenche une émotion, essayez de la ressentir pleinement, jusqu’à ce qu’on vous demande de la noter. Avant de pouvoir noter cette émotion sur les échelles, vous devrez toutefois réaliser plusieurs essais de la tâche cognitive concernant les choix économiques. Essayez de ne pas vous laisser distraire par la tâche, et d’exprimer votre émotion telle que vous l’avez ressentie.</a:t>
            </a:r>
            <a:br>
              <a:rPr lang="fr-FR" sz="1800" dirty="0">
                <a:solidFill>
                  <a:schemeClr val="bg1"/>
                </a:solidFill>
                <a:latin typeface="Arial" panose="020B0604020202020204" pitchFamily="34" charset="0"/>
                <a:cs typeface="Arial" panose="020B0604020202020204" pitchFamily="34" charset="0"/>
              </a:rPr>
            </a:br>
            <a:r>
              <a:rPr lang="fr-FR" sz="1800" dirty="0">
                <a:solidFill>
                  <a:schemeClr val="bg1"/>
                </a:solidFill>
                <a:latin typeface="Arial" panose="020B0604020202020204" pitchFamily="34" charset="0"/>
                <a:cs typeface="Arial" panose="020B0604020202020204" pitchFamily="34" charset="0"/>
              </a:rPr>
              <a:t/>
            </a:r>
            <a:br>
              <a:rPr lang="fr-FR" sz="1800" dirty="0">
                <a:solidFill>
                  <a:schemeClr val="bg1"/>
                </a:solidFill>
                <a:latin typeface="Arial" panose="020B0604020202020204" pitchFamily="34" charset="0"/>
                <a:cs typeface="Arial" panose="020B0604020202020204" pitchFamily="34" charset="0"/>
              </a:rPr>
            </a:br>
            <a:r>
              <a:rPr lang="fr-FR" sz="1800" dirty="0">
                <a:solidFill>
                  <a:schemeClr val="bg1"/>
                </a:solidFill>
                <a:latin typeface="Arial" panose="020B0604020202020204" pitchFamily="34" charset="0"/>
                <a:cs typeface="Arial" panose="020B0604020202020204" pitchFamily="34" charset="0"/>
              </a:rPr>
              <a:t/>
            </a:r>
            <a:br>
              <a:rPr lang="fr-FR" sz="1800" dirty="0">
                <a:solidFill>
                  <a:schemeClr val="bg1"/>
                </a:solidFill>
                <a:latin typeface="Arial" panose="020B0604020202020204" pitchFamily="34" charset="0"/>
                <a:cs typeface="Arial" panose="020B0604020202020204" pitchFamily="34" charset="0"/>
              </a:rPr>
            </a:br>
            <a:r>
              <a:rPr lang="fr-FR" sz="1800" dirty="0">
                <a:solidFill>
                  <a:schemeClr val="bg1"/>
                </a:solidFill>
                <a:latin typeface="Arial" panose="020B0604020202020204" pitchFamily="34" charset="0"/>
                <a:cs typeface="Arial" panose="020B0604020202020204" pitchFamily="34" charset="0"/>
              </a:rPr>
              <a:t>La phase 2, c’est-à-dire l’expérience principale, prendra à peu près une heure. </a:t>
            </a:r>
            <a:br>
              <a:rPr lang="fr-FR" sz="1800" dirty="0">
                <a:solidFill>
                  <a:schemeClr val="bg1"/>
                </a:solidFill>
                <a:latin typeface="Arial" panose="020B0604020202020204" pitchFamily="34" charset="0"/>
                <a:cs typeface="Arial" panose="020B0604020202020204" pitchFamily="34" charset="0"/>
              </a:rPr>
            </a:br>
            <a:r>
              <a:rPr lang="fr-FR" sz="1800" dirty="0">
                <a:solidFill>
                  <a:schemeClr val="bg1"/>
                </a:solidFill>
                <a:latin typeface="Arial" panose="020B0604020202020204" pitchFamily="34" charset="0"/>
                <a:cs typeface="Arial" panose="020B0604020202020204" pitchFamily="34" charset="0"/>
              </a:rPr>
              <a:t>Il y aura une pause au milieu.</a:t>
            </a:r>
            <a:endParaRPr lang="en-US" sz="1800" u="sng" dirty="0">
              <a:solidFill>
                <a:schemeClr val="bg1"/>
              </a:solidFill>
              <a:latin typeface="Arial" panose="020B0604020202020204" pitchFamily="34" charset="0"/>
              <a:cs typeface="Arial" panose="020B0604020202020204" pitchFamily="34" charset="0"/>
            </a:endParaRPr>
          </a:p>
        </p:txBody>
      </p:sp>
      <p:cxnSp>
        <p:nvCxnSpPr>
          <p:cNvPr id="3" name="Straight Arrow Connector 5"/>
          <p:cNvCxnSpPr/>
          <p:nvPr/>
        </p:nvCxnSpPr>
        <p:spPr>
          <a:xfrm>
            <a:off x="10844981" y="6204155"/>
            <a:ext cx="786580"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1108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34297" y="365124"/>
            <a:ext cx="11513574" cy="61929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fr-FR" sz="2800" u="sng" dirty="0">
              <a:solidFill>
                <a:schemeClr val="bg1"/>
              </a:solidFill>
              <a:latin typeface="Arial" panose="020B0604020202020204" pitchFamily="34" charset="0"/>
              <a:cs typeface="Arial" panose="020B0604020202020204" pitchFamily="34" charset="0"/>
            </a:endParaRPr>
          </a:p>
          <a:p>
            <a:endParaRPr lang="fr-FR" sz="2800" u="sng" dirty="0">
              <a:solidFill>
                <a:schemeClr val="bg1"/>
              </a:solidFill>
              <a:latin typeface="Arial" panose="020B0604020202020204" pitchFamily="34" charset="0"/>
              <a:cs typeface="Arial" panose="020B0604020202020204" pitchFamily="34" charset="0"/>
            </a:endParaRPr>
          </a:p>
          <a:p>
            <a:endParaRPr lang="fr-FR" sz="2800" u="sng" dirty="0">
              <a:solidFill>
                <a:schemeClr val="bg1"/>
              </a:solidFill>
              <a:latin typeface="Arial" panose="020B0604020202020204" pitchFamily="34" charset="0"/>
              <a:cs typeface="Arial" panose="020B0604020202020204" pitchFamily="34" charset="0"/>
            </a:endParaRPr>
          </a:p>
          <a:p>
            <a:endParaRPr lang="fr-FR" sz="2800" u="sng" dirty="0">
              <a:solidFill>
                <a:schemeClr val="bg1"/>
              </a:solidFill>
              <a:latin typeface="Arial" panose="020B0604020202020204" pitchFamily="34" charset="0"/>
              <a:cs typeface="Arial" panose="020B0604020202020204" pitchFamily="34" charset="0"/>
            </a:endParaRPr>
          </a:p>
          <a:p>
            <a:r>
              <a:rPr lang="fr-FR" sz="2800" u="sng" dirty="0">
                <a:solidFill>
                  <a:schemeClr val="bg1"/>
                </a:solidFill>
                <a:latin typeface="Arial" panose="020B0604020202020204" pitchFamily="34" charset="0"/>
                <a:cs typeface="Arial" panose="020B0604020202020204" pitchFamily="34" charset="0"/>
              </a:rPr>
              <a:t>Pause</a:t>
            </a:r>
          </a:p>
          <a:p>
            <a:endParaRPr lang="fr-FR" sz="2800" u="sng" dirty="0">
              <a:solidFill>
                <a:schemeClr val="bg1"/>
              </a:solidFill>
              <a:latin typeface="Arial" panose="020B0604020202020204" pitchFamily="34" charset="0"/>
              <a:cs typeface="Arial" panose="020B0604020202020204" pitchFamily="34" charset="0"/>
            </a:endParaRPr>
          </a:p>
          <a:p>
            <a:endParaRPr lang="fr-FR" sz="2800" u="sng" dirty="0">
              <a:solidFill>
                <a:schemeClr val="bg1"/>
              </a:solidFill>
              <a:latin typeface="Arial" panose="020B0604020202020204" pitchFamily="34" charset="0"/>
              <a:cs typeface="Arial" panose="020B0604020202020204" pitchFamily="34" charset="0"/>
            </a:endParaRPr>
          </a:p>
          <a:p>
            <a:r>
              <a:rPr lang="fr-FR" sz="2000" i="1" dirty="0">
                <a:solidFill>
                  <a:schemeClr val="bg1"/>
                </a:solidFill>
                <a:latin typeface="Arial" panose="020B0604020202020204" pitchFamily="34" charset="0"/>
                <a:cs typeface="Arial" panose="020B0604020202020204" pitchFamily="34" charset="0"/>
              </a:rPr>
              <a:t>L’expérimentateur vient vous voir.</a:t>
            </a:r>
          </a:p>
        </p:txBody>
      </p:sp>
    </p:spTree>
    <p:extLst>
      <p:ext uri="{BB962C8B-B14F-4D97-AF65-F5344CB8AC3E}">
        <p14:creationId xmlns:p14="http://schemas.microsoft.com/office/powerpoint/2010/main" val="980345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34297" y="365124"/>
            <a:ext cx="11513574" cy="61929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fr-FR" sz="2800" u="sng" dirty="0">
              <a:solidFill>
                <a:schemeClr val="bg1"/>
              </a:solidFill>
              <a:latin typeface="Arial" panose="020B0604020202020204" pitchFamily="34" charset="0"/>
              <a:cs typeface="Arial" panose="020B0604020202020204" pitchFamily="34" charset="0"/>
            </a:endParaRPr>
          </a:p>
          <a:p>
            <a:endParaRPr lang="fr-FR" sz="2800" u="sng" dirty="0">
              <a:solidFill>
                <a:schemeClr val="bg1"/>
              </a:solidFill>
              <a:latin typeface="Arial" panose="020B0604020202020204" pitchFamily="34" charset="0"/>
              <a:cs typeface="Arial" panose="020B0604020202020204" pitchFamily="34" charset="0"/>
            </a:endParaRPr>
          </a:p>
          <a:p>
            <a:endParaRPr lang="fr-FR" sz="2800" u="sng" dirty="0">
              <a:solidFill>
                <a:schemeClr val="accent1"/>
              </a:solidFill>
              <a:latin typeface="Arial" panose="020B0604020202020204" pitchFamily="34" charset="0"/>
              <a:cs typeface="Arial" panose="020B0604020202020204" pitchFamily="34" charset="0"/>
            </a:endParaRPr>
          </a:p>
          <a:p>
            <a:endParaRPr lang="fr-FR" sz="2800" u="sng" dirty="0">
              <a:solidFill>
                <a:schemeClr val="accent1"/>
              </a:solidFill>
              <a:latin typeface="Arial" panose="020B0604020202020204" pitchFamily="34" charset="0"/>
              <a:cs typeface="Arial" panose="020B0604020202020204" pitchFamily="34" charset="0"/>
            </a:endParaRPr>
          </a:p>
          <a:p>
            <a:endParaRPr lang="fr-FR" sz="2800" u="sng" dirty="0">
              <a:solidFill>
                <a:schemeClr val="accent1"/>
              </a:solidFill>
              <a:latin typeface="Arial" panose="020B0604020202020204" pitchFamily="34" charset="0"/>
              <a:cs typeface="Arial" panose="020B0604020202020204" pitchFamily="34" charset="0"/>
            </a:endParaRPr>
          </a:p>
          <a:p>
            <a:r>
              <a:rPr lang="fr-FR" sz="2800" u="sng" dirty="0">
                <a:solidFill>
                  <a:schemeClr val="bg1"/>
                </a:solidFill>
                <a:latin typeface="Arial" panose="020B0604020202020204" pitchFamily="34" charset="0"/>
                <a:cs typeface="Arial" panose="020B0604020202020204" pitchFamily="34" charset="0"/>
              </a:rPr>
              <a:t>Fin de l’expérience principale</a:t>
            </a:r>
          </a:p>
        </p:txBody>
      </p:sp>
      <p:cxnSp>
        <p:nvCxnSpPr>
          <p:cNvPr id="3" name="Straight Arrow Connector 5"/>
          <p:cNvCxnSpPr/>
          <p:nvPr/>
        </p:nvCxnSpPr>
        <p:spPr>
          <a:xfrm>
            <a:off x="10844981" y="6204155"/>
            <a:ext cx="786580"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52790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34297" y="365124"/>
            <a:ext cx="11513574" cy="61929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fr-FR" sz="2800" u="sng" dirty="0">
              <a:solidFill>
                <a:schemeClr val="bg1"/>
              </a:solidFill>
              <a:latin typeface="Arial" panose="020B0604020202020204" pitchFamily="34" charset="0"/>
              <a:cs typeface="Arial" panose="020B0604020202020204" pitchFamily="34" charset="0"/>
            </a:endParaRPr>
          </a:p>
          <a:p>
            <a:endParaRPr lang="fr-FR" sz="2800" u="sng" dirty="0">
              <a:solidFill>
                <a:schemeClr val="bg1"/>
              </a:solidFill>
              <a:latin typeface="Arial" panose="020B0604020202020204" pitchFamily="34" charset="0"/>
              <a:cs typeface="Arial" panose="020B0604020202020204" pitchFamily="34" charset="0"/>
            </a:endParaRPr>
          </a:p>
          <a:p>
            <a:endParaRPr lang="fr-FR" sz="2800" u="sng" dirty="0">
              <a:solidFill>
                <a:schemeClr val="bg1"/>
              </a:solidFill>
              <a:latin typeface="Arial" panose="020B0604020202020204" pitchFamily="34" charset="0"/>
              <a:cs typeface="Arial" panose="020B0604020202020204" pitchFamily="34" charset="0"/>
            </a:endParaRPr>
          </a:p>
          <a:p>
            <a:r>
              <a:rPr lang="fr-FR" sz="2800" u="sng" dirty="0">
                <a:solidFill>
                  <a:schemeClr val="bg1"/>
                </a:solidFill>
                <a:latin typeface="Arial" panose="020B0604020202020204" pitchFamily="34" charset="0"/>
                <a:cs typeface="Arial" panose="020B0604020202020204" pitchFamily="34" charset="0"/>
              </a:rPr>
              <a:t>Evaluation des musiques</a:t>
            </a:r>
          </a:p>
          <a:p>
            <a:endParaRPr lang="fr-FR" sz="2800" u="sng" dirty="0">
              <a:solidFill>
                <a:schemeClr val="bg1"/>
              </a:solidFill>
              <a:latin typeface="Arial" panose="020B0604020202020204" pitchFamily="34" charset="0"/>
              <a:cs typeface="Arial" panose="020B0604020202020204" pitchFamily="34" charset="0"/>
            </a:endParaRPr>
          </a:p>
          <a:p>
            <a:r>
              <a:rPr lang="fr-FR" sz="2000" dirty="0">
                <a:solidFill>
                  <a:schemeClr val="bg1"/>
                </a:solidFill>
                <a:latin typeface="Arial" panose="020B0604020202020204" pitchFamily="34" charset="0"/>
                <a:cs typeface="Arial" panose="020B0604020202020204" pitchFamily="34" charset="0"/>
              </a:rPr>
              <a:t>Dans la suite, nous voudrions savoir dans quelle mesure vous avez aimé les morceaux de musique que vous avez entendus. Vous allez entendre tous les extraits une nouvelle fois pendant quelques secondes, et vous allez devoir indiquer votre appréciation sur une échelle. Elle vous permettra de varier votre avis entre « je n’ai pas du tout aimé » et « j’ai adoré ».</a:t>
            </a:r>
          </a:p>
          <a:p>
            <a:endParaRPr lang="fr-FR" sz="2000" dirty="0">
              <a:solidFill>
                <a:schemeClr val="bg1"/>
              </a:solidFill>
              <a:latin typeface="Arial" panose="020B0604020202020204" pitchFamily="34" charset="0"/>
              <a:cs typeface="Arial" panose="020B0604020202020204" pitchFamily="34" charset="0"/>
            </a:endParaRPr>
          </a:p>
          <a:p>
            <a:r>
              <a:rPr lang="fr-FR" sz="2000" dirty="0">
                <a:solidFill>
                  <a:schemeClr val="bg1"/>
                </a:solidFill>
                <a:latin typeface="Arial" panose="020B0604020202020204" pitchFamily="34" charset="0"/>
                <a:cs typeface="Arial" panose="020B0604020202020204" pitchFamily="34" charset="0"/>
              </a:rPr>
              <a:t>Appuyez sur la barre espace pour commencer.</a:t>
            </a:r>
          </a:p>
        </p:txBody>
      </p:sp>
    </p:spTree>
    <p:extLst>
      <p:ext uri="{BB962C8B-B14F-4D97-AF65-F5344CB8AC3E}">
        <p14:creationId xmlns:p14="http://schemas.microsoft.com/office/powerpoint/2010/main" val="30142594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34297" y="365124"/>
            <a:ext cx="11513574" cy="61929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fr-FR" sz="1600" dirty="0">
              <a:solidFill>
                <a:schemeClr val="bg1"/>
              </a:solidFill>
              <a:latin typeface="Arial" panose="020B0604020202020204" pitchFamily="34" charset="0"/>
              <a:cs typeface="Arial" panose="020B0604020202020204" pitchFamily="34" charset="0"/>
            </a:endParaRPr>
          </a:p>
          <a:p>
            <a:endParaRPr lang="fr-FR" sz="1600" dirty="0">
              <a:solidFill>
                <a:schemeClr val="bg1"/>
              </a:solidFill>
              <a:latin typeface="Arial" panose="020B0604020202020204" pitchFamily="34" charset="0"/>
              <a:cs typeface="Arial" panose="020B0604020202020204" pitchFamily="34" charset="0"/>
            </a:endParaRPr>
          </a:p>
          <a:p>
            <a:endParaRPr lang="fr-FR" sz="1600" dirty="0">
              <a:solidFill>
                <a:schemeClr val="bg1"/>
              </a:solidFill>
              <a:latin typeface="Arial" panose="020B0604020202020204" pitchFamily="34" charset="0"/>
              <a:cs typeface="Arial" panose="020B0604020202020204" pitchFamily="34" charset="0"/>
            </a:endParaRPr>
          </a:p>
          <a:p>
            <a:endParaRPr lang="fr-FR" sz="1600" dirty="0">
              <a:solidFill>
                <a:schemeClr val="bg1"/>
              </a:solidFill>
              <a:latin typeface="Arial" panose="020B0604020202020204" pitchFamily="34" charset="0"/>
              <a:cs typeface="Arial" panose="020B0604020202020204" pitchFamily="34" charset="0"/>
            </a:endParaRPr>
          </a:p>
          <a:p>
            <a:endParaRPr lang="fr-FR" sz="1600" dirty="0">
              <a:solidFill>
                <a:schemeClr val="bg1"/>
              </a:solidFill>
              <a:latin typeface="Arial" panose="020B0604020202020204" pitchFamily="34" charset="0"/>
              <a:cs typeface="Arial" panose="020B0604020202020204" pitchFamily="34" charset="0"/>
            </a:endParaRPr>
          </a:p>
          <a:p>
            <a:endParaRPr lang="fr-FR" sz="1600" dirty="0">
              <a:solidFill>
                <a:schemeClr val="bg1"/>
              </a:solidFill>
              <a:latin typeface="Arial" panose="020B0604020202020204" pitchFamily="34" charset="0"/>
              <a:cs typeface="Arial" panose="020B0604020202020204" pitchFamily="34" charset="0"/>
            </a:endParaRPr>
          </a:p>
          <a:p>
            <a:endParaRPr lang="fr-FR" sz="1600" dirty="0">
              <a:solidFill>
                <a:schemeClr val="bg1"/>
              </a:solidFill>
              <a:latin typeface="Arial" panose="020B0604020202020204" pitchFamily="34" charset="0"/>
              <a:cs typeface="Arial" panose="020B0604020202020204" pitchFamily="34" charset="0"/>
            </a:endParaRPr>
          </a:p>
          <a:p>
            <a:r>
              <a:rPr lang="fr-FR" sz="4000" dirty="0">
                <a:solidFill>
                  <a:schemeClr val="bg1"/>
                </a:solidFill>
                <a:latin typeface="Arial" panose="020B0604020202020204" pitchFamily="34" charset="0"/>
                <a:cs typeface="Arial" panose="020B0604020202020204" pitchFamily="34" charset="0"/>
              </a:rPr>
              <a:t>Instructions concernant les émotions</a:t>
            </a:r>
            <a:endParaRPr lang="fr-FR" sz="1800" dirty="0">
              <a:solidFill>
                <a:schemeClr val="bg1"/>
              </a:solidFill>
              <a:latin typeface="Arial" panose="020B0604020202020204" pitchFamily="34" charset="0"/>
              <a:cs typeface="Arial" panose="020B0604020202020204" pitchFamily="34" charset="0"/>
            </a:endParaRPr>
          </a:p>
        </p:txBody>
      </p:sp>
      <p:cxnSp>
        <p:nvCxnSpPr>
          <p:cNvPr id="6" name="Straight Arrow Connector 5"/>
          <p:cNvCxnSpPr/>
          <p:nvPr/>
        </p:nvCxnSpPr>
        <p:spPr>
          <a:xfrm>
            <a:off x="10844981" y="6204155"/>
            <a:ext cx="786580"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540754" y="6204154"/>
            <a:ext cx="786581" cy="1"/>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33472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9793840" y="3571017"/>
            <a:ext cx="1562111" cy="1119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303294" y="795967"/>
            <a:ext cx="7585410" cy="830997"/>
          </a:xfrm>
          <a:prstGeom prst="rect">
            <a:avLst/>
          </a:prstGeom>
        </p:spPr>
        <p:txBody>
          <a:bodyPr wrap="none">
            <a:spAutoFit/>
          </a:bodyPr>
          <a:lstStyle/>
          <a:p>
            <a:r>
              <a:rPr lang="fr-FR" sz="4800" b="1" spc="300" dirty="0">
                <a:solidFill>
                  <a:schemeClr val="accent4"/>
                </a:solidFill>
                <a:latin typeface="Arial" panose="020B0604020202020204" pitchFamily="34" charset="0"/>
                <a:cs typeface="Arial" panose="020B0604020202020204" pitchFamily="34" charset="0"/>
              </a:rPr>
              <a:t>FIN DE L’EXPÉRIENCE</a:t>
            </a:r>
            <a:endParaRPr lang="en-US" sz="4800" b="1" spc="300" dirty="0">
              <a:solidFill>
                <a:schemeClr val="accent4"/>
              </a:solidFill>
              <a:latin typeface="Arial" panose="020B0604020202020204" pitchFamily="34" charset="0"/>
              <a:cs typeface="Arial" panose="020B0604020202020204" pitchFamily="34" charset="0"/>
            </a:endParaRPr>
          </a:p>
        </p:txBody>
      </p:sp>
      <p:sp>
        <p:nvSpPr>
          <p:cNvPr id="13" name="Rectangle 12"/>
          <p:cNvSpPr/>
          <p:nvPr/>
        </p:nvSpPr>
        <p:spPr>
          <a:xfrm>
            <a:off x="838200" y="3571017"/>
            <a:ext cx="10515599" cy="111983"/>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838200" y="3167171"/>
            <a:ext cx="0" cy="5208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703806" y="3167171"/>
            <a:ext cx="0" cy="5208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793841" y="3167171"/>
            <a:ext cx="0" cy="5208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353799" y="3167171"/>
            <a:ext cx="0" cy="5208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63730" y="2723354"/>
            <a:ext cx="2590800" cy="646331"/>
          </a:xfrm>
          <a:prstGeom prst="rect">
            <a:avLst/>
          </a:prstGeom>
          <a:noFill/>
        </p:spPr>
        <p:txBody>
          <a:bodyPr wrap="square" rtlCol="0">
            <a:spAutoFit/>
          </a:bodyPr>
          <a:lstStyle/>
          <a:p>
            <a:pPr algn="ctr"/>
            <a:r>
              <a:rPr lang="en-US" sz="1200" b="1" i="1" dirty="0">
                <a:solidFill>
                  <a:schemeClr val="bg1"/>
                </a:solidFill>
                <a:latin typeface="Arial" panose="020B0604020202020204" pitchFamily="34" charset="0"/>
                <a:cs typeface="Arial" panose="020B0604020202020204" pitchFamily="34" charset="0"/>
              </a:rPr>
              <a:t>Phase 1:</a:t>
            </a:r>
          </a:p>
          <a:p>
            <a:pPr algn="ctr"/>
            <a:r>
              <a:rPr lang="en-US" sz="1200" b="1" i="1" dirty="0">
                <a:solidFill>
                  <a:schemeClr val="bg1"/>
                </a:solidFill>
                <a:latin typeface="Arial" panose="020B0604020202020204" pitchFamily="34" charset="0"/>
                <a:cs typeface="Arial" panose="020B0604020202020204" pitchFamily="34" charset="0"/>
              </a:rPr>
              <a:t> </a:t>
            </a:r>
          </a:p>
          <a:p>
            <a:pPr algn="ctr"/>
            <a:r>
              <a:rPr lang="en-US" sz="1200" i="1" dirty="0">
                <a:solidFill>
                  <a:schemeClr val="bg1"/>
                </a:solidFill>
                <a:latin typeface="Arial" panose="020B0604020202020204" pitchFamily="34" charset="0"/>
                <a:cs typeface="Arial" panose="020B0604020202020204" pitchFamily="34" charset="0"/>
              </a:rPr>
              <a:t>Instructions et exemples</a:t>
            </a:r>
          </a:p>
        </p:txBody>
      </p:sp>
      <p:sp>
        <p:nvSpPr>
          <p:cNvPr id="20" name="TextBox 19"/>
          <p:cNvSpPr txBox="1"/>
          <p:nvPr/>
        </p:nvSpPr>
        <p:spPr>
          <a:xfrm>
            <a:off x="3769512" y="2723354"/>
            <a:ext cx="6507480" cy="830997"/>
          </a:xfrm>
          <a:prstGeom prst="rect">
            <a:avLst/>
          </a:prstGeom>
          <a:noFill/>
        </p:spPr>
        <p:txBody>
          <a:bodyPr wrap="square" rtlCol="0">
            <a:spAutoFit/>
          </a:bodyPr>
          <a:lstStyle/>
          <a:p>
            <a:pPr algn="ctr"/>
            <a:r>
              <a:rPr lang="en-US" sz="1200" b="1" i="1" dirty="0">
                <a:solidFill>
                  <a:schemeClr val="bg1"/>
                </a:solidFill>
                <a:latin typeface="Arial" panose="020B0604020202020204" pitchFamily="34" charset="0"/>
                <a:cs typeface="Arial" panose="020B0604020202020204" pitchFamily="34" charset="0"/>
              </a:rPr>
              <a:t>Phase 2: </a:t>
            </a:r>
          </a:p>
          <a:p>
            <a:pPr algn="ctr"/>
            <a:endParaRPr lang="en-US" sz="1200" b="1" i="1" dirty="0">
              <a:solidFill>
                <a:schemeClr val="bg1"/>
              </a:solidFill>
              <a:latin typeface="Arial" panose="020B0604020202020204" pitchFamily="34" charset="0"/>
              <a:cs typeface="Arial" panose="020B0604020202020204" pitchFamily="34" charset="0"/>
            </a:endParaRPr>
          </a:p>
          <a:p>
            <a:pPr algn="ctr"/>
            <a:r>
              <a:rPr lang="en-US" sz="1200" i="1" dirty="0">
                <a:solidFill>
                  <a:schemeClr val="bg1"/>
                </a:solidFill>
                <a:latin typeface="Arial" panose="020B0604020202020204" pitchFamily="34" charset="0"/>
                <a:cs typeface="Arial" panose="020B0604020202020204" pitchFamily="34" charset="0"/>
              </a:rPr>
              <a:t>Expérience principale “Cognition et Emotions”</a:t>
            </a:r>
          </a:p>
          <a:p>
            <a:pPr algn="ctr"/>
            <a:r>
              <a:rPr lang="en-US" sz="1200" i="1" dirty="0">
                <a:solidFill>
                  <a:schemeClr val="bg1"/>
                </a:solidFill>
                <a:latin typeface="Arial" panose="020B0604020202020204" pitchFamily="34" charset="0"/>
                <a:cs typeface="Arial" panose="020B0604020202020204" pitchFamily="34" charset="0"/>
              </a:rPr>
              <a:t>(€€€)</a:t>
            </a:r>
          </a:p>
        </p:txBody>
      </p:sp>
      <p:sp>
        <p:nvSpPr>
          <p:cNvPr id="21" name="TextBox 20"/>
          <p:cNvSpPr txBox="1"/>
          <p:nvPr/>
        </p:nvSpPr>
        <p:spPr>
          <a:xfrm>
            <a:off x="9793840" y="2728386"/>
            <a:ext cx="1559959" cy="830997"/>
          </a:xfrm>
          <a:prstGeom prst="rect">
            <a:avLst/>
          </a:prstGeom>
          <a:noFill/>
        </p:spPr>
        <p:txBody>
          <a:bodyPr wrap="square" rtlCol="0">
            <a:spAutoFit/>
          </a:bodyPr>
          <a:lstStyle/>
          <a:p>
            <a:pPr algn="ctr"/>
            <a:r>
              <a:rPr lang="en-US" sz="1200" b="1" i="1" dirty="0">
                <a:solidFill>
                  <a:schemeClr val="accent4"/>
                </a:solidFill>
                <a:latin typeface="Arial" panose="020B0604020202020204" pitchFamily="34" charset="0"/>
                <a:cs typeface="Arial" panose="020B0604020202020204" pitchFamily="34" charset="0"/>
              </a:rPr>
              <a:t>Phase 3: </a:t>
            </a:r>
          </a:p>
          <a:p>
            <a:pPr algn="ctr"/>
            <a:r>
              <a:rPr lang="en-US" sz="1200" i="1" dirty="0">
                <a:solidFill>
                  <a:schemeClr val="accent4"/>
                </a:solidFill>
                <a:latin typeface="Arial" panose="020B0604020202020204" pitchFamily="34" charset="0"/>
                <a:cs typeface="Arial" panose="020B0604020202020204" pitchFamily="34" charset="0"/>
              </a:rPr>
              <a:t>Calcul de la rémuneration &amp;</a:t>
            </a:r>
          </a:p>
          <a:p>
            <a:pPr algn="ctr"/>
            <a:r>
              <a:rPr lang="en-US" sz="1200" i="1" dirty="0">
                <a:solidFill>
                  <a:schemeClr val="accent4"/>
                </a:solidFill>
                <a:latin typeface="Arial" panose="020B0604020202020204" pitchFamily="34" charset="0"/>
                <a:cs typeface="Arial" panose="020B0604020202020204" pitchFamily="34" charset="0"/>
              </a:rPr>
              <a:t>15 minutes de vélo</a:t>
            </a:r>
          </a:p>
        </p:txBody>
      </p:sp>
      <p:cxnSp>
        <p:nvCxnSpPr>
          <p:cNvPr id="22" name="Straight Connector 21"/>
          <p:cNvCxnSpPr/>
          <p:nvPr/>
        </p:nvCxnSpPr>
        <p:spPr>
          <a:xfrm>
            <a:off x="4210882" y="3162139"/>
            <a:ext cx="0" cy="5208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313621" y="5731351"/>
            <a:ext cx="9564756" cy="369332"/>
          </a:xfrm>
          <a:prstGeom prst="rect">
            <a:avLst/>
          </a:prstGeom>
        </p:spPr>
        <p:txBody>
          <a:bodyPr wrap="square">
            <a:spAutoFit/>
          </a:bodyPr>
          <a:lstStyle/>
          <a:p>
            <a:pPr algn="ctr"/>
            <a:r>
              <a:rPr lang="fr-FR" i="1" dirty="0">
                <a:solidFill>
                  <a:schemeClr val="bg1"/>
                </a:solidFill>
                <a:latin typeface="Arial" panose="020B0604020202020204" pitchFamily="34" charset="0"/>
                <a:cs typeface="Arial" panose="020B0604020202020204" pitchFamily="34" charset="0"/>
              </a:rPr>
              <a:t>Votre rémunération sera calculée sur la base de deux choix qui seront tirés au sort.</a:t>
            </a:r>
          </a:p>
        </p:txBody>
      </p:sp>
      <p:cxnSp>
        <p:nvCxnSpPr>
          <p:cNvPr id="25" name="Straight Arrow Connector 24"/>
          <p:cNvCxnSpPr/>
          <p:nvPr/>
        </p:nvCxnSpPr>
        <p:spPr>
          <a:xfrm>
            <a:off x="10844981" y="6204155"/>
            <a:ext cx="786580"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6290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1"/>
            <a:ext cx="10515600" cy="68580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800" u="sng" dirty="0">
                <a:solidFill>
                  <a:schemeClr val="bg1"/>
                </a:solidFill>
                <a:latin typeface="Arial" panose="020B0604020202020204" pitchFamily="34" charset="0"/>
                <a:cs typeface="Arial" panose="020B0604020202020204" pitchFamily="34" charset="0"/>
              </a:rPr>
              <a:t>Evaluations des émotions sur les échelles</a:t>
            </a:r>
            <a:r>
              <a:rPr lang="fr-FR" sz="1800" dirty="0">
                <a:solidFill>
                  <a:schemeClr val="bg1"/>
                </a:solidFill>
                <a:latin typeface="Arial" panose="020B0604020202020204" pitchFamily="34" charset="0"/>
                <a:cs typeface="Arial" panose="020B0604020202020204" pitchFamily="34" charset="0"/>
              </a:rPr>
              <a:t/>
            </a:r>
            <a:br>
              <a:rPr lang="fr-FR" sz="1800" dirty="0">
                <a:solidFill>
                  <a:schemeClr val="bg1"/>
                </a:solidFill>
                <a:latin typeface="Arial" panose="020B0604020202020204" pitchFamily="34" charset="0"/>
                <a:cs typeface="Arial" panose="020B0604020202020204" pitchFamily="34" charset="0"/>
              </a:rPr>
            </a:br>
            <a:r>
              <a:rPr lang="fr-FR" sz="1800" dirty="0">
                <a:solidFill>
                  <a:schemeClr val="bg1"/>
                </a:solidFill>
                <a:latin typeface="Arial" panose="020B0604020202020204" pitchFamily="34" charset="0"/>
                <a:cs typeface="Arial" panose="020B0604020202020204" pitchFamily="34" charset="0"/>
              </a:rPr>
              <a:t/>
            </a:r>
            <a:br>
              <a:rPr lang="fr-FR" sz="1800" dirty="0">
                <a:solidFill>
                  <a:schemeClr val="bg1"/>
                </a:solidFill>
                <a:latin typeface="Arial" panose="020B0604020202020204" pitchFamily="34" charset="0"/>
                <a:cs typeface="Arial" panose="020B0604020202020204" pitchFamily="34" charset="0"/>
              </a:rPr>
            </a:br>
            <a:endParaRPr lang="fr-FR" sz="1800" dirty="0">
              <a:solidFill>
                <a:schemeClr val="bg1"/>
              </a:solidFill>
              <a:latin typeface="Arial" panose="020B0604020202020204" pitchFamily="34" charset="0"/>
              <a:cs typeface="Arial" panose="020B0604020202020204" pitchFamily="34" charset="0"/>
            </a:endParaRPr>
          </a:p>
          <a:p>
            <a:r>
              <a:rPr lang="fr-FR" sz="1800" dirty="0">
                <a:solidFill>
                  <a:schemeClr val="bg1"/>
                </a:solidFill>
                <a:latin typeface="Arial" panose="020B0604020202020204" pitchFamily="34" charset="0"/>
                <a:cs typeface="Arial" panose="020B0604020202020204" pitchFamily="34" charset="0"/>
              </a:rPr>
              <a:t>Plusieurs textes, la plupart du temps accompagnés de musique, vous seront présentés. Si le texte a déclenché une émotion, essayez de bien la ressentir. Après quelques secondes, vous devrez évaluer l'intensité de votre ressenti en attribuant une note (de 0 à 10) pour chacune des quatre émotions indiquées ci-dessous. Si vous sélectionnez 0, vous indiquez que vous n'avez </a:t>
            </a:r>
            <a:r>
              <a:rPr lang="fr-FR" sz="1800" i="1" dirty="0">
                <a:solidFill>
                  <a:schemeClr val="bg1"/>
                </a:solidFill>
                <a:latin typeface="Arial" panose="020B0604020202020204" pitchFamily="34" charset="0"/>
                <a:cs typeface="Arial" panose="020B0604020202020204" pitchFamily="34" charset="0"/>
              </a:rPr>
              <a:t>aucunement ressenti </a:t>
            </a:r>
            <a:r>
              <a:rPr lang="fr-FR" sz="1800" dirty="0">
                <a:solidFill>
                  <a:schemeClr val="bg1"/>
                </a:solidFill>
                <a:latin typeface="Arial" panose="020B0604020202020204" pitchFamily="34" charset="0"/>
                <a:cs typeface="Arial" panose="020B0604020202020204" pitchFamily="34" charset="0"/>
              </a:rPr>
              <a:t>cette émotion. Si vous sélectionnez 10, il s'agit du ressenti </a:t>
            </a:r>
            <a:r>
              <a:rPr lang="fr-FR" sz="1800" i="1" dirty="0">
                <a:solidFill>
                  <a:schemeClr val="bg1"/>
                </a:solidFill>
                <a:latin typeface="Arial" panose="020B0604020202020204" pitchFamily="34" charset="0"/>
                <a:cs typeface="Arial" panose="020B0604020202020204" pitchFamily="34" charset="0"/>
              </a:rPr>
              <a:t>le plus intense que vous ayez vécu </a:t>
            </a:r>
            <a:r>
              <a:rPr lang="fr-FR" sz="1800" dirty="0">
                <a:solidFill>
                  <a:schemeClr val="bg1"/>
                </a:solidFill>
                <a:latin typeface="Arial" panose="020B0604020202020204" pitchFamily="34" charset="0"/>
                <a:cs typeface="Arial" panose="020B0604020202020204" pitchFamily="34" charset="0"/>
              </a:rPr>
              <a:t>pour cette émotion. Il est bien entendu possible de ressentir des combinaisons de plusieurs émotions.</a:t>
            </a:r>
          </a:p>
          <a:p>
            <a:endParaRPr lang="fr-FR" sz="1800" dirty="0">
              <a:solidFill>
                <a:schemeClr val="bg1"/>
              </a:solidFill>
              <a:latin typeface="Arial" panose="020B0604020202020204" pitchFamily="34" charset="0"/>
              <a:cs typeface="Arial" panose="020B0604020202020204" pitchFamily="34" charset="0"/>
            </a:endParaRPr>
          </a:p>
          <a:p>
            <a:r>
              <a:rPr lang="fr-FR" sz="1800" dirty="0">
                <a:solidFill>
                  <a:schemeClr val="bg1"/>
                </a:solidFill>
                <a:latin typeface="Arial" panose="020B0604020202020204" pitchFamily="34" charset="0"/>
                <a:cs typeface="Arial" panose="020B0604020202020204" pitchFamily="34" charset="0"/>
              </a:rPr>
              <a:t/>
            </a:r>
            <a:br>
              <a:rPr lang="fr-FR" sz="1800" dirty="0">
                <a:solidFill>
                  <a:schemeClr val="bg1"/>
                </a:solidFill>
                <a:latin typeface="Arial" panose="020B0604020202020204" pitchFamily="34" charset="0"/>
                <a:cs typeface="Arial" panose="020B0604020202020204" pitchFamily="34" charset="0"/>
              </a:rPr>
            </a:br>
            <a:r>
              <a:rPr lang="fr-FR" sz="1800" dirty="0">
                <a:solidFill>
                  <a:schemeClr val="bg1"/>
                </a:solidFill>
                <a:latin typeface="Arial" panose="020B0604020202020204" pitchFamily="34" charset="0"/>
                <a:cs typeface="Arial" panose="020B0604020202020204" pitchFamily="34" charset="0"/>
              </a:rPr>
              <a:t/>
            </a:r>
            <a:br>
              <a:rPr lang="fr-FR" sz="1800" dirty="0">
                <a:solidFill>
                  <a:schemeClr val="bg1"/>
                </a:solidFill>
                <a:latin typeface="Arial" panose="020B0604020202020204" pitchFamily="34" charset="0"/>
                <a:cs typeface="Arial" panose="020B0604020202020204" pitchFamily="34" charset="0"/>
              </a:rPr>
            </a:br>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r>
              <a:rPr lang="fr-FR" sz="1800" dirty="0">
                <a:solidFill>
                  <a:schemeClr val="bg1"/>
                </a:solidFill>
                <a:latin typeface="Arial" panose="020B0604020202020204" pitchFamily="34" charset="0"/>
                <a:cs typeface="Arial" panose="020B0604020202020204" pitchFamily="34" charset="0"/>
              </a:rPr>
              <a:t/>
            </a:r>
            <a:br>
              <a:rPr lang="fr-FR" sz="1800" dirty="0">
                <a:solidFill>
                  <a:schemeClr val="bg1"/>
                </a:solidFill>
                <a:latin typeface="Arial" panose="020B0604020202020204" pitchFamily="34" charset="0"/>
                <a:cs typeface="Arial" panose="020B0604020202020204" pitchFamily="34" charset="0"/>
              </a:rPr>
            </a:br>
            <a:r>
              <a:rPr lang="fr-FR" sz="1800" dirty="0">
                <a:solidFill>
                  <a:schemeClr val="bg1"/>
                </a:solidFill>
                <a:latin typeface="Arial" panose="020B0604020202020204" pitchFamily="34" charset="0"/>
                <a:cs typeface="Arial" panose="020B0604020202020204" pitchFamily="34" charset="0"/>
              </a:rPr>
              <a:t/>
            </a:r>
            <a:br>
              <a:rPr lang="fr-FR" sz="1800" dirty="0">
                <a:solidFill>
                  <a:schemeClr val="bg1"/>
                </a:solidFill>
                <a:latin typeface="Arial" panose="020B0604020202020204" pitchFamily="34" charset="0"/>
                <a:cs typeface="Arial" panose="020B0604020202020204" pitchFamily="34" charset="0"/>
              </a:rPr>
            </a:br>
            <a:endParaRPr lang="fr-FR" sz="1800" dirty="0">
              <a:solidFill>
                <a:schemeClr val="bg1"/>
              </a:solidFill>
              <a:latin typeface="Arial" panose="020B0604020202020204" pitchFamily="34" charset="0"/>
              <a:cs typeface="Arial" panose="020B0604020202020204" pitchFamily="34" charset="0"/>
            </a:endParaRPr>
          </a:p>
          <a:p>
            <a:r>
              <a:rPr lang="fr-FR" sz="1800" dirty="0">
                <a:solidFill>
                  <a:schemeClr val="bg1"/>
                </a:solidFill>
                <a:latin typeface="Arial" panose="020B0604020202020204" pitchFamily="34" charset="0"/>
                <a:cs typeface="Arial" panose="020B0604020202020204" pitchFamily="34" charset="0"/>
              </a:rPr>
              <a:t>Les curseurs oranges se déplacent sur l'échelle à l'aide de la souris. Les trois émotions doivent être évaluées dans l'ordre, de haut en bas. Les curseurs suivront automatiquement la souris. Il ne faut cliquer que pour fixer le curseur.</a:t>
            </a:r>
            <a:br>
              <a:rPr lang="fr-FR" sz="1800" dirty="0">
                <a:solidFill>
                  <a:schemeClr val="bg1"/>
                </a:solidFill>
                <a:latin typeface="Arial" panose="020B0604020202020204" pitchFamily="34" charset="0"/>
                <a:cs typeface="Arial" panose="020B0604020202020204" pitchFamily="34" charset="0"/>
              </a:rPr>
            </a:br>
            <a:endParaRPr lang="fr-FR" sz="1800" dirty="0">
              <a:solidFill>
                <a:schemeClr val="bg1"/>
              </a:solidFill>
              <a:latin typeface="Arial" panose="020B0604020202020204" pitchFamily="34" charset="0"/>
              <a:cs typeface="Arial" panose="020B0604020202020204" pitchFamily="34" charset="0"/>
            </a:endParaRPr>
          </a:p>
          <a:p>
            <a:endParaRPr lang="fr-FR" sz="1800" dirty="0">
              <a:solidFill>
                <a:schemeClr val="bg1"/>
              </a:solidFill>
              <a:latin typeface="Arial" panose="020B0604020202020204" pitchFamily="34" charset="0"/>
              <a:cs typeface="Arial" panose="020B0604020202020204" pitchFamily="34" charset="0"/>
            </a:endParaRPr>
          </a:p>
          <a:p>
            <a:pPr algn="ctr"/>
            <a:r>
              <a:rPr lang="fr-FR" sz="1800" dirty="0">
                <a:solidFill>
                  <a:schemeClr val="bg1"/>
                </a:solidFill>
                <a:latin typeface="Arial" panose="020B0604020202020204" pitchFamily="34" charset="0"/>
                <a:cs typeface="Arial" panose="020B0604020202020204" pitchFamily="34" charset="0"/>
              </a:rPr>
              <a:t>Vous allez maintenant voir quelques exemples. </a:t>
            </a:r>
          </a:p>
        </p:txBody>
      </p:sp>
      <p:grpSp>
        <p:nvGrpSpPr>
          <p:cNvPr id="9" name="Group 8"/>
          <p:cNvGrpSpPr/>
          <p:nvPr/>
        </p:nvGrpSpPr>
        <p:grpSpPr>
          <a:xfrm>
            <a:off x="915322" y="2541086"/>
            <a:ext cx="10361356" cy="2641067"/>
            <a:chOff x="915322" y="2108467"/>
            <a:chExt cx="10361356" cy="2641067"/>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45556" b="20000"/>
            <a:stretch/>
          </p:blipFill>
          <p:spPr>
            <a:xfrm>
              <a:off x="915322" y="2108467"/>
              <a:ext cx="10361356" cy="2641067"/>
            </a:xfrm>
            <a:prstGeom prst="rect">
              <a:avLst/>
            </a:prstGeom>
          </p:spPr>
        </p:pic>
        <p:sp>
          <p:nvSpPr>
            <p:cNvPr id="4" name="Rectangle 3"/>
            <p:cNvSpPr/>
            <p:nvPr/>
          </p:nvSpPr>
          <p:spPr>
            <a:xfrm>
              <a:off x="3572759" y="3864990"/>
              <a:ext cx="4685121" cy="2733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3572759" y="3198029"/>
              <a:ext cx="444352" cy="261610"/>
            </a:xfrm>
            <a:prstGeom prst="rect">
              <a:avLst/>
            </a:prstGeom>
            <a:solidFill>
              <a:schemeClr val="tx1"/>
            </a:solidFill>
          </p:spPr>
          <p:txBody>
            <a:bodyPr wrap="none" rtlCol="0">
              <a:spAutoFit/>
            </a:bodyPr>
            <a:lstStyle/>
            <a:p>
              <a:r>
                <a:rPr lang="en-US" sz="1050" i="1" dirty="0">
                  <a:solidFill>
                    <a:schemeClr val="bg1"/>
                  </a:solidFill>
                  <a:latin typeface="Arial" panose="020B0604020202020204" pitchFamily="34" charset="0"/>
                  <a:cs typeface="Arial" panose="020B0604020202020204" pitchFamily="34" charset="0"/>
                </a:rPr>
                <a:t>Joie</a:t>
              </a:r>
              <a:endParaRPr lang="fr-FR" i="1" dirty="0">
                <a:solidFill>
                  <a:schemeClr val="bg1"/>
                </a:solidFill>
                <a:latin typeface="Arial" panose="020B0604020202020204" pitchFamily="34" charset="0"/>
                <a:cs typeface="Arial" panose="020B0604020202020204" pitchFamily="34" charset="0"/>
              </a:endParaRPr>
            </a:p>
          </p:txBody>
        </p:sp>
        <p:sp>
          <p:nvSpPr>
            <p:cNvPr id="6" name="ZoneTexte 5"/>
            <p:cNvSpPr txBox="1"/>
            <p:nvPr/>
          </p:nvSpPr>
          <p:spPr>
            <a:xfrm>
              <a:off x="3572759" y="3413929"/>
              <a:ext cx="731290" cy="253916"/>
            </a:xfrm>
            <a:prstGeom prst="rect">
              <a:avLst/>
            </a:prstGeom>
            <a:solidFill>
              <a:schemeClr val="tx1"/>
            </a:solidFill>
          </p:spPr>
          <p:txBody>
            <a:bodyPr wrap="none" rtlCol="0">
              <a:spAutoFit/>
            </a:bodyPr>
            <a:lstStyle/>
            <a:p>
              <a:r>
                <a:rPr lang="en-US" sz="1050" i="1" dirty="0" err="1">
                  <a:solidFill>
                    <a:schemeClr val="bg1"/>
                  </a:solidFill>
                  <a:latin typeface="Arial" panose="020B0604020202020204" pitchFamily="34" charset="0"/>
                  <a:cs typeface="Arial" panose="020B0604020202020204" pitchFamily="34" charset="0"/>
                </a:rPr>
                <a:t>Tristesse</a:t>
              </a:r>
              <a:endParaRPr lang="fr-FR" i="1" dirty="0">
                <a:solidFill>
                  <a:schemeClr val="bg1"/>
                </a:solidFill>
                <a:latin typeface="Arial" panose="020B0604020202020204" pitchFamily="34" charset="0"/>
                <a:cs typeface="Arial" panose="020B0604020202020204" pitchFamily="34" charset="0"/>
              </a:endParaRPr>
            </a:p>
          </p:txBody>
        </p:sp>
        <p:sp>
          <p:nvSpPr>
            <p:cNvPr id="7" name="ZoneTexte 6"/>
            <p:cNvSpPr txBox="1"/>
            <p:nvPr/>
          </p:nvSpPr>
          <p:spPr>
            <a:xfrm>
              <a:off x="3572759" y="3640074"/>
              <a:ext cx="718466" cy="253916"/>
            </a:xfrm>
            <a:prstGeom prst="rect">
              <a:avLst/>
            </a:prstGeom>
            <a:solidFill>
              <a:schemeClr val="tx1"/>
            </a:solidFill>
          </p:spPr>
          <p:txBody>
            <a:bodyPr wrap="none" rtlCol="0">
              <a:spAutoFit/>
            </a:bodyPr>
            <a:lstStyle/>
            <a:p>
              <a:r>
                <a:rPr lang="en-US" sz="1050" i="1" dirty="0" err="1">
                  <a:solidFill>
                    <a:schemeClr val="bg1"/>
                  </a:solidFill>
                  <a:latin typeface="Arial" panose="020B0604020202020204" pitchFamily="34" charset="0"/>
                  <a:cs typeface="Arial" panose="020B0604020202020204" pitchFamily="34" charset="0"/>
                </a:rPr>
                <a:t>Curiosité</a:t>
              </a:r>
              <a:endParaRPr lang="fr-FR" i="1" dirty="0">
                <a:solidFill>
                  <a:schemeClr val="bg1"/>
                </a:solidFill>
                <a:latin typeface="Arial" panose="020B0604020202020204" pitchFamily="34" charset="0"/>
                <a:cs typeface="Arial" panose="020B0604020202020204" pitchFamily="34" charset="0"/>
              </a:endParaRPr>
            </a:p>
          </p:txBody>
        </p:sp>
      </p:grpSp>
      <p:cxnSp>
        <p:nvCxnSpPr>
          <p:cNvPr id="11" name="Straight Arrow Connector 10"/>
          <p:cNvCxnSpPr/>
          <p:nvPr/>
        </p:nvCxnSpPr>
        <p:spPr>
          <a:xfrm>
            <a:off x="10844981" y="6204155"/>
            <a:ext cx="786580"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540754" y="6204154"/>
            <a:ext cx="786581" cy="1"/>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017111" y="3378644"/>
            <a:ext cx="708848" cy="215444"/>
          </a:xfrm>
          <a:prstGeom prst="rect">
            <a:avLst/>
          </a:prstGeom>
          <a:noFill/>
        </p:spPr>
        <p:txBody>
          <a:bodyPr wrap="none" rtlCol="0">
            <a:spAutoFit/>
          </a:bodyPr>
          <a:lstStyle/>
          <a:p>
            <a:r>
              <a:rPr lang="en-US" sz="800" i="1" dirty="0">
                <a:solidFill>
                  <a:schemeClr val="bg1">
                    <a:lumMod val="95000"/>
                  </a:schemeClr>
                </a:solidFill>
                <a:latin typeface="Arial" panose="020B0604020202020204" pitchFamily="34" charset="0"/>
                <a:cs typeface="Arial" panose="020B0604020202020204" pitchFamily="34" charset="0"/>
              </a:rPr>
              <a:t>Pas du tout</a:t>
            </a:r>
          </a:p>
        </p:txBody>
      </p:sp>
      <p:sp>
        <p:nvSpPr>
          <p:cNvPr id="14" name="TextBox 13"/>
          <p:cNvSpPr txBox="1"/>
          <p:nvPr/>
        </p:nvSpPr>
        <p:spPr>
          <a:xfrm>
            <a:off x="7341767" y="3378644"/>
            <a:ext cx="784189" cy="215444"/>
          </a:xfrm>
          <a:prstGeom prst="rect">
            <a:avLst/>
          </a:prstGeom>
          <a:noFill/>
        </p:spPr>
        <p:txBody>
          <a:bodyPr wrap="none" rtlCol="0">
            <a:spAutoFit/>
          </a:bodyPr>
          <a:lstStyle/>
          <a:p>
            <a:pPr algn="ctr"/>
            <a:r>
              <a:rPr lang="en-US" sz="800" i="1" dirty="0">
                <a:solidFill>
                  <a:schemeClr val="bg1"/>
                </a:solidFill>
                <a:latin typeface="Arial" panose="020B0604020202020204" pitchFamily="34" charset="0"/>
                <a:cs typeface="Arial" panose="020B0604020202020204" pitchFamily="34" charset="0"/>
              </a:rPr>
              <a:t>Au maximum</a:t>
            </a:r>
          </a:p>
        </p:txBody>
      </p:sp>
    </p:spTree>
    <p:extLst>
      <p:ext uri="{BB962C8B-B14F-4D97-AF65-F5344CB8AC3E}">
        <p14:creationId xmlns:p14="http://schemas.microsoft.com/office/powerpoint/2010/main" val="14384967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34297" y="365124"/>
            <a:ext cx="11513574" cy="61929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fr-FR" sz="2800" u="sng" dirty="0">
              <a:solidFill>
                <a:schemeClr val="bg1"/>
              </a:solidFill>
              <a:latin typeface="Arial" panose="020B0604020202020204" pitchFamily="34" charset="0"/>
              <a:cs typeface="Arial" panose="020B0604020202020204" pitchFamily="34" charset="0"/>
            </a:endParaRPr>
          </a:p>
          <a:p>
            <a:endParaRPr lang="fr-FR" sz="2800" u="sng" dirty="0">
              <a:solidFill>
                <a:schemeClr val="bg1"/>
              </a:solidFill>
              <a:latin typeface="Arial" panose="020B0604020202020204" pitchFamily="34" charset="0"/>
              <a:cs typeface="Arial" panose="020B0604020202020204" pitchFamily="34" charset="0"/>
            </a:endParaRPr>
          </a:p>
          <a:p>
            <a:endParaRPr lang="fr-FR" sz="2800" u="sng" dirty="0">
              <a:solidFill>
                <a:schemeClr val="bg1"/>
              </a:solidFill>
              <a:latin typeface="Arial" panose="020B0604020202020204" pitchFamily="34" charset="0"/>
              <a:cs typeface="Arial" panose="020B0604020202020204" pitchFamily="34" charset="0"/>
            </a:endParaRPr>
          </a:p>
          <a:p>
            <a:endParaRPr lang="fr-FR" sz="2800" u="sng" dirty="0">
              <a:solidFill>
                <a:schemeClr val="bg1"/>
              </a:solidFill>
              <a:latin typeface="Arial" panose="020B0604020202020204" pitchFamily="34" charset="0"/>
              <a:cs typeface="Arial" panose="020B0604020202020204" pitchFamily="34" charset="0"/>
            </a:endParaRPr>
          </a:p>
          <a:p>
            <a:endParaRPr lang="fr-FR" sz="2800" u="sng" dirty="0">
              <a:solidFill>
                <a:schemeClr val="bg1"/>
              </a:solidFill>
              <a:latin typeface="Arial" panose="020B0604020202020204" pitchFamily="34" charset="0"/>
              <a:cs typeface="Arial" panose="020B0604020202020204" pitchFamily="34" charset="0"/>
            </a:endParaRPr>
          </a:p>
          <a:p>
            <a:r>
              <a:rPr lang="fr-FR" sz="2800" u="sng" dirty="0">
                <a:solidFill>
                  <a:schemeClr val="bg1"/>
                </a:solidFill>
                <a:latin typeface="Arial" panose="020B0604020202020204" pitchFamily="34" charset="0"/>
                <a:cs typeface="Arial" panose="020B0604020202020204" pitchFamily="34" charset="0"/>
              </a:rPr>
              <a:t>Fin des exemples.</a:t>
            </a:r>
          </a:p>
          <a:p>
            <a:endParaRPr lang="fr-FR" sz="2800" u="sng" dirty="0">
              <a:solidFill>
                <a:schemeClr val="bg1"/>
              </a:solidFill>
              <a:latin typeface="Arial" panose="020B0604020202020204" pitchFamily="34" charset="0"/>
              <a:cs typeface="Arial" panose="020B0604020202020204" pitchFamily="34" charset="0"/>
            </a:endParaRPr>
          </a:p>
          <a:p>
            <a:r>
              <a:rPr lang="fr-FR" sz="1800" dirty="0">
                <a:solidFill>
                  <a:schemeClr val="bg1"/>
                </a:solidFill>
                <a:latin typeface="Arial" panose="020B0604020202020204" pitchFamily="34" charset="0"/>
                <a:cs typeface="Arial" panose="020B0604020202020204" pitchFamily="34" charset="0"/>
              </a:rPr>
              <a:t>Si vous avez encore des questions, veuillez appeler l’expérimentateur.</a:t>
            </a:r>
            <a:br>
              <a:rPr lang="fr-FR" sz="1800" dirty="0">
                <a:solidFill>
                  <a:schemeClr val="bg1"/>
                </a:solidFill>
                <a:latin typeface="Arial" panose="020B0604020202020204" pitchFamily="34" charset="0"/>
                <a:cs typeface="Arial" panose="020B0604020202020204" pitchFamily="34" charset="0"/>
              </a:rPr>
            </a:br>
            <a:r>
              <a:rPr lang="fr-FR" sz="1800" dirty="0">
                <a:solidFill>
                  <a:schemeClr val="bg1"/>
                </a:solidFill>
                <a:latin typeface="Arial" panose="020B0604020202020204" pitchFamily="34" charset="0"/>
                <a:cs typeface="Arial" panose="020B0604020202020204" pitchFamily="34" charset="0"/>
              </a:rPr>
              <a:t>Sinon, vous allez maintenant voir les instructions pour la tâche cognitive.</a:t>
            </a:r>
          </a:p>
        </p:txBody>
      </p:sp>
      <p:cxnSp>
        <p:nvCxnSpPr>
          <p:cNvPr id="6" name="Straight Arrow Connector 5"/>
          <p:cNvCxnSpPr/>
          <p:nvPr/>
        </p:nvCxnSpPr>
        <p:spPr>
          <a:xfrm>
            <a:off x="10844981" y="6204155"/>
            <a:ext cx="786580"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004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34297" y="365124"/>
            <a:ext cx="11513574" cy="61929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fr-FR" sz="1600" dirty="0">
              <a:solidFill>
                <a:schemeClr val="bg1"/>
              </a:solidFill>
              <a:latin typeface="Arial" panose="020B0604020202020204" pitchFamily="34" charset="0"/>
              <a:cs typeface="Arial" panose="020B0604020202020204" pitchFamily="34" charset="0"/>
            </a:endParaRPr>
          </a:p>
          <a:p>
            <a:endParaRPr lang="fr-FR" sz="1600" dirty="0">
              <a:solidFill>
                <a:schemeClr val="bg1"/>
              </a:solidFill>
              <a:latin typeface="Arial" panose="020B0604020202020204" pitchFamily="34" charset="0"/>
              <a:cs typeface="Arial" panose="020B0604020202020204" pitchFamily="34" charset="0"/>
            </a:endParaRPr>
          </a:p>
          <a:p>
            <a:endParaRPr lang="fr-FR" sz="1600" dirty="0">
              <a:solidFill>
                <a:schemeClr val="bg1"/>
              </a:solidFill>
              <a:latin typeface="Arial" panose="020B0604020202020204" pitchFamily="34" charset="0"/>
              <a:cs typeface="Arial" panose="020B0604020202020204" pitchFamily="34" charset="0"/>
            </a:endParaRPr>
          </a:p>
          <a:p>
            <a:endParaRPr lang="fr-FR" sz="1600" dirty="0">
              <a:solidFill>
                <a:schemeClr val="bg1"/>
              </a:solidFill>
              <a:latin typeface="Arial" panose="020B0604020202020204" pitchFamily="34" charset="0"/>
              <a:cs typeface="Arial" panose="020B0604020202020204" pitchFamily="34" charset="0"/>
            </a:endParaRPr>
          </a:p>
          <a:p>
            <a:endParaRPr lang="fr-FR" sz="1600" dirty="0">
              <a:solidFill>
                <a:schemeClr val="bg1"/>
              </a:solidFill>
              <a:latin typeface="Arial" panose="020B0604020202020204" pitchFamily="34" charset="0"/>
              <a:cs typeface="Arial" panose="020B0604020202020204" pitchFamily="34" charset="0"/>
            </a:endParaRPr>
          </a:p>
          <a:p>
            <a:endParaRPr lang="fr-FR" sz="1600" dirty="0">
              <a:solidFill>
                <a:schemeClr val="bg1"/>
              </a:solidFill>
              <a:latin typeface="Arial" panose="020B0604020202020204" pitchFamily="34" charset="0"/>
              <a:cs typeface="Arial" panose="020B0604020202020204" pitchFamily="34" charset="0"/>
            </a:endParaRPr>
          </a:p>
          <a:p>
            <a:endParaRPr lang="fr-FR" sz="1600" dirty="0">
              <a:solidFill>
                <a:schemeClr val="bg1"/>
              </a:solidFill>
              <a:latin typeface="Arial" panose="020B0604020202020204" pitchFamily="34" charset="0"/>
              <a:cs typeface="Arial" panose="020B0604020202020204" pitchFamily="34" charset="0"/>
            </a:endParaRPr>
          </a:p>
          <a:p>
            <a:r>
              <a:rPr lang="fr-FR" sz="4000" dirty="0">
                <a:solidFill>
                  <a:schemeClr val="bg1"/>
                </a:solidFill>
                <a:latin typeface="Arial" panose="020B0604020202020204" pitchFamily="34" charset="0"/>
                <a:cs typeface="Arial" panose="020B0604020202020204" pitchFamily="34" charset="0"/>
              </a:rPr>
              <a:t>Instructions concernant la tâche cognitive</a:t>
            </a:r>
            <a:endParaRPr lang="fr-FR" sz="1800" dirty="0">
              <a:solidFill>
                <a:schemeClr val="bg1"/>
              </a:solidFill>
              <a:latin typeface="Arial" panose="020B0604020202020204" pitchFamily="34" charset="0"/>
              <a:cs typeface="Arial" panose="020B0604020202020204" pitchFamily="34" charset="0"/>
            </a:endParaRPr>
          </a:p>
        </p:txBody>
      </p:sp>
      <p:cxnSp>
        <p:nvCxnSpPr>
          <p:cNvPr id="6" name="Straight Arrow Connector 5"/>
          <p:cNvCxnSpPr/>
          <p:nvPr/>
        </p:nvCxnSpPr>
        <p:spPr>
          <a:xfrm>
            <a:off x="10844981" y="6204155"/>
            <a:ext cx="786580"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7296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34297" y="365124"/>
            <a:ext cx="11513574" cy="61929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fr-FR" sz="1600" dirty="0">
              <a:solidFill>
                <a:schemeClr val="bg1"/>
              </a:solidFill>
              <a:latin typeface="Arial" panose="020B0604020202020204" pitchFamily="34" charset="0"/>
              <a:cs typeface="Arial" panose="020B0604020202020204" pitchFamily="34" charset="0"/>
            </a:endParaRPr>
          </a:p>
          <a:p>
            <a:endParaRPr lang="fr-FR" sz="1600" dirty="0">
              <a:solidFill>
                <a:schemeClr val="bg1"/>
              </a:solidFill>
              <a:latin typeface="Arial" panose="020B0604020202020204" pitchFamily="34" charset="0"/>
              <a:cs typeface="Arial" panose="020B0604020202020204" pitchFamily="34" charset="0"/>
            </a:endParaRPr>
          </a:p>
          <a:p>
            <a:endParaRPr lang="fr-FR" sz="1600" dirty="0">
              <a:solidFill>
                <a:schemeClr val="bg1"/>
              </a:solidFill>
              <a:latin typeface="Arial" panose="020B0604020202020204" pitchFamily="34" charset="0"/>
              <a:cs typeface="Arial" panose="020B0604020202020204" pitchFamily="34" charset="0"/>
            </a:endParaRPr>
          </a:p>
          <a:p>
            <a:endParaRPr lang="fr-FR" sz="1600" dirty="0">
              <a:solidFill>
                <a:schemeClr val="bg1"/>
              </a:solidFill>
              <a:latin typeface="Arial" panose="020B0604020202020204" pitchFamily="34" charset="0"/>
              <a:cs typeface="Arial" panose="020B0604020202020204" pitchFamily="34" charset="0"/>
            </a:endParaRPr>
          </a:p>
          <a:p>
            <a:endParaRPr lang="fr-FR" sz="1600" dirty="0">
              <a:solidFill>
                <a:schemeClr val="bg1"/>
              </a:solidFill>
              <a:latin typeface="Arial" panose="020B0604020202020204" pitchFamily="34" charset="0"/>
              <a:cs typeface="Arial" panose="020B0604020202020204" pitchFamily="34" charset="0"/>
            </a:endParaRPr>
          </a:p>
          <a:p>
            <a:endParaRPr lang="fr-FR" sz="1600" dirty="0">
              <a:solidFill>
                <a:schemeClr val="bg1"/>
              </a:solidFill>
              <a:latin typeface="Arial" panose="020B0604020202020204" pitchFamily="34" charset="0"/>
              <a:cs typeface="Arial" panose="020B0604020202020204" pitchFamily="34" charset="0"/>
            </a:endParaRPr>
          </a:p>
          <a:p>
            <a:endParaRPr lang="fr-FR" sz="1600" dirty="0">
              <a:solidFill>
                <a:schemeClr val="bg1"/>
              </a:solidFill>
              <a:latin typeface="Arial" panose="020B0604020202020204" pitchFamily="34" charset="0"/>
              <a:cs typeface="Arial" panose="020B0604020202020204" pitchFamily="34" charset="0"/>
            </a:endParaRPr>
          </a:p>
          <a:p>
            <a:r>
              <a:rPr lang="fr-FR" sz="4000" dirty="0">
                <a:solidFill>
                  <a:schemeClr val="bg1"/>
                </a:solidFill>
                <a:latin typeface="Arial" panose="020B0604020202020204" pitchFamily="34" charset="0"/>
                <a:cs typeface="Arial" panose="020B0604020202020204" pitchFamily="34" charset="0"/>
              </a:rPr>
              <a:t>Instructions pour la tâche cognitive</a:t>
            </a:r>
            <a:br>
              <a:rPr lang="fr-FR" sz="4000" dirty="0">
                <a:solidFill>
                  <a:schemeClr val="bg1"/>
                </a:solidFill>
                <a:latin typeface="Arial" panose="020B0604020202020204" pitchFamily="34" charset="0"/>
                <a:cs typeface="Arial" panose="020B0604020202020204" pitchFamily="34" charset="0"/>
              </a:rPr>
            </a:br>
            <a:r>
              <a:rPr lang="fr-FR" sz="4000" dirty="0">
                <a:solidFill>
                  <a:schemeClr val="bg1"/>
                </a:solidFill>
                <a:latin typeface="Arial" panose="020B0604020202020204" pitchFamily="34" charset="0"/>
                <a:cs typeface="Arial" panose="020B0604020202020204" pitchFamily="34" charset="0"/>
              </a:rPr>
              <a:t>Type 1: les choix impliquant un effort</a:t>
            </a:r>
            <a:endParaRPr lang="fr-FR" sz="1800" dirty="0">
              <a:solidFill>
                <a:schemeClr val="bg1"/>
              </a:solidFill>
              <a:latin typeface="Arial" panose="020B0604020202020204" pitchFamily="34" charset="0"/>
              <a:cs typeface="Arial" panose="020B0604020202020204" pitchFamily="34" charset="0"/>
            </a:endParaRPr>
          </a:p>
        </p:txBody>
      </p:sp>
      <p:cxnSp>
        <p:nvCxnSpPr>
          <p:cNvPr id="3" name="Straight Arrow Connector 2"/>
          <p:cNvCxnSpPr/>
          <p:nvPr/>
        </p:nvCxnSpPr>
        <p:spPr>
          <a:xfrm>
            <a:off x="10844981" y="6204155"/>
            <a:ext cx="786580"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9988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34297" y="365124"/>
            <a:ext cx="11513574" cy="61929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fr-FR" sz="1600" dirty="0">
                <a:solidFill>
                  <a:schemeClr val="bg1"/>
                </a:solidFill>
                <a:latin typeface="Arial" panose="020B0604020202020204" pitchFamily="34" charset="0"/>
                <a:cs typeface="Arial" panose="020B0604020202020204" pitchFamily="34" charset="0"/>
              </a:rPr>
              <a:t>Le premier type de choix que vous allez faire vous proposera deux options associant un niveau d’effort sur le vélo et un montant en euros comme récompense. L’une de ces options comprendra un effort de niveau variable et sera récompensée à hauteur de 30€, si elle est sélectionnée. L’autre option ne demandera aucun effort mais donnera droit, si elle est sélectionnée, à une récompense inférieure à 30€, d’un montant variable. </a:t>
            </a:r>
            <a:endParaRPr lang="en-US" sz="1600" dirty="0">
              <a:solidFill>
                <a:schemeClr val="bg1"/>
              </a:solidFill>
              <a:latin typeface="Arial" panose="020B0604020202020204" pitchFamily="34" charset="0"/>
              <a:cs typeface="Arial" panose="020B0604020202020204" pitchFamily="34" charset="0"/>
            </a:endParaRPr>
          </a:p>
          <a:p>
            <a:pPr algn="l"/>
            <a:r>
              <a:rPr lang="fr-FR" sz="1600" dirty="0">
                <a:solidFill>
                  <a:schemeClr val="bg1"/>
                </a:solidFill>
                <a:latin typeface="Arial" panose="020B0604020202020204" pitchFamily="34" charset="0"/>
                <a:cs typeface="Arial" panose="020B0604020202020204" pitchFamily="34" charset="0"/>
              </a:rPr>
              <a:t>A la fin de l’expérience, deux décisions que vous aurez faites seront tirées au sort. Si l’une des deux concerne un choix impliquant l’effort, vous devrez réaliser l’effort que vous aurez choisi, c’est-à-dire pédaler pendant 15 minutes sur le vélo au niveau de puissance sélectionné. </a:t>
            </a:r>
            <a:r>
              <a:rPr lang="en-US" sz="1600" dirty="0">
                <a:solidFill>
                  <a:schemeClr val="bg1"/>
                </a:solidFill>
                <a:latin typeface="Arial" panose="020B0604020202020204" pitchFamily="34" charset="0"/>
                <a:cs typeface="Arial" panose="020B0604020202020204" pitchFamily="34" charset="0"/>
              </a:rPr>
              <a:t>La remuneration </a:t>
            </a:r>
            <a:r>
              <a:rPr lang="en-US" sz="1600" dirty="0" err="1">
                <a:solidFill>
                  <a:schemeClr val="bg1"/>
                </a:solidFill>
                <a:latin typeface="Arial" panose="020B0604020202020204" pitchFamily="34" charset="0"/>
                <a:cs typeface="Arial" panose="020B0604020202020204" pitchFamily="34" charset="0"/>
              </a:rPr>
              <a:t>totale</a:t>
            </a:r>
            <a:r>
              <a:rPr lang="en-US" sz="1600" dirty="0">
                <a:solidFill>
                  <a:schemeClr val="bg1"/>
                </a:solidFill>
                <a:latin typeface="Arial" panose="020B0604020202020204" pitchFamily="34" charset="0"/>
                <a:cs typeface="Arial" panose="020B0604020202020204" pitchFamily="34" charset="0"/>
              </a:rPr>
              <a:t> pour </a:t>
            </a:r>
            <a:r>
              <a:rPr lang="en-US" sz="1600" dirty="0" err="1">
                <a:solidFill>
                  <a:schemeClr val="bg1"/>
                </a:solidFill>
                <a:latin typeface="Arial" panose="020B0604020202020204" pitchFamily="34" charset="0"/>
                <a:cs typeface="Arial" panose="020B0604020202020204" pitchFamily="34" charset="0"/>
              </a:rPr>
              <a:t>votre</a:t>
            </a:r>
            <a:r>
              <a:rPr lang="en-US" sz="1600" dirty="0">
                <a:solidFill>
                  <a:schemeClr val="bg1"/>
                </a:solidFill>
                <a:latin typeface="Arial" panose="020B0604020202020204" pitchFamily="34" charset="0"/>
                <a:cs typeface="Arial" panose="020B0604020202020204" pitchFamily="34" charset="0"/>
              </a:rPr>
              <a:t> participation sera </a:t>
            </a:r>
            <a:r>
              <a:rPr lang="en-US" sz="1600" dirty="0" err="1">
                <a:solidFill>
                  <a:schemeClr val="bg1"/>
                </a:solidFill>
                <a:latin typeface="Arial" panose="020B0604020202020204" pitchFamily="34" charset="0"/>
                <a:cs typeface="Arial" panose="020B0604020202020204" pitchFamily="34" charset="0"/>
              </a:rPr>
              <a:t>égale</a:t>
            </a:r>
            <a:r>
              <a:rPr lang="en-US" sz="1600" dirty="0">
                <a:solidFill>
                  <a:schemeClr val="bg1"/>
                </a:solidFill>
                <a:latin typeface="Arial" panose="020B0604020202020204" pitchFamily="34" charset="0"/>
                <a:cs typeface="Arial" panose="020B0604020202020204" pitchFamily="34" charset="0"/>
              </a:rPr>
              <a:t> au </a:t>
            </a:r>
            <a:r>
              <a:rPr lang="en-US" sz="1600" dirty="0" err="1">
                <a:solidFill>
                  <a:schemeClr val="bg1"/>
                </a:solidFill>
                <a:latin typeface="Arial" panose="020B0604020202020204" pitchFamily="34" charset="0"/>
                <a:cs typeface="Arial" panose="020B0604020202020204" pitchFamily="34" charset="0"/>
              </a:rPr>
              <a:t>montant</a:t>
            </a:r>
            <a:r>
              <a:rPr lang="en-US" sz="1600" dirty="0">
                <a:solidFill>
                  <a:schemeClr val="bg1"/>
                </a:solidFill>
                <a:latin typeface="Arial" panose="020B0604020202020204" pitchFamily="34" charset="0"/>
                <a:cs typeface="Arial" panose="020B0604020202020204" pitchFamily="34" charset="0"/>
              </a:rPr>
              <a:t> fixe de 20€, plus un bonus </a:t>
            </a:r>
            <a:r>
              <a:rPr lang="en-US" sz="1600" dirty="0" err="1" smtClean="0">
                <a:solidFill>
                  <a:schemeClr val="bg1"/>
                </a:solidFill>
                <a:latin typeface="Arial" panose="020B0604020202020204" pitchFamily="34" charset="0"/>
                <a:cs typeface="Arial" panose="020B0604020202020204" pitchFamily="34" charset="0"/>
              </a:rPr>
              <a:t>correspondant</a:t>
            </a:r>
            <a:r>
              <a:rPr lang="en-US" sz="1600" dirty="0" smtClean="0">
                <a:solidFill>
                  <a:schemeClr val="bg1"/>
                </a:solidFill>
                <a:latin typeface="Arial" panose="020B0604020202020204" pitchFamily="34" charset="0"/>
                <a:cs typeface="Arial" panose="020B0604020202020204" pitchFamily="34" charset="0"/>
              </a:rPr>
              <a:t> </a:t>
            </a:r>
            <a:r>
              <a:rPr lang="en-US" sz="1600" dirty="0">
                <a:solidFill>
                  <a:schemeClr val="bg1"/>
                </a:solidFill>
                <a:latin typeface="Arial" panose="020B0604020202020204" pitchFamily="34" charset="0"/>
                <a:cs typeface="Arial" panose="020B0604020202020204" pitchFamily="34" charset="0"/>
              </a:rPr>
              <a:t>aux </a:t>
            </a:r>
            <a:r>
              <a:rPr lang="en-US" sz="1600" dirty="0" err="1">
                <a:solidFill>
                  <a:schemeClr val="bg1"/>
                </a:solidFill>
                <a:latin typeface="Arial" panose="020B0604020202020204" pitchFamily="34" charset="0"/>
                <a:cs typeface="Arial" panose="020B0604020202020204" pitchFamily="34" charset="0"/>
              </a:rPr>
              <a:t>deux</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décisions</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tirées</a:t>
            </a:r>
            <a:r>
              <a:rPr lang="en-US" sz="1600" dirty="0">
                <a:solidFill>
                  <a:schemeClr val="bg1"/>
                </a:solidFill>
                <a:latin typeface="Arial" panose="020B0604020202020204" pitchFamily="34" charset="0"/>
                <a:cs typeface="Arial" panose="020B0604020202020204" pitchFamily="34" charset="0"/>
              </a:rPr>
              <a:t> au sort, et qui </a:t>
            </a:r>
            <a:r>
              <a:rPr lang="en-US" sz="1600" dirty="0" err="1">
                <a:solidFill>
                  <a:schemeClr val="bg1"/>
                </a:solidFill>
                <a:latin typeface="Arial" panose="020B0604020202020204" pitchFamily="34" charset="0"/>
                <a:cs typeface="Arial" panose="020B0604020202020204" pitchFamily="34" charset="0"/>
              </a:rPr>
              <a:t>peuvent</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conduire</a:t>
            </a:r>
            <a:r>
              <a:rPr lang="en-US" sz="1600" dirty="0">
                <a:solidFill>
                  <a:schemeClr val="bg1"/>
                </a:solidFill>
                <a:latin typeface="Arial" panose="020B0604020202020204" pitchFamily="34" charset="0"/>
                <a:cs typeface="Arial" panose="020B0604020202020204" pitchFamily="34" charset="0"/>
              </a:rPr>
              <a:t> à un maximum de 60€.</a:t>
            </a:r>
            <a:endParaRPr lang="fr-FR" sz="1600" dirty="0">
              <a:solidFill>
                <a:schemeClr val="bg1"/>
              </a:solidFill>
              <a:latin typeface="Arial" panose="020B0604020202020204" pitchFamily="34" charset="0"/>
              <a:cs typeface="Arial" panose="020B0604020202020204" pitchFamily="34" charset="0"/>
            </a:endParaRPr>
          </a:p>
          <a:p>
            <a:pPr algn="l"/>
            <a:r>
              <a:rPr lang="fr-FR" sz="1600" dirty="0">
                <a:solidFill>
                  <a:schemeClr val="bg1"/>
                </a:solidFill>
                <a:latin typeface="Arial" panose="020B0604020202020204" pitchFamily="34" charset="0"/>
                <a:cs typeface="Arial" panose="020B0604020202020204" pitchFamily="34" charset="0"/>
              </a:rPr>
              <a:t>A vous de choisir si vous préférez exercer l’effort pour gagner 30€, ou si vous acceptez de gagner moins d’argent afin d’éviter de faire cet effort. Il n’y a pas de bonnes ou de mauvaises réponses; nous voulons simplement connaître vos préférences.</a:t>
            </a:r>
            <a:endParaRPr lang="en-US" sz="1600" dirty="0">
              <a:solidFill>
                <a:schemeClr val="bg1"/>
              </a:solidFill>
              <a:latin typeface="Arial" panose="020B0604020202020204" pitchFamily="34" charset="0"/>
              <a:cs typeface="Arial" panose="020B0604020202020204" pitchFamily="34" charset="0"/>
            </a:endParaRPr>
          </a:p>
          <a:p>
            <a:pPr algn="l"/>
            <a:r>
              <a:rPr lang="fr-FR" sz="1600" dirty="0">
                <a:solidFill>
                  <a:schemeClr val="bg1"/>
                </a:solidFill>
                <a:latin typeface="Arial" panose="020B0604020202020204" pitchFamily="34" charset="0"/>
                <a:cs typeface="Arial" panose="020B0604020202020204" pitchFamily="34" charset="0"/>
              </a:rPr>
              <a:t>Les montants à gagner sont affichés sur l’écran. Les symboles que vous avez vus lors de la séance sur le vélo montrent les niveaux d’effort associés à chaque option. Le triangle colorié en rouge représente la pente sur laquelle vous pédalez. Plus le triangle rouge est grand, plus la pente est forte, et plus l’effort requis est important.</a:t>
            </a:r>
            <a:endParaRPr lang="en-US" sz="1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4075471" y="4001728"/>
            <a:ext cx="4031226" cy="240890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6736786" y="4538150"/>
            <a:ext cx="809625" cy="746125"/>
          </a:xfrm>
          <a:prstGeom prst="rect">
            <a:avLst/>
          </a:prstGeom>
        </p:spPr>
      </p:pic>
      <p:sp>
        <p:nvSpPr>
          <p:cNvPr id="3" name="Rectangle 2"/>
          <p:cNvSpPr/>
          <p:nvPr/>
        </p:nvSpPr>
        <p:spPr>
          <a:xfrm>
            <a:off x="4639132" y="4538150"/>
            <a:ext cx="809625" cy="746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901458" y="5597057"/>
            <a:ext cx="532518" cy="307777"/>
          </a:xfrm>
          <a:prstGeom prst="rect">
            <a:avLst/>
          </a:prstGeom>
          <a:noFill/>
        </p:spPr>
        <p:txBody>
          <a:bodyPr wrap="none" rtlCol="0">
            <a:spAutoFit/>
          </a:bodyPr>
          <a:lstStyle/>
          <a:p>
            <a:r>
              <a:rPr lang="en-US" sz="1400" dirty="0">
                <a:solidFill>
                  <a:schemeClr val="bg1"/>
                </a:solidFill>
                <a:latin typeface="Arial" panose="020B0604020202020204" pitchFamily="34" charset="0"/>
                <a:cs typeface="Arial" panose="020B0604020202020204" pitchFamily="34" charset="0"/>
              </a:rPr>
              <a:t>30 €</a:t>
            </a:r>
          </a:p>
        </p:txBody>
      </p:sp>
      <p:sp>
        <p:nvSpPr>
          <p:cNvPr id="7" name="TextBox 6"/>
          <p:cNvSpPr txBox="1"/>
          <p:nvPr/>
        </p:nvSpPr>
        <p:spPr>
          <a:xfrm>
            <a:off x="4777685" y="5597056"/>
            <a:ext cx="582211" cy="307777"/>
          </a:xfrm>
          <a:prstGeom prst="rect">
            <a:avLst/>
          </a:prstGeom>
          <a:noFill/>
        </p:spPr>
        <p:txBody>
          <a:bodyPr wrap="none" rtlCol="0">
            <a:spAutoFit/>
          </a:bodyPr>
          <a:lstStyle/>
          <a:p>
            <a:r>
              <a:rPr lang="en-US" sz="1400" dirty="0">
                <a:solidFill>
                  <a:schemeClr val="bg1"/>
                </a:solidFill>
                <a:latin typeface="Arial" panose="020B0604020202020204" pitchFamily="34" charset="0"/>
                <a:cs typeface="Arial" panose="020B0604020202020204" pitchFamily="34" charset="0"/>
              </a:rPr>
              <a:t> 12 €</a:t>
            </a:r>
          </a:p>
        </p:txBody>
      </p:sp>
      <p:cxnSp>
        <p:nvCxnSpPr>
          <p:cNvPr id="10" name="Straight Arrow Connector 9"/>
          <p:cNvCxnSpPr/>
          <p:nvPr/>
        </p:nvCxnSpPr>
        <p:spPr>
          <a:xfrm>
            <a:off x="10844981" y="6204155"/>
            <a:ext cx="786580"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540754" y="6204154"/>
            <a:ext cx="786581" cy="1"/>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1213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34297" y="365124"/>
            <a:ext cx="11513574" cy="61929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fr-FR" sz="1600" dirty="0">
                <a:solidFill>
                  <a:schemeClr val="bg1"/>
                </a:solidFill>
                <a:latin typeface="Arial" panose="020B0604020202020204" pitchFamily="34" charset="0"/>
                <a:cs typeface="Arial" panose="020B0604020202020204" pitchFamily="34" charset="0"/>
              </a:rPr>
              <a:t>Vous allez maintenant assister à une démonstration de quelques exemples, dans le but de vous familiariser avec ce type de décision. Pour vous aider, les vrais niveaux d’effort (en Watt) seront affichés sur l’écran pendant les exemples, mais ils ne le seront pas (comme dans l’</a:t>
            </a:r>
            <a:r>
              <a:rPr lang="fr-FR" sz="1600" dirty="0" err="1">
                <a:solidFill>
                  <a:schemeClr val="bg1"/>
                </a:solidFill>
                <a:latin typeface="Arial" panose="020B0604020202020204" pitchFamily="34" charset="0"/>
                <a:cs typeface="Arial" panose="020B0604020202020204" pitchFamily="34" charset="0"/>
              </a:rPr>
              <a:t>expemple</a:t>
            </a:r>
            <a:r>
              <a:rPr lang="fr-FR" sz="1600" dirty="0">
                <a:solidFill>
                  <a:schemeClr val="bg1"/>
                </a:solidFill>
                <a:latin typeface="Arial" panose="020B0604020202020204" pitchFamily="34" charset="0"/>
                <a:cs typeface="Arial" panose="020B0604020202020204" pitchFamily="34" charset="0"/>
              </a:rPr>
              <a:t> ci-dessous) pendant la séance d’entrainement qui suit juste après, ni pendant l’expérience principale. C’est pour cela que vous devez étudier attentivement, dans les exemples qui vont suivre, le lien entre le niveau d’effort (en Watt), votre sensation au cours du pédalage sur le vélo et la représentation symbolique de l’effort avec le triangle rouge.</a:t>
            </a:r>
          </a:p>
          <a:p>
            <a:pPr algn="l"/>
            <a:r>
              <a:rPr lang="fr-FR" sz="1600" dirty="0">
                <a:solidFill>
                  <a:schemeClr val="bg1"/>
                </a:solidFill>
                <a:latin typeface="Arial" panose="020B0604020202020204" pitchFamily="34" charset="0"/>
                <a:cs typeface="Arial" panose="020B0604020202020204" pitchFamily="34" charset="0"/>
              </a:rPr>
              <a:t> </a:t>
            </a:r>
            <a:endParaRPr lang="en-US" sz="1600" dirty="0">
              <a:solidFill>
                <a:schemeClr val="bg1"/>
              </a:solidFill>
              <a:latin typeface="Arial" panose="020B0604020202020204" pitchFamily="34" charset="0"/>
              <a:cs typeface="Arial" panose="020B0604020202020204" pitchFamily="34" charset="0"/>
            </a:endParaRPr>
          </a:p>
          <a:p>
            <a:pPr algn="l"/>
            <a:r>
              <a:rPr lang="fr-FR" sz="1600" dirty="0">
                <a:solidFill>
                  <a:schemeClr val="bg1"/>
                </a:solidFill>
                <a:latin typeface="Arial" panose="020B0604020202020204" pitchFamily="34" charset="0"/>
                <a:cs typeface="Arial" panose="020B0604020202020204" pitchFamily="34" charset="0"/>
              </a:rPr>
              <a:t>Utilisez les flèches ( </a:t>
            </a:r>
            <a:r>
              <a:rPr lang="fr-FR" sz="1600" b="1" dirty="0">
                <a:solidFill>
                  <a:schemeClr val="bg1"/>
                </a:solidFill>
                <a:latin typeface="Arial" panose="020B0604020202020204" pitchFamily="34" charset="0"/>
                <a:cs typeface="Arial" panose="020B0604020202020204" pitchFamily="34" charset="0"/>
              </a:rPr>
              <a:t>← →</a:t>
            </a:r>
            <a:r>
              <a:rPr lang="fr-FR" sz="1600" dirty="0">
                <a:solidFill>
                  <a:schemeClr val="bg1"/>
                </a:solidFill>
                <a:latin typeface="Arial" panose="020B0604020202020204" pitchFamily="34" charset="0"/>
                <a:cs typeface="Arial" panose="020B0604020202020204" pitchFamily="34" charset="0"/>
              </a:rPr>
              <a:t> ) pour choisir entre les deux options présentées.</a:t>
            </a:r>
            <a:endParaRPr lang="en-US" sz="1600" dirty="0">
              <a:solidFill>
                <a:schemeClr val="bg1"/>
              </a:solidFill>
              <a:latin typeface="Arial" panose="020B0604020202020204" pitchFamily="34" charset="0"/>
              <a:cs typeface="Arial" panose="020B0604020202020204" pitchFamily="34" charset="0"/>
            </a:endParaRPr>
          </a:p>
          <a:p>
            <a:pPr algn="l"/>
            <a:r>
              <a:rPr lang="fr-FR" sz="1600" dirty="0">
                <a:solidFill>
                  <a:schemeClr val="bg1"/>
                </a:solidFill>
                <a:latin typeface="Arial" panose="020B0604020202020204" pitchFamily="34" charset="0"/>
                <a:cs typeface="Arial" panose="020B0604020202020204" pitchFamily="34" charset="0"/>
              </a:rPr>
              <a:t>Appuyez sur la barre espace pour commencer.</a:t>
            </a:r>
            <a:endParaRPr lang="en-US" sz="1600" dirty="0">
              <a:solidFill>
                <a:schemeClr val="bg1"/>
              </a:solidFill>
              <a:latin typeface="Arial" panose="020B0604020202020204" pitchFamily="34" charset="0"/>
              <a:cs typeface="Arial" panose="020B0604020202020204" pitchFamily="34" charset="0"/>
            </a:endParaRPr>
          </a:p>
        </p:txBody>
      </p:sp>
      <p:cxnSp>
        <p:nvCxnSpPr>
          <p:cNvPr id="9" name="Straight Arrow Connector 8"/>
          <p:cNvCxnSpPr/>
          <p:nvPr/>
        </p:nvCxnSpPr>
        <p:spPr>
          <a:xfrm flipH="1" flipV="1">
            <a:off x="540754" y="6204154"/>
            <a:ext cx="786581" cy="1"/>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075471" y="4001728"/>
            <a:ext cx="4031226" cy="240890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pic>
        <p:nvPicPr>
          <p:cNvPr id="11" name="Picture 10"/>
          <p:cNvPicPr/>
          <p:nvPr/>
        </p:nvPicPr>
        <p:blipFill>
          <a:blip r:embed="rId2" cstate="print">
            <a:extLst>
              <a:ext uri="{28A0092B-C50C-407E-A947-70E740481C1C}">
                <a14:useLocalDpi xmlns:a14="http://schemas.microsoft.com/office/drawing/2010/main" val="0"/>
              </a:ext>
            </a:extLst>
          </a:blip>
          <a:stretch>
            <a:fillRect/>
          </a:stretch>
        </p:blipFill>
        <p:spPr>
          <a:xfrm>
            <a:off x="6736786" y="4538150"/>
            <a:ext cx="809625" cy="746125"/>
          </a:xfrm>
          <a:prstGeom prst="rect">
            <a:avLst/>
          </a:prstGeom>
        </p:spPr>
      </p:pic>
      <p:sp>
        <p:nvSpPr>
          <p:cNvPr id="12" name="Rectangle 11"/>
          <p:cNvSpPr/>
          <p:nvPr/>
        </p:nvSpPr>
        <p:spPr>
          <a:xfrm>
            <a:off x="4639132" y="4538150"/>
            <a:ext cx="809625" cy="746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901458" y="5597057"/>
            <a:ext cx="532518" cy="307777"/>
          </a:xfrm>
          <a:prstGeom prst="rect">
            <a:avLst/>
          </a:prstGeom>
          <a:noFill/>
        </p:spPr>
        <p:txBody>
          <a:bodyPr wrap="none" rtlCol="0">
            <a:spAutoFit/>
          </a:bodyPr>
          <a:lstStyle/>
          <a:p>
            <a:r>
              <a:rPr lang="en-US" sz="1400" dirty="0">
                <a:solidFill>
                  <a:schemeClr val="bg1"/>
                </a:solidFill>
                <a:latin typeface="Arial" panose="020B0604020202020204" pitchFamily="34" charset="0"/>
                <a:cs typeface="Arial" panose="020B0604020202020204" pitchFamily="34" charset="0"/>
              </a:rPr>
              <a:t>30 €</a:t>
            </a:r>
          </a:p>
        </p:txBody>
      </p:sp>
      <p:sp>
        <p:nvSpPr>
          <p:cNvPr id="14" name="TextBox 13"/>
          <p:cNvSpPr txBox="1"/>
          <p:nvPr/>
        </p:nvSpPr>
        <p:spPr>
          <a:xfrm>
            <a:off x="4777685" y="5597056"/>
            <a:ext cx="582211" cy="307777"/>
          </a:xfrm>
          <a:prstGeom prst="rect">
            <a:avLst/>
          </a:prstGeom>
          <a:noFill/>
        </p:spPr>
        <p:txBody>
          <a:bodyPr wrap="none" rtlCol="0">
            <a:spAutoFit/>
          </a:bodyPr>
          <a:lstStyle/>
          <a:p>
            <a:r>
              <a:rPr lang="en-US" sz="1400" dirty="0">
                <a:solidFill>
                  <a:schemeClr val="bg1"/>
                </a:solidFill>
                <a:latin typeface="Arial" panose="020B0604020202020204" pitchFamily="34" charset="0"/>
                <a:cs typeface="Arial" panose="020B0604020202020204" pitchFamily="34" charset="0"/>
              </a:rPr>
              <a:t> 12 €</a:t>
            </a:r>
          </a:p>
        </p:txBody>
      </p:sp>
    </p:spTree>
    <p:extLst>
      <p:ext uri="{BB962C8B-B14F-4D97-AF65-F5344CB8AC3E}">
        <p14:creationId xmlns:p14="http://schemas.microsoft.com/office/powerpoint/2010/main" val="2062391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2642</TotalTime>
  <Words>1717</Words>
  <Application>Microsoft Office PowerPoint</Application>
  <PresentationFormat>Personnalisé</PresentationFormat>
  <Paragraphs>257</Paragraphs>
  <Slides>30</Slides>
  <Notes>10</Notes>
  <HiddenSlides>0</HiddenSlides>
  <MMClips>0</MMClips>
  <ScaleCrop>false</ScaleCrop>
  <HeadingPairs>
    <vt:vector size="4" baseType="variant">
      <vt:variant>
        <vt:lpstr>Thème</vt:lpstr>
      </vt:variant>
      <vt:variant>
        <vt:i4>1</vt:i4>
      </vt:variant>
      <vt:variant>
        <vt:lpstr>Titres des diapositives</vt:lpstr>
      </vt:variant>
      <vt:variant>
        <vt:i4>30</vt:i4>
      </vt:variant>
    </vt:vector>
  </HeadingPairs>
  <TitlesOfParts>
    <vt:vector size="31" baseType="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  Dans cette partie de l’expérience, nous allons mesurer le diamètre de votre pupille. Pour cela, il est très important, lorsque vous voyez le symbole ci-dessous, que vous gardiez les yeux bien ouverts, en essayant de cligner le moins possible.         Ce symbole signifie que vous allez bientôt voir apparaître un nouveau texte. Nous allons mesurer le diamètre de votre pupille lorsque vous lisez ce texte et jusqu’à la fin de la série consécutive de 6 choix. Après cette série, vous aurez quelques secondes pour vous détendre et faire le vide dans votre esprit, avant l’apparition du texte suivant.   Nous allons maintenant procéder à la calibration de l’oculomètre. Vous allez voir une balle parcourir l’écran. Nous vous demandons simplement de suivre cette balle du regard.    </vt:lpstr>
      <vt:lpstr>Présentation PowerPoint</vt:lpstr>
      <vt:lpstr>  Expérience Principale   Dès maintenant, parmi les choix que vous allez faire, n’importe lequel pourra être sélectionné à la fin de l’expérience, comme l’un des deux choix qui servira à déterminer votre bonus.   Dans l’expérience principale, contrairement à l’entraînement, on vous présentera régulièrement des textes, le plus souvent accompagnés de musique. Essayez de bien vous représenter la situation décrite dans le texte. Si le texte déclenche une émotion, essayez de la ressentir pleinement, jusqu’à ce qu’on vous demande de la noter. Avant de pouvoir noter cette émotion sur les échelles, vous devrez toutefois réaliser plusieurs essais de la tâche cognitive concernant les choix économiques. Essayez de ne pas vous laisser distraire par la tâche, et d’exprimer votre émotion telle que vous l’avez ressentie.   La phase 2, c’est-à-dire l’expérience principale, prendra à peu près une heure.  Il y aura une pause au milieu.</vt:lpstr>
      <vt:lpstr>Présentation PowerPoint</vt:lpstr>
      <vt:lpstr>Présentation PowerPoint</vt:lpstr>
      <vt:lpstr>Présentation PowerPoint</vt:lpstr>
      <vt:lpstr>Présentation PowerPoint</vt:lpstr>
    </vt:vector>
  </TitlesOfParts>
  <Company>Allseas Engineering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Roeland Heerema</dc:creator>
  <cp:lastModifiedBy>HEEREMA Roeland</cp:lastModifiedBy>
  <cp:revision>71</cp:revision>
  <dcterms:created xsi:type="dcterms:W3CDTF">2020-02-28T17:13:00Z</dcterms:created>
  <dcterms:modified xsi:type="dcterms:W3CDTF">2020-07-24T04:21:49Z</dcterms:modified>
</cp:coreProperties>
</file>