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70" r:id="rId3"/>
    <p:sldId id="277" r:id="rId4"/>
    <p:sldId id="265" r:id="rId5"/>
    <p:sldId id="314" r:id="rId6"/>
    <p:sldId id="317" r:id="rId7"/>
    <p:sldId id="263" r:id="rId8"/>
    <p:sldId id="284" r:id="rId9"/>
    <p:sldId id="280" r:id="rId10"/>
    <p:sldId id="286" r:id="rId11"/>
    <p:sldId id="287" r:id="rId12"/>
    <p:sldId id="289" r:id="rId13"/>
    <p:sldId id="288" r:id="rId14"/>
    <p:sldId id="292" r:id="rId15"/>
    <p:sldId id="283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93" r:id="rId24"/>
    <p:sldId id="294" r:id="rId25"/>
    <p:sldId id="296" r:id="rId26"/>
    <p:sldId id="297" r:id="rId27"/>
    <p:sldId id="298" r:id="rId28"/>
    <p:sldId id="299" r:id="rId29"/>
    <p:sldId id="303" r:id="rId30"/>
    <p:sldId id="301" r:id="rId31"/>
    <p:sldId id="300" r:id="rId32"/>
    <p:sldId id="304" r:id="rId33"/>
    <p:sldId id="306" r:id="rId34"/>
    <p:sldId id="267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9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B588A-FAB3-4C3F-A999-7E77BA0B8118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93CC-A683-496E-881E-00654413477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01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93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5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71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21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4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0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04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53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88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20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38D2-D57A-4E64-B95F-0826012D069A}" type="datetimeFigureOut">
              <a:rPr lang="en-GB" smtClean="0"/>
              <a:t>20/10/2021</a:t>
            </a:fld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7A4F-C86B-4E97-8396-79EF10BBD04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9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874204" y="2274838"/>
            <a:ext cx="844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TEST DE METACOGNITION :</a:t>
            </a:r>
          </a:p>
          <a:p>
            <a:pPr algn="ctr"/>
            <a:r>
              <a:rPr lang="fr-FR" sz="2400" b="1" dirty="0">
                <a:solidFill>
                  <a:srgbClr val="0070C0"/>
                </a:solidFill>
              </a:rPr>
              <a:t>INSTRUCTIONS</a:t>
            </a:r>
            <a:endParaRPr lang="en-GB" sz="2400" b="1" dirty="0">
              <a:solidFill>
                <a:srgbClr val="0070C0"/>
              </a:solidFill>
            </a:endParaRPr>
          </a:p>
          <a:p>
            <a:pPr algn="ctr"/>
            <a:endParaRPr lang="en-GB" sz="2400" dirty="0"/>
          </a:p>
          <a:p>
            <a:pPr algn="ctr"/>
            <a:endParaRPr lang="en-GB" sz="2400" dirty="0"/>
          </a:p>
        </p:txBody>
      </p:sp>
      <p:sp>
        <p:nvSpPr>
          <p:cNvPr id="3" name="Rectangle 2"/>
          <p:cNvSpPr/>
          <p:nvPr/>
        </p:nvSpPr>
        <p:spPr>
          <a:xfrm>
            <a:off x="642017" y="4317964"/>
            <a:ext cx="109079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 err="1"/>
              <a:t>Veuillez</a:t>
            </a:r>
            <a:r>
              <a:rPr lang="en-GB" sz="2400" dirty="0"/>
              <a:t> lire </a:t>
            </a:r>
            <a:r>
              <a:rPr lang="en-GB" sz="2400" dirty="0" err="1"/>
              <a:t>attentivement</a:t>
            </a:r>
            <a:r>
              <a:rPr lang="en-GB" sz="2400" dirty="0"/>
              <a:t> les instructions qui </a:t>
            </a:r>
            <a:r>
              <a:rPr lang="en-GB" sz="2400" dirty="0" err="1"/>
              <a:t>vont</a:t>
            </a:r>
            <a:r>
              <a:rPr lang="en-GB" sz="2400" dirty="0"/>
              <a:t> </a:t>
            </a:r>
            <a:r>
              <a:rPr lang="en-GB" sz="2400" dirty="0" err="1"/>
              <a:t>suivre</a:t>
            </a:r>
            <a:r>
              <a:rPr lang="en-GB" sz="2400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 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</a:t>
            </a:r>
            <a:r>
              <a:rPr lang="en-GB" sz="2400" dirty="0" err="1"/>
              <a:t>droite</a:t>
            </a:r>
            <a:r>
              <a:rPr lang="fr-FR" sz="2400" dirty="0"/>
              <a:t> 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] </a:t>
            </a:r>
            <a:r>
              <a:rPr lang="en-GB" sz="2400" dirty="0"/>
              <a:t>pour continuer et lire la suite.</a:t>
            </a:r>
          </a:p>
          <a:p>
            <a:pPr algn="ctr">
              <a:lnSpc>
                <a:spcPct val="150000"/>
              </a:lnSpc>
            </a:pPr>
            <a:r>
              <a:rPr lang="en-GB" sz="2400" dirty="0" err="1"/>
              <a:t>Appuyez</a:t>
            </a:r>
            <a:r>
              <a:rPr lang="en-GB" sz="2400" dirty="0"/>
              <a:t> sur </a:t>
            </a:r>
            <a:r>
              <a:rPr lang="fr-FR" sz="2400" dirty="0"/>
              <a:t>« </a:t>
            </a:r>
            <a:r>
              <a:rPr lang="en-GB" sz="2400" dirty="0"/>
              <a:t>la </a:t>
            </a:r>
            <a:r>
              <a:rPr lang="en-GB" sz="2400" dirty="0" err="1"/>
              <a:t>flèche</a:t>
            </a:r>
            <a:r>
              <a:rPr lang="en-GB" sz="2400" dirty="0"/>
              <a:t> de gauche </a:t>
            </a:r>
            <a:r>
              <a:rPr lang="fr-FR" sz="2400" dirty="0"/>
              <a:t>»</a:t>
            </a:r>
            <a:r>
              <a:rPr lang="en-GB" sz="2400" dirty="0"/>
              <a:t> [</a:t>
            </a:r>
            <a:r>
              <a:rPr lang="en-GB" sz="2400" dirty="0">
                <a:sym typeface="Wingdings" panose="05000000000000000000" pitchFamily="2" charset="2"/>
              </a:rPr>
              <a:t>] </a:t>
            </a:r>
            <a:r>
              <a:rPr lang="en-GB" sz="2400" dirty="0"/>
              <a:t>pour </a:t>
            </a:r>
            <a:r>
              <a:rPr lang="en-GB" sz="2400" dirty="0" err="1"/>
              <a:t>revenir</a:t>
            </a:r>
            <a:r>
              <a:rPr lang="en-GB" sz="2400" dirty="0"/>
              <a:t> et lire </a:t>
            </a:r>
            <a:r>
              <a:rPr lang="en-GB" sz="2400" dirty="0" err="1"/>
              <a:t>l’instruction</a:t>
            </a:r>
            <a:r>
              <a:rPr lang="en-GB" sz="2400" dirty="0"/>
              <a:t> </a:t>
            </a:r>
            <a:r>
              <a:rPr lang="en-GB" sz="2400" dirty="0" err="1"/>
              <a:t>précédente</a:t>
            </a:r>
            <a:r>
              <a:rPr lang="en-GB" sz="2400" dirty="0"/>
              <a:t>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6142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160836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répondrez à cette question en déplaçant la barre rouge le long de la règle numérique: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257327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04B23-64CC-48D6-9E97-5644FE03B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759820"/>
            <a:ext cx="10222993" cy="6400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37565" y="5607946"/>
            <a:ext cx="93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l’exemple ci-dessus, j’ai répondu que j’aurai besoin de voir les chiffres de la grille entre 8 et 11 fois pour atteindre le score cible…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531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 err="1"/>
              <a:t>Combien</a:t>
            </a:r>
            <a:r>
              <a:rPr lang="en-GB" dirty="0"/>
              <a:t> de </a:t>
            </a:r>
            <a:r>
              <a:rPr lang="en-GB" dirty="0" err="1"/>
              <a:t>fois</a:t>
            </a:r>
            <a:r>
              <a:rPr lang="en-GB" dirty="0"/>
              <a:t> </a:t>
            </a:r>
            <a:r>
              <a:rPr lang="en-GB" dirty="0" err="1"/>
              <a:t>aurez-vous</a:t>
            </a:r>
            <a:r>
              <a:rPr lang="en-GB" dirty="0"/>
              <a:t> </a:t>
            </a:r>
            <a:r>
              <a:rPr lang="en-GB" dirty="0" err="1"/>
              <a:t>besoin</a:t>
            </a:r>
            <a:r>
              <a:rPr lang="en-GB" dirty="0"/>
              <a:t> de </a:t>
            </a:r>
            <a:r>
              <a:rPr lang="en-GB" dirty="0" err="1"/>
              <a:t>voir</a:t>
            </a:r>
            <a:r>
              <a:rPr lang="en-GB" dirty="0"/>
              <a:t> les </a:t>
            </a:r>
            <a:r>
              <a:rPr lang="en-GB" dirty="0" err="1"/>
              <a:t>chiffres</a:t>
            </a:r>
            <a:r>
              <a:rPr lang="en-GB" dirty="0"/>
              <a:t> de la grille pour </a:t>
            </a:r>
            <a:r>
              <a:rPr lang="en-GB" dirty="0" err="1"/>
              <a:t>atteindre</a:t>
            </a:r>
            <a:r>
              <a:rPr lang="en-GB" dirty="0"/>
              <a:t> le score </a:t>
            </a:r>
            <a:r>
              <a:rPr lang="en-GB" dirty="0" err="1"/>
              <a:t>cible</a:t>
            </a:r>
            <a:r>
              <a:rPr lang="en-GB" dirty="0"/>
              <a:t> ?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5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4896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Si le score cible est élevé, vous aurez sûrement besoin de visualiser les chiffres de la grille un grand nombre de fois.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déplacer la barre vers la gauche et la droite en utilisant respectivement les flèches gauche et droite du clavier: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344608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29190"/>
            <a:ext cx="10139172" cy="50292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3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235319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Dans certains cas, vous ne saurez pas vraiment combien de fois vous aurez besoin de voir les chiffres de la grille.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augmenter la largeur de la barre en utilisant la </a:t>
            </a:r>
            <a:r>
              <a:rPr lang="fr-FR" sz="2400" dirty="0" err="1"/>
              <a:t>flè</a:t>
            </a:r>
            <a:r>
              <a:rPr lang="en-US" sz="2400" dirty="0" err="1"/>
              <a:t>che</a:t>
            </a:r>
            <a:r>
              <a:rPr lang="en-US" sz="2400" dirty="0"/>
              <a:t> du haut du clavier: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403746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688328"/>
            <a:ext cx="10139172" cy="502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8EC20F-7B23-44F2-A770-70EBAE2AD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5" t="36305" r="1436" b="55417"/>
          <a:stretch/>
        </p:blipFill>
        <p:spPr>
          <a:xfrm>
            <a:off x="1099564" y="4674612"/>
            <a:ext cx="10034780" cy="56770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4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4263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Bien évidemment, vous pourrez aussi raccourcir la largeur de la barre en utilisant la flèche du bas: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3080749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620DB-4CFA-4111-AF32-463E4AC53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34" r="1437" b="56133"/>
          <a:stretch/>
        </p:blipFill>
        <p:spPr>
          <a:xfrm>
            <a:off x="984500" y="4365331"/>
            <a:ext cx="10139172" cy="502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7480D-F9F5-4728-88AA-1CD183495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" t="36000" r="1126" b="55078"/>
          <a:stretch/>
        </p:blipFill>
        <p:spPr>
          <a:xfrm>
            <a:off x="1021076" y="4334256"/>
            <a:ext cx="10139172" cy="61186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2" y="1367248"/>
            <a:ext cx="844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confirmer votre réponse, appuyez sur « Entrée ».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94340-0653-49C5-B2BE-24A29E7CE6F2}"/>
              </a:ext>
            </a:extLst>
          </p:cNvPr>
          <p:cNvSpPr/>
          <p:nvPr/>
        </p:nvSpPr>
        <p:spPr>
          <a:xfrm>
            <a:off x="880108" y="2371063"/>
            <a:ext cx="10431779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065B-06DE-4FA8-B107-3AAD6CA60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" t="35200" r="556" b="55467"/>
          <a:stretch/>
        </p:blipFill>
        <p:spPr>
          <a:xfrm>
            <a:off x="984500" y="3564205"/>
            <a:ext cx="10222993" cy="64008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1874192" y="5670877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3 minutes pour répondre, après quoi la phase de mémorisation démarrera.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2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99106" y="366983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7D0B7-5D12-4339-9C13-03FECEAA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2263" r="22948" b="6800"/>
          <a:stretch/>
        </p:blipFill>
        <p:spPr>
          <a:xfrm>
            <a:off x="4907280" y="3429000"/>
            <a:ext cx="2377440" cy="2365832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07226" y="3724111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64899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0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4500C-5F4A-4047-919E-B45EC7026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59" t="12269" r="22703" b="6416"/>
          <a:stretch/>
        </p:blipFill>
        <p:spPr>
          <a:xfrm>
            <a:off x="4907280" y="3438849"/>
            <a:ext cx="2377440" cy="2363129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4823852" y="3418718"/>
            <a:ext cx="2553693" cy="2475203"/>
            <a:chOff x="4832165" y="3402092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2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3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0" name="Rectangle 9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156586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ZoneTexte 1"/>
            <p:cNvSpPr txBox="1"/>
            <p:nvPr/>
          </p:nvSpPr>
          <p:spPr>
            <a:xfrm>
              <a:off x="5619405" y="342702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6860772" y="5300157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2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11144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2719D-4A45-44C3-8EB0-ACC165216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66" t="12499" r="22889" b="6434"/>
          <a:stretch/>
        </p:blipFill>
        <p:spPr>
          <a:xfrm>
            <a:off x="4907280" y="3429000"/>
            <a:ext cx="2377440" cy="237744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0" name="Groupe 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ZoneTexte 1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52222" y="47381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987752" y="53618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5680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B1A48-F2D2-485F-9FD2-629DED970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7" t="12177" r="22978" b="6504"/>
          <a:stretch/>
        </p:blipFill>
        <p:spPr>
          <a:xfrm>
            <a:off x="4907281" y="3429000"/>
            <a:ext cx="2377440" cy="2384799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20" name="Groupe 19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2" name="Groupe 21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3" name="Rectangle 2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ZoneTexte 20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843003" y="34580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4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47957" y="40739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5191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49C4B9-034E-470D-8820-D2BAE3E1F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9" t="12264" r="22918" b="6755"/>
          <a:stretch/>
        </p:blipFill>
        <p:spPr>
          <a:xfrm>
            <a:off x="4907280" y="3429000"/>
            <a:ext cx="2377440" cy="236713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19" name="Groupe 18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21" name="Groupe 2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24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25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ZoneTexte 1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79323" y="34664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601606" y="53367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84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874196" y="1536174"/>
            <a:ext cx="84436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Ce test dure environs 25 minutes.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Il s’agit d’un test mesurant votre capacité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 C’est ce qu’on appelle la </a:t>
            </a:r>
            <a:r>
              <a:rPr lang="fr-FR" sz="2400" i="1" dirty="0"/>
              <a:t>métacognition</a:t>
            </a:r>
            <a:r>
              <a:rPr lang="fr-FR" sz="2400" dirty="0"/>
              <a:t>.</a:t>
            </a:r>
            <a:endParaRPr lang="en-GB" sz="2400" dirty="0"/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En résumé, vous allez effectuer une série d’exercices de mémoire. Ces exercices seront plus ou moins difficiles. Pour chacun d’entre eux, nous vous demanderons d’auto-évaluer votre performance.</a:t>
            </a:r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883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AD0B42-0F03-41BC-8BEE-FD871E5F4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88" t="12089" r="22889" b="6788"/>
          <a:stretch/>
        </p:blipFill>
        <p:spPr>
          <a:xfrm>
            <a:off x="4907280" y="3429001"/>
            <a:ext cx="2377440" cy="2371276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62698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5595026" y="471331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666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12DCF4-5343-4697-915D-3F46C67EA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6" t="12000" r="22770" b="6787"/>
          <a:stretch/>
        </p:blipFill>
        <p:spPr>
          <a:xfrm>
            <a:off x="4907280" y="3429000"/>
            <a:ext cx="2361633" cy="2362011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4" name="Rectangle 13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4988782" y="40867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6858000" y="47216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612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72D3E4-BF4B-4B42-994F-17256A9606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8" t="12177" r="23007" b="6667"/>
          <a:stretch/>
        </p:blipFill>
        <p:spPr>
          <a:xfrm>
            <a:off x="4907280" y="3429000"/>
            <a:ext cx="2377440" cy="238004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874195" y="128379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Ensuite, vous devrez mémoriser les paires de chiffres.</a:t>
            </a: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GB" sz="2400" dirty="0" err="1"/>
              <a:t>Chaque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 de </a:t>
            </a:r>
            <a:r>
              <a:rPr lang="en-GB" sz="2400" dirty="0" err="1"/>
              <a:t>chiffre</a:t>
            </a:r>
            <a:r>
              <a:rPr lang="en-GB" sz="2400" dirty="0"/>
              <a:t> de la grille </a:t>
            </a:r>
            <a:r>
              <a:rPr lang="en-GB" sz="2400" dirty="0" err="1"/>
              <a:t>vous</a:t>
            </a:r>
            <a:r>
              <a:rPr lang="en-GB" sz="2400" dirty="0"/>
              <a:t> sera </a:t>
            </a:r>
            <a:r>
              <a:rPr lang="en-GB" sz="2400" dirty="0" err="1"/>
              <a:t>dévoilée</a:t>
            </a:r>
            <a:r>
              <a:rPr lang="en-GB" sz="2400" dirty="0"/>
              <a:t>, 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 (de 1 </a:t>
            </a:r>
            <a:r>
              <a:rPr lang="fr-FR" sz="2400" dirty="0"/>
              <a:t>à</a:t>
            </a:r>
            <a:r>
              <a:rPr lang="en-GB" sz="2400" dirty="0"/>
              <a:t> 8), </a:t>
            </a:r>
            <a:r>
              <a:rPr lang="en-GB" sz="2400" dirty="0" err="1"/>
              <a:t>seconde</a:t>
            </a:r>
            <a:r>
              <a:rPr lang="en-GB" sz="2400" dirty="0"/>
              <a:t> par </a:t>
            </a:r>
            <a:r>
              <a:rPr lang="en-GB" sz="2400" dirty="0" err="1"/>
              <a:t>seconde</a:t>
            </a:r>
            <a:r>
              <a:rPr lang="en-GB" sz="2400" dirty="0"/>
              <a:t>. </a:t>
            </a:r>
            <a:r>
              <a:rPr lang="en-GB" sz="2400" dirty="0" err="1"/>
              <a:t>Voici</a:t>
            </a:r>
            <a:r>
              <a:rPr lang="en-GB" sz="2400" dirty="0"/>
              <a:t> un </a:t>
            </a:r>
            <a:r>
              <a:rPr lang="en-GB" sz="2400" dirty="0" err="1"/>
              <a:t>exemple</a:t>
            </a:r>
            <a:r>
              <a:rPr lang="en-GB" sz="2400" dirty="0"/>
              <a:t>: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819152" y="3429000"/>
            <a:ext cx="2553693" cy="2475203"/>
            <a:chOff x="4832165" y="3402092"/>
            <a:chExt cx="2553693" cy="2475203"/>
          </a:xfrm>
        </p:grpSpPr>
        <p:grpSp>
          <p:nvGrpSpPr>
            <p:cNvPr id="8" name="Groupe 7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6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64899" y="5654451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ZoneTexte 9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6227674" y="34539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5590692" y="408986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338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755905" y="1099125"/>
            <a:ext cx="106801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pourrez</a:t>
            </a:r>
            <a:r>
              <a:rPr lang="en-GB" sz="2400" dirty="0"/>
              <a:t> </a:t>
            </a:r>
            <a:r>
              <a:rPr lang="en-GB" sz="2400" dirty="0" err="1"/>
              <a:t>voir</a:t>
            </a:r>
            <a:r>
              <a:rPr lang="en-GB" sz="2400" dirty="0"/>
              <a:t> et revoir les </a:t>
            </a:r>
            <a:r>
              <a:rPr lang="en-GB" sz="2400" dirty="0" err="1"/>
              <a:t>chiffres</a:t>
            </a:r>
            <a:r>
              <a:rPr lang="en-GB" sz="2400" dirty="0"/>
              <a:t> de la grille </a:t>
            </a:r>
            <a:r>
              <a:rPr lang="en-GB" sz="2400" dirty="0" err="1"/>
              <a:t>autant</a:t>
            </a:r>
            <a:r>
              <a:rPr lang="en-GB" sz="2400" dirty="0"/>
              <a:t> de </a:t>
            </a:r>
            <a:r>
              <a:rPr lang="en-GB" sz="2400" dirty="0" err="1"/>
              <a:t>fois</a:t>
            </a:r>
            <a:r>
              <a:rPr lang="en-GB" sz="2400" dirty="0"/>
              <a:t> que </a:t>
            </a:r>
            <a:r>
              <a:rPr lang="en-GB" sz="2400" dirty="0" err="1"/>
              <a:t>vous</a:t>
            </a:r>
            <a:r>
              <a:rPr lang="en-GB" sz="2400" dirty="0"/>
              <a:t> le </a:t>
            </a:r>
            <a:r>
              <a:rPr lang="fr-FR" sz="2400" dirty="0"/>
              <a:t>désirez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en-GB" sz="2400" dirty="0"/>
              <a:t>Après </a:t>
            </a:r>
            <a:r>
              <a:rPr lang="en-GB" sz="2400" dirty="0" err="1"/>
              <a:t>chaque</a:t>
            </a:r>
            <a:r>
              <a:rPr lang="en-GB" sz="2400" dirty="0"/>
              <a:t> visualisation de la grille,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demanderons</a:t>
            </a:r>
            <a:r>
              <a:rPr lang="en-GB" sz="2400" dirty="0"/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3554499" y="246625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893" y="5764964"/>
            <a:ext cx="105906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souhaitez</a:t>
            </a:r>
            <a:r>
              <a:rPr lang="en-GB" sz="2400" dirty="0"/>
              <a:t> revoir la grille, </a:t>
            </a:r>
            <a:r>
              <a:rPr lang="en-GB" sz="2400" dirty="0" err="1"/>
              <a:t>cliquez</a:t>
            </a:r>
            <a:r>
              <a:rPr lang="en-GB" sz="2400" dirty="0"/>
              <a:t> sur </a:t>
            </a:r>
            <a:r>
              <a:rPr lang="fr-FR" sz="2400" dirty="0"/>
              <a:t>le bouton « Oui ».</a:t>
            </a:r>
          </a:p>
          <a:p>
            <a:pPr algn="ctr">
              <a:spcAft>
                <a:spcPts val="600"/>
              </a:spcAft>
            </a:pPr>
            <a:r>
              <a:rPr lang="fr-FR" sz="2400" dirty="0"/>
              <a:t>Sinon, vous pourrez cliquer sur le bouton « Non » et passer à</a:t>
            </a:r>
            <a:r>
              <a:rPr lang="en-GB" sz="2400" dirty="0"/>
              <a:t> la phase de test.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826" y="2769590"/>
            <a:ext cx="372479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5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481328" y="1508954"/>
            <a:ext cx="905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Note: vous avez 5 secondes seulement pour répondre, après quoi la phase de </a:t>
            </a:r>
            <a:r>
              <a:rPr lang="en-GB" sz="2400" dirty="0"/>
              <a:t>phase de test </a:t>
            </a:r>
            <a:r>
              <a:rPr lang="fr-FR" sz="2400" dirty="0"/>
              <a:t>démarrera</a:t>
            </a:r>
            <a:r>
              <a:rPr lang="en-GB" sz="2400" dirty="0"/>
              <a:t>…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3 - PHASE DE MEMORISATION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3554499" y="3293566"/>
            <a:ext cx="5083002" cy="3026364"/>
            <a:chOff x="3641585" y="3293566"/>
            <a:chExt cx="5083002" cy="3026364"/>
          </a:xfrm>
        </p:grpSpPr>
        <p:sp>
          <p:nvSpPr>
            <p:cNvPr id="6" name="Rectangle 5"/>
            <p:cNvSpPr/>
            <p:nvPr/>
          </p:nvSpPr>
          <p:spPr>
            <a:xfrm>
              <a:off x="3641585" y="3293566"/>
              <a:ext cx="5083002" cy="3026364"/>
            </a:xfrm>
            <a:prstGeom prst="rect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9912" y="3596904"/>
              <a:ext cx="3724795" cy="2419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64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248232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09912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Durant la phase de test, nous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montrerons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 (</a:t>
            </a:r>
            <a:r>
              <a:rPr lang="en-GB" sz="2400" dirty="0" err="1"/>
              <a:t>dans</a:t>
            </a:r>
            <a:r>
              <a:rPr lang="en-GB" sz="2400" dirty="0"/>
              <a:t> </a:t>
            </a:r>
            <a:r>
              <a:rPr lang="en-GB" sz="2400" dirty="0" err="1"/>
              <a:t>l’ordre</a:t>
            </a:r>
            <a:r>
              <a:rPr lang="en-GB" sz="2400" dirty="0"/>
              <a:t>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07226" y="247760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874195" y="5625673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cliquer</a:t>
            </a:r>
            <a:r>
              <a:rPr lang="en-GB" sz="2400" dirty="0"/>
              <a:t> sur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</a:t>
            </a:r>
            <a:r>
              <a:rPr lang="en-GB" sz="2400" dirty="0" err="1"/>
              <a:t>chiffre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</a:t>
            </a:r>
            <a:r>
              <a:rPr lang="en-GB" sz="2400" dirty="0" err="1"/>
              <a:t>cette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4785058" y="2477608"/>
            <a:ext cx="2553693" cy="2475203"/>
            <a:chOff x="4832165" y="3402092"/>
            <a:chExt cx="2553693" cy="2475203"/>
          </a:xfrm>
        </p:grpSpPr>
        <p:grpSp>
          <p:nvGrpSpPr>
            <p:cNvPr id="12" name="Groupe 11"/>
            <p:cNvGrpSpPr/>
            <p:nvPr/>
          </p:nvGrpSpPr>
          <p:grpSpPr>
            <a:xfrm>
              <a:off x="4832165" y="3402092"/>
              <a:ext cx="2553693" cy="2475203"/>
              <a:chOff x="4807226" y="3724111"/>
              <a:chExt cx="2553693" cy="247520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4807226" y="3724111"/>
                <a:ext cx="2553693" cy="2475203"/>
                <a:chOff x="4807226" y="3724111"/>
                <a:chExt cx="2553693" cy="2475203"/>
              </a:xfrm>
            </p:grpSpPr>
            <p:pic>
              <p:nvPicPr>
                <p:cNvPr id="17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5294" t="16027" r="25294" b="12133"/>
                <a:stretch/>
              </p:blipFill>
              <p:spPr>
                <a:xfrm>
                  <a:off x="4807226" y="3724111"/>
                  <a:ext cx="2553693" cy="2475203"/>
                </a:xfrm>
                <a:prstGeom prst="rect">
                  <a:avLst/>
                </a:prstGeom>
              </p:spPr>
            </p:pic>
            <p:pic>
              <p:nvPicPr>
                <p:cNvPr id="18" name="Picture 1">
                  <a:extLst>
                    <a:ext uri="{FF2B5EF4-FFF2-40B4-BE49-F238E27FC236}">
                      <a16:creationId xmlns:a16="http://schemas.microsoft.com/office/drawing/2014/main" id="{88F87B56-3A1F-46ED-B0F7-1E813590C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49823" t="69829" r="37838" b="12205"/>
                <a:stretch/>
              </p:blipFill>
              <p:spPr>
                <a:xfrm>
                  <a:off x="6072272" y="4325560"/>
                  <a:ext cx="637735" cy="618978"/>
                </a:xfrm>
                <a:prstGeom prst="rect">
                  <a:avLst/>
                </a:prstGeom>
              </p:spPr>
            </p:pic>
          </p:grpSp>
          <p:sp>
            <p:nvSpPr>
              <p:cNvPr id="15" name="Rectangle 14"/>
              <p:cNvSpPr/>
              <p:nvPr/>
            </p:nvSpPr>
            <p:spPr>
              <a:xfrm>
                <a:off x="6160294" y="44054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64899" y="5662764"/>
                <a:ext cx="469106" cy="4641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 smtClean="0">
                    <a:solidFill>
                      <a:schemeClr val="tx1"/>
                    </a:solidFill>
                  </a:rPr>
                  <a:t>1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619405" y="342702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11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35825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204843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Il se peut que vous ne vous rappeliez plus de l’emplacement de l’autre chiffre composant la paire.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Vous pourrez alors cliquer sur le bouton « Montrez-moi la prochaine paire », en bas à gauche de la grille:</a:t>
            </a:r>
            <a:endParaRPr lang="fr-FR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933092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/>
          <p:nvPr/>
        </p:nvCxnSpPr>
        <p:spPr>
          <a:xfrm>
            <a:off x="1609344" y="5142113"/>
            <a:ext cx="2335525" cy="566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418712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5" y="1391734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Lorsque vous pensez avoir atteint le score cible, cliquez sur le bouton « je crois avoir atteint le score cible » pour terminer la phase de test: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78A33-4A91-4109-8E3B-93A547C805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5" t="64490" r="25907" b="5532"/>
          <a:stretch/>
        </p:blipFill>
        <p:spPr>
          <a:xfrm>
            <a:off x="3695569" y="3655587"/>
            <a:ext cx="4800862" cy="19661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312EB6-4D0C-4ED2-AA55-6845DE2C422D}"/>
              </a:ext>
            </a:extLst>
          </p:cNvPr>
          <p:cNvCxnSpPr>
            <a:cxnSpLocks/>
          </p:cNvCxnSpPr>
          <p:nvPr/>
        </p:nvCxnSpPr>
        <p:spPr>
          <a:xfrm flipH="1">
            <a:off x="8388853" y="4928616"/>
            <a:ext cx="1815851" cy="5394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4 - PHASE DE TEST</a:t>
            </a:r>
          </a:p>
        </p:txBody>
      </p:sp>
    </p:spTree>
    <p:extLst>
      <p:ext uri="{BB962C8B-B14F-4D97-AF65-F5344CB8AC3E}">
        <p14:creationId xmlns:p14="http://schemas.microsoft.com/office/powerpoint/2010/main" val="2896142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366514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74194" y="1252745"/>
            <a:ext cx="8457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Après la phase de test, nous vous demanderons de vous </a:t>
            </a:r>
            <a:r>
              <a:rPr lang="fr-FR" sz="2400" dirty="0" err="1"/>
              <a:t>auto-évaluer</a:t>
            </a:r>
            <a:r>
              <a:rPr lang="fr-FR" sz="2400" dirty="0"/>
              <a:t> 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C9D53-1594-4637-A7B7-B270E6EB6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4" t="48800" r="29888" b="40933"/>
          <a:stretch/>
        </p:blipFill>
        <p:spPr>
          <a:xfrm>
            <a:off x="3676396" y="3455318"/>
            <a:ext cx="4839207" cy="83750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5466" y="5760071"/>
            <a:ext cx="8701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err="1"/>
              <a:t>Répondez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cliquant</a:t>
            </a:r>
            <a:r>
              <a:rPr lang="en-US" sz="2400" dirty="0"/>
              <a:t> sur le </a:t>
            </a:r>
            <a:r>
              <a:rPr lang="en-US" sz="2400" dirty="0" err="1"/>
              <a:t>nombre</a:t>
            </a:r>
            <a:r>
              <a:rPr lang="en-US" sz="2400" dirty="0"/>
              <a:t> </a:t>
            </a:r>
            <a:r>
              <a:rPr lang="en-US" sz="2400" dirty="0" err="1"/>
              <a:t>d’emplacements</a:t>
            </a:r>
            <a:r>
              <a:rPr lang="en-US" sz="2400" dirty="0"/>
              <a:t> que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pensez</a:t>
            </a:r>
            <a:r>
              <a:rPr lang="en-US" sz="2400" dirty="0"/>
              <a:t> </a:t>
            </a:r>
            <a:r>
              <a:rPr lang="en-US" sz="2400" dirty="0" err="1"/>
              <a:t>avoir</a:t>
            </a:r>
            <a:r>
              <a:rPr lang="en-US" sz="2400" dirty="0"/>
              <a:t> </a:t>
            </a:r>
            <a:r>
              <a:rPr lang="en-US" sz="2400" dirty="0" err="1"/>
              <a:t>correctement</a:t>
            </a:r>
            <a:r>
              <a:rPr lang="en-US" sz="2400" dirty="0"/>
              <a:t> </a:t>
            </a:r>
            <a:r>
              <a:rPr lang="en-US" sz="2400" dirty="0" err="1"/>
              <a:t>deviné</a:t>
            </a:r>
            <a:r>
              <a:rPr lang="en-US" sz="2400" dirty="0"/>
              <a:t>!</a:t>
            </a:r>
            <a:endParaRPr lang="en-GB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5 : AUTO-ÉVALUATION</a:t>
            </a:r>
          </a:p>
        </p:txBody>
      </p:sp>
    </p:spTree>
    <p:extLst>
      <p:ext uri="{BB962C8B-B14F-4D97-AF65-F5344CB8AC3E}">
        <p14:creationId xmlns:p14="http://schemas.microsoft.com/office/powerpoint/2010/main" val="60671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07708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797824"/>
            <a:ext cx="2651760" cy="2900996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95989657-5D8A-49A2-B814-16BCC8CDACB2}"/>
              </a:ext>
            </a:extLst>
          </p:cNvPr>
          <p:cNvSpPr txBox="1"/>
          <p:nvPr/>
        </p:nvSpPr>
        <p:spPr>
          <a:xfrm>
            <a:off x="1874195" y="1044401"/>
            <a:ext cx="84436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le auto-</a:t>
            </a:r>
            <a:r>
              <a:rPr lang="en-US" sz="2400" dirty="0" err="1"/>
              <a:t>évaluations</a:t>
            </a:r>
            <a:r>
              <a:rPr lang="en-US" sz="2400" dirty="0"/>
              <a:t>, 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donnerons</a:t>
            </a:r>
            <a:r>
              <a:rPr lang="en-US" sz="2400" dirty="0"/>
              <a:t> un retour sur </a:t>
            </a:r>
            <a:r>
              <a:rPr lang="en-US" sz="2400" dirty="0" err="1"/>
              <a:t>votre</a:t>
            </a:r>
            <a:r>
              <a:rPr lang="en-US" sz="2400" dirty="0"/>
              <a:t> performance.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Nous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montrerons</a:t>
            </a:r>
            <a:r>
              <a:rPr lang="en-US" sz="2400" dirty="0"/>
              <a:t>, </a:t>
            </a:r>
            <a:r>
              <a:rPr lang="en-US" sz="2400" dirty="0" err="1"/>
              <a:t>une</a:t>
            </a:r>
            <a:r>
              <a:rPr lang="en-US" sz="2400" dirty="0"/>
              <a:t> à </a:t>
            </a:r>
            <a:r>
              <a:rPr lang="en-US" sz="2400" dirty="0" err="1"/>
              <a:t>une</a:t>
            </a:r>
            <a:r>
              <a:rPr lang="en-US" sz="2400" dirty="0"/>
              <a:t>,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paire</a:t>
            </a:r>
            <a:r>
              <a:rPr lang="en-US" sz="2400" dirty="0"/>
              <a:t> de </a:t>
            </a:r>
            <a:r>
              <a:rPr lang="en-US" sz="2400" dirty="0" err="1"/>
              <a:t>chiffres</a:t>
            </a:r>
            <a:r>
              <a:rPr lang="en-US" sz="2400" dirty="0"/>
              <a:t>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6FCF26-4DF1-442A-897B-9167C8A5216B}"/>
              </a:ext>
            </a:extLst>
          </p:cNvPr>
          <p:cNvCxnSpPr>
            <a:cxnSpLocks/>
          </p:cNvCxnSpPr>
          <p:nvPr/>
        </p:nvCxnSpPr>
        <p:spPr>
          <a:xfrm>
            <a:off x="2578608" y="3183975"/>
            <a:ext cx="2103120" cy="5888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257" y="6049226"/>
            <a:ext cx="1059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Le </a:t>
            </a:r>
            <a:r>
              <a:rPr lang="en-GB" sz="2400" dirty="0" err="1"/>
              <a:t>chiffre</a:t>
            </a:r>
            <a:r>
              <a:rPr lang="en-GB" sz="2400" dirty="0"/>
              <a:t> qui </a:t>
            </a:r>
            <a:r>
              <a:rPr lang="en-GB" sz="2400" dirty="0" err="1"/>
              <a:t>vous</a:t>
            </a:r>
            <a:r>
              <a:rPr lang="en-GB" sz="2400" dirty="0"/>
              <a:t> a </a:t>
            </a:r>
            <a:r>
              <a:rPr lang="en-GB" sz="2400" dirty="0" err="1"/>
              <a:t>été</a:t>
            </a:r>
            <a:r>
              <a:rPr lang="en-GB" sz="2400" dirty="0"/>
              <a:t> </a:t>
            </a:r>
            <a:r>
              <a:rPr lang="en-GB" sz="2400" dirty="0" err="1"/>
              <a:t>montré</a:t>
            </a:r>
            <a:r>
              <a:rPr lang="en-GB" sz="2400" dirty="0"/>
              <a:t> pendant la phase de test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jaune</a:t>
            </a:r>
            <a:r>
              <a:rPr lang="en-GB" sz="2400" dirty="0"/>
              <a:t>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7361" y="3509319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4857853" y="3501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1315" y="4194825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ZoneTexte 5"/>
          <p:cNvSpPr txBox="1"/>
          <p:nvPr/>
        </p:nvSpPr>
        <p:spPr>
          <a:xfrm>
            <a:off x="6245458" y="41977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69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PRINCIPE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5" y="1346863"/>
            <a:ext cx="84436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chaque</a:t>
            </a:r>
            <a:r>
              <a:rPr lang="en-GB" sz="2400" dirty="0"/>
              <a:t> exercise de </a:t>
            </a:r>
            <a:r>
              <a:rPr lang="en-GB" sz="2400" dirty="0" err="1"/>
              <a:t>mémoire</a:t>
            </a:r>
            <a:r>
              <a:rPr lang="en-GB" sz="2400" dirty="0"/>
              <a:t>,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souvenir de la position de 8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disposés</a:t>
            </a:r>
            <a:r>
              <a:rPr lang="en-GB" sz="2400" dirty="0"/>
              <a:t> sur </a:t>
            </a:r>
            <a:r>
              <a:rPr lang="en-GB" sz="2400" dirty="0" err="1"/>
              <a:t>une</a:t>
            </a:r>
            <a:r>
              <a:rPr lang="en-GB" sz="2400" dirty="0"/>
              <a:t> grille </a:t>
            </a:r>
            <a:r>
              <a:rPr lang="en-GB" sz="2400" dirty="0" err="1"/>
              <a:t>carrée</a:t>
            </a:r>
            <a:r>
              <a:rPr lang="en-GB" sz="24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GB" sz="2400" dirty="0"/>
              <a:t>Dans </a:t>
            </a:r>
            <a:r>
              <a:rPr lang="en-GB" sz="2400" dirty="0" err="1"/>
              <a:t>l’exemple</a:t>
            </a:r>
            <a:r>
              <a:rPr lang="en-GB" sz="2400" dirty="0"/>
              <a:t> </a:t>
            </a:r>
            <a:r>
              <a:rPr lang="en-GB" sz="2400" dirty="0" err="1"/>
              <a:t>suivant</a:t>
            </a:r>
            <a:r>
              <a:rPr lang="en-GB" sz="2400" dirty="0"/>
              <a:t>, les deux chiffres “1” </a:t>
            </a:r>
            <a:r>
              <a:rPr lang="en-GB" sz="2400" dirty="0" err="1"/>
              <a:t>forment</a:t>
            </a:r>
            <a:r>
              <a:rPr lang="en-GB" sz="2400" dirty="0"/>
              <a:t>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paire</a:t>
            </a:r>
            <a:r>
              <a:rPr lang="en-GB" sz="2400" dirty="0"/>
              <a:t>, </a:t>
            </a:r>
            <a:r>
              <a:rPr lang="en-GB" sz="2400" dirty="0" err="1"/>
              <a:t>dont</a:t>
            </a:r>
            <a:r>
              <a:rPr lang="en-GB" sz="2400" dirty="0"/>
              <a:t> </a:t>
            </a:r>
            <a:r>
              <a:rPr lang="en-GB" sz="2400" dirty="0" err="1"/>
              <a:t>chaque</a:t>
            </a:r>
            <a:r>
              <a:rPr lang="en-GB" sz="2400" dirty="0"/>
              <a:t> element </a:t>
            </a:r>
            <a:r>
              <a:rPr lang="en-GB" sz="2400" dirty="0" err="1"/>
              <a:t>est</a:t>
            </a:r>
            <a:r>
              <a:rPr lang="en-GB" sz="2400" dirty="0"/>
              <a:t> </a:t>
            </a:r>
            <a:r>
              <a:rPr lang="en-GB" sz="2400" dirty="0" err="1"/>
              <a:t>positionné</a:t>
            </a:r>
            <a:r>
              <a:rPr lang="en-GB" sz="2400" dirty="0"/>
              <a:t> sur un emplacement de la grille: 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4807226" y="3724111"/>
            <a:ext cx="2553693" cy="2475203"/>
            <a:chOff x="4807226" y="3724111"/>
            <a:chExt cx="2553693" cy="2475203"/>
          </a:xfrm>
        </p:grpSpPr>
        <p:grpSp>
          <p:nvGrpSpPr>
            <p:cNvPr id="4" name="Groupe 3"/>
            <p:cNvGrpSpPr/>
            <p:nvPr/>
          </p:nvGrpSpPr>
          <p:grpSpPr>
            <a:xfrm>
              <a:off x="4807226" y="3724111"/>
              <a:ext cx="2553693" cy="2475203"/>
              <a:chOff x="4807226" y="3724111"/>
              <a:chExt cx="2553693" cy="2475203"/>
            </a:xfrm>
          </p:grpSpPr>
          <p:pic>
            <p:nvPicPr>
              <p:cNvPr id="12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6" name="Rectangle 5"/>
            <p:cNvSpPr/>
            <p:nvPr/>
          </p:nvSpPr>
          <p:spPr>
            <a:xfrm>
              <a:off x="6160294" y="44054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56586" y="5662764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199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75775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D8FE7F-D7E9-4D36-829D-0129FED49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30" t="10949" r="22948" b="73"/>
          <a:stretch/>
        </p:blipFill>
        <p:spPr>
          <a:xfrm>
            <a:off x="4751830" y="2847866"/>
            <a:ext cx="2651760" cy="2900996"/>
          </a:xfrm>
          <a:prstGeom prst="rect">
            <a:avLst/>
          </a:prstGeom>
        </p:spPr>
      </p:pic>
      <p:sp>
        <p:nvSpPr>
          <p:cNvPr id="12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467110" y="1545401"/>
            <a:ext cx="9257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</a:t>
            </a:r>
            <a:r>
              <a:rPr lang="en-GB" sz="2400" dirty="0" err="1"/>
              <a:t>erronné</a:t>
            </a:r>
            <a:r>
              <a:rPr lang="en-GB" sz="2400" dirty="0"/>
              <a:t>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rouge: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D4248-E6AC-4B59-A117-145AA482BE3A}"/>
              </a:ext>
            </a:extLst>
          </p:cNvPr>
          <p:cNvCxnSpPr>
            <a:cxnSpLocks/>
          </p:cNvCxnSpPr>
          <p:nvPr/>
        </p:nvCxnSpPr>
        <p:spPr>
          <a:xfrm flipV="1">
            <a:off x="2331720" y="4572684"/>
            <a:ext cx="2350008" cy="9179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7361" y="3555216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/>
          <p:cNvSpPr txBox="1"/>
          <p:nvPr/>
        </p:nvSpPr>
        <p:spPr>
          <a:xfrm>
            <a:off x="4857853" y="3547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164846" y="4244253"/>
            <a:ext cx="508392" cy="515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/>
          <p:cNvSpPr txBox="1"/>
          <p:nvPr/>
        </p:nvSpPr>
        <p:spPr>
          <a:xfrm>
            <a:off x="6245458" y="4243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338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54499" y="2694060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60D6-8CE1-4EEE-AE87-3496959F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8" t="9539" r="21855" b="462"/>
          <a:stretch/>
        </p:blipFill>
        <p:spPr>
          <a:xfrm>
            <a:off x="4728970" y="2739630"/>
            <a:ext cx="2734056" cy="29352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E2DD0-CFF8-4106-BE71-63AD01162339}"/>
              </a:ext>
            </a:extLst>
          </p:cNvPr>
          <p:cNvCxnSpPr>
            <a:cxnSpLocks/>
          </p:cNvCxnSpPr>
          <p:nvPr/>
        </p:nvCxnSpPr>
        <p:spPr>
          <a:xfrm flipH="1">
            <a:off x="6875260" y="3819551"/>
            <a:ext cx="2497340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F02FD1A1-9929-44D9-9F07-EED2E9FF9F21}"/>
              </a:ext>
            </a:extLst>
          </p:cNvPr>
          <p:cNvSpPr txBox="1"/>
          <p:nvPr/>
        </p:nvSpPr>
        <p:spPr>
          <a:xfrm>
            <a:off x="1646781" y="1545401"/>
            <a:ext cx="889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Si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désigné</a:t>
            </a:r>
            <a:r>
              <a:rPr lang="en-GB" sz="2400" dirty="0"/>
              <a:t> un emplacement correct, </a:t>
            </a:r>
            <a:r>
              <a:rPr lang="en-GB" sz="2400" dirty="0" err="1"/>
              <a:t>il</a:t>
            </a:r>
            <a:r>
              <a:rPr lang="en-GB" sz="2400" dirty="0"/>
              <a:t> sera </a:t>
            </a:r>
            <a:r>
              <a:rPr lang="en-GB" sz="2400" dirty="0" err="1"/>
              <a:t>surligné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vert</a:t>
            </a:r>
            <a:r>
              <a:rPr lang="en-GB" sz="2400" dirty="0"/>
              <a:t>: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099106" y="379385"/>
            <a:ext cx="599378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6 – ÉVALUATION DE VOS RÉPONSES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2869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179064" y="3502258"/>
            <a:ext cx="501332" cy="50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/>
          <p:cNvSpPr txBox="1"/>
          <p:nvPr/>
        </p:nvSpPr>
        <p:spPr>
          <a:xfrm>
            <a:off x="5554448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246026" y="348705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8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08989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FIN D’UN EXERCICE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6ED12362-E7CD-45EA-BA24-48CBC31A52FA}"/>
              </a:ext>
            </a:extLst>
          </p:cNvPr>
          <p:cNvSpPr txBox="1"/>
          <p:nvPr/>
        </p:nvSpPr>
        <p:spPr>
          <a:xfrm>
            <a:off x="1874195" y="2120950"/>
            <a:ext cx="844360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Apr</a:t>
            </a:r>
            <a:r>
              <a:rPr lang="en-US" sz="2400" dirty="0" err="1"/>
              <a:t>ès</a:t>
            </a:r>
            <a:r>
              <a:rPr lang="en-US" sz="2400" dirty="0"/>
              <a:t> </a:t>
            </a:r>
            <a:r>
              <a:rPr lang="en-US" sz="2400" dirty="0" err="1"/>
              <a:t>l’étape</a:t>
            </a:r>
            <a:r>
              <a:rPr lang="en-US" sz="2400" dirty="0"/>
              <a:t> 6 (retour sur </a:t>
            </a:r>
            <a:r>
              <a:rPr lang="en-US" sz="2400" dirty="0" err="1"/>
              <a:t>votre</a:t>
            </a:r>
            <a:r>
              <a:rPr lang="en-US" sz="2400" dirty="0"/>
              <a:t> performance),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aurez</a:t>
            </a:r>
            <a:r>
              <a:rPr lang="en-US" sz="2400" dirty="0"/>
              <a:t> </a:t>
            </a:r>
            <a:r>
              <a:rPr lang="en-US" sz="2400" dirty="0" err="1"/>
              <a:t>completé</a:t>
            </a:r>
            <a:r>
              <a:rPr lang="en-US" sz="2400" dirty="0"/>
              <a:t> un </a:t>
            </a:r>
            <a:r>
              <a:rPr lang="en-US" sz="2400" dirty="0" err="1"/>
              <a:t>exercice</a:t>
            </a:r>
            <a:r>
              <a:rPr lang="en-US" sz="2400" dirty="0"/>
              <a:t> – bravo!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pourrez</a:t>
            </a:r>
            <a:r>
              <a:rPr lang="en-US" sz="2400" dirty="0"/>
              <a:t> </a:t>
            </a:r>
            <a:r>
              <a:rPr lang="fr-FR" sz="2400" dirty="0"/>
              <a:t>prendre autant de temps que vous le souhaitez avant de démarrer le prochain exercice.</a:t>
            </a: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Par </a:t>
            </a:r>
            <a:r>
              <a:rPr lang="en-US" sz="2400" dirty="0" err="1"/>
              <a:t>contre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fermez</a:t>
            </a:r>
            <a:r>
              <a:rPr lang="en-US" sz="2400" dirty="0"/>
              <a:t> </a:t>
            </a:r>
            <a:r>
              <a:rPr lang="en-US" sz="2400" dirty="0" err="1"/>
              <a:t>l’onglet</a:t>
            </a:r>
            <a:r>
              <a:rPr lang="en-US" sz="2400" dirty="0"/>
              <a:t> de </a:t>
            </a:r>
            <a:r>
              <a:rPr lang="en-US" sz="2400" dirty="0" err="1"/>
              <a:t>votre</a:t>
            </a:r>
            <a:r>
              <a:rPr lang="en-US" sz="2400" dirty="0"/>
              <a:t> </a:t>
            </a:r>
            <a:r>
              <a:rPr lang="en-US" sz="2400" dirty="0" err="1"/>
              <a:t>navigateur</a:t>
            </a:r>
            <a:r>
              <a:rPr lang="en-US" sz="2400" dirty="0"/>
              <a:t>, </a:t>
            </a:r>
            <a:r>
              <a:rPr lang="en-US" sz="2400" dirty="0" err="1"/>
              <a:t>vous</a:t>
            </a:r>
            <a:r>
              <a:rPr lang="en-US" sz="2400" dirty="0"/>
              <a:t> </a:t>
            </a:r>
            <a:r>
              <a:rPr lang="en-US" sz="2400" dirty="0" err="1"/>
              <a:t>devrez</a:t>
            </a:r>
            <a:r>
              <a:rPr lang="en-US" sz="2400" dirty="0"/>
              <a:t> </a:t>
            </a:r>
            <a:r>
              <a:rPr lang="en-US" sz="2400" dirty="0" err="1"/>
              <a:t>recommencer</a:t>
            </a:r>
            <a:r>
              <a:rPr lang="en-US" sz="2400" dirty="0"/>
              <a:t> le test </a:t>
            </a:r>
            <a:r>
              <a:rPr lang="en-US" sz="2400" dirty="0" err="1"/>
              <a:t>depuis</a:t>
            </a:r>
            <a:r>
              <a:rPr lang="en-US" sz="2400" dirty="0"/>
              <a:t> la début…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31612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57275" y="379385"/>
            <a:ext cx="50774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UNE PETITE VARIATION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1764-CAF2-4C4D-92A4-4E066D1B85CA}"/>
              </a:ext>
            </a:extLst>
          </p:cNvPr>
          <p:cNvSpPr/>
          <p:nvPr/>
        </p:nvSpPr>
        <p:spPr>
          <a:xfrm>
            <a:off x="2936748" y="2157247"/>
            <a:ext cx="6318504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02846F-DB7E-42DB-A4A9-A42683009D06}"/>
              </a:ext>
            </a:extLst>
          </p:cNvPr>
          <p:cNvSpPr txBox="1"/>
          <p:nvPr/>
        </p:nvSpPr>
        <p:spPr>
          <a:xfrm>
            <a:off x="1874192" y="1055221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Lors</a:t>
            </a:r>
            <a:r>
              <a:rPr lang="en-GB" sz="2400" dirty="0"/>
              <a:t> de </a:t>
            </a:r>
            <a:r>
              <a:rPr lang="en-GB" sz="2400" dirty="0" err="1"/>
              <a:t>certains</a:t>
            </a:r>
            <a:r>
              <a:rPr lang="en-GB" sz="2400" dirty="0"/>
              <a:t> </a:t>
            </a:r>
            <a:r>
              <a:rPr lang="en-GB" sz="2400" dirty="0" err="1"/>
              <a:t>exercices</a:t>
            </a:r>
            <a:r>
              <a:rPr lang="en-GB" sz="2400" dirty="0"/>
              <a:t>, nous </a:t>
            </a:r>
            <a:r>
              <a:rPr lang="en-GB" sz="2400" dirty="0" err="1"/>
              <a:t>remplacerons</a:t>
            </a:r>
            <a:r>
              <a:rPr lang="en-GB" sz="2400" dirty="0"/>
              <a:t> la phase de test par </a:t>
            </a:r>
            <a:r>
              <a:rPr lang="en-GB" sz="2400" dirty="0" err="1"/>
              <a:t>une</a:t>
            </a:r>
            <a:r>
              <a:rPr lang="en-GB" sz="2400" dirty="0"/>
              <a:t> </a:t>
            </a:r>
            <a:r>
              <a:rPr lang="en-GB" sz="2400" dirty="0" err="1"/>
              <a:t>évaluation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759" y="5598846"/>
            <a:ext cx="101584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Répondez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déplaçant</a:t>
            </a:r>
            <a:r>
              <a:rPr lang="en-GB" sz="2400" dirty="0"/>
              <a:t> le </a:t>
            </a:r>
            <a:r>
              <a:rPr lang="en-GB" sz="2400" dirty="0" err="1"/>
              <a:t>curseur</a:t>
            </a:r>
            <a:r>
              <a:rPr lang="en-GB" sz="2400" dirty="0"/>
              <a:t> de </a:t>
            </a:r>
            <a:r>
              <a:rPr lang="en-GB" sz="2400" dirty="0" err="1"/>
              <a:t>manière</a:t>
            </a:r>
            <a:r>
              <a:rPr lang="en-GB" sz="2400" dirty="0"/>
              <a:t> à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combien</a:t>
            </a:r>
            <a:r>
              <a:rPr lang="en-GB" sz="2400" dirty="0"/>
              <a:t> </a:t>
            </a:r>
            <a:r>
              <a:rPr lang="en-GB" sz="2400" dirty="0" err="1"/>
              <a:t>d’effort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avez</a:t>
            </a:r>
            <a:r>
              <a:rPr lang="en-GB" sz="2400" dirty="0"/>
              <a:t> </a:t>
            </a:r>
            <a:r>
              <a:rPr lang="en-GB" sz="2400" dirty="0" err="1"/>
              <a:t>fourni</a:t>
            </a:r>
            <a:r>
              <a:rPr lang="en-GB" sz="2400" dirty="0"/>
              <a:t> pour </a:t>
            </a:r>
            <a:r>
              <a:rPr lang="en-GB" sz="2400" dirty="0" err="1"/>
              <a:t>mémoriser</a:t>
            </a:r>
            <a:r>
              <a:rPr lang="en-GB" sz="2400" dirty="0"/>
              <a:t> les </a:t>
            </a:r>
            <a:r>
              <a:rPr lang="en-GB" sz="2400" dirty="0" err="1"/>
              <a:t>paires</a:t>
            </a:r>
            <a:r>
              <a:rPr lang="en-GB" sz="2400" dirty="0"/>
              <a:t> de </a:t>
            </a:r>
            <a:r>
              <a:rPr lang="en-GB" sz="2400" dirty="0" err="1"/>
              <a:t>cet</a:t>
            </a:r>
            <a:r>
              <a:rPr lang="en-GB" sz="2400" dirty="0"/>
              <a:t> </a:t>
            </a:r>
            <a:r>
              <a:rPr lang="en-GB" sz="2400" dirty="0" err="1"/>
              <a:t>exercice</a:t>
            </a:r>
            <a:r>
              <a:rPr lang="en-GB" sz="2400" dirty="0"/>
              <a:t>.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7" y="2446186"/>
            <a:ext cx="617306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4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RÉSUMÉ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1467086" y="1065163"/>
            <a:ext cx="9257828" cy="5632311"/>
            <a:chOff x="1467086" y="1210306"/>
            <a:chExt cx="9257828" cy="5632311"/>
          </a:xfrm>
        </p:grpSpPr>
        <p:sp>
          <p:nvSpPr>
            <p:cNvPr id="6" name="ZoneTexte 5"/>
            <p:cNvSpPr txBox="1"/>
            <p:nvPr/>
          </p:nvSpPr>
          <p:spPr>
            <a:xfrm>
              <a:off x="1467086" y="1210306"/>
              <a:ext cx="9257828" cy="563231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algn="ctr"/>
              <a:r>
                <a:rPr lang="en-GB" sz="2400" dirty="0"/>
                <a:t>Au total, le test </a:t>
              </a:r>
              <a:r>
                <a:rPr lang="en-GB" sz="2400" dirty="0" err="1"/>
                <a:t>comprend</a:t>
              </a:r>
              <a:r>
                <a:rPr lang="en-GB" sz="2400" dirty="0"/>
                <a:t> 20 </a:t>
              </a:r>
              <a:r>
                <a:rPr lang="en-GB" sz="2400" dirty="0" err="1"/>
                <a:t>exercices</a:t>
              </a:r>
              <a:r>
                <a:rPr lang="en-GB" sz="2400" dirty="0"/>
                <a:t> de </a:t>
              </a:r>
              <a:r>
                <a:rPr lang="en-GB" sz="2400" dirty="0" err="1"/>
                <a:t>mémoire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r>
                <a:rPr lang="fr-FR" sz="2400" dirty="0"/>
                <a:t>Chaque exercice de mémoire comprend 6 étapes :</a:t>
              </a:r>
            </a:p>
            <a:p>
              <a:pPr algn="ctr"/>
              <a:endParaRPr lang="fr-FR" sz="2400" dirty="0"/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1 : nous vous indiquons le score cible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2 : vous imaginez la quantité d’effort dont vous pensez avoir besoin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3 : vous mémorisez la grille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4 : nous testons votre mémoire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5 : vous autoévaluez votre performance</a:t>
              </a:r>
            </a:p>
            <a:p>
              <a:pPr algn="ctr"/>
              <a:r>
                <a:rPr lang="fr-FR" sz="2400" dirty="0">
                  <a:solidFill>
                    <a:schemeClr val="bg1"/>
                  </a:solidFill>
                </a:rPr>
                <a:t>Etape 6 : nous évaluons vos réponses 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dirty="0"/>
            </a:p>
            <a:p>
              <a:pPr algn="ctr"/>
              <a:r>
                <a:rPr lang="en-GB" sz="2400" dirty="0" err="1"/>
                <a:t>Relisez</a:t>
              </a:r>
              <a:r>
                <a:rPr lang="en-GB" sz="2400" dirty="0"/>
                <a:t> </a:t>
              </a:r>
              <a:r>
                <a:rPr lang="en-GB" sz="2400" dirty="0" err="1"/>
                <a:t>ces</a:t>
              </a:r>
              <a:r>
                <a:rPr lang="en-GB" sz="2400" dirty="0"/>
                <a:t> instructions </a:t>
              </a:r>
              <a:r>
                <a:rPr lang="en-GB" sz="2400" dirty="0" err="1"/>
                <a:t>jusqu’à</a:t>
              </a:r>
              <a:r>
                <a:rPr lang="en-GB" sz="2400" dirty="0"/>
                <a:t> </a:t>
              </a:r>
              <a:r>
                <a:rPr lang="en-GB" sz="2400" dirty="0" err="1"/>
                <a:t>ce</a:t>
              </a:r>
              <a:r>
                <a:rPr lang="en-GB" sz="2400" dirty="0"/>
                <a:t> </a:t>
              </a:r>
              <a:r>
                <a:rPr lang="en-GB" sz="2400" dirty="0" err="1"/>
                <a:t>qu’elles</a:t>
              </a:r>
              <a:r>
                <a:rPr lang="en-GB" sz="2400" dirty="0"/>
                <a:t> </a:t>
              </a:r>
              <a:r>
                <a:rPr lang="en-GB" sz="2400" dirty="0" err="1"/>
                <a:t>soient</a:t>
              </a:r>
              <a:r>
                <a:rPr lang="en-GB" sz="2400" dirty="0"/>
                <a:t> </a:t>
              </a:r>
              <a:r>
                <a:rPr lang="en-GB" sz="2400" dirty="0" err="1"/>
                <a:t>parfaitement</a:t>
              </a:r>
              <a:r>
                <a:rPr lang="en-GB" sz="2400" dirty="0"/>
                <a:t> </a:t>
              </a:r>
              <a:r>
                <a:rPr lang="en-GB" sz="2400" dirty="0" err="1"/>
                <a:t>claires</a:t>
              </a:r>
              <a:r>
                <a:rPr lang="en-GB" sz="2400" dirty="0"/>
                <a:t>.</a:t>
              </a:r>
            </a:p>
            <a:p>
              <a:pPr algn="ctr"/>
              <a:endParaRPr lang="en-GB" sz="2400" dirty="0"/>
            </a:p>
            <a:p>
              <a:pPr algn="ctr"/>
              <a:endParaRPr lang="en-GB" sz="2400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52800" y="2681237"/>
              <a:ext cx="602065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400" b="1" dirty="0"/>
                <a:t>Etape 1 </a:t>
              </a:r>
              <a:r>
                <a:rPr lang="fr-FR" sz="2400" dirty="0"/>
                <a:t>: nous vous indiquons le score cible</a:t>
              </a:r>
            </a:p>
            <a:p>
              <a:r>
                <a:rPr lang="fr-FR" sz="2400" b="1" dirty="0"/>
                <a:t>Etape 2</a:t>
              </a:r>
              <a:r>
                <a:rPr lang="fr-FR" sz="2400" dirty="0"/>
                <a:t> : vous imaginez la quantité d’effort dont vous pensez avoir besoin</a:t>
              </a:r>
            </a:p>
            <a:p>
              <a:r>
                <a:rPr lang="fr-FR" sz="2400" b="1" dirty="0"/>
                <a:t>Etape 3 </a:t>
              </a:r>
              <a:r>
                <a:rPr lang="fr-FR" sz="2400" dirty="0"/>
                <a:t>: vous mémorisez la grille</a:t>
              </a:r>
            </a:p>
            <a:p>
              <a:r>
                <a:rPr lang="fr-FR" sz="2400" b="1" dirty="0"/>
                <a:t>Etape 4</a:t>
              </a:r>
              <a:r>
                <a:rPr lang="fr-FR" sz="2400" dirty="0"/>
                <a:t> : nous testons votre mémoire</a:t>
              </a:r>
            </a:p>
            <a:p>
              <a:r>
                <a:rPr lang="fr-FR" sz="2400" b="1" dirty="0"/>
                <a:t>Etape 5</a:t>
              </a:r>
              <a:r>
                <a:rPr lang="fr-FR" sz="2400" dirty="0"/>
                <a:t> : vous </a:t>
              </a:r>
              <a:r>
                <a:rPr lang="fr-FR" sz="2400" dirty="0" err="1"/>
                <a:t>auto-évaluez</a:t>
              </a:r>
              <a:r>
                <a:rPr lang="fr-FR" sz="2400" dirty="0"/>
                <a:t> votre performance</a:t>
              </a:r>
            </a:p>
            <a:p>
              <a:r>
                <a:rPr lang="fr-FR" sz="2400" b="1" dirty="0"/>
                <a:t>Etape 6</a:t>
              </a:r>
              <a:r>
                <a:rPr lang="fr-FR" sz="2400" dirty="0"/>
                <a:t> : nous évaluons vos réponses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243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3" y="379385"/>
            <a:ext cx="44358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VOTRE CAPACITÉ INITIALE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467086" y="2327905"/>
            <a:ext cx="9257828" cy="261610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Avant le premier </a:t>
            </a:r>
            <a:r>
              <a:rPr lang="en-GB" sz="2400" dirty="0" err="1"/>
              <a:t>exercice</a:t>
            </a:r>
            <a:r>
              <a:rPr lang="en-GB" sz="2400" dirty="0"/>
              <a:t>, nous </a:t>
            </a:r>
            <a:r>
              <a:rPr lang="en-GB" sz="2400" dirty="0" err="1"/>
              <a:t>voulons</a:t>
            </a:r>
            <a:r>
              <a:rPr lang="en-GB" sz="2400" dirty="0"/>
              <a:t> </a:t>
            </a:r>
            <a:r>
              <a:rPr lang="en-GB" sz="2400" dirty="0" err="1"/>
              <a:t>mesurer</a:t>
            </a:r>
            <a:r>
              <a:rPr lang="en-GB" sz="2400" dirty="0"/>
              <a:t> </a:t>
            </a:r>
            <a:r>
              <a:rPr lang="fr-FR" sz="2400" dirty="0"/>
              <a:t>votre capacité initiale à </a:t>
            </a:r>
            <a:r>
              <a:rPr lang="fr-FR" sz="2400" dirty="0" err="1"/>
              <a:t>auto-évaluer</a:t>
            </a:r>
            <a:r>
              <a:rPr lang="fr-FR" sz="2400" dirty="0"/>
              <a:t> correctement vos compétences mentales.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montrerons la grille une fois et puis vous demanderons d’imaginer combien d’effort cela vous demanderait pour atteindre différents scores.</a:t>
            </a:r>
          </a:p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êtes</a:t>
            </a:r>
            <a:r>
              <a:rPr lang="en-GB" sz="2400" dirty="0"/>
              <a:t> prêt(e)? </a:t>
            </a:r>
            <a:r>
              <a:rPr lang="en-GB" sz="2400" dirty="0" err="1"/>
              <a:t>Cest</a:t>
            </a:r>
            <a:r>
              <a:rPr lang="en-GB" sz="2400" dirty="0"/>
              <a:t> </a:t>
            </a:r>
            <a:r>
              <a:rPr lang="en-GB" sz="2400" dirty="0" err="1"/>
              <a:t>parti</a:t>
            </a:r>
            <a:r>
              <a:rPr lang="en-GB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69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874196" y="1084488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/>
              <a:t>Nous </a:t>
            </a:r>
            <a:r>
              <a:rPr lang="en-GB" sz="2400" dirty="0" err="1"/>
              <a:t>testerons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</a:t>
            </a:r>
            <a:r>
              <a:rPr lang="en-GB" sz="2400" dirty="0" err="1"/>
              <a:t>mémoire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montrant</a:t>
            </a:r>
            <a:r>
              <a:rPr lang="en-GB" sz="2400" dirty="0"/>
              <a:t> </a:t>
            </a:r>
            <a:r>
              <a:rPr lang="en-GB" sz="2400" dirty="0" err="1"/>
              <a:t>l’un</a:t>
            </a:r>
            <a:r>
              <a:rPr lang="en-GB" sz="2400" dirty="0"/>
              <a:t> des </a:t>
            </a:r>
            <a:r>
              <a:rPr lang="en-GB" sz="2400" dirty="0" err="1"/>
              <a:t>chiffres</a:t>
            </a:r>
            <a:r>
              <a:rPr lang="en-GB" sz="2400" dirty="0"/>
              <a:t>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87B56-3A1F-46ED-B0F7-1E813590C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4" t="16027" r="25294" b="12133"/>
          <a:stretch/>
        </p:blipFill>
        <p:spPr>
          <a:xfrm>
            <a:off x="4819154" y="2186479"/>
            <a:ext cx="2553693" cy="247520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LES EXERCICES DE MEMOIRE : PHASE DE TEST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4196" y="4911737"/>
            <a:ext cx="84436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2400" dirty="0" err="1"/>
              <a:t>Vous</a:t>
            </a:r>
            <a:r>
              <a:rPr lang="en-GB" sz="2400" dirty="0"/>
              <a:t> </a:t>
            </a:r>
            <a:r>
              <a:rPr lang="en-GB" sz="2400" dirty="0" err="1"/>
              <a:t>devrez</a:t>
            </a:r>
            <a:r>
              <a:rPr lang="en-GB" sz="2400" dirty="0"/>
              <a:t> </a:t>
            </a:r>
            <a:r>
              <a:rPr lang="en-GB" sz="2400" dirty="0" err="1"/>
              <a:t>alors</a:t>
            </a:r>
            <a:r>
              <a:rPr lang="en-GB" sz="2400" dirty="0"/>
              <a:t> nous </a:t>
            </a:r>
            <a:r>
              <a:rPr lang="en-GB" sz="2400" dirty="0" err="1"/>
              <a:t>indiquer</a:t>
            </a:r>
            <a:r>
              <a:rPr lang="en-GB" sz="2400" dirty="0"/>
              <a:t> </a:t>
            </a:r>
            <a:r>
              <a:rPr lang="en-GB" sz="2400" dirty="0" err="1"/>
              <a:t>l’emplacement</a:t>
            </a:r>
            <a:r>
              <a:rPr lang="en-GB" sz="2400" dirty="0"/>
              <a:t> de </a:t>
            </a:r>
            <a:r>
              <a:rPr lang="en-GB" sz="2400" dirty="0" err="1"/>
              <a:t>l’autre</a:t>
            </a:r>
            <a:r>
              <a:rPr lang="en-GB" sz="2400" dirty="0"/>
              <a:t> chiffre </a:t>
            </a:r>
            <a:r>
              <a:rPr lang="en-GB" sz="2400" dirty="0" err="1"/>
              <a:t>composant</a:t>
            </a:r>
            <a:r>
              <a:rPr lang="en-GB" sz="2400" dirty="0"/>
              <a:t> la </a:t>
            </a:r>
            <a:r>
              <a:rPr lang="en-GB" sz="2400" dirty="0" err="1"/>
              <a:t>paire</a:t>
            </a:r>
            <a:r>
              <a:rPr lang="en-GB" sz="2400" dirty="0"/>
              <a:t>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Lors de chaque exercice de mémoire, vous serez testé sur plusieurs paires de chiffres.</a:t>
            </a:r>
            <a:endParaRPr lang="en-GB" sz="2400" dirty="0"/>
          </a:p>
        </p:txBody>
      </p:sp>
      <p:grpSp>
        <p:nvGrpSpPr>
          <p:cNvPr id="3" name="Groupe 2"/>
          <p:cNvGrpSpPr/>
          <p:nvPr/>
        </p:nvGrpSpPr>
        <p:grpSpPr>
          <a:xfrm>
            <a:off x="4819154" y="2186478"/>
            <a:ext cx="2553693" cy="2475203"/>
            <a:chOff x="1698266" y="2186478"/>
            <a:chExt cx="2553693" cy="2475203"/>
          </a:xfrm>
        </p:grpSpPr>
        <p:grpSp>
          <p:nvGrpSpPr>
            <p:cNvPr id="7" name="Groupe 6"/>
            <p:cNvGrpSpPr/>
            <p:nvPr/>
          </p:nvGrpSpPr>
          <p:grpSpPr>
            <a:xfrm>
              <a:off x="1698266" y="2186478"/>
              <a:ext cx="2553693" cy="2475203"/>
              <a:chOff x="4807226" y="3724111"/>
              <a:chExt cx="2553693" cy="2475203"/>
            </a:xfrm>
          </p:grpSpPr>
          <p:pic>
            <p:nvPicPr>
              <p:cNvPr id="13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294" t="16027" r="25294" b="12133"/>
              <a:stretch/>
            </p:blipFill>
            <p:spPr>
              <a:xfrm>
                <a:off x="4807226" y="3724111"/>
                <a:ext cx="2553693" cy="2475203"/>
              </a:xfrm>
              <a:prstGeom prst="rect">
                <a:avLst/>
              </a:prstGeom>
            </p:spPr>
          </p:pic>
          <p:pic>
            <p:nvPicPr>
              <p:cNvPr id="14" name="Picture 1">
                <a:extLst>
                  <a:ext uri="{FF2B5EF4-FFF2-40B4-BE49-F238E27FC236}">
                    <a16:creationId xmlns:a16="http://schemas.microsoft.com/office/drawing/2014/main" id="{88F87B56-3A1F-46ED-B0F7-1E813590C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823" t="69829" r="37838" b="12205"/>
              <a:stretch/>
            </p:blipFill>
            <p:spPr>
              <a:xfrm>
                <a:off x="6072272" y="4325560"/>
                <a:ext cx="637735" cy="618978"/>
              </a:xfrm>
              <a:prstGeom prst="rect">
                <a:avLst/>
              </a:prstGeom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3051334" y="28678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51334" y="4125131"/>
              <a:ext cx="469106" cy="464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11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Pour réussir un exercice, il vous faudra donner un certain nombre de réponses correctes : c’est ce que nous appelons </a:t>
            </a:r>
            <a:r>
              <a:rPr lang="fr-FR" sz="2400" b="1" dirty="0"/>
              <a:t>le score cible </a:t>
            </a:r>
            <a:r>
              <a:rPr lang="fr-FR" sz="2400" dirty="0"/>
              <a:t>d’un exercice.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Certains exercices vous paraîtront faciles, parce que le score cible sera faible (4 par exemple). D’autres vous paraîtront plus difficiles, parce que le score cible sera élevé (7 ou 8). </a:t>
            </a:r>
          </a:p>
          <a:p>
            <a:pPr algn="ctr">
              <a:spcAft>
                <a:spcPts val="1200"/>
              </a:spcAft>
            </a:pPr>
            <a:r>
              <a:rPr lang="fr-FR" sz="2400" dirty="0"/>
              <a:t>Nous vous indiquerons le score cible au début de chaque exercice. Vous aurez la possibilité de doser votre effort de mémorisation en visualisant l’emplacement des 8 paires de chiffres autant de fois que vous le souhaitez, avant de démarrer la phase de test.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255940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874195" y="1737755"/>
            <a:ext cx="8443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Vous recevrez une indemnisation financière de 1 € pour chaque fois </a:t>
            </a:r>
            <a:r>
              <a:rPr lang="fr-FR" sz="2400" dirty="0" smtClean="0"/>
              <a:t>que </a:t>
            </a:r>
            <a:r>
              <a:rPr lang="fr-FR" sz="2400" dirty="0"/>
              <a:t>vous atteignez (ou dépassez) le score cible.</a:t>
            </a:r>
            <a:endParaRPr lang="fr-FR" sz="24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093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GB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LE SCORE CIBLE</a:t>
            </a:r>
          </a:p>
        </p:txBody>
      </p:sp>
    </p:spTree>
    <p:extLst>
      <p:ext uri="{BB962C8B-B14F-4D97-AF65-F5344CB8AC3E}">
        <p14:creationId xmlns:p14="http://schemas.microsoft.com/office/powerpoint/2010/main" val="11295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878098" y="194719"/>
            <a:ext cx="443581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</a:rPr>
              <a:t>LES EXERCICES DE MEMOIRE :</a:t>
            </a:r>
          </a:p>
          <a:p>
            <a:pPr algn="ctr"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AUTO-ÉVALUATION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1624292"/>
            <a:ext cx="84436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Au total, le test </a:t>
            </a:r>
            <a:r>
              <a:rPr lang="en-GB" sz="2400" dirty="0" err="1"/>
              <a:t>comprend</a:t>
            </a:r>
            <a:r>
              <a:rPr lang="en-GB" sz="2400" dirty="0"/>
              <a:t> 20 </a:t>
            </a:r>
            <a:r>
              <a:rPr lang="fr-FR" sz="2400" dirty="0"/>
              <a:t>exercices</a:t>
            </a:r>
            <a:r>
              <a:rPr lang="en-GB" sz="2400" dirty="0"/>
              <a:t> de </a:t>
            </a:r>
            <a:r>
              <a:rPr lang="en-GB" sz="2400" dirty="0" err="1"/>
              <a:t>mémoire</a:t>
            </a:r>
            <a:r>
              <a:rPr lang="en-GB" sz="2400" dirty="0"/>
              <a:t>.</a:t>
            </a:r>
          </a:p>
          <a:p>
            <a:pPr algn="ctr"/>
            <a:endParaRPr lang="en-GB" sz="2400" dirty="0"/>
          </a:p>
          <a:p>
            <a:pPr algn="ctr"/>
            <a:r>
              <a:rPr lang="fr-FR" sz="2400" dirty="0"/>
              <a:t>Lors de chaque exercice de mémoire, vous adapterez votre effort pour essayer d’atteindre le score cible de l’exercice. Cela dit, vous ne serez pas toujours capable de réussir.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A la fin de chaque exercice, nous vous demanderons donc de vous auto-évaluer. Ces auto-évaluations sont aussi importantes que la réussite des exercices !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En plus de cette auto-évaluation, nous allons vous poser quelques questions supplémentaires. Nous allons maintenant vous détailler toutes les étapes des exercices de mémoire. </a:t>
            </a:r>
          </a:p>
        </p:txBody>
      </p:sp>
    </p:spTree>
    <p:extLst>
      <p:ext uri="{BB962C8B-B14F-4D97-AF65-F5344CB8AC3E}">
        <p14:creationId xmlns:p14="http://schemas.microsoft.com/office/powerpoint/2010/main" val="20554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576701" y="393899"/>
            <a:ext cx="50385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0070C0"/>
                </a:solidFill>
              </a:rPr>
              <a:t>ETAPE 1 - AFFICHAGE DU SCORE CIBLE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874194" y="1243122"/>
            <a:ext cx="8443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400" dirty="0"/>
              <a:t>Au début de chaque exercice, nous vous indiquerons le numéro de l’exercice et le score cible (c’est-à-dire le nombre de réponses correctes que vous devrez donner pour réussir l’exercice). 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3554499" y="3080749"/>
            <a:ext cx="5083002" cy="3026364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C6521428-2C03-4866-9240-C0CA0E9FD4A9}"/>
              </a:ext>
            </a:extLst>
          </p:cNvPr>
          <p:cNvSpPr txBox="1"/>
          <p:nvPr/>
        </p:nvSpPr>
        <p:spPr>
          <a:xfrm>
            <a:off x="4779798" y="3993766"/>
            <a:ext cx="2632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Exercice</a:t>
            </a:r>
            <a:r>
              <a:rPr lang="en-GB" sz="2400" dirty="0"/>
              <a:t> </a:t>
            </a:r>
            <a:r>
              <a:rPr lang="en-GB" sz="2400" dirty="0" err="1"/>
              <a:t>numéro</a:t>
            </a:r>
            <a:r>
              <a:rPr lang="en-GB" sz="2400" dirty="0"/>
              <a:t>: </a:t>
            </a:r>
            <a:r>
              <a:rPr lang="en-GB" sz="2400" b="1" dirty="0"/>
              <a:t>6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Score </a:t>
            </a:r>
            <a:r>
              <a:rPr lang="en-GB" sz="2400" dirty="0" err="1"/>
              <a:t>cible</a:t>
            </a:r>
            <a:r>
              <a:rPr lang="en-GB" sz="2400" dirty="0"/>
              <a:t>: </a:t>
            </a:r>
            <a:r>
              <a:rPr lang="en-GB" sz="2400" b="1" dirty="0"/>
              <a:t>4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98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103206" y="333892"/>
            <a:ext cx="598558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fr-FR" sz="2400" b="1" dirty="0">
                <a:solidFill>
                  <a:srgbClr val="0070C0"/>
                </a:solidFill>
              </a:rPr>
              <a:t>ETAPE 2 - IMAGINATION DE L’EFFORT</a:t>
            </a:r>
            <a:endParaRPr lang="en-GB" sz="2400" b="1" dirty="0">
              <a:solidFill>
                <a:srgbClr val="0070C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74195" y="999519"/>
            <a:ext cx="8443609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2300" dirty="0"/>
              <a:t>Ensuite, nous allons vous demander d’imaginer combien d’effort cela vous demanderait pour atteindre le score cible. </a:t>
            </a:r>
          </a:p>
          <a:p>
            <a:pPr algn="ctr">
              <a:spcAft>
                <a:spcPts val="1200"/>
              </a:spcAft>
            </a:pPr>
            <a:endParaRPr lang="fr-FR" sz="14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La question sera : </a:t>
            </a:r>
          </a:p>
          <a:p>
            <a:pPr algn="ctr">
              <a:spcAft>
                <a:spcPts val="1200"/>
              </a:spcAft>
            </a:pPr>
            <a:r>
              <a:rPr lang="fr-FR" sz="2300" dirty="0"/>
              <a:t>« </a:t>
            </a:r>
            <a:r>
              <a:rPr lang="fr-FR" sz="2300" b="1" dirty="0"/>
              <a:t>Combien de fois pensez-vous avoir besoin de voir les chiffres de la grille pour atteindre le score cible ? </a:t>
            </a:r>
            <a:r>
              <a:rPr lang="fr-FR" sz="2300" dirty="0"/>
              <a:t>»</a:t>
            </a:r>
          </a:p>
          <a:p>
            <a:pPr algn="ctr">
              <a:spcAft>
                <a:spcPts val="1200"/>
              </a:spcAft>
            </a:pPr>
            <a:endParaRPr lang="en-GB" sz="23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Au début, vous pourriez trouver cette question difficile. C’est normal: essayez simplement de répondre le mieux possible</a:t>
            </a:r>
            <a:r>
              <a:rPr lang="en-GB" sz="2300" dirty="0"/>
              <a:t>.</a:t>
            </a:r>
          </a:p>
          <a:p>
            <a:pPr algn="ctr">
              <a:spcAft>
                <a:spcPts val="1200"/>
              </a:spcAft>
            </a:pPr>
            <a:endParaRPr lang="en-GB" sz="1600" dirty="0"/>
          </a:p>
          <a:p>
            <a:pPr algn="ctr">
              <a:spcAft>
                <a:spcPts val="1200"/>
              </a:spcAft>
            </a:pPr>
            <a:r>
              <a:rPr lang="fr-FR" sz="2300" dirty="0"/>
              <a:t>Lors de la phase de mémorisation, vous pourriez avoir besoin de plus (ou moins) d’effort qu’attendu. Pas de problème : vous serez libre de choisir votre effort (quelle qu’ait été votre réponse à cette question). 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21784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7554</TotalTime>
  <Words>1847</Words>
  <Application>Microsoft Office PowerPoint</Application>
  <PresentationFormat>Grand écran</PresentationFormat>
  <Paragraphs>170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HOPPER William</dc:creator>
  <cp:lastModifiedBy>HOPPER William</cp:lastModifiedBy>
  <cp:revision>154</cp:revision>
  <cp:lastPrinted>2021-10-19T16:24:10Z</cp:lastPrinted>
  <dcterms:created xsi:type="dcterms:W3CDTF">2020-02-28T14:25:54Z</dcterms:created>
  <dcterms:modified xsi:type="dcterms:W3CDTF">2021-10-20T15:09:53Z</dcterms:modified>
</cp:coreProperties>
</file>