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7" r:id="rId4"/>
    <p:sldId id="265" r:id="rId5"/>
    <p:sldId id="314" r:id="rId6"/>
    <p:sldId id="263" r:id="rId7"/>
    <p:sldId id="284" r:id="rId8"/>
    <p:sldId id="280" r:id="rId9"/>
    <p:sldId id="286" r:id="rId10"/>
    <p:sldId id="287" r:id="rId11"/>
    <p:sldId id="289" r:id="rId12"/>
    <p:sldId id="288" r:id="rId13"/>
    <p:sldId id="292" r:id="rId14"/>
    <p:sldId id="283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93" r:id="rId23"/>
    <p:sldId id="294" r:id="rId24"/>
    <p:sldId id="296" r:id="rId25"/>
    <p:sldId id="297" r:id="rId26"/>
    <p:sldId id="298" r:id="rId27"/>
    <p:sldId id="299" r:id="rId28"/>
    <p:sldId id="303" r:id="rId29"/>
    <p:sldId id="301" r:id="rId30"/>
    <p:sldId id="300" r:id="rId31"/>
    <p:sldId id="304" r:id="rId32"/>
    <p:sldId id="306" r:id="rId33"/>
    <p:sldId id="26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20/07/2020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20/07/2020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20/07/2020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20/07/2020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20/07/2020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20/07/2020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20/07/2020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20/07/2020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20/07/2020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20/07/2020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20/07/2020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20/07/2020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TEST DE METACOGNITION:</a:t>
            </a:r>
          </a:p>
          <a:p>
            <a:pPr algn="ctr"/>
            <a:r>
              <a:rPr lang="fr-FR" sz="2400" b="1" dirty="0">
                <a:solidFill>
                  <a:srgbClr val="0070C0"/>
                </a:solidFill>
              </a:rPr>
              <a:t>INSTRUCTIONS</a:t>
            </a:r>
            <a:endParaRPr lang="en-GB" sz="2400" b="1" dirty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642017" y="4317964"/>
            <a:ext cx="109079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/>
              <a:t>Veuillez</a:t>
            </a:r>
            <a:r>
              <a:rPr lang="en-GB" sz="2400" dirty="0"/>
              <a:t> lire </a:t>
            </a:r>
            <a:r>
              <a:rPr lang="en-GB" sz="2400" dirty="0" err="1"/>
              <a:t>attentivement</a:t>
            </a:r>
            <a:r>
              <a:rPr lang="en-GB" sz="2400" dirty="0"/>
              <a:t> les instructions qui </a:t>
            </a:r>
            <a:r>
              <a:rPr lang="en-GB" sz="2400" dirty="0" err="1"/>
              <a:t>vont</a:t>
            </a:r>
            <a:r>
              <a:rPr lang="en-GB" sz="2400" dirty="0"/>
              <a:t> </a:t>
            </a:r>
            <a:r>
              <a:rPr lang="en-GB" sz="2400" dirty="0" err="1"/>
              <a:t>suivre</a:t>
            </a:r>
            <a:r>
              <a:rPr lang="en-GB" sz="24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</a:t>
            </a:r>
            <a:r>
              <a:rPr lang="en-GB" sz="2400" dirty="0" err="1"/>
              <a:t>droite</a:t>
            </a:r>
            <a:r>
              <a:rPr lang="fr-FR" sz="2400" dirty="0"/>
              <a:t> 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] </a:t>
            </a:r>
            <a:r>
              <a:rPr lang="en-GB" sz="2400" dirty="0"/>
              <a:t>pour continuer et lire la suite.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gauche </a:t>
            </a:r>
            <a:r>
              <a:rPr lang="fr-FR" sz="2400" dirty="0"/>
              <a:t>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] </a:t>
            </a:r>
            <a:r>
              <a:rPr lang="en-GB" sz="2400" dirty="0"/>
              <a:t>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/>
              <a:t>l’instruction</a:t>
            </a:r>
            <a:r>
              <a:rPr lang="en-GB" sz="2400" dirty="0"/>
              <a:t> </a:t>
            </a:r>
            <a:r>
              <a:rPr lang="en-GB" sz="2400" dirty="0" err="1"/>
              <a:t>précédente</a:t>
            </a:r>
            <a:r>
              <a:rPr lang="en-GB" sz="2400" dirty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4896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Si le score cible est élevé, vous aurez sûrement besoin de visualiser les chiffres de la grille un grand nombre de fois.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déplacer la barre vers la gauche et la droite en utilisant respectivement les flèches gauche et droite du clavier: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344608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29190"/>
            <a:ext cx="10139172" cy="50292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35319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certains cas, vous ne saurez pas vraiment combien de fois vous aurez besoin de voir les chiffres de la grille.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augmenter la largeur de la barre en utilisant la </a:t>
            </a:r>
            <a:r>
              <a:rPr lang="fr-FR" sz="2400" dirty="0" err="1"/>
              <a:t>flè</a:t>
            </a:r>
            <a:r>
              <a:rPr lang="en-US" sz="2400" dirty="0" err="1"/>
              <a:t>che</a:t>
            </a:r>
            <a:r>
              <a:rPr lang="en-US" sz="2400" dirty="0"/>
              <a:t> du haut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403746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88328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674612"/>
            <a:ext cx="10034780" cy="567707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Bien évidemment, vous pourrez aussi raccourcir la largeur de la barre en utilisant la flèche du bas: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367248"/>
            <a:ext cx="84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confirmer votre réponse, appuyez sur « Entrée ».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371063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564205"/>
            <a:ext cx="10222993" cy="64008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2" y="5670877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3 minutes pour répondre, après quoi la phase de mémorisation démarrera.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462544"/>
            <a:ext cx="844360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Ce test </a:t>
            </a:r>
            <a:r>
              <a:rPr lang="en-GB" sz="2400" dirty="0" err="1"/>
              <a:t>dure</a:t>
            </a:r>
            <a:r>
              <a:rPr lang="en-GB" sz="2400" dirty="0"/>
              <a:t> environs 45 minutes.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Il s’agit d’un test mesurant votre capacité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 C’est ce qu’on appelle la </a:t>
            </a:r>
            <a:r>
              <a:rPr lang="fr-FR" sz="2400" i="1" dirty="0"/>
              <a:t>métacognition</a:t>
            </a:r>
            <a:r>
              <a:rPr lang="fr-FR" sz="2400" dirty="0"/>
              <a:t>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En</a:t>
            </a:r>
            <a:r>
              <a:rPr lang="en-GB" sz="2400" dirty="0"/>
              <a:t> résumé,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allez</a:t>
            </a:r>
            <a:r>
              <a:rPr lang="en-GB" sz="2400" dirty="0"/>
              <a:t> </a:t>
            </a:r>
            <a:r>
              <a:rPr lang="en-GB" sz="2400" dirty="0" err="1"/>
              <a:t>effectuer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série</a:t>
            </a:r>
            <a:r>
              <a:rPr lang="en-GB" sz="2400" dirty="0"/>
              <a:t> de 30 </a:t>
            </a:r>
            <a:r>
              <a:rPr lang="en-GB" sz="2400" dirty="0" err="1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 </a:t>
            </a:r>
            <a:r>
              <a:rPr lang="en-GB" sz="2400" dirty="0" err="1"/>
              <a:t>d’évaluer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performance </a:t>
            </a:r>
            <a:r>
              <a:rPr lang="en-GB" sz="2400" dirty="0" err="1"/>
              <a:t>avant</a:t>
            </a:r>
            <a:r>
              <a:rPr lang="en-GB" sz="2400" dirty="0"/>
              <a:t> et après </a:t>
            </a:r>
            <a:r>
              <a:rPr lang="en-GB" sz="2400" dirty="0" err="1"/>
              <a:t>avoir</a:t>
            </a:r>
            <a:r>
              <a:rPr lang="en-GB" sz="2400" dirty="0"/>
              <a:t> </a:t>
            </a:r>
            <a:r>
              <a:rPr lang="en-GB" sz="2400" dirty="0" err="1"/>
              <a:t>effectué</a:t>
            </a:r>
            <a:r>
              <a:rPr lang="en-GB" sz="2400" dirty="0"/>
              <a:t> </a:t>
            </a:r>
            <a:r>
              <a:rPr lang="en-GB" sz="2400" dirty="0" err="1"/>
              <a:t>ces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Note: v</a:t>
            </a:r>
            <a:r>
              <a:rPr lang="fr-FR" sz="2400" dirty="0" err="1"/>
              <a:t>ous</a:t>
            </a:r>
            <a:r>
              <a:rPr lang="fr-FR" sz="2400" dirty="0"/>
              <a:t> recevrez une indemnisation financière de base de 2€ pour votre participation à ce test, quelle que soit votre performance. De plus, nous sélectionnerons au hasard un exercice du test et vous recevrez un bonus de 2€ si votre performance est adéquate.</a:t>
            </a:r>
            <a:endParaRPr lang="en-GB" sz="2400" dirty="0"/>
          </a:p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874195" y="14787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55905" y="1099125"/>
            <a:ext cx="106801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voir</a:t>
            </a:r>
            <a:r>
              <a:rPr lang="en-GB" sz="2400" dirty="0"/>
              <a:t> et revoir les </a:t>
            </a:r>
            <a:r>
              <a:rPr lang="en-GB" sz="2400" dirty="0" err="1"/>
              <a:t>chiffres</a:t>
            </a:r>
            <a:r>
              <a:rPr lang="en-GB" sz="2400" dirty="0"/>
              <a:t> de la grille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le </a:t>
            </a:r>
            <a:r>
              <a:rPr lang="fr-FR" sz="2400" dirty="0"/>
              <a:t>désirez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Après </a:t>
            </a:r>
            <a:r>
              <a:rPr lang="en-GB" sz="2400" dirty="0" err="1"/>
              <a:t>chaque</a:t>
            </a:r>
            <a:r>
              <a:rPr lang="en-GB" sz="2400" dirty="0"/>
              <a:t> visualisation de la grille,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246625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677F4-C94A-4443-B094-1CFC75EE7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156021"/>
            <a:ext cx="2569464" cy="16402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59893" y="5764964"/>
            <a:ext cx="1059066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souhaitez</a:t>
            </a:r>
            <a:r>
              <a:rPr lang="en-GB" sz="2400" dirty="0"/>
              <a:t> revoir la grille, </a:t>
            </a:r>
            <a:r>
              <a:rPr lang="en-GB" sz="2400" dirty="0" err="1"/>
              <a:t>cliquez</a:t>
            </a:r>
            <a:r>
              <a:rPr lang="en-GB" sz="2400" dirty="0"/>
              <a:t> sur </a:t>
            </a:r>
            <a:r>
              <a:rPr lang="fr-FR" sz="2400" dirty="0"/>
              <a:t>le bouton « Oui ».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cliquer sur le bouton « Non » et passer à</a:t>
            </a:r>
            <a:r>
              <a:rPr lang="en-GB" sz="2400" dirty="0"/>
              <a:t> la phase de test.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481328" y="1508954"/>
            <a:ext cx="905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5 secondes seulement pour répondre, après quoi la phase de </a:t>
            </a:r>
            <a:r>
              <a:rPr lang="en-GB" sz="2400" dirty="0"/>
              <a:t>phase de test </a:t>
            </a:r>
            <a:r>
              <a:rPr lang="fr-FR" sz="2400" dirty="0"/>
              <a:t>démarrera</a:t>
            </a:r>
            <a:r>
              <a:rPr lang="en-GB" sz="2400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677F4-C94A-4443-B094-1CFC75EE7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770518"/>
            <a:ext cx="2569464" cy="164023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24823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montrerons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 (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47760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74195" y="562567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35825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Il se peut que vous ne vous rappeliez plus de l’emplacement de l’autre chiffre composant la paire.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cliquer sur le bouton « Montrez-moi la prochaine paire », en bas à gauche de la grille:</a:t>
            </a:r>
            <a:endParaRPr lang="fr-FR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933092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5142113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391734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Lorsque vous pensez avoir atteint le score cible, cliquez sur le bouton « je crois avoir atteint le score cible » pour terminer la phase de test: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655587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>
            <a:cxnSpLocks/>
          </p:cNvCxnSpPr>
          <p:nvPr/>
        </p:nvCxnSpPr>
        <p:spPr>
          <a:xfrm flipH="1">
            <a:off x="8388853" y="4928616"/>
            <a:ext cx="1815851" cy="5394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2896142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36651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5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la phase de test,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demanderons</a:t>
            </a:r>
            <a:r>
              <a:rPr lang="en-US" sz="2400" dirty="0"/>
              <a:t> </a:t>
            </a:r>
            <a:r>
              <a:rPr lang="en-US" sz="2400" dirty="0" err="1"/>
              <a:t>d’évaluer</a:t>
            </a:r>
            <a:r>
              <a:rPr lang="en-US" sz="2400" dirty="0"/>
              <a:t>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confiance</a:t>
            </a:r>
            <a:r>
              <a:rPr lang="en-US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3455318"/>
            <a:ext cx="4839207" cy="8375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5466" y="5760071"/>
            <a:ext cx="8701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err="1"/>
              <a:t>Répondez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cliquant</a:t>
            </a:r>
            <a:r>
              <a:rPr lang="en-US" sz="2400" dirty="0"/>
              <a:t> sur le </a:t>
            </a:r>
            <a:r>
              <a:rPr lang="en-US" sz="2400" dirty="0" err="1"/>
              <a:t>nombre</a:t>
            </a:r>
            <a:r>
              <a:rPr lang="en-US" sz="2400" dirty="0"/>
              <a:t> </a:t>
            </a:r>
            <a:r>
              <a:rPr lang="en-US" sz="2400" dirty="0" err="1"/>
              <a:t>d’emplacements</a:t>
            </a:r>
            <a:r>
              <a:rPr lang="en-US" sz="2400" dirty="0"/>
              <a:t> que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pensez</a:t>
            </a:r>
            <a:r>
              <a:rPr lang="en-US" sz="2400" dirty="0"/>
              <a:t> </a:t>
            </a:r>
            <a:r>
              <a:rPr lang="en-US" sz="2400" dirty="0" err="1"/>
              <a:t>avoir</a:t>
            </a:r>
            <a:r>
              <a:rPr lang="en-US" sz="2400" dirty="0"/>
              <a:t> </a:t>
            </a:r>
            <a:r>
              <a:rPr lang="en-US" sz="2400" dirty="0" err="1"/>
              <a:t>correctement</a:t>
            </a:r>
            <a:r>
              <a:rPr lang="en-US" sz="2400" dirty="0"/>
              <a:t> </a:t>
            </a:r>
            <a:r>
              <a:rPr lang="en-US" sz="2400" dirty="0" err="1"/>
              <a:t>deviné</a:t>
            </a:r>
            <a:r>
              <a:rPr lang="en-US" sz="2400" dirty="0"/>
              <a:t>!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07708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797824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</a:t>
            </a:r>
            <a:r>
              <a:rPr lang="en-US" sz="2400" dirty="0" err="1"/>
              <a:t>jugement</a:t>
            </a:r>
            <a:r>
              <a:rPr lang="en-US" sz="2400" dirty="0"/>
              <a:t> de </a:t>
            </a:r>
            <a:r>
              <a:rPr lang="en-US" sz="2400" dirty="0" err="1"/>
              <a:t>confiance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retour sur </a:t>
            </a:r>
            <a:r>
              <a:rPr lang="en-US" sz="2400" dirty="0" err="1"/>
              <a:t>votre</a:t>
            </a:r>
            <a:r>
              <a:rPr lang="en-US" sz="2400" dirty="0"/>
              <a:t> performance.</a:t>
            </a:r>
          </a:p>
          <a:p>
            <a:pPr algn="ctr">
              <a:spcAft>
                <a:spcPts val="1200"/>
              </a:spcAft>
            </a:pPr>
            <a:r>
              <a:rPr lang="en-US" sz="2400" dirty="0"/>
              <a:t>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montrerons</a:t>
            </a:r>
            <a:r>
              <a:rPr lang="en-US" sz="2400" dirty="0"/>
              <a:t>, </a:t>
            </a:r>
            <a:r>
              <a:rPr lang="en-US" sz="2400" dirty="0" err="1"/>
              <a:t>une</a:t>
            </a:r>
            <a:r>
              <a:rPr lang="en-US" sz="2400" dirty="0"/>
              <a:t> à </a:t>
            </a:r>
            <a:r>
              <a:rPr lang="en-US" sz="2400" dirty="0" err="1"/>
              <a:t>une</a:t>
            </a:r>
            <a:r>
              <a:rPr lang="en-US" sz="2400" dirty="0"/>
              <a:t>, </a:t>
            </a: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paire</a:t>
            </a:r>
            <a:r>
              <a:rPr lang="en-US" sz="2400" dirty="0"/>
              <a:t> de </a:t>
            </a:r>
            <a:r>
              <a:rPr lang="en-US" sz="2400" dirty="0" err="1"/>
              <a:t>chiffres</a:t>
            </a:r>
            <a:r>
              <a:rPr lang="en-US" sz="2400" dirty="0"/>
              <a:t>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183975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257" y="6049226"/>
            <a:ext cx="1059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Le </a:t>
            </a:r>
            <a:r>
              <a:rPr lang="en-GB" sz="2400" dirty="0" err="1"/>
              <a:t>chiffre</a:t>
            </a:r>
            <a:r>
              <a:rPr lang="en-GB" sz="2400" dirty="0"/>
              <a:t> qui </a:t>
            </a:r>
            <a:r>
              <a:rPr lang="en-GB" sz="2400" dirty="0" err="1"/>
              <a:t>vous</a:t>
            </a:r>
            <a:r>
              <a:rPr lang="en-GB" sz="2400" dirty="0"/>
              <a:t> a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montré</a:t>
            </a:r>
            <a:r>
              <a:rPr lang="en-GB" sz="2400" dirty="0"/>
              <a:t> pendant la phase de test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jaune</a:t>
            </a:r>
            <a:r>
              <a:rPr lang="en-GB" sz="2400" dirty="0"/>
              <a:t>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5775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847866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467110" y="1545401"/>
            <a:ext cx="925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</a:t>
            </a:r>
            <a:r>
              <a:rPr lang="en-GB" sz="2400" dirty="0" err="1"/>
              <a:t>erronné</a:t>
            </a:r>
            <a:r>
              <a:rPr lang="en-GB" sz="2400" dirty="0"/>
              <a:t>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rouge: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572684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MEMOIRE: PRINCIPE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346863"/>
            <a:ext cx="84436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exercise de </a:t>
            </a:r>
            <a:r>
              <a:rPr lang="en-GB" sz="2400" dirty="0" err="1"/>
              <a:t>mémoire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souvenir de la position de 8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disposés</a:t>
            </a:r>
            <a:r>
              <a:rPr lang="en-GB" sz="2400" dirty="0"/>
              <a:t> sur </a:t>
            </a:r>
            <a:r>
              <a:rPr lang="en-GB" sz="2400" dirty="0" err="1"/>
              <a:t>une</a:t>
            </a:r>
            <a:r>
              <a:rPr lang="en-GB" sz="2400" dirty="0"/>
              <a:t> grille </a:t>
            </a:r>
            <a:r>
              <a:rPr lang="en-GB" sz="2400" dirty="0" err="1"/>
              <a:t>carrée</a:t>
            </a:r>
            <a:r>
              <a:rPr lang="en-GB" sz="2400" dirty="0"/>
              <a:t>.</a:t>
            </a:r>
          </a:p>
          <a:p>
            <a:pPr algn="ctr">
              <a:spcAft>
                <a:spcPts val="600"/>
              </a:spcAft>
            </a:pP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l’exemple</a:t>
            </a:r>
            <a:r>
              <a:rPr lang="en-GB" sz="2400" dirty="0"/>
              <a:t> </a:t>
            </a:r>
            <a:r>
              <a:rPr lang="en-GB" sz="2400" dirty="0" err="1"/>
              <a:t>suivant</a:t>
            </a:r>
            <a:r>
              <a:rPr lang="en-GB" sz="2400" dirty="0"/>
              <a:t>, les </a:t>
            </a:r>
            <a:r>
              <a:rPr lang="en-GB" sz="2400" dirty="0" err="1"/>
              <a:t>deux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“1” </a:t>
            </a:r>
            <a:r>
              <a:rPr lang="en-GB" sz="2400" dirty="0" err="1"/>
              <a:t>forment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, </a:t>
            </a:r>
            <a:r>
              <a:rPr lang="en-GB" sz="2400" dirty="0" err="1"/>
              <a:t>dont</a:t>
            </a:r>
            <a:r>
              <a:rPr lang="en-GB" sz="2400" dirty="0"/>
              <a:t> </a:t>
            </a:r>
            <a:r>
              <a:rPr lang="en-GB" sz="2400" dirty="0" err="1"/>
              <a:t>chaque</a:t>
            </a:r>
            <a:r>
              <a:rPr lang="en-GB" sz="2400" dirty="0"/>
              <a:t> element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positionné</a:t>
            </a:r>
            <a:r>
              <a:rPr lang="en-GB" sz="2400" dirty="0"/>
              <a:t> sur un emplacement de la grille: 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4807226" y="3724111"/>
            <a:ext cx="2553693" cy="2475203"/>
            <a:chOff x="4807226" y="3724111"/>
            <a:chExt cx="2553693" cy="2475203"/>
          </a:xfrm>
        </p:grpSpPr>
        <p:pic>
          <p:nvPicPr>
            <p:cNvPr id="12" name="Picture 1">
              <a:extLst>
                <a:ext uri="{FF2B5EF4-FFF2-40B4-BE49-F238E27FC236}">
                  <a16:creationId xmlns:a16="http://schemas.microsoft.com/office/drawing/2014/main" id="{88F87B56-3A1F-46ED-B0F7-1E813590C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294" t="16027" r="25294" b="12133"/>
            <a:stretch/>
          </p:blipFill>
          <p:spPr>
            <a:xfrm>
              <a:off x="4807226" y="3724111"/>
              <a:ext cx="2553693" cy="2475203"/>
            </a:xfrm>
            <a:prstGeom prst="rect">
              <a:avLst/>
            </a:prstGeom>
          </p:spPr>
        </p:pic>
        <p:pic>
          <p:nvPicPr>
            <p:cNvPr id="13" name="Picture 1">
              <a:extLst>
                <a:ext uri="{FF2B5EF4-FFF2-40B4-BE49-F238E27FC236}">
                  <a16:creationId xmlns:a16="http://schemas.microsoft.com/office/drawing/2014/main" id="{88F87B56-3A1F-46ED-B0F7-1E813590C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823" t="69829" r="37838" b="12205"/>
            <a:stretch/>
          </p:blipFill>
          <p:spPr>
            <a:xfrm>
              <a:off x="6072272" y="4325560"/>
              <a:ext cx="637735" cy="618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69406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2739630"/>
            <a:ext cx="2734056" cy="29352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3819551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646781" y="1545401"/>
            <a:ext cx="889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correct,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vert</a:t>
            </a:r>
            <a:r>
              <a:rPr lang="en-GB" sz="2400" dirty="0"/>
              <a:t>: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D’UN EXERCICE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err="1"/>
              <a:t>l’étape</a:t>
            </a:r>
            <a:r>
              <a:rPr lang="en-US" sz="2400" dirty="0"/>
              <a:t> 6 (retour sur </a:t>
            </a:r>
            <a:r>
              <a:rPr lang="en-US" sz="2400" dirty="0" err="1"/>
              <a:t>votre</a:t>
            </a:r>
            <a:r>
              <a:rPr lang="en-US" sz="2400" dirty="0"/>
              <a:t> performance),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/>
              <a:t>exercice</a:t>
            </a:r>
            <a:r>
              <a:rPr lang="en-US" sz="2400" dirty="0"/>
              <a:t> 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démarrer le prochain exercice.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Par </a:t>
            </a:r>
            <a:r>
              <a:rPr lang="en-US" sz="2400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navigateur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le test </a:t>
            </a:r>
            <a:r>
              <a:rPr lang="en-US" sz="2400" dirty="0" err="1"/>
              <a:t>depuis</a:t>
            </a:r>
            <a:r>
              <a:rPr lang="en-US" sz="2400" dirty="0"/>
              <a:t> la début…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PETITE VARIATION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D5E4B4-017B-4856-B596-EA7C26A8D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80" t="48800" r="22494" b="19067"/>
          <a:stretch/>
        </p:blipFill>
        <p:spPr>
          <a:xfrm>
            <a:off x="3142487" y="2706666"/>
            <a:ext cx="5907024" cy="2203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2157247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4" y="1129902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certains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, nous </a:t>
            </a:r>
            <a:r>
              <a:rPr lang="en-GB" sz="2400" dirty="0" err="1"/>
              <a:t>remplacerons</a:t>
            </a:r>
            <a:r>
              <a:rPr lang="en-GB" sz="2400" dirty="0"/>
              <a:t> la phase de test par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évaluation</a:t>
            </a:r>
            <a:r>
              <a:rPr lang="en-GB" sz="2400" dirty="0"/>
              <a:t> de </a:t>
            </a:r>
            <a:r>
              <a:rPr lang="en-GB" sz="2400" dirty="0" err="1"/>
              <a:t>confiance</a:t>
            </a:r>
            <a:r>
              <a:rPr lang="en-GB" sz="2400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6759" y="5598846"/>
            <a:ext cx="10158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Répondez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déplaçant</a:t>
            </a:r>
            <a:r>
              <a:rPr lang="en-GB" sz="2400" dirty="0"/>
              <a:t> le </a:t>
            </a:r>
            <a:r>
              <a:rPr lang="en-GB" sz="2400" dirty="0" err="1"/>
              <a:t>curseur</a:t>
            </a:r>
            <a:r>
              <a:rPr lang="en-GB" sz="2400" dirty="0"/>
              <a:t> de </a:t>
            </a:r>
            <a:r>
              <a:rPr lang="en-GB" sz="2400" dirty="0" err="1"/>
              <a:t>manière</a:t>
            </a:r>
            <a:r>
              <a:rPr lang="en-GB" sz="2400" dirty="0"/>
              <a:t> à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certitude </a:t>
            </a:r>
            <a:r>
              <a:rPr lang="en-GB" sz="2400" dirty="0" err="1"/>
              <a:t>d’atteindre</a:t>
            </a:r>
            <a:r>
              <a:rPr lang="en-GB" sz="2400" dirty="0"/>
              <a:t> le score </a:t>
            </a:r>
            <a:r>
              <a:rPr lang="en-GB" sz="2400" dirty="0" err="1"/>
              <a:t>cible</a:t>
            </a:r>
            <a:r>
              <a:rPr lang="en-GB" sz="2400" dirty="0"/>
              <a:t>, </a:t>
            </a:r>
            <a:r>
              <a:rPr lang="en-GB" sz="2400" dirty="0" err="1"/>
              <a:t>si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aviez</a:t>
            </a:r>
            <a:r>
              <a:rPr lang="en-GB" sz="2400" dirty="0"/>
              <a:t>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testé</a:t>
            </a:r>
            <a:r>
              <a:rPr lang="en-GB" sz="2400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EA791-0279-444E-8DBE-A13258AF07E7}"/>
              </a:ext>
            </a:extLst>
          </p:cNvPr>
          <p:cNvSpPr txBox="1"/>
          <p:nvPr/>
        </p:nvSpPr>
        <p:spPr>
          <a:xfrm>
            <a:off x="3245358" y="2807405"/>
            <a:ext cx="590702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Pensez-vous que vous auriez atteint le score cible de 8 si vous aviez été testé ?</a:t>
            </a:r>
          </a:p>
          <a:p>
            <a:r>
              <a:rPr lang="fr-FR" sz="1400" dirty="0"/>
              <a:t>- 100% = </a:t>
            </a:r>
            <a:r>
              <a:rPr lang="fr-FR" sz="1400" b="1" dirty="0"/>
              <a:t>Certainement pas</a:t>
            </a:r>
            <a:r>
              <a:rPr lang="fr-FR" sz="1400" dirty="0"/>
              <a:t>, 0% = </a:t>
            </a:r>
            <a:r>
              <a:rPr lang="fr-FR" sz="1400" b="1" dirty="0"/>
              <a:t>Je ne sais pas</a:t>
            </a:r>
            <a:r>
              <a:rPr lang="fr-FR" sz="1400" dirty="0"/>
              <a:t>, et 100% = </a:t>
            </a:r>
            <a:r>
              <a:rPr lang="fr-FR" sz="1400" b="1" dirty="0"/>
              <a:t>Absolument oui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67086" y="1210306"/>
            <a:ext cx="92578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30 </a:t>
            </a:r>
            <a:r>
              <a:rPr lang="en-GB" sz="2400" dirty="0" err="1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comprend</a:t>
            </a:r>
            <a:r>
              <a:rPr lang="en-GB" sz="2400" dirty="0"/>
              <a:t> 6 </a:t>
            </a:r>
            <a:r>
              <a:rPr lang="en-GB" sz="2400" dirty="0" err="1"/>
              <a:t>étapes</a:t>
            </a:r>
            <a:r>
              <a:rPr lang="en-GB" sz="2400" dirty="0"/>
              <a:t>:</a:t>
            </a:r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1: indication du score </a:t>
            </a:r>
            <a:r>
              <a:rPr lang="en-GB" sz="2400" dirty="0" err="1"/>
              <a:t>cible</a:t>
            </a:r>
            <a:endParaRPr lang="en-GB" sz="2400" dirty="0"/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2: </a:t>
            </a:r>
            <a:r>
              <a:rPr lang="en-GB" sz="2400" dirty="0" err="1"/>
              <a:t>jugement</a:t>
            </a:r>
            <a:r>
              <a:rPr lang="en-GB" sz="2400" dirty="0"/>
              <a:t> </a:t>
            </a:r>
            <a:r>
              <a:rPr lang="fr-FR" sz="2400" dirty="0"/>
              <a:t>d’efficacité</a:t>
            </a:r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3: phase de </a:t>
            </a:r>
            <a:r>
              <a:rPr lang="en-GB" sz="2400" dirty="0" err="1"/>
              <a:t>mémorisation</a:t>
            </a:r>
            <a:endParaRPr lang="en-GB" sz="2400" dirty="0"/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4: phase de test</a:t>
            </a:r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5: </a:t>
            </a:r>
            <a:r>
              <a:rPr lang="en-GB" sz="2400" dirty="0" err="1"/>
              <a:t>jugement</a:t>
            </a:r>
            <a:r>
              <a:rPr lang="en-GB" sz="2400" dirty="0"/>
              <a:t> de </a:t>
            </a:r>
            <a:r>
              <a:rPr lang="en-GB" sz="2400" dirty="0" err="1"/>
              <a:t>confiance</a:t>
            </a:r>
            <a:endParaRPr lang="en-GB" sz="2400" dirty="0"/>
          </a:p>
          <a:p>
            <a:pPr algn="ctr"/>
            <a:r>
              <a:rPr lang="en-GB" sz="2400" dirty="0" err="1"/>
              <a:t>Etape</a:t>
            </a:r>
            <a:r>
              <a:rPr lang="en-GB" sz="2400" dirty="0"/>
              <a:t> 6: retour sur </a:t>
            </a:r>
            <a:r>
              <a:rPr lang="en-GB" sz="2400" dirty="0" err="1"/>
              <a:t>votre</a:t>
            </a:r>
            <a:r>
              <a:rPr lang="en-GB" sz="2400" dirty="0"/>
              <a:t> performance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Relisez</a:t>
            </a:r>
            <a:r>
              <a:rPr lang="en-GB" sz="2400" dirty="0"/>
              <a:t> </a:t>
            </a:r>
            <a:r>
              <a:rPr lang="en-GB" sz="2400" dirty="0" err="1"/>
              <a:t>ces</a:t>
            </a:r>
            <a:r>
              <a:rPr lang="en-GB" sz="2400" dirty="0"/>
              <a:t> instructions </a:t>
            </a:r>
            <a:r>
              <a:rPr lang="en-GB" sz="2400" dirty="0" err="1"/>
              <a:t>jusqu’à</a:t>
            </a:r>
            <a:r>
              <a:rPr lang="en-GB" sz="2400" dirty="0"/>
              <a:t> </a:t>
            </a:r>
            <a:r>
              <a:rPr lang="en-GB" sz="2400" dirty="0" err="1"/>
              <a:t>ce</a:t>
            </a:r>
            <a:r>
              <a:rPr lang="en-GB" sz="2400" dirty="0"/>
              <a:t> </a:t>
            </a:r>
            <a:r>
              <a:rPr lang="en-GB" sz="2400" dirty="0" err="1"/>
              <a:t>qu’elles</a:t>
            </a:r>
            <a:r>
              <a:rPr lang="en-GB" sz="2400" dirty="0"/>
              <a:t> </a:t>
            </a:r>
            <a:r>
              <a:rPr lang="en-GB" sz="2400" dirty="0" err="1"/>
              <a:t>soient</a:t>
            </a:r>
            <a:r>
              <a:rPr lang="en-GB" sz="2400" dirty="0"/>
              <a:t> </a:t>
            </a:r>
            <a:r>
              <a:rPr lang="en-GB" sz="2400" dirty="0" err="1"/>
              <a:t>parfaitement</a:t>
            </a:r>
            <a:r>
              <a:rPr lang="en-GB" sz="2400" dirty="0"/>
              <a:t> </a:t>
            </a:r>
            <a:r>
              <a:rPr lang="en-GB" sz="2400" dirty="0" err="1"/>
              <a:t>claires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êtes</a:t>
            </a:r>
            <a:r>
              <a:rPr lang="en-GB" sz="2400" dirty="0"/>
              <a:t> prêt(e)? </a:t>
            </a:r>
            <a:r>
              <a:rPr lang="en-GB" sz="2400" dirty="0" err="1"/>
              <a:t>Cest</a:t>
            </a:r>
            <a:r>
              <a:rPr lang="en-GB" sz="2400" dirty="0"/>
              <a:t> </a:t>
            </a:r>
            <a:r>
              <a:rPr lang="en-GB" sz="2400" dirty="0" err="1"/>
              <a:t>parti</a:t>
            </a:r>
            <a:r>
              <a:rPr lang="en-GB" sz="2400" dirty="0"/>
              <a:t>…</a:t>
            </a:r>
          </a:p>
          <a:p>
            <a:pPr algn="ctr"/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5" y="123105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testerons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montrant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518988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MEMOIRE: PHASE DE TEST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599875" y="559769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alors</a:t>
            </a:r>
            <a:r>
              <a:rPr lang="en-GB" sz="2400" dirty="0"/>
              <a:t> nous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4" y="1403927"/>
            <a:ext cx="844360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Avant de tester votre mémoire, vous pourrez visualiser l’emplacement des 8 paires de chiffres autant de fois que vous le souhaitez.</a:t>
            </a:r>
          </a:p>
          <a:p>
            <a:pPr algn="ctr">
              <a:spcAft>
                <a:spcPts val="1200"/>
              </a:spcAft>
            </a:pPr>
            <a:endParaRPr lang="fr-FR" sz="2400" dirty="0"/>
          </a:p>
          <a:p>
            <a:pPr algn="ctr">
              <a:spcAft>
                <a:spcPts val="1200"/>
              </a:spcAft>
            </a:pPr>
            <a:r>
              <a:rPr lang="fr-FR" sz="2400" dirty="0"/>
              <a:t>Cela dit, avant chaque essai, nous vous indiquerons le nombre de paires de chiffres dont vous devrez vous rappeler pour obtenir le bonus financier. C’est ce que nous appelons le « </a:t>
            </a:r>
            <a:r>
              <a:rPr lang="fr-FR" sz="2400" b="1" dirty="0"/>
              <a:t>score cible</a:t>
            </a:r>
            <a:r>
              <a:rPr lang="fr-FR" sz="2400" dirty="0"/>
              <a:t> ».</a:t>
            </a:r>
          </a:p>
          <a:p>
            <a:pPr algn="ctr">
              <a:spcAft>
                <a:spcPts val="1200"/>
              </a:spcAft>
            </a:pPr>
            <a:endParaRPr lang="fr-FR" sz="2400" dirty="0"/>
          </a:p>
          <a:p>
            <a:pPr algn="ctr">
              <a:spcAft>
                <a:spcPts val="1200"/>
              </a:spcAft>
            </a:pPr>
            <a:r>
              <a:rPr lang="fr-FR" sz="2400" dirty="0"/>
              <a:t>La difficulté de chaque exercice dépend donc du score cible. Lors de la phase de mémorisation, vous devrez doser votre effort pour atteindre le score cible.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MEMOIRE: PHASE DE MEMORISATION</a:t>
            </a:r>
          </a:p>
        </p:txBody>
      </p:sp>
    </p:spTree>
    <p:extLst>
      <p:ext uri="{BB962C8B-B14F-4D97-AF65-F5344CB8AC3E}">
        <p14:creationId xmlns:p14="http://schemas.microsoft.com/office/powerpoint/2010/main" val="255940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EVALUATION DE LA METACOGNITION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624292"/>
            <a:ext cx="84436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30 </a:t>
            </a:r>
            <a:r>
              <a:rPr lang="fr-FR" sz="2400" dirty="0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comprend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phase de memorisation, et </a:t>
            </a:r>
            <a:r>
              <a:rPr lang="en-GB" sz="2400" dirty="0" err="1"/>
              <a:t>une</a:t>
            </a:r>
            <a:r>
              <a:rPr lang="en-GB" sz="2400" dirty="0"/>
              <a:t> phase de test.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De plus, nous </a:t>
            </a:r>
            <a:r>
              <a:rPr lang="en-GB" sz="2400" dirty="0" err="1"/>
              <a:t>allons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demander </a:t>
            </a:r>
            <a:r>
              <a:rPr lang="fr-FR" sz="2400" dirty="0"/>
              <a:t>d’évaluer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avant</a:t>
            </a:r>
            <a:r>
              <a:rPr lang="en-GB" sz="2400" dirty="0"/>
              <a:t> et après la phase de test. </a:t>
            </a:r>
            <a:r>
              <a:rPr lang="en-GB" sz="2400" dirty="0" err="1"/>
              <a:t>Ces</a:t>
            </a:r>
            <a:r>
              <a:rPr lang="en-GB" sz="2400" dirty="0"/>
              <a:t> </a:t>
            </a:r>
            <a:r>
              <a:rPr lang="en-GB" sz="2400" dirty="0" err="1"/>
              <a:t>évaluations</a:t>
            </a:r>
            <a:r>
              <a:rPr lang="en-GB" sz="2400" dirty="0"/>
              <a:t> </a:t>
            </a:r>
            <a:r>
              <a:rPr lang="en-GB" sz="2400" dirty="0" err="1"/>
              <a:t>sont</a:t>
            </a:r>
            <a:r>
              <a:rPr lang="en-GB" sz="2400" dirty="0"/>
              <a:t> </a:t>
            </a:r>
            <a:r>
              <a:rPr lang="en-GB" sz="2400" dirty="0" err="1"/>
              <a:t>importantes</a:t>
            </a:r>
            <a:r>
              <a:rPr lang="en-GB" sz="2400" dirty="0"/>
              <a:t> pour </a:t>
            </a:r>
            <a:r>
              <a:rPr lang="fr-FR" sz="2400" dirty="0"/>
              <a:t>mesurer</a:t>
            </a:r>
            <a:r>
              <a:rPr lang="en-GB" sz="2400" dirty="0"/>
              <a:t> la </a:t>
            </a:r>
            <a:r>
              <a:rPr lang="en-GB" sz="2400" dirty="0" err="1"/>
              <a:t>métacognition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Nous </a:t>
            </a:r>
            <a:r>
              <a:rPr lang="en-GB" sz="2400" dirty="0" err="1"/>
              <a:t>allons</a:t>
            </a:r>
            <a:r>
              <a:rPr lang="en-GB" sz="2400" dirty="0"/>
              <a:t> </a:t>
            </a:r>
            <a:r>
              <a:rPr lang="en-GB" sz="2400" dirty="0" err="1"/>
              <a:t>maintenant</a:t>
            </a:r>
            <a:r>
              <a:rPr lang="en-GB" sz="2400" dirty="0"/>
              <a:t> </a:t>
            </a:r>
            <a:r>
              <a:rPr lang="fr-FR" sz="2400" dirty="0"/>
              <a:t>détailler</a:t>
            </a:r>
            <a:r>
              <a:rPr lang="en-GB" sz="2400" dirty="0"/>
              <a:t> les 6 </a:t>
            </a:r>
            <a:r>
              <a:rPr lang="fr-FR" sz="2400" dirty="0"/>
              <a:t>« </a:t>
            </a:r>
            <a:r>
              <a:rPr lang="en-GB" sz="2400" dirty="0" err="1"/>
              <a:t>étapes</a:t>
            </a:r>
            <a:r>
              <a:rPr lang="fr-FR" sz="2400" dirty="0"/>
              <a:t> » de chaque exercice de mémoire.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379385"/>
            <a:ext cx="5038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1 - AFFICHAGE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243122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Avant </a:t>
            </a: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fr-FR" sz="2400" dirty="0"/>
              <a:t>exercice, nous vous indiquerons le numéro de l’essai et le score cible (c’est-à-dire le nombre d’emplacements de chiffres dont vous devrez vous souvenir pour obtenir le bonus):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915030" y="3993766"/>
            <a:ext cx="236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Essai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4" y="1413064"/>
            <a:ext cx="844360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Ensuite</a:t>
            </a:r>
            <a:r>
              <a:rPr lang="en-GB" sz="2400" dirty="0"/>
              <a:t>, nous </a:t>
            </a:r>
            <a:r>
              <a:rPr lang="en-GB" sz="2400" dirty="0" err="1"/>
              <a:t>allons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demander </a:t>
            </a:r>
            <a:r>
              <a:rPr lang="en-GB" sz="2400" dirty="0" err="1"/>
              <a:t>d’évaluer</a:t>
            </a:r>
            <a:r>
              <a:rPr lang="en-GB" sz="2400" dirty="0"/>
              <a:t> </a:t>
            </a:r>
            <a:r>
              <a:rPr lang="en-GB" sz="2400" dirty="0" err="1"/>
              <a:t>l’effort</a:t>
            </a:r>
            <a:r>
              <a:rPr lang="en-GB" sz="2400" dirty="0"/>
              <a:t> </a:t>
            </a:r>
            <a:r>
              <a:rPr lang="en-GB" sz="2400" dirty="0" err="1"/>
              <a:t>qu’il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faudra</a:t>
            </a:r>
            <a:r>
              <a:rPr lang="en-GB" sz="2400" dirty="0"/>
              <a:t> </a:t>
            </a:r>
            <a:r>
              <a:rPr lang="en-GB" sz="2400" dirty="0" err="1"/>
              <a:t>fournir</a:t>
            </a:r>
            <a:r>
              <a:rPr lang="en-GB" sz="2400" dirty="0"/>
              <a:t> pour </a:t>
            </a:r>
            <a:r>
              <a:rPr lang="en-GB" sz="2400" dirty="0" err="1"/>
              <a:t>atteindre</a:t>
            </a:r>
            <a:r>
              <a:rPr lang="en-GB" sz="2400" dirty="0"/>
              <a:t> le score </a:t>
            </a:r>
            <a:r>
              <a:rPr lang="en-GB" sz="2400" dirty="0" err="1"/>
              <a:t>cible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La question sera:</a:t>
            </a:r>
          </a:p>
          <a:p>
            <a:pPr algn="ctr">
              <a:spcAft>
                <a:spcPts val="1200"/>
              </a:spcAft>
            </a:pPr>
            <a:r>
              <a:rPr lang="fr-FR" sz="2400" b="1" dirty="0"/>
              <a:t>« </a:t>
            </a:r>
            <a:r>
              <a:rPr lang="en-GB" sz="2400" b="1" dirty="0" err="1"/>
              <a:t>Combien</a:t>
            </a:r>
            <a:r>
              <a:rPr lang="en-GB" sz="2400" b="1" dirty="0"/>
              <a:t> de </a:t>
            </a:r>
            <a:r>
              <a:rPr lang="en-GB" sz="2400" b="1" dirty="0" err="1"/>
              <a:t>fois</a:t>
            </a:r>
            <a:r>
              <a:rPr lang="en-GB" sz="2400" b="1" dirty="0"/>
              <a:t> </a:t>
            </a:r>
            <a:r>
              <a:rPr lang="en-GB" sz="2400" b="1" dirty="0" err="1"/>
              <a:t>aurez-vous</a:t>
            </a:r>
            <a:r>
              <a:rPr lang="en-GB" sz="2400" b="1" dirty="0"/>
              <a:t> </a:t>
            </a:r>
            <a:r>
              <a:rPr lang="en-GB" sz="2400" b="1" dirty="0" err="1"/>
              <a:t>besoin</a:t>
            </a:r>
            <a:r>
              <a:rPr lang="en-GB" sz="2400" b="1" dirty="0"/>
              <a:t> de </a:t>
            </a:r>
            <a:r>
              <a:rPr lang="en-GB" sz="2400" b="1" dirty="0" err="1"/>
              <a:t>voir</a:t>
            </a:r>
            <a:r>
              <a:rPr lang="en-GB" sz="2400" b="1" dirty="0"/>
              <a:t> les </a:t>
            </a:r>
            <a:r>
              <a:rPr lang="en-GB" sz="2400" b="1" dirty="0" err="1"/>
              <a:t>chiffres</a:t>
            </a:r>
            <a:r>
              <a:rPr lang="en-GB" sz="2400" b="1" dirty="0"/>
              <a:t> de la grille pour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/>
              <a:t>atteindre</a:t>
            </a:r>
            <a:r>
              <a:rPr lang="en-GB" sz="2400" b="1" dirty="0"/>
              <a:t> le score </a:t>
            </a:r>
            <a:r>
              <a:rPr lang="en-GB" sz="2400" b="1" dirty="0" err="1"/>
              <a:t>cible</a:t>
            </a:r>
            <a:r>
              <a:rPr lang="en-GB" sz="2400" b="1" dirty="0"/>
              <a:t> ?</a:t>
            </a:r>
            <a:r>
              <a:rPr lang="fr-FR" sz="2400" b="1" dirty="0"/>
              <a:t> »</a:t>
            </a:r>
          </a:p>
          <a:p>
            <a:pPr algn="ctr">
              <a:spcAft>
                <a:spcPts val="1200"/>
              </a:spcAft>
            </a:pP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Au début,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pourriez</a:t>
            </a:r>
            <a:r>
              <a:rPr lang="en-GB" sz="2400" dirty="0"/>
              <a:t> </a:t>
            </a:r>
            <a:r>
              <a:rPr lang="en-GB" sz="2400" dirty="0" err="1"/>
              <a:t>trouver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question difficile. </a:t>
            </a:r>
            <a:r>
              <a:rPr lang="en-GB" sz="2400" dirty="0" err="1"/>
              <a:t>C’est</a:t>
            </a:r>
            <a:r>
              <a:rPr lang="en-GB" sz="2400" dirty="0"/>
              <a:t> normal: </a:t>
            </a:r>
            <a:r>
              <a:rPr lang="en-GB" sz="2400" dirty="0" err="1"/>
              <a:t>essayez</a:t>
            </a:r>
            <a:r>
              <a:rPr lang="en-GB" sz="2400" dirty="0"/>
              <a:t> </a:t>
            </a:r>
            <a:r>
              <a:rPr lang="en-GB" sz="2400" dirty="0" err="1"/>
              <a:t>simplement</a:t>
            </a:r>
            <a:r>
              <a:rPr lang="en-GB" sz="2400" dirty="0"/>
              <a:t> de </a:t>
            </a:r>
            <a:r>
              <a:rPr lang="en-GB" sz="2400" dirty="0" err="1"/>
              <a:t>répondre</a:t>
            </a:r>
            <a:r>
              <a:rPr lang="en-GB" sz="2400" dirty="0"/>
              <a:t> le </a:t>
            </a:r>
            <a:r>
              <a:rPr lang="en-GB" sz="2400" dirty="0" err="1"/>
              <a:t>mieux</a:t>
            </a:r>
            <a:r>
              <a:rPr lang="en-GB" sz="2400" dirty="0"/>
              <a:t> possible.</a:t>
            </a:r>
          </a:p>
          <a:p>
            <a:pPr algn="ctr">
              <a:spcAft>
                <a:spcPts val="1200"/>
              </a:spcAf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répondrez à cette question en déplaçant la barre rouge le long de la règle numérique: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257327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759820"/>
            <a:ext cx="10222993" cy="640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7565" y="5607946"/>
            <a:ext cx="931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l’exemple ci-dessus, j’ai répondu que j’aurai besoin de voir les chiffres de la grille entre 8 et 11 fois pour atteindre le score cible…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53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err="1"/>
              <a:t>Combien</a:t>
            </a:r>
            <a:r>
              <a:rPr lang="en-GB" dirty="0"/>
              <a:t> de </a:t>
            </a:r>
            <a:r>
              <a:rPr lang="en-GB" dirty="0" err="1"/>
              <a:t>fois</a:t>
            </a:r>
            <a:r>
              <a:rPr lang="en-GB" dirty="0"/>
              <a:t> </a:t>
            </a:r>
            <a:r>
              <a:rPr lang="en-GB" dirty="0" err="1"/>
              <a:t>aurez-vous</a:t>
            </a:r>
            <a:r>
              <a:rPr lang="en-GB" dirty="0"/>
              <a:t>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voir</a:t>
            </a:r>
            <a:r>
              <a:rPr lang="en-GB" dirty="0"/>
              <a:t> les </a:t>
            </a:r>
            <a:r>
              <a:rPr lang="en-GB" dirty="0" err="1"/>
              <a:t>chiffres</a:t>
            </a:r>
            <a:r>
              <a:rPr lang="en-GB" dirty="0"/>
              <a:t> de la grille pour </a:t>
            </a:r>
            <a:r>
              <a:rPr lang="en-GB" dirty="0" err="1"/>
              <a:t>vous</a:t>
            </a:r>
            <a:r>
              <a:rPr lang="en-GB" dirty="0"/>
              <a:t> </a:t>
            </a:r>
            <a:r>
              <a:rPr lang="en-GB" dirty="0" err="1"/>
              <a:t>atteindre</a:t>
            </a:r>
            <a:r>
              <a:rPr lang="en-GB" dirty="0"/>
              <a:t> le score </a:t>
            </a:r>
            <a:r>
              <a:rPr lang="en-GB" dirty="0" err="1"/>
              <a:t>cible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JUGEMENT D’EFFICACITE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6401</TotalTime>
  <Words>1406</Words>
  <Application>Microsoft Office PowerPoint</Application>
  <PresentationFormat>Widescreen</PresentationFormat>
  <Paragraphs>124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William Hopper</cp:lastModifiedBy>
  <cp:revision>107</cp:revision>
  <dcterms:created xsi:type="dcterms:W3CDTF">2020-02-28T14:25:54Z</dcterms:created>
  <dcterms:modified xsi:type="dcterms:W3CDTF">2020-07-20T10:35:34Z</dcterms:modified>
</cp:coreProperties>
</file>