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92" r:id="rId4"/>
    <p:sldId id="294" r:id="rId5"/>
    <p:sldId id="293" r:id="rId6"/>
    <p:sldId id="296" r:id="rId7"/>
    <p:sldId id="297" r:id="rId8"/>
    <p:sldId id="298" r:id="rId9"/>
    <p:sldId id="302" r:id="rId10"/>
    <p:sldId id="276" r:id="rId11"/>
    <p:sldId id="287" r:id="rId12"/>
    <p:sldId id="301" r:id="rId13"/>
    <p:sldId id="303" r:id="rId14"/>
    <p:sldId id="304" r:id="rId15"/>
    <p:sldId id="306" r:id="rId16"/>
    <p:sldId id="307" r:id="rId17"/>
    <p:sldId id="300" r:id="rId18"/>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77" d="100"/>
          <a:sy n="77" d="100"/>
        </p:scale>
        <p:origin x="152"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06/05/2020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06/05/2020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‹Nº›</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1392" y="5977652"/>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
        <p:nvSpPr>
          <p:cNvPr id="6" name="Titre 1"/>
          <p:cNvSpPr txBox="1">
            <a:spLocks/>
          </p:cNvSpPr>
          <p:nvPr/>
        </p:nvSpPr>
        <p:spPr>
          <a:xfrm>
            <a:off x="1523999" y="1604503"/>
            <a:ext cx="9144000" cy="1379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dirty="0"/>
              <a:t>Bonjour ! </a:t>
            </a:r>
            <a:endParaRPr lang="fr-FR" sz="4000" dirty="0"/>
          </a:p>
        </p:txBody>
      </p:sp>
      <p:sp>
        <p:nvSpPr>
          <p:cNvPr id="7" name="Sous-titre 2"/>
          <p:cNvSpPr txBox="1">
            <a:spLocks/>
          </p:cNvSpPr>
          <p:nvPr/>
        </p:nvSpPr>
        <p:spPr>
          <a:xfrm>
            <a:off x="2439786" y="3250276"/>
            <a:ext cx="7312429" cy="1762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t>Merci d’avoir accepté de participer à notre expérience.</a:t>
            </a:r>
          </a:p>
        </p:txBody>
      </p:sp>
      <p:sp>
        <p:nvSpPr>
          <p:cNvPr id="2" name="CuadroTexto 1">
            <a:extLst>
              <a:ext uri="{FF2B5EF4-FFF2-40B4-BE49-F238E27FC236}">
                <a16:creationId xmlns:a16="http://schemas.microsoft.com/office/drawing/2014/main" id="{3FCD3309-5285-FF43-8879-F16EBE72893D}"/>
              </a:ext>
            </a:extLst>
          </p:cNvPr>
          <p:cNvSpPr txBox="1"/>
          <p:nvPr/>
        </p:nvSpPr>
        <p:spPr>
          <a:xfrm>
            <a:off x="5657088" y="5608320"/>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27270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791787" y="2025680"/>
            <a:ext cx="10608425" cy="4351338"/>
          </a:xfrm>
        </p:spPr>
        <p:txBody>
          <a:bodyPr/>
          <a:lstStyle/>
          <a:p>
            <a:pPr marL="0" indent="0">
              <a:buNone/>
            </a:pPr>
            <a:endParaRPr lang="fr-FR" sz="2000" dirty="0"/>
          </a:p>
          <a:p>
            <a:pPr marL="0" indent="0" algn="ctr">
              <a:buNone/>
            </a:pPr>
            <a:r>
              <a:rPr lang="fr-FR" sz="2000" dirty="0"/>
              <a:t>L’entrainement est désormais terminé.  Vous allez maintenant commencer le jeu. </a:t>
            </a:r>
          </a:p>
          <a:p>
            <a:pPr marL="0" indent="0">
              <a:buNone/>
            </a:pPr>
            <a:endParaRPr lang="fr-FR" sz="2000" dirty="0"/>
          </a:p>
          <a:p>
            <a:pPr marL="0" indent="0">
              <a:buNone/>
            </a:pPr>
            <a:endParaRPr lang="fr-FR" sz="2000" dirty="0"/>
          </a:p>
          <a:p>
            <a:pPr marL="0" indent="0" algn="ctr">
              <a:buNone/>
            </a:pPr>
            <a:r>
              <a:rPr lang="fr-FR" sz="2000" dirty="0"/>
              <a:t>Votre performance dans cette phase </a:t>
            </a:r>
            <a:r>
              <a:rPr lang="fr-FR" sz="2000" dirty="0">
                <a:solidFill>
                  <a:srgbClr val="FF0000"/>
                </a:solidFill>
              </a:rPr>
              <a:t>sera prise en compte</a:t>
            </a:r>
            <a:r>
              <a:rPr lang="fr-FR" sz="2000" dirty="0"/>
              <a:t> pour votre bonus financier.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dirty="0"/>
          </a:p>
        </p:txBody>
      </p:sp>
      <p:sp>
        <p:nvSpPr>
          <p:cNvPr id="8" name="Titre 1">
            <a:extLst>
              <a:ext uri="{FF2B5EF4-FFF2-40B4-BE49-F238E27FC236}">
                <a16:creationId xmlns:a16="http://schemas.microsoft.com/office/drawing/2014/main" id="{20521D2B-EC16-7D4C-B167-A6D999618EE3}"/>
              </a:ext>
            </a:extLst>
          </p:cNvPr>
          <p:cNvSpPr>
            <a:spLocks noGrp="1"/>
          </p:cNvSpPr>
          <p:nvPr>
            <p:ph type="title"/>
          </p:nvPr>
        </p:nvSpPr>
        <p:spPr>
          <a:xfrm>
            <a:off x="2493611" y="480982"/>
            <a:ext cx="7009707" cy="2129977"/>
          </a:xfrm>
        </p:spPr>
        <p:txBody>
          <a:bodyPr>
            <a:normAutofit/>
          </a:bodyPr>
          <a:lstStyle/>
          <a:p>
            <a:pPr algn="ctr"/>
            <a:r>
              <a:rPr lang="fr-FR" dirty="0"/>
              <a:t>Fin d’entrainement</a:t>
            </a:r>
          </a:p>
        </p:txBody>
      </p:sp>
      <p:sp>
        <p:nvSpPr>
          <p:cNvPr id="6" name="Rectangle 3">
            <a:extLst>
              <a:ext uri="{FF2B5EF4-FFF2-40B4-BE49-F238E27FC236}">
                <a16:creationId xmlns:a16="http://schemas.microsoft.com/office/drawing/2014/main" id="{08F612B9-A7F2-CD4B-8853-3F42027E847D}"/>
              </a:ext>
            </a:extLst>
          </p:cNvPr>
          <p:cNvSpPr/>
          <p:nvPr/>
        </p:nvSpPr>
        <p:spPr>
          <a:xfrm>
            <a:off x="3551392"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24919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6" y="1952843"/>
            <a:ext cx="7009707" cy="2129977"/>
          </a:xfrm>
        </p:spPr>
        <p:txBody>
          <a:bodyPr>
            <a:normAutofit/>
          </a:bodyPr>
          <a:lstStyle/>
          <a:p>
            <a:pPr algn="ctr"/>
            <a:r>
              <a:rPr lang="fr-FR" dirty="0"/>
              <a:t>Phase de Décision</a:t>
            </a:r>
            <a:br>
              <a:rPr lang="fr-FR" dirty="0"/>
            </a:br>
            <a:endParaRPr lang="fr-FR" dirty="0"/>
          </a:p>
        </p:txBody>
      </p:sp>
      <p:sp>
        <p:nvSpPr>
          <p:cNvPr id="3" name="Rectángulo 2">
            <a:extLst>
              <a:ext uri="{FF2B5EF4-FFF2-40B4-BE49-F238E27FC236}">
                <a16:creationId xmlns:a16="http://schemas.microsoft.com/office/drawing/2014/main" id="{FDF4A276-8EF1-5C49-B88E-71188E8EA0A3}"/>
              </a:ext>
            </a:extLst>
          </p:cNvPr>
          <p:cNvSpPr/>
          <p:nvPr/>
        </p:nvSpPr>
        <p:spPr>
          <a:xfrm>
            <a:off x="2097022" y="3525587"/>
            <a:ext cx="9095234" cy="400110"/>
          </a:xfrm>
          <a:prstGeom prst="rect">
            <a:avLst/>
          </a:prstGeom>
        </p:spPr>
        <p:txBody>
          <a:bodyPr wrap="square">
            <a:spAutoFit/>
          </a:bodyPr>
          <a:lstStyle/>
          <a:p>
            <a:pPr algn="just"/>
            <a:r>
              <a:rPr lang="fr-FR" sz="2000" dirty="0"/>
              <a:t>Nous évaluerons </a:t>
            </a:r>
            <a:r>
              <a:rPr lang="fr-FR" sz="2000" dirty="0">
                <a:solidFill>
                  <a:srgbClr val="FF0000"/>
                </a:solidFill>
              </a:rPr>
              <a:t>votre prudence</a:t>
            </a:r>
            <a:r>
              <a:rPr lang="fr-FR" sz="2000" dirty="0"/>
              <a:t>, c´est-à-dire votre tendance à prendre des risques.</a:t>
            </a:r>
          </a:p>
        </p:txBody>
      </p:sp>
      <p:sp>
        <p:nvSpPr>
          <p:cNvPr id="5" name="Rectangle 3">
            <a:extLst>
              <a:ext uri="{FF2B5EF4-FFF2-40B4-BE49-F238E27FC236}">
                <a16:creationId xmlns:a16="http://schemas.microsoft.com/office/drawing/2014/main" id="{451BE0B6-F3DD-BC45-A6CC-3E722B5C2A43}"/>
              </a:ext>
            </a:extLst>
          </p:cNvPr>
          <p:cNvSpPr/>
          <p:nvPr/>
        </p:nvSpPr>
        <p:spPr>
          <a:xfrm>
            <a:off x="4100032" y="6087380"/>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5567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1570148"/>
            <a:ext cx="7009707" cy="2129977"/>
          </a:xfrm>
        </p:spPr>
        <p:txBody>
          <a:bodyPr>
            <a:normAutofit/>
          </a:bodyPr>
          <a:lstStyle/>
          <a:p>
            <a:pPr algn="ctr"/>
            <a:r>
              <a:rPr lang="fr-FR" dirty="0"/>
              <a:t>Phase de Prédiction</a:t>
            </a:r>
          </a:p>
        </p:txBody>
      </p:sp>
      <p:sp>
        <p:nvSpPr>
          <p:cNvPr id="3" name="Rectángulo 2">
            <a:extLst>
              <a:ext uri="{FF2B5EF4-FFF2-40B4-BE49-F238E27FC236}">
                <a16:creationId xmlns:a16="http://schemas.microsoft.com/office/drawing/2014/main" id="{EA7F033E-7ED6-294E-93DA-0440AE30B9E1}"/>
              </a:ext>
            </a:extLst>
          </p:cNvPr>
          <p:cNvSpPr/>
          <p:nvPr/>
        </p:nvSpPr>
        <p:spPr>
          <a:xfrm>
            <a:off x="1975104" y="3522703"/>
            <a:ext cx="8497824" cy="707886"/>
          </a:xfrm>
          <a:prstGeom prst="rect">
            <a:avLst/>
          </a:prstGeom>
        </p:spPr>
        <p:txBody>
          <a:bodyPr wrap="square">
            <a:spAutoFit/>
          </a:bodyPr>
          <a:lstStyle/>
          <a:p>
            <a:pPr algn="ctr"/>
            <a:r>
              <a:rPr lang="fr-FR" sz="2000" dirty="0"/>
              <a:t>Nous évaluerons votre capacité à prédire les </a:t>
            </a:r>
            <a:r>
              <a:rPr lang="fr-FR" sz="2000" dirty="0">
                <a:solidFill>
                  <a:srgbClr val="FF0000"/>
                </a:solidFill>
              </a:rPr>
              <a:t>choix d’autres participants </a:t>
            </a:r>
            <a:r>
              <a:rPr lang="fr-FR" sz="2000" dirty="0"/>
              <a:t>ayant participé au même jeu d´argent avant vous. </a:t>
            </a:r>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4663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19162" y="1570148"/>
            <a:ext cx="7009707" cy="2129977"/>
          </a:xfrm>
        </p:spPr>
        <p:txBody>
          <a:bodyPr>
            <a:normAutofit/>
          </a:bodyPr>
          <a:lstStyle/>
          <a:p>
            <a:pPr algn="ctr"/>
            <a:r>
              <a:rPr lang="fr-FR" dirty="0"/>
              <a:t>Jeu des Ecosystèmes</a:t>
            </a:r>
          </a:p>
        </p:txBody>
      </p:sp>
      <p:sp>
        <p:nvSpPr>
          <p:cNvPr id="3" name="Rectángulo 2">
            <a:extLst>
              <a:ext uri="{FF2B5EF4-FFF2-40B4-BE49-F238E27FC236}">
                <a16:creationId xmlns:a16="http://schemas.microsoft.com/office/drawing/2014/main" id="{EA7F033E-7ED6-294E-93DA-0440AE30B9E1}"/>
              </a:ext>
            </a:extLst>
          </p:cNvPr>
          <p:cNvSpPr/>
          <p:nvPr/>
        </p:nvSpPr>
        <p:spPr>
          <a:xfrm>
            <a:off x="1975104" y="3522703"/>
            <a:ext cx="8497824" cy="707886"/>
          </a:xfrm>
          <a:prstGeom prst="rect">
            <a:avLst/>
          </a:prstGeom>
        </p:spPr>
        <p:txBody>
          <a:bodyPr wrap="square">
            <a:spAutoFit/>
          </a:bodyPr>
          <a:lstStyle/>
          <a:p>
            <a:pPr algn="ctr"/>
            <a:r>
              <a:rPr lang="fr-FR" sz="2000" dirty="0"/>
              <a:t>Nous évaluerons votre capacité à </a:t>
            </a:r>
            <a:r>
              <a:rPr lang="fr-FR" sz="2000" dirty="0">
                <a:solidFill>
                  <a:srgbClr val="FF0000"/>
                </a:solidFill>
              </a:rPr>
              <a:t>apprendre et comprendre, en présence d'incertitude, une règle cachée </a:t>
            </a:r>
            <a:r>
              <a:rPr lang="fr-FR" sz="2000" dirty="0"/>
              <a:t>qui permet d'établir une prévision fiable.</a:t>
            </a:r>
            <a:endParaRPr lang="es-FR" sz="2000" dirty="0"/>
          </a:p>
        </p:txBody>
      </p:sp>
      <p:sp>
        <p:nvSpPr>
          <p:cNvPr id="5" name="Rectangle 3">
            <a:extLst>
              <a:ext uri="{FF2B5EF4-FFF2-40B4-BE49-F238E27FC236}">
                <a16:creationId xmlns:a16="http://schemas.microsoft.com/office/drawing/2014/main" id="{D1E306A8-AF16-F644-98D9-0F53FCDF400D}"/>
              </a:ext>
            </a:extLst>
          </p:cNvPr>
          <p:cNvSpPr/>
          <p:nvPr/>
        </p:nvSpPr>
        <p:spPr>
          <a:xfrm>
            <a:off x="3551393" y="6183144"/>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6127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2896"/>
            <a:ext cx="10515600" cy="4513257"/>
          </a:xfrm>
        </p:spPr>
        <p:txBody>
          <a:bodyPr>
            <a:normAutofit/>
          </a:bodyPr>
          <a:lstStyle/>
          <a:p>
            <a:pPr marL="0" indent="0" algn="just">
              <a:buNone/>
            </a:pPr>
            <a:r>
              <a:rPr lang="fr-FR" sz="2000" dirty="0"/>
              <a:t>Nous allons vous demander de comparer des écosystèmes virtuels, composés de plantes dont la croissance naturelle est variable. En particulier, les écosystèmes diffèrent par:</a:t>
            </a:r>
          </a:p>
          <a:p>
            <a:pPr algn="just">
              <a:buFontTx/>
              <a:buChar char="-"/>
            </a:pPr>
            <a:r>
              <a:rPr lang="fr-FR" sz="2000" dirty="0"/>
              <a:t>La </a:t>
            </a:r>
            <a:r>
              <a:rPr lang="fr-FR" sz="2000" dirty="0">
                <a:solidFill>
                  <a:srgbClr val="FF0000"/>
                </a:solidFill>
              </a:rPr>
              <a:t>fertilité des plantes </a:t>
            </a:r>
            <a:r>
              <a:rPr lang="fr-FR" sz="2000" dirty="0"/>
              <a:t>(certaines peuvent être incapables de se reproduire) </a:t>
            </a:r>
          </a:p>
          <a:p>
            <a:pPr algn="just">
              <a:buFontTx/>
              <a:buChar char="-"/>
            </a:pPr>
            <a:r>
              <a:rPr lang="fr-FR" sz="2000" dirty="0"/>
              <a:t>Le </a:t>
            </a:r>
            <a:r>
              <a:rPr lang="fr-FR" sz="2000" dirty="0">
                <a:solidFill>
                  <a:srgbClr val="FF0000"/>
                </a:solidFill>
              </a:rPr>
              <a:t>taux de plantes en contact avec des prédateurs </a:t>
            </a:r>
            <a:r>
              <a:rPr lang="fr-FR" sz="2000" dirty="0"/>
              <a:t>(p. ex. : des herbivores comme des insectes). </a:t>
            </a:r>
          </a:p>
          <a:p>
            <a:pPr marL="0" indent="0" algn="just">
              <a:buNone/>
            </a:pPr>
            <a:endParaRPr lang="fr-FR" sz="2000" dirty="0"/>
          </a:p>
          <a:p>
            <a:pPr marL="0" indent="0" algn="just">
              <a:buNone/>
            </a:pPr>
            <a:r>
              <a:rPr lang="fr-FR" sz="2000" dirty="0"/>
              <a:t>Vous devrez essayer de deviner lequel des deux écosystèmes aura donné le plus de plantes au bout d'un an. </a:t>
            </a:r>
          </a:p>
          <a:p>
            <a:pPr marL="0" indent="0" algn="just">
              <a:buNone/>
            </a:pPr>
            <a:r>
              <a:rPr lang="fr-FR" sz="2000" dirty="0"/>
              <a:t>Après chacune de vos prévisions, nous vous donnerons la bonne réponse. Cela vous permettra d'améliorer progressivement votre compréhension du problème. </a:t>
            </a:r>
          </a:p>
          <a:p>
            <a:pPr marL="0" indent="0" algn="just">
              <a:buNone/>
            </a:pPr>
            <a:r>
              <a:rPr lang="fr-FR" sz="2000" dirty="0"/>
              <a:t>Ici, nous évaluons votre capacité à apprendre et comprendre, en présence d'incertitude, une règle cachée qui permet d'établir une prévision fiable. </a:t>
            </a:r>
          </a:p>
        </p:txBody>
      </p:sp>
      <p:sp>
        <p:nvSpPr>
          <p:cNvPr id="5" name="Rectángulo 4">
            <a:extLst>
              <a:ext uri="{FF2B5EF4-FFF2-40B4-BE49-F238E27FC236}">
                <a16:creationId xmlns:a16="http://schemas.microsoft.com/office/drawing/2014/main" id="{7341A93F-6626-504F-B534-D779E9399A22}"/>
              </a:ext>
            </a:extLst>
          </p:cNvPr>
          <p:cNvSpPr/>
          <p:nvPr/>
        </p:nvSpPr>
        <p:spPr>
          <a:xfrm>
            <a:off x="602559" y="432773"/>
            <a:ext cx="2066591"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Déroulement</a:t>
            </a:r>
            <a:endParaRPr lang="es-FR" b="1" dirty="0">
              <a:solidFill>
                <a:srgbClr val="2E74B5"/>
              </a:solidFill>
              <a:latin typeface="Arial" panose="020B060402020202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950F77F6-D801-2A40-9828-736711F41D08}"/>
              </a:ext>
            </a:extLst>
          </p:cNvPr>
          <p:cNvSpPr/>
          <p:nvPr/>
        </p:nvSpPr>
        <p:spPr>
          <a:xfrm>
            <a:off x="905636" y="602511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19721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just">
              <a:buNone/>
            </a:pPr>
            <a:r>
              <a:rPr lang="fr-FR" sz="1800" dirty="0"/>
              <a:t>Cette tache se compose de </a:t>
            </a:r>
            <a:r>
              <a:rPr lang="fr-FR" sz="1800" dirty="0">
                <a:solidFill>
                  <a:srgbClr val="FF0000"/>
                </a:solidFill>
              </a:rPr>
              <a:t>34 essais</a:t>
            </a:r>
            <a:r>
              <a:rPr lang="fr-FR" sz="1800" dirty="0"/>
              <a:t>. A chaque essai, nous vous présentons deux écosystèmes, dont chacun commence l'année avec 80 plantes. Vous devrez deviner lequel de ces deux écosystèmes contiendra le plus de plantes au bout d'un an, en prenant compte des aspects suivants:</a:t>
            </a:r>
          </a:p>
          <a:p>
            <a:r>
              <a:rPr lang="fr-FR" sz="1800" dirty="0"/>
              <a:t> </a:t>
            </a:r>
            <a:r>
              <a:rPr lang="fr-FR" sz="1800" dirty="0">
                <a:solidFill>
                  <a:srgbClr val="FF0000"/>
                </a:solidFill>
              </a:rPr>
              <a:t>Succès de la reproduction</a:t>
            </a:r>
            <a:r>
              <a:rPr lang="fr-FR" sz="1800" dirty="0"/>
              <a:t>.  Plus les plantes réussissent à se reproduire, plus la quantité de plantes sera importante à la fin de l'année. Bien que le taux de reproduction des plantes soit inconnu a priori, vous saurez combien de ces plantes sont fertiles. </a:t>
            </a:r>
            <a:endParaRPr lang="es-FR" sz="1800" dirty="0"/>
          </a:p>
          <a:p>
            <a:r>
              <a:rPr lang="fr-FR" sz="1800" dirty="0"/>
              <a:t> </a:t>
            </a:r>
            <a:r>
              <a:rPr lang="fr-FR" sz="1800" dirty="0">
                <a:solidFill>
                  <a:srgbClr val="FF0000"/>
                </a:solidFill>
              </a:rPr>
              <a:t>Fréquence du contact avec des prédateurs</a:t>
            </a:r>
            <a:r>
              <a:rPr lang="fr-FR" sz="1800" dirty="0"/>
              <a:t>. Plus 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buNone/>
            </a:pPr>
            <a:endParaRPr lang="fr-FR" sz="1800" dirty="0"/>
          </a:p>
          <a:p>
            <a:pPr marL="0" indent="0">
              <a:buNone/>
            </a:pPr>
            <a:r>
              <a:rPr lang="fr-FR" sz="1800" dirty="0">
                <a:solidFill>
                  <a:srgbClr val="FF0000"/>
                </a:solidFill>
              </a:rPr>
              <a:t>                                        </a:t>
            </a:r>
          </a:p>
          <a:p>
            <a:pPr marL="0" indent="0" algn="just">
              <a:buNone/>
            </a:pPr>
            <a:r>
              <a:rPr lang="fr-FR" sz="1800" dirty="0"/>
              <a:t>                                           </a:t>
            </a:r>
          </a:p>
          <a:p>
            <a:pPr marL="0" indent="0" algn="just">
              <a:buNone/>
            </a:pPr>
            <a:r>
              <a:rPr lang="fr-FR" sz="1800" dirty="0"/>
              <a:t>                           Aucun contact avec des herbivores</a:t>
            </a:r>
          </a:p>
          <a:p>
            <a:pPr marL="0" indent="0" algn="just">
              <a:buNone/>
            </a:pPr>
            <a:r>
              <a:rPr lang="fr-FR" sz="1800" dirty="0"/>
              <a:t>                            </a:t>
            </a:r>
          </a:p>
          <a:p>
            <a:pPr marL="0" indent="0" algn="just">
              <a:buNone/>
            </a:pPr>
            <a:endParaRPr lang="fr-FR" sz="1800" dirty="0"/>
          </a:p>
        </p:txBody>
      </p:sp>
      <p:sp>
        <p:nvSpPr>
          <p:cNvPr id="5" name="Rectángulo 4">
            <a:extLst>
              <a:ext uri="{FF2B5EF4-FFF2-40B4-BE49-F238E27FC236}">
                <a16:creationId xmlns:a16="http://schemas.microsoft.com/office/drawing/2014/main" id="{7341A93F-6626-504F-B534-D779E9399A22}"/>
              </a:ext>
            </a:extLst>
          </p:cNvPr>
          <p:cNvSpPr/>
          <p:nvPr/>
        </p:nvSpPr>
        <p:spPr>
          <a:xfrm>
            <a:off x="648245" y="237429"/>
            <a:ext cx="1752403"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Déroulement</a:t>
            </a:r>
          </a:p>
        </p:txBody>
      </p:sp>
      <p:sp>
        <p:nvSpPr>
          <p:cNvPr id="6" name="Rectangle 3">
            <a:extLst>
              <a:ext uri="{FF2B5EF4-FFF2-40B4-BE49-F238E27FC236}">
                <a16:creationId xmlns:a16="http://schemas.microsoft.com/office/drawing/2014/main" id="{4B90CD4B-3742-F444-BED2-24C4FA254327}"/>
              </a:ext>
            </a:extLst>
          </p:cNvPr>
          <p:cNvSpPr/>
          <p:nvPr/>
        </p:nvSpPr>
        <p:spPr>
          <a:xfrm>
            <a:off x="905636" y="6275982"/>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2" name="CuadroTexto 1">
            <a:extLst>
              <a:ext uri="{FF2B5EF4-FFF2-40B4-BE49-F238E27FC236}">
                <a16:creationId xmlns:a16="http://schemas.microsoft.com/office/drawing/2014/main" id="{84F0600F-7E63-A04A-B978-D862BB883491}"/>
              </a:ext>
            </a:extLst>
          </p:cNvPr>
          <p:cNvSpPr txBox="1"/>
          <p:nvPr/>
        </p:nvSpPr>
        <p:spPr>
          <a:xfrm>
            <a:off x="2400648" y="3719478"/>
            <a:ext cx="7653493" cy="1477328"/>
          </a:xfrm>
          <a:prstGeom prst="rect">
            <a:avLst/>
          </a:prstGeom>
          <a:noFill/>
        </p:spPr>
        <p:txBody>
          <a:bodyPr wrap="square" rtlCol="0">
            <a:spAutoFit/>
          </a:bodyPr>
          <a:lstStyle/>
          <a:p>
            <a:pPr algn="just"/>
            <a:endParaRPr lang="fr-FR" dirty="0"/>
          </a:p>
          <a:p>
            <a:pPr algn="just"/>
            <a:endParaRPr lang="fr-FR" dirty="0"/>
          </a:p>
          <a:p>
            <a:pPr algn="just"/>
            <a:r>
              <a:rPr lang="fr-FR" dirty="0"/>
              <a:t>60 plantes sont fertiles                                           Toutes les plantes sont fertiles</a:t>
            </a:r>
          </a:p>
          <a:p>
            <a:pPr algn="just"/>
            <a:endParaRPr lang="fr-FR" dirty="0"/>
          </a:p>
          <a:p>
            <a:r>
              <a:rPr lang="en-GB" dirty="0"/>
              <a:t>                                                                   vs.</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700120" y="4550917"/>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4126415"/>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94859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lnSpcReduction="10000"/>
          </a:bodyPr>
          <a:lstStyle/>
          <a:p>
            <a:pPr marL="0" indent="0" algn="just">
              <a:buNone/>
            </a:pPr>
            <a:r>
              <a:rPr lang="fr-FR" sz="2000" dirty="0"/>
              <a:t>Dans cette tache, pour certains essais, on vous demandera d’exprimer votre </a:t>
            </a:r>
            <a:r>
              <a:rPr lang="fr-FR" sz="2000" dirty="0">
                <a:solidFill>
                  <a:srgbClr val="FF0000"/>
                </a:solidFill>
              </a:rPr>
              <a:t>degré de certitude </a:t>
            </a:r>
            <a:r>
              <a:rPr lang="fr-FR" sz="2000" dirty="0"/>
              <a:t>quant à votre prédiction (à quel point vous êtes confiant en votre prédiction) avant de vous dire si vous avez eu raison. </a:t>
            </a:r>
          </a:p>
          <a:p>
            <a:pPr marL="0" indent="0" algn="just">
              <a:buNone/>
            </a:pPr>
            <a:endParaRPr lang="fr-FR" sz="2000" dirty="0"/>
          </a:p>
          <a:p>
            <a:pPr marL="0" indent="0" algn="just">
              <a:buNone/>
            </a:pPr>
            <a:r>
              <a:rPr lang="fr-FR" sz="2000" dirty="0"/>
              <a:t>Pour répondre, vous déplacerez le pointeur de la barre de défilement avec la souris (voir figure prochaine). </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610574" y="259845"/>
            <a:ext cx="4812536" cy="496996"/>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Degré de certitude en votre prédiction</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739715"/>
            <a:ext cx="10414000" cy="2493879"/>
          </a:xfrm>
          <a:prstGeom prst="rect">
            <a:avLst/>
          </a:prstGeom>
        </p:spPr>
      </p:pic>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3798455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7" y="2364012"/>
            <a:ext cx="7009707" cy="2129977"/>
          </a:xfrm>
        </p:spPr>
        <p:txBody>
          <a:bodyPr>
            <a:normAutofit/>
          </a:bodyPr>
          <a:lstStyle/>
          <a:p>
            <a:pPr algn="ctr"/>
            <a:r>
              <a:rPr lang="fr-FR" dirty="0"/>
              <a:t>L’expérience est terminée.</a:t>
            </a:r>
            <a:br>
              <a:rPr lang="fr-FR" dirty="0"/>
            </a:br>
            <a:r>
              <a:rPr lang="fr-FR" dirty="0"/>
              <a:t> </a:t>
            </a:r>
            <a:br>
              <a:rPr lang="fr-FR" dirty="0"/>
            </a:br>
            <a:r>
              <a:rPr lang="fr-FR" dirty="0"/>
              <a:t>Merci d’avoir participé.</a:t>
            </a:r>
          </a:p>
        </p:txBody>
      </p:sp>
      <p:sp>
        <p:nvSpPr>
          <p:cNvPr id="5"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283083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072896"/>
            <a:ext cx="10515600" cy="4513257"/>
          </a:xfrm>
        </p:spPr>
        <p:txBody>
          <a:bodyPr>
            <a:normAutofit/>
          </a:bodyPr>
          <a:lstStyle/>
          <a:p>
            <a:pPr marL="0" indent="0" algn="just">
              <a:buNone/>
            </a:pPr>
            <a:r>
              <a:rPr lang="fr-FR" sz="2000" dirty="0"/>
              <a:t>Vous allez jouer à un jeux qui dure environ </a:t>
            </a:r>
            <a:r>
              <a:rPr lang="fr-FR" sz="2000" dirty="0">
                <a:solidFill>
                  <a:srgbClr val="FF0000"/>
                </a:solidFill>
              </a:rPr>
              <a:t>1 heure</a:t>
            </a:r>
            <a:r>
              <a:rPr lang="fr-FR" sz="2000" dirty="0"/>
              <a:t>. </a:t>
            </a:r>
          </a:p>
          <a:p>
            <a:pPr marL="0" indent="0" algn="just">
              <a:buNone/>
            </a:pPr>
            <a:r>
              <a:rPr lang="fr-FR" sz="2000" dirty="0"/>
              <a:t>L’expérience consiste en un test informatisé, impliquant deux phases alternant entre elles (une « phase de décision » et une « phase de prédiction »).</a:t>
            </a:r>
          </a:p>
          <a:p>
            <a:pPr algn="just"/>
            <a:r>
              <a:rPr lang="fr-FR" sz="2000" dirty="0"/>
              <a:t>Durant la « </a:t>
            </a:r>
            <a:r>
              <a:rPr lang="fr-FR" sz="2000" dirty="0">
                <a:solidFill>
                  <a:srgbClr val="FF0000"/>
                </a:solidFill>
              </a:rPr>
              <a:t>phase de décision </a:t>
            </a:r>
            <a:r>
              <a:rPr lang="fr-FR" sz="2000" dirty="0"/>
              <a:t>», nous évaluerons votre prudence, c´est-à-dire votre tendance à prendre des risques.</a:t>
            </a:r>
          </a:p>
          <a:p>
            <a:pPr algn="just"/>
            <a:r>
              <a:rPr lang="fr-FR" sz="2000" dirty="0"/>
              <a:t>Durant la « </a:t>
            </a:r>
            <a:r>
              <a:rPr lang="fr-FR" sz="2000" dirty="0">
                <a:solidFill>
                  <a:srgbClr val="FF0000"/>
                </a:solidFill>
              </a:rPr>
              <a:t>phase de prédiction </a:t>
            </a:r>
            <a:r>
              <a:rPr lang="fr-FR" sz="2000" dirty="0"/>
              <a:t>», vous devrez prédire les choix d’autres participants ayant participé au même jeu d´argent avant vous. </a:t>
            </a:r>
          </a:p>
          <a:p>
            <a:pPr marL="0" indent="0" algn="just">
              <a:buNone/>
            </a:pPr>
            <a:endParaRPr lang="fr-FR" sz="2000" dirty="0"/>
          </a:p>
          <a:p>
            <a:pPr marL="0" indent="0" algn="just">
              <a:buNone/>
            </a:pPr>
            <a:r>
              <a:rPr lang="fr-FR" sz="2000" dirty="0"/>
              <a:t>Note: La rémunération est conditionnée par le respect de ces consignes. Vous recevrez une indemnisation financière de </a:t>
            </a:r>
            <a:r>
              <a:rPr lang="fr-FR" sz="2000" dirty="0">
                <a:solidFill>
                  <a:srgbClr val="FF0000"/>
                </a:solidFill>
              </a:rPr>
              <a:t>5€ de base </a:t>
            </a:r>
            <a:r>
              <a:rPr lang="fr-FR" sz="2000" dirty="0"/>
              <a:t>pour avoir participé à l'expérience aujourd'hui, quelle que soit votre performance. Vous recevrez un bonus financier proportionnel à votre performance. En effet, à la fin de l'expérience, nous sélectionnerons </a:t>
            </a:r>
            <a:r>
              <a:rPr lang="fr-FR" sz="2000" dirty="0">
                <a:solidFill>
                  <a:srgbClr val="FF0000"/>
                </a:solidFill>
              </a:rPr>
              <a:t>1 essai </a:t>
            </a:r>
            <a:r>
              <a:rPr lang="fr-FR" sz="2000" dirty="0"/>
              <a:t>de la « </a:t>
            </a:r>
            <a:r>
              <a:rPr lang="fr-FR" sz="2000" dirty="0">
                <a:solidFill>
                  <a:srgbClr val="FF0000"/>
                </a:solidFill>
              </a:rPr>
              <a:t>phase de décision </a:t>
            </a:r>
            <a:r>
              <a:rPr lang="fr-FR" sz="2000" dirty="0"/>
              <a:t>» au hasard, et vous recevrez la somme d'argent qui leur correspond, veuillez donc répondre attentivement.</a:t>
            </a:r>
            <a:endParaRPr lang="fr-FR" dirty="0"/>
          </a:p>
        </p:txBody>
      </p:sp>
      <p:sp>
        <p:nvSpPr>
          <p:cNvPr id="5" name="Rectángulo 4">
            <a:extLst>
              <a:ext uri="{FF2B5EF4-FFF2-40B4-BE49-F238E27FC236}">
                <a16:creationId xmlns:a16="http://schemas.microsoft.com/office/drawing/2014/main" id="{7341A93F-6626-504F-B534-D779E9399A22}"/>
              </a:ext>
            </a:extLst>
          </p:cNvPr>
          <p:cNvSpPr/>
          <p:nvPr/>
        </p:nvSpPr>
        <p:spPr>
          <a:xfrm>
            <a:off x="602559" y="432773"/>
            <a:ext cx="2066591"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Déroulement</a:t>
            </a:r>
            <a:endParaRPr lang="es-FR" b="1" dirty="0">
              <a:solidFill>
                <a:srgbClr val="2E74B5"/>
              </a:solidFill>
              <a:latin typeface="Arial" panose="020B060402020202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950F77F6-D801-2A40-9828-736711F41D08}"/>
              </a:ext>
            </a:extLst>
          </p:cNvPr>
          <p:cNvSpPr/>
          <p:nvPr/>
        </p:nvSpPr>
        <p:spPr>
          <a:xfrm>
            <a:off x="905636" y="602511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01292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just">
              <a:buNone/>
            </a:pPr>
            <a:r>
              <a:rPr lang="fr-FR" sz="2000" dirty="0"/>
              <a:t>Durant la « </a:t>
            </a:r>
            <a:r>
              <a:rPr lang="fr-FR" sz="2000" dirty="0">
                <a:solidFill>
                  <a:srgbClr val="FF0000"/>
                </a:solidFill>
              </a:rPr>
              <a:t>phase de décision </a:t>
            </a:r>
            <a:r>
              <a:rPr lang="fr-FR" sz="2000" dirty="0"/>
              <a:t>», nous évaluerons votre prudence, c´est-à-dire votre tendance à prendre des risques.</a:t>
            </a:r>
          </a:p>
          <a:p>
            <a:pPr marL="0" indent="0" algn="just">
              <a:buNone/>
            </a:pPr>
            <a:endParaRPr lang="fr-FR" sz="2000" dirty="0"/>
          </a:p>
          <a:p>
            <a:pPr marL="0" indent="0" algn="just">
              <a:buNone/>
            </a:pPr>
            <a:r>
              <a:rPr lang="fr-FR" sz="2000" dirty="0"/>
              <a:t>Vous allez jouer à un jeu d´argent dans lequel vous aurez à choisir entre un gain modéré mais certain (option 1) et un gain important mais risqué (option 2). </a:t>
            </a:r>
          </a:p>
          <a:p>
            <a:pPr marL="0" indent="0" algn="just">
              <a:buNone/>
            </a:pPr>
            <a:endParaRPr lang="fr-FR" sz="2000" dirty="0"/>
          </a:p>
          <a:p>
            <a:pPr marL="0" indent="0" algn="just">
              <a:buNone/>
            </a:pPr>
            <a:r>
              <a:rPr lang="fr-FR" sz="2000" dirty="0"/>
              <a:t>Il n’y a pas de bonne ou de mauvaise réponse ! La plupart des gens prennent des risques lorsqu´ils pensent que cela vaut le coup. Répondez simplement selon ce que vous préférez : désirez-vous prendre le risque ou non ? </a:t>
            </a:r>
          </a:p>
          <a:p>
            <a:pPr marL="0" indent="0" algn="just">
              <a:buNone/>
            </a:pPr>
            <a:endParaRPr lang="fr-FR" sz="2000" dirty="0"/>
          </a:p>
          <a:p>
            <a:pPr marL="0" indent="0" algn="just">
              <a:buNone/>
            </a:pPr>
            <a:r>
              <a:rPr lang="fr-FR" sz="2000" dirty="0"/>
              <a:t>Vous effectuerez ce test plusieurs fois. Il permettra de savoir si vous êtes plus ou moins prudent que la moyenne.</a:t>
            </a:r>
          </a:p>
          <a:p>
            <a:pPr marL="0" indent="0" algn="just">
              <a:buNone/>
            </a:pPr>
            <a:endParaRPr lang="fr-FR" sz="2000" dirty="0"/>
          </a:p>
        </p:txBody>
      </p:sp>
      <p:sp>
        <p:nvSpPr>
          <p:cNvPr id="6" name="Rectángulo 5">
            <a:extLst>
              <a:ext uri="{FF2B5EF4-FFF2-40B4-BE49-F238E27FC236}">
                <a16:creationId xmlns:a16="http://schemas.microsoft.com/office/drawing/2014/main" id="{BC71BDF1-537C-9541-9137-2B0932AC2629}"/>
              </a:ext>
            </a:extLst>
          </p:cNvPr>
          <p:cNvSpPr/>
          <p:nvPr/>
        </p:nvSpPr>
        <p:spPr>
          <a:xfrm>
            <a:off x="450273" y="488080"/>
            <a:ext cx="3294492"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1. Phase de décision </a:t>
            </a:r>
          </a:p>
        </p:txBody>
      </p:sp>
      <p:sp>
        <p:nvSpPr>
          <p:cNvPr id="5" name="Rectangle 3">
            <a:extLst>
              <a:ext uri="{FF2B5EF4-FFF2-40B4-BE49-F238E27FC236}">
                <a16:creationId xmlns:a16="http://schemas.microsoft.com/office/drawing/2014/main" id="{6423D572-D4F0-1A4D-8D6C-A696178315A7}"/>
              </a:ext>
            </a:extLst>
          </p:cNvPr>
          <p:cNvSpPr/>
          <p:nvPr/>
        </p:nvSpPr>
        <p:spPr>
          <a:xfrm>
            <a:off x="1198244" y="6163525"/>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2316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fontScale="92500" lnSpcReduction="10000"/>
          </a:bodyPr>
          <a:lstStyle/>
          <a:p>
            <a:pPr marL="0" indent="0" algn="just">
              <a:buNone/>
            </a:pPr>
            <a:r>
              <a:rPr lang="fr-FR" sz="1800" dirty="0"/>
              <a:t>Cette tache se compose de </a:t>
            </a:r>
            <a:r>
              <a:rPr lang="fr-FR" sz="1800" dirty="0">
                <a:solidFill>
                  <a:srgbClr val="FF0000"/>
                </a:solidFill>
              </a:rPr>
              <a:t>34 essais</a:t>
            </a:r>
            <a:r>
              <a:rPr lang="fr-FR" sz="1800" dirty="0"/>
              <a:t>. A chaque essai, vous recevrez une quantité initiale de </a:t>
            </a:r>
            <a:r>
              <a:rPr lang="fr-FR" sz="1800" dirty="0">
                <a:solidFill>
                  <a:srgbClr val="FF0000"/>
                </a:solidFill>
              </a:rPr>
              <a:t>50 euros</a:t>
            </a:r>
            <a:r>
              <a:rPr lang="fr-FR" sz="1800" dirty="0"/>
              <a:t>. Vous devrez choisir entre une option sûre et une option risquée:</a:t>
            </a:r>
          </a:p>
          <a:p>
            <a:pPr algn="just"/>
            <a:r>
              <a:rPr lang="fr-FR" sz="1800" dirty="0"/>
              <a:t>Si vous choisissez </a:t>
            </a:r>
            <a:r>
              <a:rPr lang="fr-FR" sz="1800" dirty="0">
                <a:solidFill>
                  <a:srgbClr val="FF0000"/>
                </a:solidFill>
              </a:rPr>
              <a:t>l'option sûre</a:t>
            </a:r>
            <a:r>
              <a:rPr lang="fr-FR" sz="1800" dirty="0"/>
              <a:t>, vous garderez ou perdrez une partie des 50 euros initiaux. Lisez attentivement les instructions: parfois, les instructions indiqueront « Perdre X euros » et parfois, elles indiqueront « Garder X euros ».</a:t>
            </a:r>
          </a:p>
          <a:p>
            <a:pPr algn="just"/>
            <a:r>
              <a:rPr lang="fr-FR" sz="1800" dirty="0"/>
              <a:t>Si vous choisissez </a:t>
            </a:r>
            <a:r>
              <a:rPr lang="fr-FR" sz="1800" dirty="0">
                <a:solidFill>
                  <a:srgbClr val="FF0000"/>
                </a:solidFill>
              </a:rPr>
              <a:t>l'option risquée</a:t>
            </a:r>
            <a:r>
              <a:rPr lang="fr-FR" sz="1800" dirty="0"/>
              <a:t>,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rouge.</a:t>
            </a:r>
          </a:p>
          <a:p>
            <a:pPr marL="0" indent="0">
              <a:buNone/>
            </a:pPr>
            <a:r>
              <a:rPr lang="fr-FR" sz="1800" dirty="0">
                <a:solidFill>
                  <a:srgbClr val="FF0000"/>
                </a:solidFill>
              </a:rPr>
              <a:t>                                        </a:t>
            </a:r>
          </a:p>
          <a:p>
            <a:pPr marL="0" indent="0">
              <a:buNone/>
            </a:pPr>
            <a:r>
              <a:rPr lang="fr-FR" sz="1800" dirty="0">
                <a:solidFill>
                  <a:srgbClr val="FF0000"/>
                </a:solidFill>
              </a:rPr>
              <a:t>                                          Option sûre                                                                             Option risquée</a:t>
            </a:r>
          </a:p>
          <a:p>
            <a:pPr marL="0" indent="0" algn="just">
              <a:buNone/>
            </a:pPr>
            <a:endParaRPr lang="fr-FR" sz="1800" dirty="0"/>
          </a:p>
          <a:p>
            <a:pPr marL="0" indent="0" algn="just">
              <a:buNone/>
            </a:pPr>
            <a:endParaRPr lang="fr-FR" sz="1800" dirty="0"/>
          </a:p>
          <a:p>
            <a:pPr marL="0" indent="0" algn="just">
              <a:buNone/>
            </a:pPr>
            <a:r>
              <a:rPr lang="fr-FR" sz="1800" dirty="0"/>
              <a:t>		  Garder 13 euros                                 vs.</a:t>
            </a:r>
          </a:p>
          <a:p>
            <a:pPr marL="0" indent="0" algn="just">
              <a:buNone/>
            </a:pPr>
            <a:endParaRPr lang="fr-FR" sz="1800" dirty="0"/>
          </a:p>
          <a:p>
            <a:pPr marL="0" indent="0" algn="just">
              <a:buNone/>
            </a:pPr>
            <a:endParaRPr lang="fr-FR" sz="1800" dirty="0"/>
          </a:p>
          <a:p>
            <a:pPr marL="0" indent="0" algn="just">
              <a:buNone/>
            </a:pPr>
            <a:endParaRPr lang="fr-FR" sz="1800" dirty="0"/>
          </a:p>
          <a:p>
            <a:pPr marL="0" indent="0" algn="just">
              <a:buNone/>
            </a:pPr>
            <a:r>
              <a:rPr lang="fr-FR" sz="1800" dirty="0"/>
              <a:t>Regardez les deux options et choisissez celle que vous préférez. Utilisez la souris pour appuyer sur le bouton "Je choisis cette option !" pour enregistrer votre réponse et passer à la suite. </a:t>
            </a:r>
          </a:p>
        </p:txBody>
      </p:sp>
      <p:sp>
        <p:nvSpPr>
          <p:cNvPr id="5" name="Rectángulo 4">
            <a:extLst>
              <a:ext uri="{FF2B5EF4-FFF2-40B4-BE49-F238E27FC236}">
                <a16:creationId xmlns:a16="http://schemas.microsoft.com/office/drawing/2014/main" id="{7341A93F-6626-504F-B534-D779E9399A22}"/>
              </a:ext>
            </a:extLst>
          </p:cNvPr>
          <p:cNvSpPr/>
          <p:nvPr/>
        </p:nvSpPr>
        <p:spPr>
          <a:xfrm>
            <a:off x="519203" y="232313"/>
            <a:ext cx="2776722"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1. Phase de décision </a:t>
            </a:r>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498080" y="3640636"/>
            <a:ext cx="1792224" cy="1679448"/>
          </a:xfrm>
          <a:prstGeom prst="rect">
            <a:avLst/>
          </a:prstGeom>
        </p:spPr>
      </p:pic>
      <p:sp>
        <p:nvSpPr>
          <p:cNvPr id="6" name="Rectangle 3">
            <a:extLst>
              <a:ext uri="{FF2B5EF4-FFF2-40B4-BE49-F238E27FC236}">
                <a16:creationId xmlns:a16="http://schemas.microsoft.com/office/drawing/2014/main" id="{4B90CD4B-3742-F444-BED2-24C4FA254327}"/>
              </a:ext>
            </a:extLst>
          </p:cNvPr>
          <p:cNvSpPr/>
          <p:nvPr/>
        </p:nvSpPr>
        <p:spPr>
          <a:xfrm>
            <a:off x="905636" y="6275982"/>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4" name="Rectángulo 3">
            <a:extLst>
              <a:ext uri="{FF2B5EF4-FFF2-40B4-BE49-F238E27FC236}">
                <a16:creationId xmlns:a16="http://schemas.microsoft.com/office/drawing/2014/main" id="{B34BF889-E4E5-4A4D-9F95-F6683AE17FD0}"/>
              </a:ext>
            </a:extLst>
          </p:cNvPr>
          <p:cNvSpPr/>
          <p:nvPr/>
        </p:nvSpPr>
        <p:spPr>
          <a:xfrm>
            <a:off x="2401824" y="3108960"/>
            <a:ext cx="6888480" cy="23774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8625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just">
              <a:buNone/>
            </a:pPr>
            <a:r>
              <a:rPr lang="fr-FR" sz="2000" dirty="0"/>
              <a:t>Durant la « </a:t>
            </a:r>
            <a:r>
              <a:rPr lang="fr-FR" sz="2000" dirty="0">
                <a:solidFill>
                  <a:srgbClr val="FF0000"/>
                </a:solidFill>
              </a:rPr>
              <a:t>phase de prédiction </a:t>
            </a:r>
            <a:r>
              <a:rPr lang="fr-FR" sz="2000" dirty="0"/>
              <a:t>», vous devrez prédire les choix d’autres participants ayant participé au même jeu d´argent avant vous. </a:t>
            </a:r>
          </a:p>
          <a:p>
            <a:pPr marL="0" indent="0" algn="just">
              <a:buNone/>
            </a:pPr>
            <a:endParaRPr lang="fr-FR" sz="2000" dirty="0"/>
          </a:p>
          <a:p>
            <a:pPr marL="0" indent="0">
              <a:buNone/>
            </a:pPr>
            <a:r>
              <a:rPr lang="fr-FR" sz="2000" dirty="0"/>
              <a:t>Ici, nous évaluerons votre capacité à comprendre et à anticiper la prise de risque d´autres personnes. Vous aurez la possibilité d´améliorer progressivement vos prédictions. En effet, après chaque prédictions, nous vous dirons si elle était correcte ou non. </a:t>
            </a:r>
          </a:p>
          <a:p>
            <a:pPr marL="0" indent="0">
              <a:buNone/>
            </a:pPr>
            <a:endParaRPr lang="fr-FR" sz="2000" dirty="0"/>
          </a:p>
          <a:p>
            <a:pPr marL="0" indent="0">
              <a:buNone/>
            </a:pPr>
            <a:r>
              <a:rPr lang="fr-FR" sz="2000" dirty="0"/>
              <a:t>Vous devrez effectuer ce jeu plusieurs fois. Attention : chaque phase de prédiction correspond à un participant diffèrent qui pourra être plus ou moins prudent(e) que la normale. </a:t>
            </a:r>
            <a:endParaRPr lang="es-FR" sz="2000" dirty="0"/>
          </a:p>
          <a:p>
            <a:pPr marL="0" indent="0" algn="just">
              <a:buNone/>
            </a:pPr>
            <a:endParaRPr lang="fr-FR" sz="2000" dirty="0"/>
          </a:p>
        </p:txBody>
      </p:sp>
      <p:sp>
        <p:nvSpPr>
          <p:cNvPr id="6" name="Rectángulo 5">
            <a:extLst>
              <a:ext uri="{FF2B5EF4-FFF2-40B4-BE49-F238E27FC236}">
                <a16:creationId xmlns:a16="http://schemas.microsoft.com/office/drawing/2014/main" id="{4280B72D-014F-7C4A-BDC1-1F7C1AE5B6C5}"/>
              </a:ext>
            </a:extLst>
          </p:cNvPr>
          <p:cNvSpPr/>
          <p:nvPr/>
        </p:nvSpPr>
        <p:spPr>
          <a:xfrm>
            <a:off x="420618" y="488080"/>
            <a:ext cx="3533340" cy="577850"/>
          </a:xfrm>
          <a:prstGeom prst="rect">
            <a:avLst/>
          </a:prstGeom>
        </p:spPr>
        <p:txBody>
          <a:bodyPr wrap="none">
            <a:spAutoFit/>
          </a:bodyPr>
          <a:lstStyle/>
          <a:p>
            <a:pPr algn="just">
              <a:lnSpc>
                <a:spcPct val="150000"/>
              </a:lnSpc>
              <a:spcBef>
                <a:spcPts val="200"/>
              </a:spcBef>
              <a:spcAft>
                <a:spcPts val="0"/>
              </a:spcAft>
            </a:pPr>
            <a:r>
              <a:rPr lang="fr-FR" sz="2400" b="1" dirty="0">
                <a:solidFill>
                  <a:srgbClr val="2E74B5"/>
                </a:solidFill>
                <a:latin typeface="Arial" panose="020B0604020202020204" pitchFamily="34" charset="0"/>
                <a:cs typeface="Times New Roman" panose="02020603050405020304" pitchFamily="18" charset="0"/>
              </a:rPr>
              <a:t>2. Phase de prédiction </a:t>
            </a:r>
          </a:p>
        </p:txBody>
      </p:sp>
      <p:sp>
        <p:nvSpPr>
          <p:cNvPr id="5" name="Rectangle 3">
            <a:extLst>
              <a:ext uri="{FF2B5EF4-FFF2-40B4-BE49-F238E27FC236}">
                <a16:creationId xmlns:a16="http://schemas.microsoft.com/office/drawing/2014/main" id="{F7258FF3-E7FF-604E-B675-45D1C8B294DA}"/>
              </a:ext>
            </a:extLst>
          </p:cNvPr>
          <p:cNvSpPr/>
          <p:nvPr/>
        </p:nvSpPr>
        <p:spPr>
          <a:xfrm>
            <a:off x="905636" y="6104078"/>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10197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fontScale="92500" lnSpcReduction="20000"/>
          </a:bodyPr>
          <a:lstStyle/>
          <a:p>
            <a:pPr marL="0" indent="0" algn="just">
              <a:buNone/>
            </a:pPr>
            <a:r>
              <a:rPr lang="fr-FR" sz="1900" dirty="0"/>
              <a:t>Dans cette tache, vous devez deviner les choix qu'a fait une autre personne dans la tache de décision précédente (</a:t>
            </a:r>
            <a:r>
              <a:rPr lang="fr-FR" sz="1900" dirty="0">
                <a:solidFill>
                  <a:srgbClr val="FF0000"/>
                </a:solidFill>
              </a:rPr>
              <a:t>34 choix, </a:t>
            </a:r>
            <a:r>
              <a:rPr lang="fr-FR" sz="1900" dirty="0"/>
              <a:t>comme pour vous). Rappelez-vous que cette personne peut être plus ou moins prudente que la moyenne.</a:t>
            </a:r>
          </a:p>
          <a:p>
            <a:pPr marL="0" indent="0" algn="just">
              <a:buNone/>
            </a:pPr>
            <a:endParaRPr lang="fr-FR" sz="1900" dirty="0"/>
          </a:p>
          <a:p>
            <a:pPr marL="0" indent="0" algn="ctr">
              <a:buNone/>
            </a:pPr>
            <a:r>
              <a:rPr lang="fr-FR" sz="1900" i="1" dirty="0"/>
              <a:t>Julia reçoit une somme initial de 50 euros. Quelle option va t-elle choisir ?</a:t>
            </a:r>
          </a:p>
          <a:p>
            <a:pPr marL="0" indent="0" algn="just">
              <a:buNone/>
            </a:pPr>
            <a:endParaRPr lang="fr-FR" sz="1900" dirty="0"/>
          </a:p>
          <a:p>
            <a:pPr marL="0" indent="0" algn="just">
              <a:buNone/>
            </a:pPr>
            <a:r>
              <a:rPr lang="fr-FR" sz="1900" dirty="0">
                <a:solidFill>
                  <a:srgbClr val="FF0000"/>
                </a:solidFill>
              </a:rPr>
              <a:t>                                          Option sûre                                                                      Option risquée</a:t>
            </a:r>
          </a:p>
          <a:p>
            <a:pPr marL="0" indent="0" algn="just">
              <a:buNone/>
            </a:pPr>
            <a:endParaRPr lang="fr-FR" sz="1900" dirty="0"/>
          </a:p>
          <a:p>
            <a:pPr marL="0" indent="0" algn="just">
              <a:buNone/>
            </a:pPr>
            <a:endParaRPr lang="fr-FR" sz="1900" dirty="0"/>
          </a:p>
          <a:p>
            <a:pPr marL="0" indent="0" algn="just">
              <a:buNone/>
            </a:pPr>
            <a:r>
              <a:rPr lang="fr-FR" sz="1900" dirty="0"/>
              <a:t>		  Garder 13 euros                                vs. </a:t>
            </a:r>
          </a:p>
          <a:p>
            <a:pPr marL="0" indent="0" algn="just">
              <a:buNone/>
            </a:pPr>
            <a:endParaRPr lang="fr-FR" sz="1900" dirty="0"/>
          </a:p>
          <a:p>
            <a:pPr marL="0" indent="0" algn="just">
              <a:buNone/>
            </a:pPr>
            <a:endParaRPr lang="fr-FR" sz="1900" dirty="0"/>
          </a:p>
          <a:p>
            <a:pPr marL="0" indent="0" algn="just">
              <a:buNone/>
            </a:pPr>
            <a:endParaRPr lang="fr-FR" sz="1900" dirty="0"/>
          </a:p>
          <a:p>
            <a:pPr marL="0" indent="0" algn="just">
              <a:buNone/>
            </a:pPr>
            <a:r>
              <a:rPr lang="fr-FR" sz="1900" dirty="0"/>
              <a:t>A chaque essai, regardez les deux options qui ont été présentées à l’autre personne et indiquez celle que vous pensez qu’elle a choisi en cliquant sur le bouton "Il / Elle choisira cette option !". Nous vous informerons alors si votre prédiction était correcte ou non. </a:t>
            </a:r>
          </a:p>
          <a:p>
            <a:pPr marL="0" indent="0" algn="just">
              <a:buNone/>
            </a:pPr>
            <a:r>
              <a:rPr lang="fr-FR" sz="1900" dirty="0"/>
              <a:t>Si vous aviez raison, vous verrez sur l’écran : </a:t>
            </a:r>
            <a:r>
              <a:rPr lang="fr-FR" sz="1900" dirty="0">
                <a:solidFill>
                  <a:srgbClr val="00B050"/>
                </a:solidFill>
              </a:rPr>
              <a:t>'Bien joué! Il / Elle a effectivement choisi cette option</a:t>
            </a:r>
            <a:r>
              <a:rPr lang="fr-FR" sz="1900" dirty="0"/>
              <a:t>´.</a:t>
            </a:r>
          </a:p>
          <a:p>
            <a:pPr marL="0" indent="0" algn="just">
              <a:buNone/>
            </a:pPr>
            <a:r>
              <a:rPr lang="fr-FR" sz="1900" dirty="0"/>
              <a:t>Si vous vous êtes trompé, vous verrez sur l’écran : </a:t>
            </a:r>
            <a:r>
              <a:rPr lang="fr-FR" sz="1900" dirty="0">
                <a:solidFill>
                  <a:srgbClr val="C00000"/>
                </a:solidFill>
              </a:rPr>
              <a:t>'Désolé, il / elle a choisi l'autre option</a:t>
            </a:r>
            <a:r>
              <a:rPr lang="fr-FR" sz="1900" dirty="0"/>
              <a:t>.’</a:t>
            </a:r>
            <a:endParaRPr lang="fr-FR" sz="1800" dirty="0"/>
          </a:p>
        </p:txBody>
      </p:sp>
      <p:sp>
        <p:nvSpPr>
          <p:cNvPr id="5" name="Rectángulo 4">
            <a:extLst>
              <a:ext uri="{FF2B5EF4-FFF2-40B4-BE49-F238E27FC236}">
                <a16:creationId xmlns:a16="http://schemas.microsoft.com/office/drawing/2014/main" id="{7341A93F-6626-504F-B534-D779E9399A22}"/>
              </a:ext>
            </a:extLst>
          </p:cNvPr>
          <p:cNvSpPr/>
          <p:nvPr/>
        </p:nvSpPr>
        <p:spPr>
          <a:xfrm>
            <a:off x="419817" y="232313"/>
            <a:ext cx="2975495"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2. Phase de prédiction </a:t>
            </a:r>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693152" y="2703409"/>
            <a:ext cx="1792224" cy="1679448"/>
          </a:xfrm>
          <a:prstGeom prst="rect">
            <a:avLst/>
          </a:prstGeom>
        </p:spPr>
      </p:pic>
      <p:sp>
        <p:nvSpPr>
          <p:cNvPr id="7" name="Rectangle 3">
            <a:extLst>
              <a:ext uri="{FF2B5EF4-FFF2-40B4-BE49-F238E27FC236}">
                <a16:creationId xmlns:a16="http://schemas.microsoft.com/office/drawing/2014/main" id="{898F8EAA-E907-DD42-AA2B-C629B95113B2}"/>
              </a:ext>
            </a:extLst>
          </p:cNvPr>
          <p:cNvSpPr/>
          <p:nvPr/>
        </p:nvSpPr>
        <p:spPr>
          <a:xfrm>
            <a:off x="905636" y="6225577"/>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
        <p:nvSpPr>
          <p:cNvPr id="8" name="Rectángulo 7">
            <a:extLst>
              <a:ext uri="{FF2B5EF4-FFF2-40B4-BE49-F238E27FC236}">
                <a16:creationId xmlns:a16="http://schemas.microsoft.com/office/drawing/2014/main" id="{3185A225-8110-D840-8071-BC74BD54C6B1}"/>
              </a:ext>
            </a:extLst>
          </p:cNvPr>
          <p:cNvSpPr/>
          <p:nvPr/>
        </p:nvSpPr>
        <p:spPr>
          <a:xfrm>
            <a:off x="2380488" y="1383243"/>
            <a:ext cx="7239000" cy="29996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32281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916402"/>
            <a:ext cx="10705555" cy="5653572"/>
          </a:xfrm>
        </p:spPr>
        <p:txBody>
          <a:bodyPr>
            <a:normAutofit lnSpcReduction="10000"/>
          </a:bodyPr>
          <a:lstStyle/>
          <a:p>
            <a:pPr marL="0" indent="0" algn="just">
              <a:buNone/>
            </a:pPr>
            <a:r>
              <a:rPr lang="fr-FR" sz="2000" dirty="0"/>
              <a:t>Dans cette tache, pour certains essais, on vous demandera d’exprimer votre </a:t>
            </a:r>
            <a:r>
              <a:rPr lang="fr-FR" sz="2000" dirty="0">
                <a:solidFill>
                  <a:srgbClr val="FF0000"/>
                </a:solidFill>
              </a:rPr>
              <a:t>degré de certitude </a:t>
            </a:r>
            <a:r>
              <a:rPr lang="fr-FR" sz="2000" dirty="0"/>
              <a:t>quant à votre prédiction (à quel point vous êtes confiant en votre prédiction) avant de vous dire si vous avez eu raison. </a:t>
            </a:r>
          </a:p>
          <a:p>
            <a:pPr marL="0" indent="0" algn="just">
              <a:buNone/>
            </a:pPr>
            <a:endParaRPr lang="fr-FR" sz="2000" dirty="0"/>
          </a:p>
          <a:p>
            <a:pPr marL="0" indent="0" algn="just">
              <a:buNone/>
            </a:pPr>
            <a:r>
              <a:rPr lang="fr-FR" sz="2000" dirty="0"/>
              <a:t>Pour répondre, vous déplacerez le pointeur de la barre de défilement avec la souris (voir figure prochaine). </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r>
              <a:rPr lang="fr-FR" sz="2000" dirty="0"/>
              <a:t>Si vous ne déplacez pas la barre avant d'appuyer sur le bouton OK, vous ne pourrez pas passer au essai suivant.</a:t>
            </a:r>
          </a:p>
        </p:txBody>
      </p:sp>
      <p:sp>
        <p:nvSpPr>
          <p:cNvPr id="5" name="Rectángulo 4">
            <a:extLst>
              <a:ext uri="{FF2B5EF4-FFF2-40B4-BE49-F238E27FC236}">
                <a16:creationId xmlns:a16="http://schemas.microsoft.com/office/drawing/2014/main" id="{7341A93F-6626-504F-B534-D779E9399A22}"/>
              </a:ext>
            </a:extLst>
          </p:cNvPr>
          <p:cNvSpPr/>
          <p:nvPr/>
        </p:nvSpPr>
        <p:spPr>
          <a:xfrm>
            <a:off x="468709" y="259845"/>
            <a:ext cx="5096267" cy="496931"/>
          </a:xfrm>
          <a:prstGeom prst="rect">
            <a:avLst/>
          </a:prstGeom>
        </p:spPr>
        <p:txBody>
          <a:bodyPr wrap="none">
            <a:spAutoFit/>
          </a:bodyPr>
          <a:lstStyle/>
          <a:p>
            <a:pPr algn="just">
              <a:lnSpc>
                <a:spcPct val="150000"/>
              </a:lnSpc>
              <a:spcBef>
                <a:spcPts val="200"/>
              </a:spcBef>
              <a:spcAft>
                <a:spcPts val="0"/>
              </a:spcAft>
            </a:pPr>
            <a:r>
              <a:rPr lang="fr-FR" sz="2000" b="1" dirty="0">
                <a:solidFill>
                  <a:srgbClr val="2E74B5"/>
                </a:solidFill>
                <a:latin typeface="Arial" panose="020B0604020202020204" pitchFamily="34" charset="0"/>
                <a:cs typeface="Times New Roman" panose="02020603050405020304" pitchFamily="18" charset="0"/>
              </a:rPr>
              <a:t>3. Degré de certitude en votre prédiction</a:t>
            </a:r>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739715"/>
            <a:ext cx="10414000" cy="2493879"/>
          </a:xfrm>
          <a:prstGeom prst="rect">
            <a:avLst/>
          </a:prstGeom>
        </p:spPr>
      </p:pic>
      <p:sp>
        <p:nvSpPr>
          <p:cNvPr id="6" name="Rectangle 3">
            <a:extLst>
              <a:ext uri="{FF2B5EF4-FFF2-40B4-BE49-F238E27FC236}">
                <a16:creationId xmlns:a16="http://schemas.microsoft.com/office/drawing/2014/main" id="{C49CE132-C670-544E-A6AB-88C14FAB759B}"/>
              </a:ext>
            </a:extLst>
          </p:cNvPr>
          <p:cNvSpPr/>
          <p:nvPr/>
        </p:nvSpPr>
        <p:spPr>
          <a:xfrm>
            <a:off x="973073" y="6329490"/>
            <a:ext cx="10380727"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 ou sur la flèche gauche [</a:t>
            </a:r>
            <a:r>
              <a:rPr lang="fr-FR" sz="2000" i="1" dirty="0">
                <a:solidFill>
                  <a:schemeClr val="tx1">
                    <a:lumMod val="50000"/>
                    <a:lumOff val="50000"/>
                  </a:schemeClr>
                </a:solidFill>
                <a:sym typeface="Wingdings" pitchFamily="2" charset="2"/>
              </a:rPr>
              <a:t>] pour revenir en arrière</a:t>
            </a:r>
            <a:endParaRPr lang="fr-FR" sz="2000" i="1" dirty="0">
              <a:solidFill>
                <a:schemeClr val="tx1">
                  <a:lumMod val="50000"/>
                  <a:lumOff val="50000"/>
                </a:schemeClr>
              </a:solidFill>
            </a:endParaRPr>
          </a:p>
        </p:txBody>
      </p:sp>
    </p:spTree>
    <p:extLst>
      <p:ext uri="{BB962C8B-B14F-4D97-AF65-F5344CB8AC3E}">
        <p14:creationId xmlns:p14="http://schemas.microsoft.com/office/powerpoint/2010/main" val="426336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67695"/>
            <a:ext cx="10515600" cy="4690305"/>
          </a:xfrm>
        </p:spPr>
        <p:txBody>
          <a:bodyPr>
            <a:normAutofit/>
          </a:bodyPr>
          <a:lstStyle/>
          <a:p>
            <a:pPr marL="0" indent="0" algn="ctr">
              <a:buNone/>
            </a:pPr>
            <a:endParaRPr lang="fr-FR" sz="2000" dirty="0"/>
          </a:p>
          <a:p>
            <a:pPr marL="0" indent="0" algn="ctr">
              <a:buNone/>
            </a:pPr>
            <a:r>
              <a:rPr lang="fr-FR" sz="2000" dirty="0"/>
              <a:t>Vous aurez maintenant l'occasion de vous familiariser la tâche pendant certains essais.</a:t>
            </a:r>
          </a:p>
          <a:p>
            <a:pPr marL="0" indent="0" algn="ctr">
              <a:buNone/>
            </a:pPr>
            <a:endParaRPr lang="fr-FR" sz="2000" dirty="0"/>
          </a:p>
          <a:p>
            <a:pPr marL="0" indent="0" algn="ctr">
              <a:buNone/>
            </a:pPr>
            <a:endParaRPr lang="fr-FR" sz="2000" dirty="0"/>
          </a:p>
          <a:p>
            <a:pPr marL="0" indent="0" algn="ctr">
              <a:buNone/>
            </a:pPr>
            <a:r>
              <a:rPr lang="fr-FR" sz="2000" dirty="0"/>
              <a:t>Votre performance dans cette phase </a:t>
            </a:r>
            <a:r>
              <a:rPr lang="fr-FR" sz="2000" dirty="0">
                <a:solidFill>
                  <a:srgbClr val="FF0000"/>
                </a:solidFill>
              </a:rPr>
              <a:t>ne sera pas prise en compte </a:t>
            </a:r>
            <a:r>
              <a:rPr lang="fr-FR" sz="2000" dirty="0"/>
              <a:t>pour votre bonus financier. </a:t>
            </a:r>
          </a:p>
        </p:txBody>
      </p:sp>
      <p:sp>
        <p:nvSpPr>
          <p:cNvPr id="7" name="Titre 1">
            <a:extLst>
              <a:ext uri="{FF2B5EF4-FFF2-40B4-BE49-F238E27FC236}">
                <a16:creationId xmlns:a16="http://schemas.microsoft.com/office/drawing/2014/main" id="{7636C7F2-D3B8-7D4C-9EBF-161B37C6DF05}"/>
              </a:ext>
            </a:extLst>
          </p:cNvPr>
          <p:cNvSpPr>
            <a:spLocks noGrp="1"/>
          </p:cNvSpPr>
          <p:nvPr>
            <p:ph type="title"/>
          </p:nvPr>
        </p:nvSpPr>
        <p:spPr>
          <a:xfrm>
            <a:off x="2493611" y="681037"/>
            <a:ext cx="7576981" cy="2129977"/>
          </a:xfrm>
        </p:spPr>
        <p:txBody>
          <a:bodyPr>
            <a:normAutofit/>
          </a:bodyPr>
          <a:lstStyle/>
          <a:p>
            <a:pPr algn="ctr"/>
            <a:r>
              <a:rPr lang="fr-FR" dirty="0"/>
              <a:t>Entrainement – Phase Décision</a:t>
            </a:r>
          </a:p>
        </p:txBody>
      </p:sp>
      <p:sp>
        <p:nvSpPr>
          <p:cNvPr id="5"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641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67695"/>
            <a:ext cx="10515600" cy="4690305"/>
          </a:xfrm>
        </p:spPr>
        <p:txBody>
          <a:bodyPr>
            <a:normAutofit/>
          </a:bodyPr>
          <a:lstStyle/>
          <a:p>
            <a:pPr marL="0" indent="0" algn="ctr">
              <a:buNone/>
            </a:pPr>
            <a:endParaRPr lang="fr-FR" sz="2000" dirty="0"/>
          </a:p>
          <a:p>
            <a:pPr marL="0" indent="0" algn="ctr">
              <a:buNone/>
            </a:pPr>
            <a:r>
              <a:rPr lang="fr-FR" sz="2000" dirty="0"/>
              <a:t>Vous aurez maintenant l'occasion de vous familiariser la tâche pendant certains essais.</a:t>
            </a:r>
          </a:p>
          <a:p>
            <a:pPr marL="0" indent="0" algn="ctr">
              <a:buNone/>
            </a:pPr>
            <a:endParaRPr lang="fr-FR" sz="2000" dirty="0"/>
          </a:p>
          <a:p>
            <a:pPr marL="0" indent="0" algn="ctr">
              <a:buNone/>
            </a:pPr>
            <a:endParaRPr lang="fr-FR" sz="2000" dirty="0"/>
          </a:p>
          <a:p>
            <a:pPr marL="0" indent="0" algn="ctr">
              <a:buNone/>
            </a:pPr>
            <a:r>
              <a:rPr lang="fr-FR" sz="2000" dirty="0"/>
              <a:t>Votre performance dans cette phase </a:t>
            </a:r>
            <a:r>
              <a:rPr lang="fr-FR" sz="2000" dirty="0">
                <a:solidFill>
                  <a:srgbClr val="FF0000"/>
                </a:solidFill>
              </a:rPr>
              <a:t>ne sera pas prise en compte </a:t>
            </a:r>
            <a:r>
              <a:rPr lang="fr-FR" sz="2000" dirty="0"/>
              <a:t>pour votre bonus financier. </a:t>
            </a:r>
          </a:p>
        </p:txBody>
      </p:sp>
      <p:sp>
        <p:nvSpPr>
          <p:cNvPr id="7" name="Titre 1">
            <a:extLst>
              <a:ext uri="{FF2B5EF4-FFF2-40B4-BE49-F238E27FC236}">
                <a16:creationId xmlns:a16="http://schemas.microsoft.com/office/drawing/2014/main" id="{7636C7F2-D3B8-7D4C-9EBF-161B37C6DF05}"/>
              </a:ext>
            </a:extLst>
          </p:cNvPr>
          <p:cNvSpPr>
            <a:spLocks noGrp="1"/>
          </p:cNvSpPr>
          <p:nvPr>
            <p:ph type="title"/>
          </p:nvPr>
        </p:nvSpPr>
        <p:spPr>
          <a:xfrm>
            <a:off x="2493611" y="681037"/>
            <a:ext cx="7576981" cy="2129977"/>
          </a:xfrm>
        </p:spPr>
        <p:txBody>
          <a:bodyPr>
            <a:normAutofit/>
          </a:bodyPr>
          <a:lstStyle/>
          <a:p>
            <a:pPr algn="ctr"/>
            <a:r>
              <a:rPr lang="fr-FR" dirty="0"/>
              <a:t>Entrainement – Phase Prédiction</a:t>
            </a:r>
          </a:p>
        </p:txBody>
      </p:sp>
      <p:sp>
        <p:nvSpPr>
          <p:cNvPr id="5"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012541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1923</Words>
  <Application>Microsoft Macintosh PowerPoint</Application>
  <PresentationFormat>Panorámica</PresentationFormat>
  <Paragraphs>143</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Thème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Entrainement – Phase Décision</vt:lpstr>
      <vt:lpstr>Entrainement – Phase Prédiction</vt:lpstr>
      <vt:lpstr>Fin d’entrainement</vt:lpstr>
      <vt:lpstr>Phase de Décision </vt:lpstr>
      <vt:lpstr>Phase de Prédiction</vt:lpstr>
      <vt:lpstr>Jeu des Ecosystèmes</vt:lpstr>
      <vt:lpstr>Presentación de PowerPoint</vt:lpstr>
      <vt:lpstr>Presentación de PowerPoint</vt:lpstr>
      <vt:lpstr>Presentación de PowerPoint</vt:lpstr>
      <vt:lpstr>L’expérience est terminée.   Merci d’avoir participé.</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Cabanas Gonzalez, Cynthia</cp:lastModifiedBy>
  <cp:revision>33</cp:revision>
  <dcterms:created xsi:type="dcterms:W3CDTF">2020-03-04T10:36:12Z</dcterms:created>
  <dcterms:modified xsi:type="dcterms:W3CDTF">2020-05-06T17:35:57Z</dcterms:modified>
</cp:coreProperties>
</file>