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7"/>
  </p:handoutMasterIdLst>
  <p:sldIdLst>
    <p:sldId id="256" r:id="rId2"/>
    <p:sldId id="270" r:id="rId3"/>
    <p:sldId id="318" r:id="rId4"/>
    <p:sldId id="277" r:id="rId5"/>
    <p:sldId id="265" r:id="rId6"/>
    <p:sldId id="314" r:id="rId7"/>
    <p:sldId id="263" r:id="rId8"/>
    <p:sldId id="284" r:id="rId9"/>
    <p:sldId id="280" r:id="rId10"/>
    <p:sldId id="286" r:id="rId11"/>
    <p:sldId id="287" r:id="rId12"/>
    <p:sldId id="289" r:id="rId13"/>
    <p:sldId id="288" r:id="rId14"/>
    <p:sldId id="292" r:id="rId15"/>
    <p:sldId id="283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293" r:id="rId24"/>
    <p:sldId id="294" r:id="rId25"/>
    <p:sldId id="296" r:id="rId26"/>
    <p:sldId id="317" r:id="rId27"/>
    <p:sldId id="297" r:id="rId28"/>
    <p:sldId id="299" r:id="rId29"/>
    <p:sldId id="303" r:id="rId30"/>
    <p:sldId id="301" r:id="rId31"/>
    <p:sldId id="300" r:id="rId32"/>
    <p:sldId id="304" r:id="rId33"/>
    <p:sldId id="306" r:id="rId34"/>
    <p:sldId id="267" r:id="rId35"/>
    <p:sldId id="31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1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9" y="12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4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B588A-FAB3-4C3F-A999-7E77BA0B8118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4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93CC-A683-496E-881E-006544134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301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09/11/2021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2932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09/11/2021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925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09/11/2021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417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09/11/2021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721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09/11/2021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03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09/11/2021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43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09/11/2021</a:t>
            </a:fld>
            <a:endParaRPr lang="en-GB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707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09/11/2021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604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09/11/2021</a:t>
            </a:fld>
            <a:endParaRPr lang="en-GB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653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09/11/2021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85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09/11/2021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20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A38D2-D57A-4E64-B95F-0826012D069A}" type="datetimeFigureOut">
              <a:rPr lang="en-GB" smtClean="0"/>
              <a:t>09/11/2021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596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874204" y="2274838"/>
            <a:ext cx="8443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0070C0"/>
                </a:solidFill>
              </a:rPr>
              <a:t>TEST DE METACOGNITION :</a:t>
            </a:r>
          </a:p>
          <a:p>
            <a:pPr algn="ctr"/>
            <a:r>
              <a:rPr lang="fr-FR" sz="2400" b="1" dirty="0">
                <a:solidFill>
                  <a:srgbClr val="0070C0"/>
                </a:solidFill>
              </a:rPr>
              <a:t>INSTRUCTIONS</a:t>
            </a:r>
            <a:endParaRPr lang="en-GB" sz="2400" b="1" dirty="0">
              <a:solidFill>
                <a:srgbClr val="0070C0"/>
              </a:solidFill>
            </a:endParaRPr>
          </a:p>
          <a:p>
            <a:pPr algn="ctr"/>
            <a:endParaRPr lang="en-GB" sz="2400" dirty="0"/>
          </a:p>
          <a:p>
            <a:pPr algn="ctr"/>
            <a:endParaRPr lang="en-GB" sz="2400" dirty="0"/>
          </a:p>
        </p:txBody>
      </p:sp>
      <p:sp>
        <p:nvSpPr>
          <p:cNvPr id="3" name="Rectangle 2"/>
          <p:cNvSpPr/>
          <p:nvPr/>
        </p:nvSpPr>
        <p:spPr>
          <a:xfrm>
            <a:off x="642017" y="4317964"/>
            <a:ext cx="1090798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dirty="0" err="1"/>
              <a:t>Veuillez</a:t>
            </a:r>
            <a:r>
              <a:rPr lang="en-GB" sz="2400" dirty="0"/>
              <a:t> lire </a:t>
            </a:r>
            <a:r>
              <a:rPr lang="en-GB" sz="2400" dirty="0" err="1"/>
              <a:t>attentivement</a:t>
            </a:r>
            <a:r>
              <a:rPr lang="en-GB" sz="2400" dirty="0"/>
              <a:t> les instructions qui </a:t>
            </a:r>
            <a:r>
              <a:rPr lang="en-GB" sz="2400" dirty="0" err="1"/>
              <a:t>vont</a:t>
            </a:r>
            <a:r>
              <a:rPr lang="en-GB" sz="2400" dirty="0"/>
              <a:t> </a:t>
            </a:r>
            <a:r>
              <a:rPr lang="en-GB" sz="2400" dirty="0" err="1"/>
              <a:t>suivre</a:t>
            </a:r>
            <a:r>
              <a:rPr lang="en-GB" sz="2400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en-GB" sz="2400" dirty="0" err="1"/>
              <a:t>Appuyez</a:t>
            </a:r>
            <a:r>
              <a:rPr lang="en-GB" sz="2400" dirty="0"/>
              <a:t> sur </a:t>
            </a:r>
            <a:r>
              <a:rPr lang="fr-FR" sz="2400" dirty="0"/>
              <a:t>« </a:t>
            </a:r>
            <a:r>
              <a:rPr lang="en-GB" sz="2400" dirty="0"/>
              <a:t>la </a:t>
            </a:r>
            <a:r>
              <a:rPr lang="en-GB" sz="2400" dirty="0" err="1"/>
              <a:t>flèche</a:t>
            </a:r>
            <a:r>
              <a:rPr lang="en-GB" sz="2400" dirty="0"/>
              <a:t> de </a:t>
            </a:r>
            <a:r>
              <a:rPr lang="en-GB" sz="2400" dirty="0" err="1"/>
              <a:t>droite</a:t>
            </a:r>
            <a:r>
              <a:rPr lang="fr-FR" sz="2400" dirty="0"/>
              <a:t> »</a:t>
            </a:r>
            <a:r>
              <a:rPr lang="en-GB" sz="2400" dirty="0"/>
              <a:t> [</a:t>
            </a:r>
            <a:r>
              <a:rPr lang="en-GB" sz="2400" dirty="0">
                <a:sym typeface="Wingdings" panose="05000000000000000000" pitchFamily="2" charset="2"/>
              </a:rPr>
              <a:t>] </a:t>
            </a:r>
            <a:r>
              <a:rPr lang="en-GB" sz="2400" dirty="0"/>
              <a:t>pour continuer et lire la suite.</a:t>
            </a:r>
          </a:p>
          <a:p>
            <a:pPr algn="ctr">
              <a:lnSpc>
                <a:spcPct val="150000"/>
              </a:lnSpc>
            </a:pPr>
            <a:r>
              <a:rPr lang="en-GB" sz="2400" dirty="0" err="1"/>
              <a:t>Appuyez</a:t>
            </a:r>
            <a:r>
              <a:rPr lang="en-GB" sz="2400" dirty="0"/>
              <a:t> sur </a:t>
            </a:r>
            <a:r>
              <a:rPr lang="fr-FR" sz="2400" dirty="0"/>
              <a:t>« </a:t>
            </a:r>
            <a:r>
              <a:rPr lang="en-GB" sz="2400" dirty="0"/>
              <a:t>la </a:t>
            </a:r>
            <a:r>
              <a:rPr lang="en-GB" sz="2400" dirty="0" err="1"/>
              <a:t>flèche</a:t>
            </a:r>
            <a:r>
              <a:rPr lang="en-GB" sz="2400" dirty="0"/>
              <a:t> de gauche </a:t>
            </a:r>
            <a:r>
              <a:rPr lang="fr-FR" sz="2400" dirty="0"/>
              <a:t>»</a:t>
            </a:r>
            <a:r>
              <a:rPr lang="en-GB" sz="2400" dirty="0"/>
              <a:t> [</a:t>
            </a:r>
            <a:r>
              <a:rPr lang="en-GB" sz="2400" dirty="0">
                <a:sym typeface="Wingdings" panose="05000000000000000000" pitchFamily="2" charset="2"/>
              </a:rPr>
              <a:t>] </a:t>
            </a:r>
            <a:r>
              <a:rPr lang="en-GB" sz="2400" dirty="0"/>
              <a:t>pour </a:t>
            </a:r>
            <a:r>
              <a:rPr lang="en-GB" sz="2400" dirty="0" err="1"/>
              <a:t>revenir</a:t>
            </a:r>
            <a:r>
              <a:rPr lang="en-GB" sz="2400" dirty="0"/>
              <a:t> et lire </a:t>
            </a:r>
            <a:r>
              <a:rPr lang="en-GB" sz="2400" dirty="0" err="1"/>
              <a:t>l’instruction</a:t>
            </a:r>
            <a:r>
              <a:rPr lang="en-GB" sz="2400" dirty="0"/>
              <a:t> </a:t>
            </a:r>
            <a:r>
              <a:rPr lang="en-GB" sz="2400" dirty="0" err="1"/>
              <a:t>précédente</a:t>
            </a:r>
            <a:r>
              <a:rPr lang="en-GB" sz="2400" dirty="0"/>
              <a:t>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961423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5" y="1160836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Vous répondrez à cette question en déplaçant la barre rouge le long de la règle numérique: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2257327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604B23-64CC-48D6-9E97-5644FE03B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3759820"/>
            <a:ext cx="10222993" cy="64008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37565" y="5607946"/>
            <a:ext cx="93168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Dans l’exemple ci-dessus, j’ai répondu que j’aurai besoin de voir les chiffres de la grille entre 8 et 11 fois pour atteindre le score cible…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295317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dirty="0" err="1"/>
              <a:t>Combien</a:t>
            </a:r>
            <a:r>
              <a:rPr lang="en-GB" dirty="0"/>
              <a:t> de </a:t>
            </a:r>
            <a:r>
              <a:rPr lang="en-GB" dirty="0" err="1"/>
              <a:t>fois</a:t>
            </a:r>
            <a:r>
              <a:rPr lang="en-GB" dirty="0"/>
              <a:t> </a:t>
            </a:r>
            <a:r>
              <a:rPr lang="en-GB" dirty="0" err="1"/>
              <a:t>aurez-vous</a:t>
            </a:r>
            <a:r>
              <a:rPr lang="en-GB" dirty="0"/>
              <a:t> </a:t>
            </a:r>
            <a:r>
              <a:rPr lang="en-GB" dirty="0" err="1"/>
              <a:t>besoin</a:t>
            </a:r>
            <a:r>
              <a:rPr lang="en-GB" dirty="0"/>
              <a:t> de </a:t>
            </a:r>
            <a:r>
              <a:rPr lang="en-GB" dirty="0" err="1"/>
              <a:t>voir</a:t>
            </a:r>
            <a:r>
              <a:rPr lang="en-GB" dirty="0"/>
              <a:t> les </a:t>
            </a:r>
            <a:r>
              <a:rPr lang="en-GB" dirty="0" err="1"/>
              <a:t>chiffres</a:t>
            </a:r>
            <a:r>
              <a:rPr lang="en-GB" dirty="0"/>
              <a:t> de la grille pour </a:t>
            </a:r>
            <a:r>
              <a:rPr lang="en-GB" dirty="0" err="1"/>
              <a:t>atteindre</a:t>
            </a:r>
            <a:r>
              <a:rPr lang="en-GB" dirty="0"/>
              <a:t> le score </a:t>
            </a:r>
            <a:r>
              <a:rPr lang="en-GB" dirty="0" err="1"/>
              <a:t>cible</a:t>
            </a:r>
            <a:r>
              <a:rPr lang="en-GB" dirty="0"/>
              <a:t> ?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955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248963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Si le score cible est élevé, vous aurez sûrement besoin de visualiser les chiffres de la grille un grand nombre de fois.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déplacer la barre vers la gauche et la droite en utilisant respectivement les flèches gauche et droite du clavier: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344608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629190"/>
            <a:ext cx="10139172" cy="50292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35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235319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Dans certains cas, vous ne saurez pas vraiment combien de fois vous aurez besoin de voir les chiffres de la grille. 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alors augmenter la largeur de la barre en utilisant la </a:t>
            </a:r>
            <a:r>
              <a:rPr lang="fr-FR" sz="2400" dirty="0" err="1"/>
              <a:t>flè</a:t>
            </a:r>
            <a:r>
              <a:rPr lang="en-US" sz="2400" dirty="0" err="1"/>
              <a:t>che</a:t>
            </a:r>
            <a:r>
              <a:rPr lang="en-US" sz="2400" dirty="0"/>
              <a:t> du haut du clavier:</a:t>
            </a:r>
            <a:endParaRPr lang="fr-FR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403746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688328"/>
            <a:ext cx="10139172" cy="5029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8EC20F-7B23-44F2-A770-70EBAE2ADB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5" t="36305" r="1436" b="55417"/>
          <a:stretch/>
        </p:blipFill>
        <p:spPr>
          <a:xfrm>
            <a:off x="1099564" y="4674612"/>
            <a:ext cx="10034780" cy="56770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343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426388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Bien évidemment, vous pourrez aussi raccourcir la largeur de la barre en utilisant la flèche du bas: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080749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365331"/>
            <a:ext cx="10139172" cy="502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27480D-F9F5-4728-88AA-1CD183495D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1" t="36000" r="1126" b="55078"/>
          <a:stretch/>
        </p:blipFill>
        <p:spPr>
          <a:xfrm>
            <a:off x="1021076" y="4334256"/>
            <a:ext cx="10139172" cy="611869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071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367248"/>
            <a:ext cx="8443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Pour confirmer votre réponse, appuyez sur « Entrée ».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2371063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E065B-06DE-4FA8-B107-3AAD6CA60B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3564205"/>
            <a:ext cx="10222993" cy="64008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874192" y="5670877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Note: vous avez 3 minutes pour répondre, après quoi la phase de mémorisation démarrera.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723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099106" y="366983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57D0B7-5D12-4339-9C13-03FECEAAFF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2263" r="22948" b="6800"/>
          <a:stretch/>
        </p:blipFill>
        <p:spPr>
          <a:xfrm>
            <a:off x="4907280" y="3429000"/>
            <a:ext cx="2377440" cy="2365832"/>
          </a:xfrm>
          <a:prstGeom prst="rect">
            <a:avLst/>
          </a:prstGeom>
        </p:spPr>
      </p:pic>
      <p:grpSp>
        <p:nvGrpSpPr>
          <p:cNvPr id="8" name="Groupe 7"/>
          <p:cNvGrpSpPr/>
          <p:nvPr/>
        </p:nvGrpSpPr>
        <p:grpSpPr>
          <a:xfrm>
            <a:off x="4819152" y="3429000"/>
            <a:ext cx="2553693" cy="2475203"/>
            <a:chOff x="4807226" y="3724111"/>
            <a:chExt cx="2553693" cy="2475203"/>
          </a:xfrm>
        </p:grpSpPr>
        <p:grpSp>
          <p:nvGrpSpPr>
            <p:cNvPr id="10" name="Groupe 9"/>
            <p:cNvGrpSpPr/>
            <p:nvPr/>
          </p:nvGrpSpPr>
          <p:grpSpPr>
            <a:xfrm>
              <a:off x="4807226" y="3724111"/>
              <a:ext cx="2553693" cy="2475203"/>
              <a:chOff x="4807226" y="3724111"/>
              <a:chExt cx="2553693" cy="2475203"/>
            </a:xfrm>
          </p:grpSpPr>
          <p:pic>
            <p:nvPicPr>
              <p:cNvPr id="13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5294" t="16027" r="25294" b="12133"/>
              <a:stretch/>
            </p:blipFill>
            <p:spPr>
              <a:xfrm>
                <a:off x="4807226" y="3724111"/>
                <a:ext cx="2553693" cy="2475203"/>
              </a:xfrm>
              <a:prstGeom prst="rect">
                <a:avLst/>
              </a:prstGeom>
            </p:spPr>
          </p:pic>
          <p:pic>
            <p:nvPicPr>
              <p:cNvPr id="14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9823" t="69829" r="37838" b="12205"/>
              <a:stretch/>
            </p:blipFill>
            <p:spPr>
              <a:xfrm>
                <a:off x="6072272" y="4325560"/>
                <a:ext cx="637735" cy="618978"/>
              </a:xfrm>
              <a:prstGeom prst="rect">
                <a:avLst/>
              </a:prstGeom>
            </p:spPr>
          </p:pic>
        </p:grpSp>
        <p:sp>
          <p:nvSpPr>
            <p:cNvPr id="11" name="Rectangle 10"/>
            <p:cNvSpPr/>
            <p:nvPr/>
          </p:nvSpPr>
          <p:spPr>
            <a:xfrm>
              <a:off x="6160294" y="4405464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64899" y="5662764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8092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4500C-5F4A-4047-919E-B45EC70269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59" t="12269" r="22703" b="6416"/>
          <a:stretch/>
        </p:blipFill>
        <p:spPr>
          <a:xfrm>
            <a:off x="4907280" y="3438849"/>
            <a:ext cx="2377440" cy="2363129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3" name="Groupe 2"/>
          <p:cNvGrpSpPr/>
          <p:nvPr/>
        </p:nvGrpSpPr>
        <p:grpSpPr>
          <a:xfrm>
            <a:off x="4823852" y="3418718"/>
            <a:ext cx="2553693" cy="2475203"/>
            <a:chOff x="4832165" y="3402092"/>
            <a:chExt cx="2553693" cy="2475203"/>
          </a:xfrm>
        </p:grpSpPr>
        <p:grpSp>
          <p:nvGrpSpPr>
            <p:cNvPr id="7" name="Groupe 6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8" name="Groupe 7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2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3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0" name="Rectangle 9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156586" y="56627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" name="ZoneTexte 1"/>
            <p:cNvSpPr txBox="1"/>
            <p:nvPr/>
          </p:nvSpPr>
          <p:spPr>
            <a:xfrm>
              <a:off x="5619405" y="3427022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2</a:t>
              </a:r>
              <a:endParaRPr lang="en-GB" dirty="0"/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6860772" y="5300157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2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811144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42719D-4A45-44C3-8EB0-ACC1652162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66" t="12499" r="22889" b="6434"/>
          <a:stretch/>
        </p:blipFill>
        <p:spPr>
          <a:xfrm>
            <a:off x="4907280" y="3429000"/>
            <a:ext cx="2377440" cy="237744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8" name="Groupe 7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10" name="Groupe 9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4" name="Groupe 13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8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5" name="Rectangle 14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ZoneTexte 10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6252222" y="473812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4987752" y="53618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75680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AB1A48-F2D2-485F-9FD2-629DED9705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77" t="12177" r="22978" b="6504"/>
          <a:stretch/>
        </p:blipFill>
        <p:spPr>
          <a:xfrm>
            <a:off x="4907281" y="3429000"/>
            <a:ext cx="2377440" cy="2384799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19" name="Groupe 18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20" name="Groupe 19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22" name="Groupe 21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25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26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23" name="Rectangle 22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ZoneTexte 20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6843003" y="345809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4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6847957" y="407393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35191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49C4B9-034E-470D-8820-D2BAE3E1FA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59" t="12264" r="22918" b="6755"/>
          <a:stretch/>
        </p:blipFill>
        <p:spPr>
          <a:xfrm>
            <a:off x="4907280" y="3429000"/>
            <a:ext cx="2377440" cy="2367131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18" name="Groupe 17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19" name="Groupe 18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21" name="Groupe 20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24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25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22" name="Rectangle 21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ZoneTexte 19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4979323" y="346640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5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5601606" y="533677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48477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874196" y="1720840"/>
            <a:ext cx="84436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Ce test dure environs 25 minutes.</a:t>
            </a:r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Il s’agit d’un test mesurant votre capacité à </a:t>
            </a:r>
            <a:r>
              <a:rPr lang="fr-FR" sz="2400" dirty="0" err="1"/>
              <a:t>auto-évaluer</a:t>
            </a:r>
            <a:r>
              <a:rPr lang="fr-FR" sz="2400" dirty="0"/>
              <a:t> correctement vos compétences mentales. C’est ce qu’on appelle la </a:t>
            </a:r>
            <a:r>
              <a:rPr lang="fr-FR" sz="2400" i="1" dirty="0"/>
              <a:t>métacognition</a:t>
            </a:r>
            <a:r>
              <a:rPr lang="fr-FR" sz="2400" dirty="0"/>
              <a:t>.</a:t>
            </a:r>
            <a:endParaRPr lang="en-GB" sz="2400" dirty="0"/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En résumé, vous allez effectuer une série d’exercices de mémoire. Ces exercices seront plus ou moins difficiles. Pour chacun d’entre eux, nous vous demanderons d’auto-évaluer votre performance.</a:t>
            </a:r>
          </a:p>
        </p:txBody>
      </p:sp>
    </p:spTree>
    <p:extLst>
      <p:ext uri="{BB962C8B-B14F-4D97-AF65-F5344CB8AC3E}">
        <p14:creationId xmlns:p14="http://schemas.microsoft.com/office/powerpoint/2010/main" val="1918833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AD0B42-0F03-41BC-8BEE-FD871E5F4F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88" t="12089" r="22889" b="6788"/>
          <a:stretch/>
        </p:blipFill>
        <p:spPr>
          <a:xfrm>
            <a:off x="4907280" y="3429001"/>
            <a:ext cx="2377440" cy="2371276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8" name="Groupe 7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1" name="Groupe 10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6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4" name="Rectangle 13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ZoneTexte 9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4962698" y="471331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6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5595026" y="471331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6666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12DCF4-5343-4697-915D-3F46C67EA0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96" t="12000" r="22770" b="6787"/>
          <a:stretch/>
        </p:blipFill>
        <p:spPr>
          <a:xfrm>
            <a:off x="4907280" y="3429000"/>
            <a:ext cx="2361633" cy="2362011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8" name="Groupe 7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1" name="Groupe 10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6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4" name="Rectangle 13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ZoneTexte 9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4988782" y="408678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7</a:t>
            </a:r>
            <a:endParaRPr lang="en-GB" dirty="0"/>
          </a:p>
        </p:txBody>
      </p:sp>
      <p:sp>
        <p:nvSpPr>
          <p:cNvPr id="3" name="ZoneTexte 2"/>
          <p:cNvSpPr txBox="1"/>
          <p:nvPr/>
        </p:nvSpPr>
        <p:spPr>
          <a:xfrm>
            <a:off x="6858000" y="472162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5612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072D3E4-BF4B-4B42-994F-17256A9606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48" t="12177" r="23007" b="6667"/>
          <a:stretch/>
        </p:blipFill>
        <p:spPr>
          <a:xfrm>
            <a:off x="4907280" y="3429000"/>
            <a:ext cx="2377440" cy="2380047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8" name="Groupe 7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1" name="Groupe 10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6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3" name="Rectangle 12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ZoneTexte 9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6227674" y="34539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8</a:t>
            </a:r>
            <a:endParaRPr lang="en-GB" dirty="0"/>
          </a:p>
        </p:txBody>
      </p:sp>
      <p:sp>
        <p:nvSpPr>
          <p:cNvPr id="3" name="ZoneTexte 2"/>
          <p:cNvSpPr txBox="1"/>
          <p:nvPr/>
        </p:nvSpPr>
        <p:spPr>
          <a:xfrm>
            <a:off x="5590692" y="408986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3382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755905" y="1099125"/>
            <a:ext cx="1068019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pourrez</a:t>
            </a:r>
            <a:r>
              <a:rPr lang="en-GB" sz="2400" dirty="0"/>
              <a:t> </a:t>
            </a:r>
            <a:r>
              <a:rPr lang="en-GB" sz="2400" dirty="0" err="1"/>
              <a:t>voir</a:t>
            </a:r>
            <a:r>
              <a:rPr lang="en-GB" sz="2400" dirty="0"/>
              <a:t> et revoir les </a:t>
            </a:r>
            <a:r>
              <a:rPr lang="en-GB" sz="2400" dirty="0" err="1"/>
              <a:t>chiffres</a:t>
            </a:r>
            <a:r>
              <a:rPr lang="en-GB" sz="2400" dirty="0"/>
              <a:t> de la grille </a:t>
            </a:r>
            <a:r>
              <a:rPr lang="en-GB" sz="2400" dirty="0" err="1"/>
              <a:t>autant</a:t>
            </a:r>
            <a:r>
              <a:rPr lang="en-GB" sz="2400" dirty="0"/>
              <a:t> de </a:t>
            </a:r>
            <a:r>
              <a:rPr lang="en-GB" sz="2400" dirty="0" err="1"/>
              <a:t>fois</a:t>
            </a:r>
            <a:r>
              <a:rPr lang="en-GB" sz="2400" dirty="0"/>
              <a:t> que </a:t>
            </a:r>
            <a:r>
              <a:rPr lang="en-GB" sz="2400" dirty="0" err="1"/>
              <a:t>vous</a:t>
            </a:r>
            <a:r>
              <a:rPr lang="en-GB" sz="2400" dirty="0"/>
              <a:t> le </a:t>
            </a:r>
            <a:r>
              <a:rPr lang="fr-FR" sz="2400" dirty="0"/>
              <a:t>désirez</a:t>
            </a:r>
            <a:r>
              <a:rPr lang="en-GB" sz="2400" dirty="0"/>
              <a:t>.</a:t>
            </a:r>
          </a:p>
          <a:p>
            <a:pPr algn="ctr">
              <a:spcAft>
                <a:spcPts val="1200"/>
              </a:spcAft>
            </a:pPr>
            <a:r>
              <a:rPr lang="en-GB" sz="2400" dirty="0"/>
              <a:t>Après </a:t>
            </a:r>
            <a:r>
              <a:rPr lang="en-GB" sz="2400" dirty="0" err="1"/>
              <a:t>chaque</a:t>
            </a:r>
            <a:r>
              <a:rPr lang="en-GB" sz="2400" dirty="0"/>
              <a:t> visualisation de la grille, nous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demanderons</a:t>
            </a:r>
            <a:r>
              <a:rPr lang="en-GB" sz="2400" dirty="0"/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2466252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59893" y="5764964"/>
            <a:ext cx="10590662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souhaitez</a:t>
            </a:r>
            <a:r>
              <a:rPr lang="en-GB" sz="2400" dirty="0"/>
              <a:t> revoir la grille, </a:t>
            </a:r>
            <a:r>
              <a:rPr lang="en-GB" sz="2400" dirty="0" err="1"/>
              <a:t>cliquez</a:t>
            </a:r>
            <a:r>
              <a:rPr lang="en-GB" sz="2400" dirty="0"/>
              <a:t> sur </a:t>
            </a:r>
            <a:r>
              <a:rPr lang="fr-FR" sz="2400" dirty="0"/>
              <a:t>le bouton « Oui ».</a:t>
            </a:r>
          </a:p>
          <a:p>
            <a:pPr algn="ctr">
              <a:spcAft>
                <a:spcPts val="600"/>
              </a:spcAft>
            </a:pPr>
            <a:r>
              <a:rPr lang="fr-FR" sz="2400" dirty="0"/>
              <a:t>Sinon, vous pourrez cliquer sur le bouton « Non » et passer à</a:t>
            </a:r>
            <a:r>
              <a:rPr lang="en-GB" sz="2400" dirty="0"/>
              <a:t> la phase de test.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826" y="2769590"/>
            <a:ext cx="3724795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58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481328" y="1508954"/>
            <a:ext cx="9052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Note: vous avez 5 secondes seulement pour répondre, après quoi la phase de </a:t>
            </a:r>
            <a:r>
              <a:rPr lang="en-GB" sz="2400" dirty="0"/>
              <a:t>phase de test </a:t>
            </a:r>
            <a:r>
              <a:rPr lang="fr-FR" sz="2400" dirty="0"/>
              <a:t>démarrera</a:t>
            </a:r>
            <a:r>
              <a:rPr lang="en-GB" sz="2400" dirty="0"/>
              <a:t>…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grpSp>
        <p:nvGrpSpPr>
          <p:cNvPr id="3" name="Groupe 2"/>
          <p:cNvGrpSpPr/>
          <p:nvPr/>
        </p:nvGrpSpPr>
        <p:grpSpPr>
          <a:xfrm>
            <a:off x="3554499" y="3293566"/>
            <a:ext cx="5083002" cy="3026364"/>
            <a:chOff x="3641585" y="3293566"/>
            <a:chExt cx="5083002" cy="3026364"/>
          </a:xfrm>
        </p:grpSpPr>
        <p:sp>
          <p:nvSpPr>
            <p:cNvPr id="6" name="Rectangle 5"/>
            <p:cNvSpPr/>
            <p:nvPr/>
          </p:nvSpPr>
          <p:spPr>
            <a:xfrm>
              <a:off x="3641585" y="3293566"/>
              <a:ext cx="5083002" cy="3026364"/>
            </a:xfrm>
            <a:prstGeom prst="rect">
              <a:avLst/>
            </a:prstGeom>
            <a:noFill/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79912" y="3596904"/>
              <a:ext cx="3724795" cy="24196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0649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248232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099125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la phase de test, nous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montrerons</a:t>
            </a:r>
            <a:r>
              <a:rPr lang="en-GB" sz="2400" dirty="0"/>
              <a:t> </a:t>
            </a:r>
            <a:r>
              <a:rPr lang="en-GB" sz="2400" dirty="0" err="1"/>
              <a:t>l’un</a:t>
            </a:r>
            <a:r>
              <a:rPr lang="en-GB" sz="2400" dirty="0"/>
              <a:t> des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 (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):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F87B56-3A1F-46ED-B0F7-1E813590C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4" t="16027" r="25294" b="12133"/>
          <a:stretch/>
        </p:blipFill>
        <p:spPr>
          <a:xfrm>
            <a:off x="4807226" y="2477609"/>
            <a:ext cx="2553693" cy="2475203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874195" y="5625673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cliquer</a:t>
            </a:r>
            <a:r>
              <a:rPr lang="en-GB" sz="2400" dirty="0"/>
              <a:t> sur </a:t>
            </a:r>
            <a:r>
              <a:rPr lang="en-GB" sz="2400" dirty="0" err="1"/>
              <a:t>l’emplacement</a:t>
            </a:r>
            <a:r>
              <a:rPr lang="en-GB" sz="2400" dirty="0"/>
              <a:t> de </a:t>
            </a:r>
            <a:r>
              <a:rPr lang="en-GB" sz="2400" dirty="0" err="1"/>
              <a:t>l’autre</a:t>
            </a:r>
            <a:r>
              <a:rPr lang="en-GB" sz="2400" dirty="0"/>
              <a:t> </a:t>
            </a:r>
            <a:r>
              <a:rPr lang="en-GB" sz="2400" dirty="0" err="1"/>
              <a:t>chiffre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</a:t>
            </a:r>
            <a:r>
              <a:rPr lang="en-GB" sz="2400" dirty="0" err="1"/>
              <a:t>cette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.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785058" y="2477608"/>
            <a:ext cx="2553693" cy="2475203"/>
            <a:chOff x="4832165" y="3402092"/>
            <a:chExt cx="2553693" cy="2475203"/>
          </a:xfrm>
        </p:grpSpPr>
        <p:grpSp>
          <p:nvGrpSpPr>
            <p:cNvPr id="12" name="Groupe 11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4" name="Groupe 13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8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5" name="Rectangle 14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164899" y="56627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1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ZoneTexte 12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242117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874195" y="2279533"/>
            <a:ext cx="84436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Attention !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choisir les paires sur lesquelles nous vous testerons, mais le nombre de paires testées sera limité par le score cible de l’exercice</a:t>
            </a:r>
            <a:r>
              <a:rPr lang="fr-FR" sz="2400"/>
              <a:t>. </a:t>
            </a:r>
          </a:p>
          <a:p>
            <a:pPr algn="ctr">
              <a:spcAft>
                <a:spcPts val="1200"/>
              </a:spcAft>
            </a:pPr>
            <a:r>
              <a:rPr lang="fr-FR" sz="2400"/>
              <a:t>Par </a:t>
            </a:r>
            <a:r>
              <a:rPr lang="fr-FR" sz="2400" dirty="0"/>
              <a:t>exemple, si le score cible d’une exercice est 6, vous ne pourrez cliquer que 6 fois sur la grille.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/>
              <a:t>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2686328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358254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204843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Il se peut que vous ne vous rappeliez plus de l’emplacement de l’autre chiffre composant la paire. 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alors cliquer sur le bouton « Montrez-moi la prochaine paire », en bas à gauche de la grille:</a:t>
            </a:r>
            <a:endParaRPr lang="fr-FR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E78A33-4A91-4109-8E3B-93A547C80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5" t="64490" r="25907" b="5532"/>
          <a:stretch/>
        </p:blipFill>
        <p:spPr>
          <a:xfrm>
            <a:off x="3695569" y="3933092"/>
            <a:ext cx="4800862" cy="196612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312EB6-4D0C-4ED2-AA55-6845DE2C422D}"/>
              </a:ext>
            </a:extLst>
          </p:cNvPr>
          <p:cNvCxnSpPr/>
          <p:nvPr/>
        </p:nvCxnSpPr>
        <p:spPr>
          <a:xfrm>
            <a:off x="1609344" y="5142113"/>
            <a:ext cx="2335525" cy="5669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984CF9-3CC3-497A-AE3D-CF0D229DA277}"/>
              </a:ext>
            </a:extLst>
          </p:cNvPr>
          <p:cNvSpPr/>
          <p:nvPr/>
        </p:nvSpPr>
        <p:spPr>
          <a:xfrm>
            <a:off x="5511522" y="5541666"/>
            <a:ext cx="2873828" cy="4923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1213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366514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4" y="1252745"/>
            <a:ext cx="8457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Après la phase de test, nous vous demanderons de vous </a:t>
            </a:r>
            <a:r>
              <a:rPr lang="fr-FR" sz="2400" dirty="0" err="1"/>
              <a:t>auto-évaluer</a:t>
            </a:r>
            <a:r>
              <a:rPr lang="fr-FR" sz="2400" dirty="0"/>
              <a:t> </a:t>
            </a:r>
            <a:r>
              <a:rPr lang="en-US" sz="2400" dirty="0"/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DC9D53-1594-4637-A7B7-B270E6EB6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64" t="48800" r="29888" b="40933"/>
          <a:stretch/>
        </p:blipFill>
        <p:spPr>
          <a:xfrm>
            <a:off x="3676396" y="3455318"/>
            <a:ext cx="4839207" cy="83750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45466" y="5760071"/>
            <a:ext cx="87010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dirty="0" err="1"/>
              <a:t>Répondez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cliquant</a:t>
            </a:r>
            <a:r>
              <a:rPr lang="en-US" sz="2400" dirty="0"/>
              <a:t> sur le </a:t>
            </a:r>
            <a:r>
              <a:rPr lang="en-US" sz="2400" dirty="0" err="1"/>
              <a:t>nombre</a:t>
            </a:r>
            <a:r>
              <a:rPr lang="en-US" sz="2400" dirty="0"/>
              <a:t> </a:t>
            </a:r>
            <a:r>
              <a:rPr lang="en-US" sz="2400" dirty="0" err="1"/>
              <a:t>d’emplacements</a:t>
            </a:r>
            <a:r>
              <a:rPr lang="en-US" sz="2400" dirty="0"/>
              <a:t> que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pensez</a:t>
            </a:r>
            <a:r>
              <a:rPr lang="en-US" sz="2400" dirty="0"/>
              <a:t> </a:t>
            </a:r>
            <a:r>
              <a:rPr lang="en-US" sz="2400" dirty="0" err="1"/>
              <a:t>avoir</a:t>
            </a:r>
            <a:r>
              <a:rPr lang="en-US" sz="2400" dirty="0"/>
              <a:t> </a:t>
            </a:r>
            <a:r>
              <a:rPr lang="en-US" sz="2400" dirty="0" err="1"/>
              <a:t>correctement</a:t>
            </a:r>
            <a:r>
              <a:rPr lang="en-US" sz="2400" dirty="0"/>
              <a:t> </a:t>
            </a:r>
            <a:r>
              <a:rPr lang="en-US" sz="2400" dirty="0" err="1"/>
              <a:t>deviné</a:t>
            </a:r>
            <a:r>
              <a:rPr lang="en-US" sz="2400" dirty="0"/>
              <a:t>!</a:t>
            </a:r>
            <a:endParaRPr lang="en-GB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5 : AUTO-ÉVALUATION</a:t>
            </a:r>
          </a:p>
        </p:txBody>
      </p:sp>
    </p:spTree>
    <p:extLst>
      <p:ext uri="{BB962C8B-B14F-4D97-AF65-F5344CB8AC3E}">
        <p14:creationId xmlns:p14="http://schemas.microsoft.com/office/powerpoint/2010/main" val="6067193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707708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D8FE7F-D7E9-4D36-829D-0129FED49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0949" r="22948" b="73"/>
          <a:stretch/>
        </p:blipFill>
        <p:spPr>
          <a:xfrm>
            <a:off x="4751830" y="2797824"/>
            <a:ext cx="2651760" cy="2900996"/>
          </a:xfrm>
          <a:prstGeom prst="rect">
            <a:avLst/>
          </a:prstGeom>
        </p:spPr>
      </p:pic>
      <p:sp>
        <p:nvSpPr>
          <p:cNvPr id="11" name="ZoneTexte 7">
            <a:extLst>
              <a:ext uri="{FF2B5EF4-FFF2-40B4-BE49-F238E27FC236}">
                <a16:creationId xmlns:a16="http://schemas.microsoft.com/office/drawing/2014/main" id="{95989657-5D8A-49A2-B814-16BCC8CDACB2}"/>
              </a:ext>
            </a:extLst>
          </p:cNvPr>
          <p:cNvSpPr txBox="1"/>
          <p:nvPr/>
        </p:nvSpPr>
        <p:spPr>
          <a:xfrm>
            <a:off x="1874195" y="104440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le auto-</a:t>
            </a:r>
            <a:r>
              <a:rPr lang="en-US" sz="2400" dirty="0" err="1"/>
              <a:t>évaluations</a:t>
            </a:r>
            <a:r>
              <a:rPr lang="en-US" sz="2400" dirty="0"/>
              <a:t>, 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donnerons</a:t>
            </a:r>
            <a:r>
              <a:rPr lang="en-US" sz="2400" dirty="0"/>
              <a:t> un retour sur </a:t>
            </a:r>
            <a:r>
              <a:rPr lang="en-US" sz="2400" dirty="0" err="1"/>
              <a:t>votre</a:t>
            </a:r>
            <a:r>
              <a:rPr lang="en-US" sz="2400" dirty="0"/>
              <a:t> performance.</a:t>
            </a:r>
          </a:p>
          <a:p>
            <a:pPr algn="ctr">
              <a:spcAft>
                <a:spcPts val="1200"/>
              </a:spcAft>
            </a:pPr>
            <a:r>
              <a:rPr lang="en-US" sz="2400" dirty="0"/>
              <a:t>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montrerons</a:t>
            </a:r>
            <a:r>
              <a:rPr lang="en-US" sz="2400" dirty="0"/>
              <a:t>, </a:t>
            </a:r>
            <a:r>
              <a:rPr lang="en-US" sz="2400" dirty="0" err="1"/>
              <a:t>une</a:t>
            </a:r>
            <a:r>
              <a:rPr lang="en-US" sz="2400" dirty="0"/>
              <a:t> à </a:t>
            </a:r>
            <a:r>
              <a:rPr lang="en-US" sz="2400" dirty="0" err="1"/>
              <a:t>une</a:t>
            </a:r>
            <a:r>
              <a:rPr lang="en-US" sz="2400" dirty="0"/>
              <a:t>, </a:t>
            </a:r>
            <a:r>
              <a:rPr lang="en-US" sz="2400" dirty="0" err="1"/>
              <a:t>chaque</a:t>
            </a:r>
            <a:r>
              <a:rPr lang="en-US" sz="2400" dirty="0"/>
              <a:t> </a:t>
            </a:r>
            <a:r>
              <a:rPr lang="en-US" sz="2400" dirty="0" err="1"/>
              <a:t>paire</a:t>
            </a:r>
            <a:r>
              <a:rPr lang="en-US" sz="2400" dirty="0"/>
              <a:t> de </a:t>
            </a:r>
            <a:r>
              <a:rPr lang="en-US" sz="2400" dirty="0" err="1"/>
              <a:t>chiffres</a:t>
            </a:r>
            <a:r>
              <a:rPr lang="en-US" sz="2400" dirty="0"/>
              <a:t>: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6FCF26-4DF1-442A-897B-9167C8A5216B}"/>
              </a:ext>
            </a:extLst>
          </p:cNvPr>
          <p:cNvCxnSpPr>
            <a:cxnSpLocks/>
          </p:cNvCxnSpPr>
          <p:nvPr/>
        </p:nvCxnSpPr>
        <p:spPr>
          <a:xfrm>
            <a:off x="2578608" y="3183975"/>
            <a:ext cx="2103120" cy="5888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97257" y="6049226"/>
            <a:ext cx="105974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Le </a:t>
            </a:r>
            <a:r>
              <a:rPr lang="en-GB" sz="2400" dirty="0" err="1"/>
              <a:t>chiffre</a:t>
            </a:r>
            <a:r>
              <a:rPr lang="en-GB" sz="2400" dirty="0"/>
              <a:t> qui </a:t>
            </a:r>
            <a:r>
              <a:rPr lang="en-GB" sz="2400" dirty="0" err="1"/>
              <a:t>vous</a:t>
            </a:r>
            <a:r>
              <a:rPr lang="en-GB" sz="2400" dirty="0"/>
              <a:t> a </a:t>
            </a:r>
            <a:r>
              <a:rPr lang="en-GB" sz="2400" dirty="0" err="1"/>
              <a:t>été</a:t>
            </a:r>
            <a:r>
              <a:rPr lang="en-GB" sz="2400" dirty="0"/>
              <a:t> </a:t>
            </a:r>
            <a:r>
              <a:rPr lang="en-GB" sz="2400" dirty="0" err="1"/>
              <a:t>montré</a:t>
            </a:r>
            <a:r>
              <a:rPr lang="en-GB" sz="2400" dirty="0"/>
              <a:t> pendant la phase de test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jaune</a:t>
            </a:r>
            <a:r>
              <a:rPr lang="en-GB" sz="2400" dirty="0"/>
              <a:t>.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6 – ÉVALUATION DE VOS RÉPONSES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787361" y="3509319"/>
            <a:ext cx="508392" cy="515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ZoneTexte 4"/>
          <p:cNvSpPr txBox="1"/>
          <p:nvPr/>
        </p:nvSpPr>
        <p:spPr>
          <a:xfrm>
            <a:off x="4857853" y="350155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6161315" y="4194825"/>
            <a:ext cx="508392" cy="515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ZoneTexte 5"/>
          <p:cNvSpPr txBox="1"/>
          <p:nvPr/>
        </p:nvSpPr>
        <p:spPr>
          <a:xfrm>
            <a:off x="6245458" y="419776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2692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48C1231-E72A-4127-96A6-E9BE9CAAAC8D}"/>
              </a:ext>
            </a:extLst>
          </p:cNvPr>
          <p:cNvSpPr txBox="1"/>
          <p:nvPr/>
        </p:nvSpPr>
        <p:spPr>
          <a:xfrm>
            <a:off x="1874195" y="2274838"/>
            <a:ext cx="844360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Vous recevrez une indemnisation financière de 8 € pour votre participation.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Ayant déjà mené une version similaire de cette expérience, nous pourrons détecter si vous avez triché lors d'un exercice et </a:t>
            </a:r>
            <a:r>
              <a:rPr lang="fr-FR" sz="2400" b="1" dirty="0"/>
              <a:t>vous ne recevrez pas de paiement </a:t>
            </a:r>
            <a:r>
              <a:rPr lang="fr-FR" sz="2400" dirty="0"/>
              <a:t>si nous soupçonnons que c'est le cas.</a:t>
            </a:r>
          </a:p>
        </p:txBody>
      </p:sp>
    </p:spTree>
    <p:extLst>
      <p:ext uri="{BB962C8B-B14F-4D97-AF65-F5344CB8AC3E}">
        <p14:creationId xmlns:p14="http://schemas.microsoft.com/office/powerpoint/2010/main" val="23439482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757750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D8FE7F-D7E9-4D36-829D-0129FED49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0949" r="22948" b="73"/>
          <a:stretch/>
        </p:blipFill>
        <p:spPr>
          <a:xfrm>
            <a:off x="4751830" y="2847866"/>
            <a:ext cx="2651760" cy="2900996"/>
          </a:xfrm>
          <a:prstGeom prst="rect">
            <a:avLst/>
          </a:prstGeom>
        </p:spPr>
      </p:pic>
      <p:sp>
        <p:nvSpPr>
          <p:cNvPr id="12" name="ZoneTexte 7">
            <a:extLst>
              <a:ext uri="{FF2B5EF4-FFF2-40B4-BE49-F238E27FC236}">
                <a16:creationId xmlns:a16="http://schemas.microsoft.com/office/drawing/2014/main" id="{F02FD1A1-9929-44D9-9F07-EED2E9FF9F21}"/>
              </a:ext>
            </a:extLst>
          </p:cNvPr>
          <p:cNvSpPr txBox="1"/>
          <p:nvPr/>
        </p:nvSpPr>
        <p:spPr>
          <a:xfrm>
            <a:off x="1467110" y="1545401"/>
            <a:ext cx="9257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désigné</a:t>
            </a:r>
            <a:r>
              <a:rPr lang="en-GB" sz="2400" dirty="0"/>
              <a:t> un emplacement </a:t>
            </a:r>
            <a:r>
              <a:rPr lang="en-GB" sz="2400" dirty="0" err="1"/>
              <a:t>erronné</a:t>
            </a:r>
            <a:r>
              <a:rPr lang="en-GB" sz="2400" dirty="0"/>
              <a:t>, </a:t>
            </a:r>
            <a:r>
              <a:rPr lang="en-GB" sz="2400" dirty="0" err="1"/>
              <a:t>il</a:t>
            </a:r>
            <a:r>
              <a:rPr lang="en-GB" sz="2400" dirty="0"/>
              <a:t>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rouge: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CD4248-E6AC-4B59-A117-145AA482BE3A}"/>
              </a:ext>
            </a:extLst>
          </p:cNvPr>
          <p:cNvCxnSpPr>
            <a:cxnSpLocks/>
          </p:cNvCxnSpPr>
          <p:nvPr/>
        </p:nvCxnSpPr>
        <p:spPr>
          <a:xfrm flipV="1">
            <a:off x="2331720" y="4572684"/>
            <a:ext cx="2350008" cy="9179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6 – ÉVALUATION DE VOS RÉPONSES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787361" y="3555216"/>
            <a:ext cx="508392" cy="515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ZoneTexte 10"/>
          <p:cNvSpPr txBox="1"/>
          <p:nvPr/>
        </p:nvSpPr>
        <p:spPr>
          <a:xfrm>
            <a:off x="4857853" y="354744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6164846" y="4244253"/>
            <a:ext cx="508392" cy="515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ZoneTexte 14"/>
          <p:cNvSpPr txBox="1"/>
          <p:nvPr/>
        </p:nvSpPr>
        <p:spPr>
          <a:xfrm>
            <a:off x="6245458" y="424366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73384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694060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A460D6-8CE1-4EEE-AE87-3496959FE4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58" t="9539" r="21855" b="462"/>
          <a:stretch/>
        </p:blipFill>
        <p:spPr>
          <a:xfrm>
            <a:off x="4728970" y="2739630"/>
            <a:ext cx="2734056" cy="293522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EE2DD0-CFF8-4106-BE71-63AD01162339}"/>
              </a:ext>
            </a:extLst>
          </p:cNvPr>
          <p:cNvCxnSpPr>
            <a:cxnSpLocks/>
          </p:cNvCxnSpPr>
          <p:nvPr/>
        </p:nvCxnSpPr>
        <p:spPr>
          <a:xfrm flipH="1">
            <a:off x="6875260" y="3819551"/>
            <a:ext cx="2497340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F02FD1A1-9929-44D9-9F07-EED2E9FF9F21}"/>
              </a:ext>
            </a:extLst>
          </p:cNvPr>
          <p:cNvSpPr txBox="1"/>
          <p:nvPr/>
        </p:nvSpPr>
        <p:spPr>
          <a:xfrm>
            <a:off x="1646781" y="1545401"/>
            <a:ext cx="8898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désigné</a:t>
            </a:r>
            <a:r>
              <a:rPr lang="en-GB" sz="2400" dirty="0"/>
              <a:t> un emplacement correct, </a:t>
            </a:r>
            <a:r>
              <a:rPr lang="en-GB" sz="2400" dirty="0" err="1"/>
              <a:t>il</a:t>
            </a:r>
            <a:r>
              <a:rPr lang="en-GB" sz="2400" dirty="0"/>
              <a:t>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vert</a:t>
            </a:r>
            <a:r>
              <a:rPr lang="en-GB" sz="2400" dirty="0"/>
              <a:t>: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6 – ÉVALUATION DE VOS RÉPONSES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482869" y="3502258"/>
            <a:ext cx="501332" cy="501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179064" y="3502258"/>
            <a:ext cx="501332" cy="501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ZoneTexte 2"/>
          <p:cNvSpPr txBox="1"/>
          <p:nvPr/>
        </p:nvSpPr>
        <p:spPr>
          <a:xfrm>
            <a:off x="5554448" y="348705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8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246026" y="348705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2089893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FIN D’UN EXERCICE</a:t>
            </a:r>
          </a:p>
        </p:txBody>
      </p:sp>
      <p:sp>
        <p:nvSpPr>
          <p:cNvPr id="14" name="ZoneTexte 7">
            <a:extLst>
              <a:ext uri="{FF2B5EF4-FFF2-40B4-BE49-F238E27FC236}">
                <a16:creationId xmlns:a16="http://schemas.microsoft.com/office/drawing/2014/main" id="{6ED12362-E7CD-45EA-BA24-48CBC31A52FA}"/>
              </a:ext>
            </a:extLst>
          </p:cNvPr>
          <p:cNvSpPr txBox="1"/>
          <p:nvPr/>
        </p:nvSpPr>
        <p:spPr>
          <a:xfrm>
            <a:off x="1874195" y="2120950"/>
            <a:ext cx="844360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</a:t>
            </a:r>
            <a:r>
              <a:rPr lang="en-US" sz="2400" dirty="0" err="1"/>
              <a:t>l’étape</a:t>
            </a:r>
            <a:r>
              <a:rPr lang="en-US" sz="2400" dirty="0"/>
              <a:t> 6 (retour sur </a:t>
            </a:r>
            <a:r>
              <a:rPr lang="en-US" sz="2400" dirty="0" err="1"/>
              <a:t>votre</a:t>
            </a:r>
            <a:r>
              <a:rPr lang="en-US" sz="2400" dirty="0"/>
              <a:t> performance),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aurez</a:t>
            </a:r>
            <a:r>
              <a:rPr lang="en-US" sz="2400" dirty="0"/>
              <a:t> </a:t>
            </a:r>
            <a:r>
              <a:rPr lang="en-US" sz="2400" dirty="0" err="1"/>
              <a:t>completé</a:t>
            </a:r>
            <a:r>
              <a:rPr lang="en-US" sz="2400" dirty="0"/>
              <a:t> un </a:t>
            </a:r>
            <a:r>
              <a:rPr lang="en-US" sz="2400" dirty="0" err="1"/>
              <a:t>exercice</a:t>
            </a:r>
            <a:r>
              <a:rPr lang="en-US" sz="2400" dirty="0"/>
              <a:t> – bravo!</a:t>
            </a:r>
          </a:p>
          <a:p>
            <a:pPr algn="ctr">
              <a:spcAft>
                <a:spcPts val="1200"/>
              </a:spcAft>
            </a:pP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pourrez</a:t>
            </a:r>
            <a:r>
              <a:rPr lang="en-US" sz="2400" dirty="0"/>
              <a:t> </a:t>
            </a:r>
            <a:r>
              <a:rPr lang="fr-FR" sz="2400" dirty="0"/>
              <a:t>prendre autant de temps que vous le souhaitez avant de démarrer le prochain exercice.</a:t>
            </a:r>
            <a:endParaRPr lang="en-US" sz="2400" dirty="0"/>
          </a:p>
          <a:p>
            <a:pPr algn="ctr">
              <a:spcAft>
                <a:spcPts val="1200"/>
              </a:spcAft>
            </a:pPr>
            <a:r>
              <a:rPr lang="en-US" sz="2400" dirty="0"/>
              <a:t>Par </a:t>
            </a:r>
            <a:r>
              <a:rPr lang="en-US" sz="2400" dirty="0" err="1"/>
              <a:t>contre</a:t>
            </a:r>
            <a:r>
              <a:rPr lang="en-US" sz="2400" dirty="0"/>
              <a:t>,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fermez</a:t>
            </a:r>
            <a:r>
              <a:rPr lang="en-US" sz="2400" dirty="0"/>
              <a:t> </a:t>
            </a:r>
            <a:r>
              <a:rPr lang="en-US" sz="2400" dirty="0" err="1"/>
              <a:t>l’onglet</a:t>
            </a:r>
            <a:r>
              <a:rPr lang="en-US" sz="2400" dirty="0"/>
              <a:t> de </a:t>
            </a:r>
            <a:r>
              <a:rPr lang="en-US" sz="2400" dirty="0" err="1"/>
              <a:t>votre</a:t>
            </a:r>
            <a:r>
              <a:rPr lang="en-US" sz="2400" dirty="0"/>
              <a:t> </a:t>
            </a:r>
            <a:r>
              <a:rPr lang="en-US" sz="2400" dirty="0" err="1"/>
              <a:t>navigateur</a:t>
            </a:r>
            <a:r>
              <a:rPr lang="en-US" sz="2400" dirty="0"/>
              <a:t>,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devrez</a:t>
            </a:r>
            <a:r>
              <a:rPr lang="en-US" sz="2400" dirty="0"/>
              <a:t> </a:t>
            </a:r>
            <a:r>
              <a:rPr lang="en-US" sz="2400" dirty="0" err="1"/>
              <a:t>recommencer</a:t>
            </a:r>
            <a:r>
              <a:rPr lang="en-US" sz="2400" dirty="0"/>
              <a:t> le test </a:t>
            </a:r>
            <a:r>
              <a:rPr lang="en-US" sz="2400" dirty="0" err="1"/>
              <a:t>depuis</a:t>
            </a:r>
            <a:r>
              <a:rPr lang="en-US" sz="2400" dirty="0"/>
              <a:t> la début…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7316128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UNE PETITE VARIATION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491764-CAF2-4C4D-92A4-4E066D1B85CA}"/>
              </a:ext>
            </a:extLst>
          </p:cNvPr>
          <p:cNvSpPr/>
          <p:nvPr/>
        </p:nvSpPr>
        <p:spPr>
          <a:xfrm>
            <a:off x="2936748" y="2157247"/>
            <a:ext cx="6318504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E02846F-DB7E-42DB-A4A9-A42683009D06}"/>
              </a:ext>
            </a:extLst>
          </p:cNvPr>
          <p:cNvSpPr txBox="1"/>
          <p:nvPr/>
        </p:nvSpPr>
        <p:spPr>
          <a:xfrm>
            <a:off x="1874192" y="1055221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Lors</a:t>
            </a:r>
            <a:r>
              <a:rPr lang="en-GB" sz="2400" dirty="0"/>
              <a:t> de </a:t>
            </a:r>
            <a:r>
              <a:rPr lang="en-GB" sz="2400" dirty="0" err="1"/>
              <a:t>certains</a:t>
            </a:r>
            <a:r>
              <a:rPr lang="en-GB" sz="2400" dirty="0"/>
              <a:t> </a:t>
            </a:r>
            <a:r>
              <a:rPr lang="en-GB" sz="2400" dirty="0" err="1"/>
              <a:t>exercices</a:t>
            </a:r>
            <a:r>
              <a:rPr lang="en-GB" sz="2400" dirty="0"/>
              <a:t>, nous </a:t>
            </a:r>
            <a:r>
              <a:rPr lang="en-GB" sz="2400" dirty="0" err="1"/>
              <a:t>remplacerons</a:t>
            </a:r>
            <a:r>
              <a:rPr lang="en-GB" sz="2400" dirty="0"/>
              <a:t> la phase de test par </a:t>
            </a:r>
            <a:r>
              <a:rPr lang="en-GB" sz="2400" dirty="0" err="1"/>
              <a:t>une</a:t>
            </a:r>
            <a:r>
              <a:rPr lang="en-GB" sz="2400" dirty="0"/>
              <a:t> </a:t>
            </a:r>
            <a:r>
              <a:rPr lang="en-GB" sz="2400" dirty="0" err="1"/>
              <a:t>évaluation</a:t>
            </a:r>
            <a:r>
              <a:rPr lang="en-GB" sz="2400" dirty="0"/>
              <a:t> </a:t>
            </a:r>
            <a:r>
              <a:rPr lang="en-GB" sz="2400" dirty="0" err="1"/>
              <a:t>d’effort</a:t>
            </a:r>
            <a:r>
              <a:rPr lang="en-GB" sz="2400" dirty="0"/>
              <a:t>: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6759" y="5598846"/>
            <a:ext cx="101584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Répondez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déplaçant</a:t>
            </a:r>
            <a:r>
              <a:rPr lang="en-GB" sz="2400" dirty="0"/>
              <a:t> le </a:t>
            </a:r>
            <a:r>
              <a:rPr lang="en-GB" sz="2400" dirty="0" err="1"/>
              <a:t>curseur</a:t>
            </a:r>
            <a:r>
              <a:rPr lang="en-GB" sz="2400" dirty="0"/>
              <a:t> de </a:t>
            </a:r>
            <a:r>
              <a:rPr lang="en-GB" sz="2400" dirty="0" err="1"/>
              <a:t>manière</a:t>
            </a:r>
            <a:r>
              <a:rPr lang="en-GB" sz="2400" dirty="0"/>
              <a:t> à </a:t>
            </a:r>
            <a:r>
              <a:rPr lang="en-GB" sz="2400" dirty="0" err="1"/>
              <a:t>indiquer</a:t>
            </a:r>
            <a:r>
              <a:rPr lang="en-GB" sz="2400" dirty="0"/>
              <a:t> </a:t>
            </a:r>
            <a:r>
              <a:rPr lang="en-GB" sz="2400" dirty="0" err="1"/>
              <a:t>combien</a:t>
            </a:r>
            <a:r>
              <a:rPr lang="en-GB" sz="2400" dirty="0"/>
              <a:t> </a:t>
            </a:r>
            <a:r>
              <a:rPr lang="en-GB" sz="2400" dirty="0" err="1"/>
              <a:t>d’effort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fourni</a:t>
            </a:r>
            <a:r>
              <a:rPr lang="en-GB" sz="2400" dirty="0"/>
              <a:t> pour </a:t>
            </a:r>
            <a:r>
              <a:rPr lang="en-GB" sz="2400" dirty="0" err="1"/>
              <a:t>mémoriser</a:t>
            </a:r>
            <a:r>
              <a:rPr lang="en-GB" sz="2400" dirty="0"/>
              <a:t> les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cet</a:t>
            </a:r>
            <a:r>
              <a:rPr lang="en-GB" sz="2400" dirty="0"/>
              <a:t> </a:t>
            </a:r>
            <a:r>
              <a:rPr lang="en-GB" sz="2400" dirty="0" err="1"/>
              <a:t>exercice</a:t>
            </a:r>
            <a:r>
              <a:rPr lang="en-GB" sz="2400" dirty="0"/>
              <a:t>. 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467" y="2446186"/>
            <a:ext cx="6173061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743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RÉSUMÉ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1467086" y="1065163"/>
            <a:ext cx="9257828" cy="5632311"/>
            <a:chOff x="1467086" y="1210306"/>
            <a:chExt cx="9257828" cy="5632311"/>
          </a:xfrm>
        </p:grpSpPr>
        <p:sp>
          <p:nvSpPr>
            <p:cNvPr id="6" name="ZoneTexte 5"/>
            <p:cNvSpPr txBox="1"/>
            <p:nvPr/>
          </p:nvSpPr>
          <p:spPr>
            <a:xfrm>
              <a:off x="1467086" y="1210306"/>
              <a:ext cx="9257828" cy="563231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algn="ctr"/>
              <a:r>
                <a:rPr lang="en-GB" sz="2400" dirty="0"/>
                <a:t>Au total, le test </a:t>
              </a:r>
              <a:r>
                <a:rPr lang="en-GB" sz="2400" dirty="0" err="1"/>
                <a:t>comprend</a:t>
              </a:r>
              <a:r>
                <a:rPr lang="en-GB" sz="2400" dirty="0"/>
                <a:t> 12 </a:t>
              </a:r>
              <a:r>
                <a:rPr lang="en-GB" sz="2400" dirty="0" err="1"/>
                <a:t>exercices</a:t>
              </a:r>
              <a:r>
                <a:rPr lang="en-GB" sz="2400" dirty="0"/>
                <a:t> de </a:t>
              </a:r>
              <a:r>
                <a:rPr lang="en-GB" sz="2400" dirty="0" err="1"/>
                <a:t>mémoire</a:t>
              </a:r>
              <a:r>
                <a:rPr lang="en-GB" sz="2400" dirty="0"/>
                <a:t>.</a:t>
              </a:r>
            </a:p>
            <a:p>
              <a:pPr algn="ctr"/>
              <a:endParaRPr lang="en-GB" sz="2400" dirty="0"/>
            </a:p>
            <a:p>
              <a:pPr algn="ctr"/>
              <a:r>
                <a:rPr lang="fr-FR" sz="2400" dirty="0"/>
                <a:t>Chaque exercice de mémoire comprend 6 étapes :</a:t>
              </a:r>
            </a:p>
            <a:p>
              <a:pPr algn="ctr"/>
              <a:endParaRPr lang="fr-FR" sz="2400" dirty="0"/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1 : nous vous indiquons le score cible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2 : vous imaginez la quantité d’effort dont vous pensez avoir besoin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3 : vous mémorisez la grille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4 : nous testons votre mémoire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5 : vous autoévaluez votre performance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6 : nous évaluons vos réponses </a:t>
              </a:r>
            </a:p>
            <a:p>
              <a:pPr algn="ctr"/>
              <a:endParaRPr lang="en-GB" sz="2400" dirty="0"/>
            </a:p>
            <a:p>
              <a:pPr algn="ctr"/>
              <a:endParaRPr lang="en-GB" sz="2400" dirty="0"/>
            </a:p>
            <a:p>
              <a:pPr algn="ctr"/>
              <a:r>
                <a:rPr lang="en-GB" sz="2400" dirty="0" err="1"/>
                <a:t>Relisez</a:t>
              </a:r>
              <a:r>
                <a:rPr lang="en-GB" sz="2400" dirty="0"/>
                <a:t> </a:t>
              </a:r>
              <a:r>
                <a:rPr lang="en-GB" sz="2400" dirty="0" err="1"/>
                <a:t>ces</a:t>
              </a:r>
              <a:r>
                <a:rPr lang="en-GB" sz="2400" dirty="0"/>
                <a:t> instructions </a:t>
              </a:r>
              <a:r>
                <a:rPr lang="en-GB" sz="2400" dirty="0" err="1"/>
                <a:t>jusqu’à</a:t>
              </a:r>
              <a:r>
                <a:rPr lang="en-GB" sz="2400" dirty="0"/>
                <a:t> </a:t>
              </a:r>
              <a:r>
                <a:rPr lang="en-GB" sz="2400" dirty="0" err="1"/>
                <a:t>ce</a:t>
              </a:r>
              <a:r>
                <a:rPr lang="en-GB" sz="2400" dirty="0"/>
                <a:t> </a:t>
              </a:r>
              <a:r>
                <a:rPr lang="en-GB" sz="2400" dirty="0" err="1"/>
                <a:t>qu’elles</a:t>
              </a:r>
              <a:r>
                <a:rPr lang="en-GB" sz="2400" dirty="0"/>
                <a:t> </a:t>
              </a:r>
              <a:r>
                <a:rPr lang="en-GB" sz="2400" dirty="0" err="1"/>
                <a:t>soient</a:t>
              </a:r>
              <a:r>
                <a:rPr lang="en-GB" sz="2400" dirty="0"/>
                <a:t> </a:t>
              </a:r>
              <a:r>
                <a:rPr lang="en-GB" sz="2400" dirty="0" err="1"/>
                <a:t>parfaitement</a:t>
              </a:r>
              <a:r>
                <a:rPr lang="en-GB" sz="2400" dirty="0"/>
                <a:t> </a:t>
              </a:r>
              <a:r>
                <a:rPr lang="en-GB" sz="2400" dirty="0" err="1"/>
                <a:t>claires</a:t>
              </a:r>
              <a:r>
                <a:rPr lang="en-GB" sz="2400" dirty="0"/>
                <a:t>.</a:t>
              </a:r>
            </a:p>
            <a:p>
              <a:pPr algn="ctr"/>
              <a:endParaRPr lang="en-GB" sz="2400" dirty="0"/>
            </a:p>
            <a:p>
              <a:pPr algn="ctr"/>
              <a:endParaRPr lang="en-GB" sz="2400" b="1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352800" y="2681237"/>
              <a:ext cx="6020651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2400" b="1" dirty="0"/>
                <a:t>Etape 1 </a:t>
              </a:r>
              <a:r>
                <a:rPr lang="fr-FR" sz="2400" dirty="0"/>
                <a:t>: nous vous indiquons le score cible</a:t>
              </a:r>
            </a:p>
            <a:p>
              <a:r>
                <a:rPr lang="fr-FR" sz="2400" b="1" dirty="0"/>
                <a:t>Etape 2</a:t>
              </a:r>
              <a:r>
                <a:rPr lang="fr-FR" sz="2400" dirty="0"/>
                <a:t> : vous imaginez la quantité d’effort dont vous pensez avoir besoin</a:t>
              </a:r>
            </a:p>
            <a:p>
              <a:r>
                <a:rPr lang="fr-FR" sz="2400" b="1" dirty="0"/>
                <a:t>Etape 3 </a:t>
              </a:r>
              <a:r>
                <a:rPr lang="fr-FR" sz="2400" dirty="0"/>
                <a:t>: vous mémorisez la grille</a:t>
              </a:r>
            </a:p>
            <a:p>
              <a:r>
                <a:rPr lang="fr-FR" sz="2400" b="1" dirty="0"/>
                <a:t>Etape 4</a:t>
              </a:r>
              <a:r>
                <a:rPr lang="fr-FR" sz="2400" dirty="0"/>
                <a:t> : nous testons votre mémoire</a:t>
              </a:r>
            </a:p>
            <a:p>
              <a:r>
                <a:rPr lang="fr-FR" sz="2400" b="1" dirty="0"/>
                <a:t>Etape 5</a:t>
              </a:r>
              <a:r>
                <a:rPr lang="fr-FR" sz="2400" dirty="0"/>
                <a:t> : vous </a:t>
              </a:r>
              <a:r>
                <a:rPr lang="fr-FR" sz="2400" dirty="0" err="1"/>
                <a:t>auto-évaluez</a:t>
              </a:r>
              <a:r>
                <a:rPr lang="fr-FR" sz="2400" dirty="0"/>
                <a:t> votre performance</a:t>
              </a:r>
            </a:p>
            <a:p>
              <a:r>
                <a:rPr lang="fr-FR" sz="2400" b="1" dirty="0"/>
                <a:t>Etape 6</a:t>
              </a:r>
              <a:r>
                <a:rPr lang="fr-FR" sz="2400" dirty="0"/>
                <a:t> : nous évaluons vos réponses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62437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VOTRE CAPACITÉ INITIALE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467086" y="2327905"/>
            <a:ext cx="9257828" cy="261610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Avant le premier </a:t>
            </a:r>
            <a:r>
              <a:rPr lang="en-GB" sz="2400" dirty="0" err="1"/>
              <a:t>exercice</a:t>
            </a:r>
            <a:r>
              <a:rPr lang="en-GB" sz="2400" dirty="0"/>
              <a:t>, nous </a:t>
            </a:r>
            <a:r>
              <a:rPr lang="en-GB" sz="2400" dirty="0" err="1"/>
              <a:t>voulons</a:t>
            </a:r>
            <a:r>
              <a:rPr lang="en-GB" sz="2400" dirty="0"/>
              <a:t> </a:t>
            </a:r>
            <a:r>
              <a:rPr lang="en-GB" sz="2400" dirty="0" err="1"/>
              <a:t>mesurer</a:t>
            </a:r>
            <a:r>
              <a:rPr lang="en-GB" sz="2400" dirty="0"/>
              <a:t> </a:t>
            </a:r>
            <a:r>
              <a:rPr lang="fr-FR" sz="2400" dirty="0"/>
              <a:t>votre capacité initiale à </a:t>
            </a:r>
            <a:r>
              <a:rPr lang="fr-FR" sz="2400" dirty="0" err="1"/>
              <a:t>auto-évaluer</a:t>
            </a:r>
            <a:r>
              <a:rPr lang="fr-FR" sz="2400" dirty="0"/>
              <a:t> correctement vos compétences mentales.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Nous vous montrerons la grille une fois et puis nous vous demanderons d’imaginer combien d’effort cela vous demanderait pour atteindre différents scores.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êtes</a:t>
            </a:r>
            <a:r>
              <a:rPr lang="en-GB" sz="2400" dirty="0"/>
              <a:t> prêt(e)? </a:t>
            </a:r>
            <a:r>
              <a:rPr lang="en-GB" sz="2400" dirty="0" err="1"/>
              <a:t>Cest</a:t>
            </a:r>
            <a:r>
              <a:rPr lang="en-GB" sz="2400" dirty="0"/>
              <a:t> </a:t>
            </a:r>
            <a:r>
              <a:rPr lang="en-GB" sz="2400" dirty="0" err="1"/>
              <a:t>parti</a:t>
            </a:r>
            <a:r>
              <a:rPr lang="en-GB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16696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LES EXERCICES DE MEMOIRE : PRINCIPE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346863"/>
            <a:ext cx="8443609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dirty="0" err="1"/>
              <a:t>Lors</a:t>
            </a:r>
            <a:r>
              <a:rPr lang="en-GB" sz="2400" dirty="0"/>
              <a:t> de </a:t>
            </a:r>
            <a:r>
              <a:rPr lang="en-GB" sz="2400" dirty="0" err="1"/>
              <a:t>chaque</a:t>
            </a:r>
            <a:r>
              <a:rPr lang="en-GB" sz="2400" dirty="0"/>
              <a:t> exercise de </a:t>
            </a:r>
            <a:r>
              <a:rPr lang="en-GB" sz="2400" dirty="0" err="1"/>
              <a:t>mémoire</a:t>
            </a:r>
            <a:r>
              <a:rPr lang="en-GB" sz="2400" dirty="0"/>
              <a:t>,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souvenir de la position de 8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disposés</a:t>
            </a:r>
            <a:r>
              <a:rPr lang="en-GB" sz="2400" dirty="0"/>
              <a:t> sur </a:t>
            </a:r>
            <a:r>
              <a:rPr lang="en-GB" sz="2400" dirty="0" err="1"/>
              <a:t>une</a:t>
            </a:r>
            <a:r>
              <a:rPr lang="en-GB" sz="2400" dirty="0"/>
              <a:t> grille </a:t>
            </a:r>
            <a:r>
              <a:rPr lang="en-GB" sz="2400" dirty="0" err="1"/>
              <a:t>carrée</a:t>
            </a:r>
            <a:r>
              <a:rPr lang="en-GB" sz="2400" dirty="0"/>
              <a:t>.</a:t>
            </a:r>
          </a:p>
          <a:p>
            <a:pPr algn="ctr">
              <a:spcAft>
                <a:spcPts val="600"/>
              </a:spcAft>
            </a:pPr>
            <a:r>
              <a:rPr lang="en-GB" sz="2400" dirty="0"/>
              <a:t>Dans </a:t>
            </a:r>
            <a:r>
              <a:rPr lang="en-GB" sz="2400" dirty="0" err="1"/>
              <a:t>l’exemple</a:t>
            </a:r>
            <a:r>
              <a:rPr lang="en-GB" sz="2400" dirty="0"/>
              <a:t> </a:t>
            </a:r>
            <a:r>
              <a:rPr lang="en-GB" sz="2400" dirty="0" err="1"/>
              <a:t>suivant</a:t>
            </a:r>
            <a:r>
              <a:rPr lang="en-GB" sz="2400" dirty="0"/>
              <a:t>, les deux chiffres “1” </a:t>
            </a:r>
            <a:r>
              <a:rPr lang="en-GB" sz="2400" dirty="0" err="1"/>
              <a:t>forment</a:t>
            </a:r>
            <a:r>
              <a:rPr lang="en-GB" sz="2400" dirty="0"/>
              <a:t> </a:t>
            </a:r>
            <a:r>
              <a:rPr lang="en-GB" sz="2400" dirty="0" err="1"/>
              <a:t>une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, </a:t>
            </a:r>
            <a:r>
              <a:rPr lang="en-GB" sz="2400" dirty="0" err="1"/>
              <a:t>dont</a:t>
            </a:r>
            <a:r>
              <a:rPr lang="en-GB" sz="2400" dirty="0"/>
              <a:t> </a:t>
            </a:r>
            <a:r>
              <a:rPr lang="en-GB" sz="2400" dirty="0" err="1"/>
              <a:t>chaque</a:t>
            </a:r>
            <a:r>
              <a:rPr lang="en-GB" sz="2400" dirty="0"/>
              <a:t> element </a:t>
            </a:r>
            <a:r>
              <a:rPr lang="en-GB" sz="2400" dirty="0" err="1"/>
              <a:t>est</a:t>
            </a:r>
            <a:r>
              <a:rPr lang="en-GB" sz="2400" dirty="0"/>
              <a:t> </a:t>
            </a:r>
            <a:r>
              <a:rPr lang="en-GB" sz="2400" dirty="0" err="1"/>
              <a:t>positionné</a:t>
            </a:r>
            <a:r>
              <a:rPr lang="en-GB" sz="2400" dirty="0"/>
              <a:t> sur un emplacement de la grille: 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4807226" y="3724111"/>
            <a:ext cx="2553693" cy="2475203"/>
            <a:chOff x="4807226" y="3724111"/>
            <a:chExt cx="2553693" cy="2475203"/>
          </a:xfrm>
        </p:grpSpPr>
        <p:grpSp>
          <p:nvGrpSpPr>
            <p:cNvPr id="4" name="Groupe 3"/>
            <p:cNvGrpSpPr/>
            <p:nvPr/>
          </p:nvGrpSpPr>
          <p:grpSpPr>
            <a:xfrm>
              <a:off x="4807226" y="3724111"/>
              <a:ext cx="2553693" cy="2475203"/>
              <a:chOff x="4807226" y="3724111"/>
              <a:chExt cx="2553693" cy="2475203"/>
            </a:xfrm>
          </p:grpSpPr>
          <p:pic>
            <p:nvPicPr>
              <p:cNvPr id="12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5294" t="16027" r="25294" b="12133"/>
              <a:stretch/>
            </p:blipFill>
            <p:spPr>
              <a:xfrm>
                <a:off x="4807226" y="3724111"/>
                <a:ext cx="2553693" cy="2475203"/>
              </a:xfrm>
              <a:prstGeom prst="rect">
                <a:avLst/>
              </a:prstGeom>
            </p:spPr>
          </p:pic>
          <p:pic>
            <p:nvPicPr>
              <p:cNvPr id="13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9823" t="69829" r="37838" b="12205"/>
              <a:stretch/>
            </p:blipFill>
            <p:spPr>
              <a:xfrm>
                <a:off x="6072272" y="4325560"/>
                <a:ext cx="637735" cy="618978"/>
              </a:xfrm>
              <a:prstGeom prst="rect">
                <a:avLst/>
              </a:prstGeom>
            </p:spPr>
          </p:pic>
        </p:grpSp>
        <p:sp>
          <p:nvSpPr>
            <p:cNvPr id="6" name="Rectangle 5"/>
            <p:cNvSpPr/>
            <p:nvPr/>
          </p:nvSpPr>
          <p:spPr>
            <a:xfrm>
              <a:off x="6160294" y="4405464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156586" y="5662764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7199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874196" y="1084488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Nous </a:t>
            </a:r>
            <a:r>
              <a:rPr lang="en-GB" sz="2400" dirty="0" err="1"/>
              <a:t>testerons</a:t>
            </a:r>
            <a:r>
              <a:rPr lang="en-GB" sz="2400" dirty="0"/>
              <a:t> </a:t>
            </a:r>
            <a:r>
              <a:rPr lang="en-GB" sz="2400" dirty="0" err="1"/>
              <a:t>votre</a:t>
            </a:r>
            <a:r>
              <a:rPr lang="en-GB" sz="2400" dirty="0"/>
              <a:t> </a:t>
            </a:r>
            <a:r>
              <a:rPr lang="en-GB" sz="2400" dirty="0" err="1"/>
              <a:t>mémoire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montrant</a:t>
            </a:r>
            <a:r>
              <a:rPr lang="en-GB" sz="2400" dirty="0"/>
              <a:t> </a:t>
            </a:r>
            <a:r>
              <a:rPr lang="en-GB" sz="2400" dirty="0" err="1"/>
              <a:t>l’un</a:t>
            </a:r>
            <a:r>
              <a:rPr lang="en-GB" sz="2400" dirty="0"/>
              <a:t> des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F87B56-3A1F-46ED-B0F7-1E813590C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4" t="16027" r="25294" b="12133"/>
          <a:stretch/>
        </p:blipFill>
        <p:spPr>
          <a:xfrm>
            <a:off x="4819154" y="2186479"/>
            <a:ext cx="2553693" cy="2475203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LES EXERCICES DE MEMOIRE : PHASE DE TEST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874196" y="4911737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alors</a:t>
            </a:r>
            <a:r>
              <a:rPr lang="en-GB" sz="2400" dirty="0"/>
              <a:t> nous </a:t>
            </a:r>
            <a:r>
              <a:rPr lang="en-GB" sz="2400" dirty="0" err="1"/>
              <a:t>indiquer</a:t>
            </a:r>
            <a:r>
              <a:rPr lang="en-GB" sz="2400" dirty="0"/>
              <a:t> </a:t>
            </a:r>
            <a:r>
              <a:rPr lang="en-GB" sz="2400" dirty="0" err="1"/>
              <a:t>l’emplacement</a:t>
            </a:r>
            <a:r>
              <a:rPr lang="en-GB" sz="2400" dirty="0"/>
              <a:t> de </a:t>
            </a:r>
            <a:r>
              <a:rPr lang="en-GB" sz="2400" dirty="0" err="1"/>
              <a:t>l’autre</a:t>
            </a:r>
            <a:r>
              <a:rPr lang="en-GB" sz="2400" dirty="0"/>
              <a:t> chiffre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Lors de chaque exercice de mémoire, vous serez testé sur plusieurs paires de chiffres.</a:t>
            </a:r>
            <a:endParaRPr lang="en-GB" sz="2400" dirty="0"/>
          </a:p>
        </p:txBody>
      </p:sp>
      <p:grpSp>
        <p:nvGrpSpPr>
          <p:cNvPr id="3" name="Groupe 2"/>
          <p:cNvGrpSpPr/>
          <p:nvPr/>
        </p:nvGrpSpPr>
        <p:grpSpPr>
          <a:xfrm>
            <a:off x="4819154" y="2186478"/>
            <a:ext cx="2553693" cy="2475203"/>
            <a:chOff x="1698266" y="2186478"/>
            <a:chExt cx="2553693" cy="2475203"/>
          </a:xfrm>
        </p:grpSpPr>
        <p:grpSp>
          <p:nvGrpSpPr>
            <p:cNvPr id="7" name="Groupe 6"/>
            <p:cNvGrpSpPr/>
            <p:nvPr/>
          </p:nvGrpSpPr>
          <p:grpSpPr>
            <a:xfrm>
              <a:off x="1698266" y="2186478"/>
              <a:ext cx="2553693" cy="2475203"/>
              <a:chOff x="4807226" y="3724111"/>
              <a:chExt cx="2553693" cy="2475203"/>
            </a:xfrm>
          </p:grpSpPr>
          <p:pic>
            <p:nvPicPr>
              <p:cNvPr id="13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5294" t="16027" r="25294" b="12133"/>
              <a:stretch/>
            </p:blipFill>
            <p:spPr>
              <a:xfrm>
                <a:off x="4807226" y="3724111"/>
                <a:ext cx="2553693" cy="2475203"/>
              </a:xfrm>
              <a:prstGeom prst="rect">
                <a:avLst/>
              </a:prstGeom>
            </p:spPr>
          </p:pic>
          <p:pic>
            <p:nvPicPr>
              <p:cNvPr id="14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9823" t="69829" r="37838" b="12205"/>
              <a:stretch/>
            </p:blipFill>
            <p:spPr>
              <a:xfrm>
                <a:off x="6072272" y="4325560"/>
                <a:ext cx="637735" cy="618978"/>
              </a:xfrm>
              <a:prstGeom prst="rect">
                <a:avLst/>
              </a:prstGeom>
            </p:spPr>
          </p:pic>
        </p:grpSp>
        <p:sp>
          <p:nvSpPr>
            <p:cNvPr id="9" name="Rectangle 8"/>
            <p:cNvSpPr/>
            <p:nvPr/>
          </p:nvSpPr>
          <p:spPr>
            <a:xfrm>
              <a:off x="3051334" y="2867831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51334" y="4125131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9118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5" y="1737755"/>
            <a:ext cx="844360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Pour réussir un exercice, il vous faudra donner un certain nombre de réponses correctes : c’est ce que nous appelons </a:t>
            </a:r>
            <a:r>
              <a:rPr lang="fr-FR" sz="2400" b="1" dirty="0"/>
              <a:t>le score cible </a:t>
            </a:r>
            <a:r>
              <a:rPr lang="fr-FR" sz="2400" dirty="0"/>
              <a:t>d’un exercice.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Certains exercices vous paraîtront faciles, parce que le score cible sera faible (4 ou 5 par exemple). D’autres vous paraîtront plus difficiles, parce que le score cible sera élevé (6 ou 7). 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Nous vous indiquerons le score cible au début de chaque exercice. Vous aurez la possibilité de doser votre effort de mémorisation en visualisant l’emplacement des 8 paires de chiffres autant de fois que vous le souhaitez, avant de démarrer la phase de test. 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GB" sz="2400" b="1" dirty="0">
                <a:solidFill>
                  <a:srgbClr val="0070C0"/>
                </a:solidFill>
              </a:rPr>
              <a:t>LES EXERCICES DE MEMOIRE :</a:t>
            </a:r>
          </a:p>
          <a:p>
            <a:pPr algn="ctr"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 SCORE CIBLE</a:t>
            </a:r>
          </a:p>
        </p:txBody>
      </p:sp>
    </p:spTree>
    <p:extLst>
      <p:ext uri="{BB962C8B-B14F-4D97-AF65-F5344CB8AC3E}">
        <p14:creationId xmlns:p14="http://schemas.microsoft.com/office/powerpoint/2010/main" val="2559405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8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2400" b="1" dirty="0">
                <a:solidFill>
                  <a:srgbClr val="0070C0"/>
                </a:solidFill>
              </a:rPr>
              <a:t>LES EXERCICES DE MEMOIRE :</a:t>
            </a:r>
          </a:p>
          <a:p>
            <a:pPr algn="ctr"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AUTO-ÉVALUATION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74195" y="1624292"/>
            <a:ext cx="844360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Au total, le test </a:t>
            </a:r>
            <a:r>
              <a:rPr lang="en-GB" sz="2400" dirty="0" err="1"/>
              <a:t>comprend</a:t>
            </a:r>
            <a:r>
              <a:rPr lang="en-GB" sz="2400" dirty="0"/>
              <a:t> 12 </a:t>
            </a:r>
            <a:r>
              <a:rPr lang="fr-FR" sz="2400" dirty="0"/>
              <a:t>exercices</a:t>
            </a:r>
            <a:r>
              <a:rPr lang="en-GB" sz="2400" dirty="0"/>
              <a:t> de </a:t>
            </a:r>
            <a:r>
              <a:rPr lang="en-GB" sz="2400" dirty="0" err="1"/>
              <a:t>mémoire</a:t>
            </a:r>
            <a:r>
              <a:rPr lang="en-GB" sz="2400" dirty="0"/>
              <a:t>.</a:t>
            </a:r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Lors de chaque exercice de mémoire, vous adapterez votre effort pour essayer d’atteindre le score cible de l’exercice. Cela dit, vous ne serez pas toujours capable de réussir.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A la fin de chaque exercice, nous vous demanderons donc de vous auto-évaluer. Ces auto-évaluations sont aussi importantes que la réussite des exercices !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En plus de cette auto-évaluation, nous allons vous poser quelques questions supplémentaires. Nous allons maintenant vous détailler toutes les étapes des exercices de mémoire. </a:t>
            </a:r>
          </a:p>
        </p:txBody>
      </p:sp>
    </p:spTree>
    <p:extLst>
      <p:ext uri="{BB962C8B-B14F-4D97-AF65-F5344CB8AC3E}">
        <p14:creationId xmlns:p14="http://schemas.microsoft.com/office/powerpoint/2010/main" val="205549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76701" y="393899"/>
            <a:ext cx="503859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1 - AFFICHAGE DU SCORE CIBLE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4" y="1243122"/>
            <a:ext cx="8443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Au début de chaque exercice, nous vous indiquerons le numéro de l’exercice et le score cible (c’est-à-dire le nombre de réponses correctes que vous devrez donner pour réussir l’exercice). </a:t>
            </a:r>
            <a:endParaRPr lang="en-GB" sz="2400" dirty="0"/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ZoneTexte 9">
            <a:extLst>
              <a:ext uri="{FF2B5EF4-FFF2-40B4-BE49-F238E27FC236}">
                <a16:creationId xmlns:a16="http://schemas.microsoft.com/office/drawing/2014/main" id="{C6521428-2C03-4866-9240-C0CA0E9FD4A9}"/>
              </a:ext>
            </a:extLst>
          </p:cNvPr>
          <p:cNvSpPr txBox="1"/>
          <p:nvPr/>
        </p:nvSpPr>
        <p:spPr>
          <a:xfrm>
            <a:off x="4779798" y="3993766"/>
            <a:ext cx="2632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/>
              <a:t>Exercice</a:t>
            </a:r>
            <a:r>
              <a:rPr lang="en-GB" sz="2400" dirty="0"/>
              <a:t> </a:t>
            </a:r>
            <a:r>
              <a:rPr lang="en-GB" sz="2400" dirty="0" err="1"/>
              <a:t>numéro</a:t>
            </a:r>
            <a:r>
              <a:rPr lang="en-GB" sz="2400" dirty="0"/>
              <a:t>: </a:t>
            </a:r>
            <a:r>
              <a:rPr lang="en-GB" sz="2400" b="1" dirty="0"/>
              <a:t>6</a:t>
            </a:r>
          </a:p>
          <a:p>
            <a:pPr algn="ctr"/>
            <a:endParaRPr lang="en-GB" sz="2400" b="1" dirty="0"/>
          </a:p>
          <a:p>
            <a:pPr algn="ctr"/>
            <a:r>
              <a:rPr lang="en-GB" sz="2400" dirty="0"/>
              <a:t>Score </a:t>
            </a:r>
            <a:r>
              <a:rPr lang="en-GB" sz="2400" dirty="0" err="1"/>
              <a:t>cible</a:t>
            </a:r>
            <a:r>
              <a:rPr lang="en-GB" sz="2400" dirty="0"/>
              <a:t>: </a:t>
            </a:r>
            <a:r>
              <a:rPr lang="en-GB" sz="2400" b="1" dirty="0"/>
              <a:t>4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29809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74195" y="999519"/>
            <a:ext cx="8443609" cy="552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300" dirty="0"/>
              <a:t>Ensuite, nous allons vous demander d’imaginer combien d’effort cela vous demanderait pour atteindre le score cible. </a:t>
            </a:r>
          </a:p>
          <a:p>
            <a:pPr algn="ctr">
              <a:spcAft>
                <a:spcPts val="1200"/>
              </a:spcAft>
            </a:pPr>
            <a:endParaRPr lang="fr-FR" sz="1400" dirty="0"/>
          </a:p>
          <a:p>
            <a:pPr algn="ctr">
              <a:spcAft>
                <a:spcPts val="1200"/>
              </a:spcAft>
            </a:pPr>
            <a:r>
              <a:rPr lang="fr-FR" sz="2300" dirty="0"/>
              <a:t>La question sera : </a:t>
            </a:r>
          </a:p>
          <a:p>
            <a:pPr algn="ctr">
              <a:spcAft>
                <a:spcPts val="1200"/>
              </a:spcAft>
            </a:pPr>
            <a:r>
              <a:rPr lang="fr-FR" sz="2300" dirty="0"/>
              <a:t>« </a:t>
            </a:r>
            <a:r>
              <a:rPr lang="fr-FR" sz="2300" b="1" dirty="0"/>
              <a:t>Combien de fois pensez-vous avoir besoin de voir les chiffres de la grille pour atteindre le score cible ? </a:t>
            </a:r>
            <a:r>
              <a:rPr lang="fr-FR" sz="2300" dirty="0"/>
              <a:t>»</a:t>
            </a:r>
          </a:p>
          <a:p>
            <a:pPr algn="ctr">
              <a:spcAft>
                <a:spcPts val="1200"/>
              </a:spcAft>
            </a:pPr>
            <a:endParaRPr lang="en-GB" sz="2300" dirty="0"/>
          </a:p>
          <a:p>
            <a:pPr algn="ctr">
              <a:spcAft>
                <a:spcPts val="1200"/>
              </a:spcAft>
            </a:pPr>
            <a:r>
              <a:rPr lang="fr-FR" sz="2300" dirty="0"/>
              <a:t>Au début, vous pourriez trouver cette question difficile. C’est normal: essayez simplement de répondre le mieux possible</a:t>
            </a:r>
            <a:r>
              <a:rPr lang="en-GB" sz="2300" dirty="0"/>
              <a:t>.</a:t>
            </a:r>
          </a:p>
          <a:p>
            <a:pPr algn="ctr">
              <a:spcAft>
                <a:spcPts val="1200"/>
              </a:spcAft>
            </a:pPr>
            <a:endParaRPr lang="en-GB" sz="1600" dirty="0"/>
          </a:p>
          <a:p>
            <a:pPr algn="ctr">
              <a:spcAft>
                <a:spcPts val="1200"/>
              </a:spcAft>
            </a:pPr>
            <a:r>
              <a:rPr lang="fr-FR" sz="2300" dirty="0"/>
              <a:t>Lors de la phase de mémorisation, vous pourriez avoir besoin de plus (ou moins) d’effort qu’attendu. Pas de problème : vous serez libre de choisir votre effort (quelle qu’ait été votre réponse à cette question). </a:t>
            </a:r>
            <a:endParaRPr lang="en-GB" sz="2300" dirty="0"/>
          </a:p>
        </p:txBody>
      </p:sp>
    </p:spTree>
    <p:extLst>
      <p:ext uri="{BB962C8B-B14F-4D97-AF65-F5344CB8AC3E}">
        <p14:creationId xmlns:p14="http://schemas.microsoft.com/office/powerpoint/2010/main" val="21784423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7732</TotalTime>
  <Words>1880</Words>
  <Application>Microsoft Office PowerPoint</Application>
  <PresentationFormat>Widescreen</PresentationFormat>
  <Paragraphs>173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HOPPER William</dc:creator>
  <cp:lastModifiedBy>William Hopper</cp:lastModifiedBy>
  <cp:revision>163</cp:revision>
  <cp:lastPrinted>2021-10-19T16:24:10Z</cp:lastPrinted>
  <dcterms:created xsi:type="dcterms:W3CDTF">2020-02-28T14:25:54Z</dcterms:created>
  <dcterms:modified xsi:type="dcterms:W3CDTF">2021-11-09T10:14:36Z</dcterms:modified>
</cp:coreProperties>
</file>