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79" r:id="rId4"/>
    <p:sldId id="280" r:id="rId5"/>
    <p:sldId id="283" r:id="rId6"/>
    <p:sldId id="284" r:id="rId7"/>
    <p:sldId id="285" r:id="rId8"/>
    <p:sldId id="287" r:id="rId9"/>
    <p:sldId id="289" r:id="rId10"/>
    <p:sldId id="290" r:id="rId11"/>
    <p:sldId id="277" r:id="rId12"/>
    <p:sldId id="292" r:id="rId13"/>
    <p:sldId id="293" r:id="rId14"/>
    <p:sldId id="298"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65" d="100"/>
          <a:sy n="165" d="100"/>
        </p:scale>
        <p:origin x="14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C99-AEC9-4CFE-B285-2FF9BA1C0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AB94FD-8822-48B4-8FFD-64D4E1E44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BB3241-313D-4FF8-9DE3-1624AEC8A86B}"/>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AB6EDFC7-9189-4B17-B19E-05982F128E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0355A-AE8A-491B-89F1-85995BCDD39D}"/>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212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64C-6E08-4BAB-8A5F-CAD4CEFE42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92BB2-D384-496A-B40A-53E63B255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63DDD-672D-450E-8DEA-09D2F66059F4}"/>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EEE1B34C-27E2-4CFB-A50E-D7784605C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1987B-B91D-4529-ABFC-B3871FDA1BFA}"/>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3504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49D0F-A89B-4C33-B1EA-C6FFAD77B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57505C-F87F-4119-BCB4-04197CB78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5C72CD-32C2-4EE5-9992-BF0CC8383346}"/>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93A1DC8C-F406-442E-ABEF-45D2AE936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761EE9-3621-4B4D-8347-42D6D6CC094B}"/>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9976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7E6-C0FA-49E6-8638-ED84081549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2ED4C4-2A44-4E09-BFB2-3A6261747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D19044-23B9-4051-B08E-8D1AB86F0FEF}"/>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D0A1F0D9-88A5-4334-B029-C263F6524A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2ADF1-D87F-4FC7-A17C-083B3059444C}"/>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9876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1015-6770-4450-8B15-AFC71A28C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5E41E2-EC71-4BC9-8780-B9AB5DC64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FD2CA-D844-47D7-94A8-7440B858D07A}"/>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3A203510-EE33-4002-B62D-B8A407E71B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5B729-8FD9-4A18-AD88-BE51EC0F76A1}"/>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37663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1E5-2A46-4204-A6F1-069CF8AB4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5FCF6C-6A77-46A0-9284-C9A13E0F9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7FEED5-B970-45DE-A15D-919BB7FF6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8A6E2E-92F9-4776-BEE6-3129CFC19636}"/>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6" name="Footer Placeholder 5">
            <a:extLst>
              <a:ext uri="{FF2B5EF4-FFF2-40B4-BE49-F238E27FC236}">
                <a16:creationId xmlns:a16="http://schemas.microsoft.com/office/drawing/2014/main" id="{27B6348C-63B5-4B10-B0F1-0C8745A2AD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C8DD7B-E4E7-4EA8-BBFC-775F7158DD00}"/>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8593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52FB-8E68-40DF-B1FC-3FDC9E8316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FB44B3-ABEA-4713-AA67-4AC2FAC37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669F6-AB89-4449-8B8B-2DE6009FA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F18493-C572-4F38-87C4-C77BB3755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8CD7F-549B-4252-A52C-518D0A64E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9F7116-D781-494D-B0BC-1EA4E4C17BED}"/>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8" name="Footer Placeholder 7">
            <a:extLst>
              <a:ext uri="{FF2B5EF4-FFF2-40B4-BE49-F238E27FC236}">
                <a16:creationId xmlns:a16="http://schemas.microsoft.com/office/drawing/2014/main" id="{6E3129BF-10AC-44D5-A947-67382FAA6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77BBB0-DD2A-4597-BF76-6DF3D4589FBF}"/>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285474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C081-60CC-4E4B-BC35-5B555213BB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F8C777-B468-4552-B2DD-DDD9D79534D4}"/>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4" name="Footer Placeholder 3">
            <a:extLst>
              <a:ext uri="{FF2B5EF4-FFF2-40B4-BE49-F238E27FC236}">
                <a16:creationId xmlns:a16="http://schemas.microsoft.com/office/drawing/2014/main" id="{649EB30A-EAA2-4A0D-BC73-4A98173C31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997D19-B88C-41D4-8A66-FEB7E5E2F088}"/>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5047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652C-2CC8-48B0-9A69-F73E4AB63854}"/>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3" name="Footer Placeholder 2">
            <a:extLst>
              <a:ext uri="{FF2B5EF4-FFF2-40B4-BE49-F238E27FC236}">
                <a16:creationId xmlns:a16="http://schemas.microsoft.com/office/drawing/2014/main" id="{4664A0B7-28B6-430F-AB16-5EB60C75E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3E6B75-8C37-4C3F-8EC3-7E470F8D81CE}"/>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089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4994-94C5-4C3E-ACE3-AE813D3A6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6C7B33-0BFC-456A-BF56-4CE5EFBC6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324C0-A34D-4D38-BAA8-2F6F9931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94A1A-382A-486B-95D7-71C8613ADB3E}"/>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6" name="Footer Placeholder 5">
            <a:extLst>
              <a:ext uri="{FF2B5EF4-FFF2-40B4-BE49-F238E27FC236}">
                <a16:creationId xmlns:a16="http://schemas.microsoft.com/office/drawing/2014/main" id="{5E9C3E18-D652-470A-855C-59F645884B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EB4652-3407-4CDE-9154-A1C032ACDC05}"/>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18880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150A-487C-4251-B166-105737F72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1E8037-F5C1-4D15-98EB-E4C82797F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70DFB9-189B-4BB2-9DD6-9DBC519CA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A4AC7-DEEB-4EB0-B49D-703FE3A167A1}"/>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6" name="Footer Placeholder 5">
            <a:extLst>
              <a:ext uri="{FF2B5EF4-FFF2-40B4-BE49-F238E27FC236}">
                <a16:creationId xmlns:a16="http://schemas.microsoft.com/office/drawing/2014/main" id="{437EF709-400F-49B2-B962-FB031E4E92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844F29-6B32-48BD-8C8C-A33CBAE174F3}"/>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6377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CF85B-4C30-4ADD-98DA-5AC2FD585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2E50DC-CF2F-4B47-8400-3FA52CD49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82C407-C745-4714-BF66-1F6E39C79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43866397-3BCF-443F-88BC-3DFE3AA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53816A-1F26-4185-BE48-EED46E78F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1E018-BB3E-4D99-A825-AA4FBD421AD5}" type="slidenum">
              <a:rPr lang="en-GB" smtClean="0"/>
              <a:t>‹#›</a:t>
            </a:fld>
            <a:endParaRPr lang="en-GB"/>
          </a:p>
        </p:txBody>
      </p:sp>
    </p:spTree>
    <p:extLst>
      <p:ext uri="{BB962C8B-B14F-4D97-AF65-F5344CB8AC3E}">
        <p14:creationId xmlns:p14="http://schemas.microsoft.com/office/powerpoint/2010/main" val="202088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a:solidFill>
                  <a:srgbClr val="0070C0"/>
                </a:solidFill>
              </a:rPr>
              <a:t>TEST DE CHARGE MENTALE:</a:t>
            </a:r>
            <a:endParaRPr lang="fr-FR" sz="2400" b="1" dirty="0">
              <a:solidFill>
                <a:srgbClr val="0070C0"/>
              </a:solidFill>
            </a:endParaRP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723771" y="4317964"/>
            <a:ext cx="10744480" cy="1754326"/>
          </a:xfrm>
          <a:prstGeom prst="rect">
            <a:avLst/>
          </a:prstGeom>
        </p:spPr>
        <p:txBody>
          <a:bodyPr wrap="none">
            <a:spAutoFit/>
          </a:bodyPr>
          <a:lstStyle/>
          <a:p>
            <a:pPr algn="ctr">
              <a:lnSpc>
                <a:spcPct val="150000"/>
              </a:lnSpc>
            </a:pPr>
            <a:r>
              <a:rPr lang="en-GB" sz="2400" dirty="0" err="1"/>
              <a:t>Veuillez</a:t>
            </a:r>
            <a:r>
              <a:rPr lang="en-GB" sz="2400" dirty="0"/>
              <a:t> lire </a:t>
            </a:r>
            <a:r>
              <a:rPr lang="en-GB" sz="2400" dirty="0" err="1"/>
              <a:t>attentivement</a:t>
            </a:r>
            <a:r>
              <a:rPr lang="en-GB" sz="2400" dirty="0"/>
              <a:t> les instructions qui </a:t>
            </a:r>
            <a:r>
              <a:rPr lang="en-GB" sz="2400" dirty="0" err="1"/>
              <a:t>vont</a:t>
            </a:r>
            <a:r>
              <a:rPr lang="en-GB" sz="2400" dirty="0"/>
              <a:t> </a:t>
            </a:r>
            <a:r>
              <a:rPr lang="en-GB" sz="2400" dirty="0" err="1"/>
              <a:t>suivre</a:t>
            </a:r>
            <a:r>
              <a:rPr lang="en-GB" sz="2400" dirty="0"/>
              <a:t>.</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a:t>
            </a:r>
            <a:r>
              <a:rPr lang="en-GB" sz="2400" dirty="0" err="1"/>
              <a:t>droite</a:t>
            </a:r>
            <a:r>
              <a:rPr lang="fr-FR" sz="2400" dirty="0"/>
              <a:t> »</a:t>
            </a:r>
            <a:r>
              <a:rPr lang="en-GB" sz="2400" dirty="0"/>
              <a:t> [</a:t>
            </a:r>
            <a:r>
              <a:rPr lang="en-GB" sz="2400" dirty="0">
                <a:sym typeface="Wingdings" panose="05000000000000000000" pitchFamily="2" charset="2"/>
              </a:rPr>
              <a:t>] </a:t>
            </a:r>
            <a:r>
              <a:rPr lang="en-GB" sz="2400" dirty="0"/>
              <a:t>pour continuer et lire la suite.</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gauche </a:t>
            </a:r>
            <a:r>
              <a:rPr lang="fr-FR" sz="2400" dirty="0"/>
              <a:t>»</a:t>
            </a:r>
            <a:r>
              <a:rPr lang="en-GB" sz="2400" dirty="0"/>
              <a:t> [</a:t>
            </a:r>
            <a:r>
              <a:rPr lang="en-GB" sz="2400" dirty="0">
                <a:sym typeface="Wingdings" panose="05000000000000000000" pitchFamily="2" charset="2"/>
              </a:rPr>
              <a:t>] </a:t>
            </a:r>
            <a:r>
              <a:rPr lang="en-GB" sz="2400" dirty="0"/>
              <a:t>pour </a:t>
            </a:r>
            <a:r>
              <a:rPr lang="en-GB" sz="2400" dirty="0" err="1"/>
              <a:t>revenir</a:t>
            </a:r>
            <a:r>
              <a:rPr lang="en-GB" sz="2400" dirty="0"/>
              <a:t> et lire </a:t>
            </a:r>
            <a:r>
              <a:rPr lang="en-GB" sz="2400" dirty="0" err="1"/>
              <a:t>l’instruction</a:t>
            </a:r>
            <a:r>
              <a:rPr lang="en-GB" sz="2400" dirty="0"/>
              <a:t> </a:t>
            </a:r>
            <a:r>
              <a:rPr lang="en-GB" sz="2400" dirty="0" err="1"/>
              <a:t>précédente</a:t>
            </a:r>
            <a:r>
              <a:rPr lang="en-GB" sz="2400" dirty="0"/>
              <a:t>.</a:t>
            </a:r>
            <a:endParaRPr lang="fr-FR" sz="2400" dirty="0"/>
          </a:p>
        </p:txBody>
      </p:sp>
    </p:spTree>
    <p:extLst>
      <p:ext uri="{BB962C8B-B14F-4D97-AF65-F5344CB8AC3E}">
        <p14:creationId xmlns:p14="http://schemas.microsoft.com/office/powerpoint/2010/main" val="371120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9748" y="1037513"/>
            <a:ext cx="10232504" cy="5201424"/>
          </a:xfrm>
          <a:prstGeom prst="rect">
            <a:avLst/>
          </a:prstGeom>
          <a:noFill/>
        </p:spPr>
        <p:txBody>
          <a:bodyPr wrap="square" rtlCol="0">
            <a:spAutoFit/>
          </a:bodyPr>
          <a:lstStyle/>
          <a:p>
            <a:pPr algn="ctr">
              <a:spcAft>
                <a:spcPts val="600"/>
              </a:spcAft>
            </a:pPr>
            <a:r>
              <a:rPr lang="fr-FR" sz="2400" dirty="0"/>
              <a:t>Pour chaque exercice, et quel que soit le mode de difficulté, il y a 32 chiffres cibles chiffres à détecter.</a:t>
            </a:r>
          </a:p>
          <a:p>
            <a:pPr algn="ctr">
              <a:spcAft>
                <a:spcPts val="600"/>
              </a:spcAft>
            </a:pPr>
            <a:endParaRPr lang="fr-FR" sz="1100" dirty="0"/>
          </a:p>
          <a:p>
            <a:pPr algn="ctr">
              <a:spcAft>
                <a:spcPts val="600"/>
              </a:spcAft>
            </a:pPr>
            <a:r>
              <a:rPr lang="fr-FR" sz="2400" dirty="0"/>
              <a:t>Pour obtenir le bonus, vous devrez détecter correctement au moins 28 chiffres cibles chiffres. Vous devez donc rater strictement moins de 5 cibles.</a:t>
            </a:r>
          </a:p>
          <a:p>
            <a:pPr algn="ctr">
              <a:spcAft>
                <a:spcPts val="600"/>
              </a:spcAft>
            </a:pPr>
            <a:r>
              <a:rPr lang="fr-FR" sz="2400" dirty="0"/>
              <a:t>Ce n’est pas tout : appuyer sur la barre espace alors qu’il n’y avait pas de chiffre cible présent sur l’écran est aussi considéré comme une erreur. Pour obtenir le bonus, il vous faudra faire strictement moins de 5 erreurs de ce type.</a:t>
            </a:r>
          </a:p>
          <a:p>
            <a:pPr algn="ctr">
              <a:spcAft>
                <a:spcPts val="600"/>
              </a:spcAft>
            </a:pPr>
            <a:endParaRPr lang="fr-FR" sz="1100" dirty="0"/>
          </a:p>
          <a:p>
            <a:pPr algn="ctr">
              <a:spcAft>
                <a:spcPts val="600"/>
              </a:spcAft>
            </a:pPr>
            <a:r>
              <a:rPr lang="fr-FR" sz="2400" dirty="0"/>
              <a:t>Vous devez donc appuyer sur la barre d’espace si, et seulement si, vous venez d’apercevoir le chiffre cible.</a:t>
            </a:r>
          </a:p>
          <a:p>
            <a:pPr algn="ctr">
              <a:spcAft>
                <a:spcPts val="600"/>
              </a:spcAft>
            </a:pPr>
            <a:endParaRPr lang="fr-FR" sz="1100" dirty="0"/>
          </a:p>
          <a:p>
            <a:pPr algn="ctr">
              <a:spcAft>
                <a:spcPts val="600"/>
              </a:spcAft>
            </a:pPr>
            <a:r>
              <a:rPr lang="fr-FR" sz="2400" dirty="0"/>
              <a:t>A la fin de chaque exercice, nous vous indiquerons le nombre d’erreurs que vous avez commises.</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CALCUL DU BONUS DE PERFORMANCE</a:t>
            </a:r>
          </a:p>
        </p:txBody>
      </p:sp>
    </p:spTree>
    <p:extLst>
      <p:ext uri="{BB962C8B-B14F-4D97-AF65-F5344CB8AC3E}">
        <p14:creationId xmlns:p14="http://schemas.microsoft.com/office/powerpoint/2010/main" val="236587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5815" y="1205836"/>
            <a:ext cx="10240370" cy="5139869"/>
          </a:xfrm>
          <a:prstGeom prst="rect">
            <a:avLst/>
          </a:prstGeom>
          <a:noFill/>
        </p:spPr>
        <p:txBody>
          <a:bodyPr wrap="square" rtlCol="0">
            <a:spAutoFit/>
          </a:bodyPr>
          <a:lstStyle/>
          <a:p>
            <a:pPr algn="ctr">
              <a:spcAft>
                <a:spcPts val="600"/>
              </a:spcAft>
            </a:pPr>
            <a:r>
              <a:rPr lang="en-GB" sz="2400" dirty="0"/>
              <a:t>Le test </a:t>
            </a:r>
            <a:r>
              <a:rPr lang="en-GB" sz="2400" dirty="0" err="1"/>
              <a:t>comprend</a:t>
            </a:r>
            <a:r>
              <a:rPr lang="en-GB" sz="2400" dirty="0"/>
              <a:t> 32 </a:t>
            </a:r>
            <a:r>
              <a:rPr lang="en-GB" sz="2400" dirty="0" err="1"/>
              <a:t>exercices</a:t>
            </a:r>
            <a:r>
              <a:rPr lang="en-GB" sz="2400" dirty="0"/>
              <a:t> </a:t>
            </a:r>
            <a:r>
              <a:rPr lang="en-GB" sz="2400" dirty="0" err="1"/>
              <a:t>en</a:t>
            </a:r>
            <a:r>
              <a:rPr lang="en-GB" sz="2400" dirty="0"/>
              <a:t> tout. </a:t>
            </a:r>
            <a:r>
              <a:rPr lang="en-GB" sz="2400" dirty="0" err="1"/>
              <a:t>Cela</a:t>
            </a:r>
            <a:r>
              <a:rPr lang="en-GB" sz="2400" dirty="0"/>
              <a:t> </a:t>
            </a:r>
            <a:r>
              <a:rPr lang="en-GB" sz="2400" dirty="0" err="1"/>
              <a:t>dit</a:t>
            </a:r>
            <a:r>
              <a:rPr lang="en-GB" sz="2400" dirty="0"/>
              <a:t>, </a:t>
            </a:r>
            <a:r>
              <a:rPr lang="en-GB" sz="2400" dirty="0" err="1"/>
              <a:t>vous</a:t>
            </a:r>
            <a:r>
              <a:rPr lang="en-GB" sz="2400" dirty="0"/>
              <a:t> </a:t>
            </a:r>
            <a:r>
              <a:rPr lang="en-GB" sz="2400" dirty="0" err="1"/>
              <a:t>pouvez</a:t>
            </a:r>
            <a:r>
              <a:rPr lang="en-GB" sz="2400" dirty="0"/>
              <a:t> </a:t>
            </a:r>
            <a:r>
              <a:rPr lang="en-GB" sz="2400" dirty="0" err="1"/>
              <a:t>gérer</a:t>
            </a:r>
            <a:r>
              <a:rPr lang="en-GB" sz="2400" dirty="0"/>
              <a:t> </a:t>
            </a:r>
            <a:r>
              <a:rPr lang="en-GB" sz="2400" dirty="0" err="1"/>
              <a:t>votre</a:t>
            </a:r>
            <a:r>
              <a:rPr lang="en-GB" sz="2400" dirty="0"/>
              <a:t> charge </a:t>
            </a:r>
            <a:r>
              <a:rPr lang="en-GB" sz="2400" dirty="0" err="1"/>
              <a:t>mentale</a:t>
            </a:r>
            <a:r>
              <a:rPr lang="en-GB" sz="2400" dirty="0"/>
              <a:t> </a:t>
            </a:r>
            <a:r>
              <a:rPr lang="en-GB" sz="2400" dirty="0" err="1"/>
              <a:t>en</a:t>
            </a:r>
            <a:r>
              <a:rPr lang="en-GB" sz="2400" dirty="0"/>
              <a:t> </a:t>
            </a:r>
            <a:r>
              <a:rPr lang="en-GB" sz="2400" dirty="0" err="1"/>
              <a:t>choisissant</a:t>
            </a:r>
            <a:r>
              <a:rPr lang="en-GB" sz="2400" dirty="0"/>
              <a:t> de ne pas </a:t>
            </a:r>
            <a:r>
              <a:rPr lang="en-GB" sz="2400" dirty="0" err="1"/>
              <a:t>effectuer</a:t>
            </a:r>
            <a:r>
              <a:rPr lang="en-GB" sz="2400" dirty="0"/>
              <a:t> </a:t>
            </a:r>
            <a:r>
              <a:rPr lang="en-GB" sz="2400" dirty="0" err="1"/>
              <a:t>certains</a:t>
            </a:r>
            <a:r>
              <a:rPr lang="en-GB" sz="2400" dirty="0"/>
              <a:t> des </a:t>
            </a:r>
            <a:r>
              <a:rPr lang="en-GB" sz="2400" dirty="0" err="1"/>
              <a:t>exercices</a:t>
            </a:r>
            <a:r>
              <a:rPr lang="en-GB" sz="2400" dirty="0"/>
              <a:t>.</a:t>
            </a:r>
          </a:p>
          <a:p>
            <a:pPr algn="ctr">
              <a:spcAft>
                <a:spcPts val="600"/>
              </a:spcAft>
            </a:pPr>
            <a:endParaRPr lang="en-GB" sz="2400" dirty="0"/>
          </a:p>
          <a:p>
            <a:pPr algn="ctr">
              <a:spcAft>
                <a:spcPts val="600"/>
              </a:spcAft>
            </a:pPr>
            <a:r>
              <a:rPr lang="en-GB" sz="2400" dirty="0"/>
              <a:t>Avant </a:t>
            </a:r>
            <a:r>
              <a:rPr lang="en-GB" sz="2400" dirty="0" err="1"/>
              <a:t>chaque</a:t>
            </a:r>
            <a:r>
              <a:rPr lang="en-GB" sz="2400" dirty="0"/>
              <a:t> </a:t>
            </a:r>
            <a:r>
              <a:rPr lang="en-GB" sz="2400" dirty="0" err="1"/>
              <a:t>exercice</a:t>
            </a:r>
            <a:r>
              <a:rPr lang="en-GB" sz="2400" dirty="0"/>
              <a:t>, nous </a:t>
            </a:r>
            <a:r>
              <a:rPr lang="en-GB" sz="2400" dirty="0" err="1"/>
              <a:t>vous</a:t>
            </a:r>
            <a:r>
              <a:rPr lang="en-GB" sz="2400" dirty="0"/>
              <a:t> </a:t>
            </a:r>
            <a:r>
              <a:rPr lang="en-GB" sz="2400" dirty="0" err="1"/>
              <a:t>indiquerons</a:t>
            </a:r>
            <a:r>
              <a:rPr lang="en-GB" sz="2400" dirty="0"/>
              <a:t> </a:t>
            </a:r>
            <a:r>
              <a:rPr lang="en-GB" sz="2400" dirty="0" err="1"/>
              <a:t>sa</a:t>
            </a:r>
            <a:r>
              <a:rPr lang="en-GB" sz="2400" dirty="0"/>
              <a:t> </a:t>
            </a:r>
            <a:r>
              <a:rPr lang="en-GB" sz="2400" dirty="0" err="1"/>
              <a:t>difficulté</a:t>
            </a:r>
            <a:r>
              <a:rPr lang="en-GB" sz="2400" dirty="0"/>
              <a:t> et le bonus </a:t>
            </a:r>
            <a:r>
              <a:rPr lang="en-GB" sz="2400" dirty="0" err="1"/>
              <a:t>associé</a:t>
            </a:r>
            <a:r>
              <a:rPr lang="en-GB" sz="2400" dirty="0"/>
              <a:t>.</a:t>
            </a:r>
          </a:p>
          <a:p>
            <a:pPr algn="ctr">
              <a:spcAft>
                <a:spcPts val="600"/>
              </a:spcAft>
            </a:pPr>
            <a:endParaRPr lang="en-GB" sz="2400" dirty="0"/>
          </a:p>
          <a:p>
            <a:pPr algn="ctr">
              <a:spcAft>
                <a:spcPts val="600"/>
              </a:spcAft>
            </a:pPr>
            <a:r>
              <a:rPr lang="en-GB" sz="2400" dirty="0" err="1"/>
              <a:t>Vous</a:t>
            </a:r>
            <a:r>
              <a:rPr lang="en-GB" sz="2400" dirty="0"/>
              <a:t> </a:t>
            </a:r>
            <a:r>
              <a:rPr lang="en-GB" sz="2400" dirty="0" err="1"/>
              <a:t>pourrez</a:t>
            </a:r>
            <a:r>
              <a:rPr lang="en-GB" sz="2400" dirty="0"/>
              <a:t> </a:t>
            </a:r>
            <a:r>
              <a:rPr lang="en-GB" sz="2400" dirty="0" err="1"/>
              <a:t>soit</a:t>
            </a:r>
            <a:r>
              <a:rPr lang="en-GB" sz="2400" dirty="0"/>
              <a:t> accepter </a:t>
            </a:r>
            <a:r>
              <a:rPr lang="en-GB" sz="2400" dirty="0" err="1"/>
              <a:t>d’effectuer</a:t>
            </a:r>
            <a:r>
              <a:rPr lang="en-GB" sz="2400" dirty="0"/>
              <a:t> </a:t>
            </a:r>
            <a:r>
              <a:rPr lang="en-GB" sz="2400" dirty="0" err="1"/>
              <a:t>l’exercice</a:t>
            </a:r>
            <a:r>
              <a:rPr lang="en-GB" sz="2400" dirty="0"/>
              <a:t> (</a:t>
            </a:r>
            <a:r>
              <a:rPr lang="en-GB" sz="2400" dirty="0" err="1"/>
              <a:t>en</a:t>
            </a:r>
            <a:r>
              <a:rPr lang="en-GB" sz="2400" dirty="0"/>
              <a:t> </a:t>
            </a:r>
            <a:r>
              <a:rPr lang="en-GB" sz="2400" dirty="0" err="1"/>
              <a:t>cliquant</a:t>
            </a:r>
            <a:r>
              <a:rPr lang="en-GB" sz="2400" dirty="0"/>
              <a:t> </a:t>
            </a:r>
            <a:r>
              <a:rPr lang="fr-FR" sz="2400" dirty="0"/>
              <a:t>« J’accepte »), soit refuser (en cliquant « Je refuse ») d’effectuer l’exercice.</a:t>
            </a:r>
          </a:p>
          <a:p>
            <a:pPr algn="ctr">
              <a:spcAft>
                <a:spcPts val="600"/>
              </a:spcAft>
            </a:pPr>
            <a:endParaRPr lang="en-GB" sz="2400" dirty="0"/>
          </a:p>
          <a:p>
            <a:pPr algn="ctr">
              <a:spcAft>
                <a:spcPts val="600"/>
              </a:spcAft>
            </a:pPr>
            <a:r>
              <a:rPr lang="en-GB" sz="2400" dirty="0"/>
              <a:t>Si </a:t>
            </a:r>
            <a:r>
              <a:rPr lang="en-GB" sz="2400" dirty="0" err="1"/>
              <a:t>vous</a:t>
            </a:r>
            <a:r>
              <a:rPr lang="en-GB" sz="2400" dirty="0"/>
              <a:t> </a:t>
            </a:r>
            <a:r>
              <a:rPr lang="en-GB" sz="2400" dirty="0" err="1"/>
              <a:t>refusez</a:t>
            </a:r>
            <a:r>
              <a:rPr lang="en-GB" sz="2400" dirty="0"/>
              <a:t>, et que </a:t>
            </a:r>
            <a:r>
              <a:rPr lang="en-GB" sz="2400" dirty="0" err="1"/>
              <a:t>cet</a:t>
            </a:r>
            <a:r>
              <a:rPr lang="en-GB" sz="2400" dirty="0"/>
              <a:t> </a:t>
            </a:r>
            <a:r>
              <a:rPr lang="en-GB" sz="2400" dirty="0" err="1"/>
              <a:t>exercice</a:t>
            </a:r>
            <a:r>
              <a:rPr lang="en-GB" sz="2400" dirty="0"/>
              <a:t> </a:t>
            </a:r>
            <a:r>
              <a:rPr lang="en-GB" sz="2400" dirty="0" err="1"/>
              <a:t>est</a:t>
            </a:r>
            <a:r>
              <a:rPr lang="en-GB" sz="2400" dirty="0"/>
              <a:t> </a:t>
            </a:r>
            <a:r>
              <a:rPr lang="en-GB" sz="2400" dirty="0" err="1"/>
              <a:t>tiré</a:t>
            </a:r>
            <a:r>
              <a:rPr lang="en-GB" sz="2400" dirty="0"/>
              <a:t> au sort, </a:t>
            </a:r>
            <a:r>
              <a:rPr lang="en-GB" sz="2400" dirty="0" err="1"/>
              <a:t>vous</a:t>
            </a:r>
            <a:r>
              <a:rPr lang="en-GB" sz="2400" dirty="0"/>
              <a:t> ne </a:t>
            </a:r>
            <a:r>
              <a:rPr lang="fr-FR" sz="2400" dirty="0"/>
              <a:t>recevrez</a:t>
            </a:r>
            <a:r>
              <a:rPr lang="en-GB" sz="2400" dirty="0"/>
              <a:t> pas le bonus.</a:t>
            </a:r>
          </a:p>
          <a:p>
            <a:pPr algn="ctr">
              <a:spcAft>
                <a:spcPts val="600"/>
              </a:spcAft>
            </a:pPr>
            <a:endParaRPr lang="en-GB" sz="2400" dirty="0"/>
          </a:p>
          <a:p>
            <a:pPr algn="ctr">
              <a:spcAft>
                <a:spcPts val="600"/>
              </a:spcAft>
            </a:pPr>
            <a:r>
              <a:rPr lang="en-GB" sz="2400" dirty="0"/>
              <a:t>Par </a:t>
            </a:r>
            <a:r>
              <a:rPr lang="en-GB" sz="2400" dirty="0" err="1"/>
              <a:t>ailleurs</a:t>
            </a:r>
            <a:r>
              <a:rPr lang="en-GB" sz="2400" dirty="0"/>
              <a:t>, </a:t>
            </a:r>
            <a:r>
              <a:rPr lang="en-GB" sz="2400" dirty="0" err="1"/>
              <a:t>vous</a:t>
            </a:r>
            <a:r>
              <a:rPr lang="en-GB" sz="2400" dirty="0"/>
              <a:t> </a:t>
            </a:r>
            <a:r>
              <a:rPr lang="en-GB" sz="2400" dirty="0" err="1"/>
              <a:t>devrez</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en-GB" sz="2400" dirty="0"/>
              <a:t> (80 </a:t>
            </a:r>
            <a:r>
              <a:rPr lang="fr-FR" sz="2400" dirty="0"/>
              <a:t>secondes</a:t>
            </a:r>
            <a:r>
              <a:rPr lang="en-GB" sz="2400" dirty="0"/>
              <a:t>).</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CHOISISSEZ QUEL EXERCICE VOUS VOULEZ EFFECTUER!</a:t>
            </a:r>
          </a:p>
        </p:txBody>
      </p:sp>
    </p:spTree>
    <p:extLst>
      <p:ext uri="{BB962C8B-B14F-4D97-AF65-F5344CB8AC3E}">
        <p14:creationId xmlns:p14="http://schemas.microsoft.com/office/powerpoint/2010/main" val="191719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1319" y="1001346"/>
            <a:ext cx="11022842" cy="1277273"/>
          </a:xfrm>
          <a:prstGeom prst="rect">
            <a:avLst/>
          </a:prstGeom>
          <a:noFill/>
        </p:spPr>
        <p:txBody>
          <a:bodyPr wrap="square" rtlCol="0">
            <a:spAutoFit/>
          </a:bodyPr>
          <a:lstStyle/>
          <a:p>
            <a:pPr algn="ctr">
              <a:spcAft>
                <a:spcPts val="600"/>
              </a:spcAft>
            </a:pPr>
            <a:r>
              <a:rPr lang="fr-FR" sz="2400" dirty="0"/>
              <a:t>Chaque exercice dure 80 secondes. </a:t>
            </a:r>
          </a:p>
          <a:p>
            <a:pPr algn="ctr">
              <a:spcAft>
                <a:spcPts val="600"/>
              </a:spcAft>
            </a:pPr>
            <a:r>
              <a:rPr lang="fr-FR" sz="2400" dirty="0"/>
              <a:t>Si l’effort qui vous est demandé est trop important, vous avez la possibilité d’arrêter l’exercice à tout moment, en appuyant sur la touche « Entrée ».</a:t>
            </a:r>
            <a:endParaRPr lang="fr-FR" sz="2400" b="1" dirty="0"/>
          </a:p>
        </p:txBody>
      </p:sp>
      <p:sp>
        <p:nvSpPr>
          <p:cNvPr id="9" name="Rectangle 8"/>
          <p:cNvSpPr/>
          <p:nvPr/>
        </p:nvSpPr>
        <p:spPr>
          <a:xfrm>
            <a:off x="3554499" y="2575778"/>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7D27EF53-AA60-4A88-8604-F2EA6CAF18FC}"/>
              </a:ext>
            </a:extLst>
          </p:cNvPr>
          <p:cNvPicPr>
            <a:picLocks noChangeAspect="1"/>
          </p:cNvPicPr>
          <p:nvPr/>
        </p:nvPicPr>
        <p:blipFill rotWithShape="1">
          <a:blip r:embed="rId2"/>
          <a:srcRect l="31378" t="41159" r="31808" b="34915"/>
          <a:stretch/>
        </p:blipFill>
        <p:spPr>
          <a:xfrm>
            <a:off x="3825636" y="3329153"/>
            <a:ext cx="4488272" cy="164083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2" name="Rectangle 1"/>
          <p:cNvSpPr/>
          <p:nvPr/>
        </p:nvSpPr>
        <p:spPr>
          <a:xfrm>
            <a:off x="1480782" y="5817213"/>
            <a:ext cx="9230436" cy="830997"/>
          </a:xfrm>
          <a:prstGeom prst="rect">
            <a:avLst/>
          </a:prstGeom>
        </p:spPr>
        <p:txBody>
          <a:bodyPr wrap="square">
            <a:spAutoFit/>
          </a:bodyPr>
          <a:lstStyle/>
          <a:p>
            <a:pPr algn="ctr">
              <a:spcAft>
                <a:spcPts val="600"/>
              </a:spcAft>
            </a:pP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endParaRPr lang="en-GB" sz="2400" dirty="0"/>
          </a:p>
        </p:txBody>
      </p:sp>
    </p:spTree>
    <p:extLst>
      <p:ext uri="{BB962C8B-B14F-4D97-AF65-F5344CB8AC3E}">
        <p14:creationId xmlns:p14="http://schemas.microsoft.com/office/powerpoint/2010/main" val="338247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5" y="981023"/>
            <a:ext cx="8443609" cy="830997"/>
          </a:xfrm>
          <a:prstGeom prst="rect">
            <a:avLst/>
          </a:prstGeom>
          <a:noFill/>
        </p:spPr>
        <p:txBody>
          <a:bodyPr wrap="square" rtlCol="0">
            <a:spAutoFit/>
          </a:bodyPr>
          <a:lstStyle/>
          <a:p>
            <a:pPr algn="ctr">
              <a:spcAft>
                <a:spcPts val="600"/>
              </a:spcAft>
            </a:pPr>
            <a:r>
              <a:rPr lang="fr-FR" sz="2400" dirty="0"/>
              <a:t>En plus, nous vous demanderons deux fois au cours d’un exercice si vous souhaitez l'arrêter:</a:t>
            </a:r>
          </a:p>
        </p:txBody>
      </p:sp>
      <p:sp>
        <p:nvSpPr>
          <p:cNvPr id="9" name="Rectangle 8"/>
          <p:cNvSpPr/>
          <p:nvPr/>
        </p:nvSpPr>
        <p:spPr>
          <a:xfrm>
            <a:off x="3554499" y="2002571"/>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4" name="Picture 3">
            <a:extLst>
              <a:ext uri="{FF2B5EF4-FFF2-40B4-BE49-F238E27FC236}">
                <a16:creationId xmlns:a16="http://schemas.microsoft.com/office/drawing/2014/main" id="{158F1E06-0C39-4F66-9DD9-65601FD4C287}"/>
              </a:ext>
            </a:extLst>
          </p:cNvPr>
          <p:cNvPicPr>
            <a:picLocks noChangeAspect="1"/>
          </p:cNvPicPr>
          <p:nvPr/>
        </p:nvPicPr>
        <p:blipFill rotWithShape="1">
          <a:blip r:embed="rId2"/>
          <a:srcRect l="32606" t="43051" r="32436" b="37853"/>
          <a:stretch/>
        </p:blipFill>
        <p:spPr>
          <a:xfrm>
            <a:off x="3964983" y="2860949"/>
            <a:ext cx="4262034" cy="130960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11" name="Rectangle 10"/>
          <p:cNvSpPr/>
          <p:nvPr/>
        </p:nvSpPr>
        <p:spPr>
          <a:xfrm>
            <a:off x="568657" y="5421428"/>
            <a:ext cx="11054687" cy="1277273"/>
          </a:xfrm>
          <a:prstGeom prst="rect">
            <a:avLst/>
          </a:prstGeom>
        </p:spPr>
        <p:txBody>
          <a:bodyPr wrap="square">
            <a:spAutoFit/>
          </a:bodyPr>
          <a:lstStyle/>
          <a:p>
            <a:pPr algn="ctr">
              <a:spcAft>
                <a:spcPts val="600"/>
              </a:spcAft>
            </a:pPr>
            <a:r>
              <a:rPr lang="en-GB" sz="2400" dirty="0" err="1"/>
              <a:t>Ici</a:t>
            </a:r>
            <a:r>
              <a:rPr lang="en-GB" sz="2400" dirty="0"/>
              <a:t> </a:t>
            </a:r>
            <a:r>
              <a:rPr lang="en-GB" sz="2400" dirty="0" err="1"/>
              <a:t>aussi</a:t>
            </a:r>
            <a:r>
              <a:rPr lang="en-GB" sz="2400" dirty="0"/>
              <a:t>, </a:t>
            </a: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p>
          <a:p>
            <a:pPr algn="ctr">
              <a:spcAft>
                <a:spcPts val="600"/>
              </a:spcAft>
            </a:pPr>
            <a:r>
              <a:rPr lang="en-GB" sz="2400" dirty="0"/>
              <a:t>Si </a:t>
            </a:r>
            <a:r>
              <a:rPr lang="en-GB" sz="2400" dirty="0" err="1"/>
              <a:t>vous</a:t>
            </a:r>
            <a:r>
              <a:rPr lang="en-GB" sz="2400" dirty="0"/>
              <a:t> ne </a:t>
            </a:r>
            <a:r>
              <a:rPr lang="en-GB" sz="2400" dirty="0" err="1"/>
              <a:t>répondez</a:t>
            </a:r>
            <a:r>
              <a:rPr lang="en-GB" sz="2400" dirty="0"/>
              <a:t> pas, </a:t>
            </a:r>
            <a:r>
              <a:rPr lang="en-GB" sz="2400" dirty="0" err="1"/>
              <a:t>l’exercice</a:t>
            </a:r>
            <a:r>
              <a:rPr lang="en-GB" sz="2400" dirty="0"/>
              <a:t> </a:t>
            </a:r>
            <a:r>
              <a:rPr lang="en-GB" sz="2400" dirty="0" err="1"/>
              <a:t>redémarra</a:t>
            </a:r>
            <a:r>
              <a:rPr lang="en-GB" sz="2400" dirty="0"/>
              <a:t> </a:t>
            </a:r>
            <a:r>
              <a:rPr lang="en-GB" sz="2400" dirty="0" err="1"/>
              <a:t>automatiquement</a:t>
            </a:r>
            <a:r>
              <a:rPr lang="en-GB" sz="2400" dirty="0"/>
              <a:t> </a:t>
            </a:r>
            <a:r>
              <a:rPr lang="en-GB" sz="2400" dirty="0" err="1"/>
              <a:t>apr</a:t>
            </a:r>
            <a:r>
              <a:rPr lang="fr-FR" sz="2400" dirty="0"/>
              <a:t>è</a:t>
            </a:r>
            <a:r>
              <a:rPr lang="en-GB" sz="2400" dirty="0"/>
              <a:t>s 4 </a:t>
            </a:r>
            <a:r>
              <a:rPr lang="en-GB" sz="2400" dirty="0" err="1"/>
              <a:t>secondes</a:t>
            </a:r>
            <a:r>
              <a:rPr lang="en-GB" sz="2400" dirty="0"/>
              <a:t>.</a:t>
            </a:r>
          </a:p>
        </p:txBody>
      </p:sp>
    </p:spTree>
    <p:extLst>
      <p:ext uri="{BB962C8B-B14F-4D97-AF65-F5344CB8AC3E}">
        <p14:creationId xmlns:p14="http://schemas.microsoft.com/office/powerpoint/2010/main" val="311593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5262979"/>
          </a:xfrm>
          <a:prstGeom prst="rect">
            <a:avLst/>
          </a:prstGeom>
          <a:noFill/>
        </p:spPr>
        <p:txBody>
          <a:bodyPr wrap="square" rtlCol="0">
            <a:spAutoFit/>
          </a:bodyPr>
          <a:lstStyle/>
          <a:p>
            <a:pPr algn="ctr"/>
            <a:r>
              <a:rPr lang="fr-FR" sz="2400" dirty="0"/>
              <a:t>Au total, le test comprend 32 exercices de charge mentale, qui dure chacun 80 secondes.</a:t>
            </a:r>
          </a:p>
          <a:p>
            <a:pPr algn="ctr"/>
            <a:endParaRPr lang="en-GB" sz="2400" dirty="0"/>
          </a:p>
          <a:p>
            <a:pPr algn="ctr"/>
            <a:r>
              <a:rPr lang="fr-FR" sz="2400" dirty="0"/>
              <a:t>Pour obtenir le bonus, vous devez avoir une performance adéquate sur les deux exercices</a:t>
            </a:r>
            <a:r>
              <a:rPr lang="en-GB" sz="2400" dirty="0"/>
              <a:t> </a:t>
            </a:r>
            <a:r>
              <a:rPr lang="fr-FR" sz="2400" dirty="0"/>
              <a:t>tirés</a:t>
            </a:r>
            <a:r>
              <a:rPr lang="en-GB" sz="2400" dirty="0"/>
              <a:t> au sort.</a:t>
            </a:r>
          </a:p>
          <a:p>
            <a:pPr algn="ctr"/>
            <a:endParaRPr lang="en-GB" sz="2400" dirty="0"/>
          </a:p>
          <a:p>
            <a:pPr algn="ctr"/>
            <a:r>
              <a:rPr lang="fr-FR" sz="2400" dirty="0"/>
              <a:t>Vous avez le choix de ne pas effectuer certains des exercices que nous vous proposons. Vous pouvez aussi abandonner un exercice en cours de route. Dans les deux cas, vous prenez le risque de ne pas obtenir le bonus financier.</a:t>
            </a:r>
            <a:endParaRPr lang="en-GB" sz="2400" dirty="0"/>
          </a:p>
          <a:p>
            <a:pPr algn="ctr"/>
            <a:endParaRPr lang="en-GB" sz="2400" dirty="0"/>
          </a:p>
          <a:p>
            <a:pPr algn="ctr"/>
            <a:r>
              <a:rPr lang="fr-FR" sz="2400" dirty="0"/>
              <a:t>Relisez ces instructions jusqu’à ce qu’elles soient parfaitement claires.</a:t>
            </a:r>
          </a:p>
          <a:p>
            <a:pPr algn="ctr"/>
            <a:endParaRPr lang="en-GB" sz="2400" dirty="0"/>
          </a:p>
          <a:p>
            <a:pPr algn="ctr"/>
            <a:r>
              <a:rPr lang="fr-FR" sz="2400" dirty="0"/>
              <a:t>Vous êtes prêt(e)? Passons à l’entraînement…</a:t>
            </a:r>
          </a:p>
        </p:txBody>
      </p:sp>
    </p:spTree>
    <p:extLst>
      <p:ext uri="{BB962C8B-B14F-4D97-AF65-F5344CB8AC3E}">
        <p14:creationId xmlns:p14="http://schemas.microsoft.com/office/powerpoint/2010/main" val="180719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r>
              <a:rPr lang="fr-FR" sz="2400" dirty="0"/>
              <a:t>Attention: durant la phase d’entraînement, vous ne pourrez pas abandonner un exercice en cours...</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2590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a:t>Ce test dure environ 45 minutes. </a:t>
            </a:r>
          </a:p>
          <a:p>
            <a:pPr marL="0" indent="0" algn="ctr">
              <a:buNone/>
            </a:pPr>
            <a:endParaRPr lang="fr-FR" sz="2400" dirty="0"/>
          </a:p>
          <a:p>
            <a:pPr marL="0" indent="0" algn="ctr">
              <a:buNone/>
            </a:pPr>
            <a:r>
              <a:rPr lang="fr-FR" sz="2400" dirty="0"/>
              <a:t>Nous allons vous proposer d’effectuer une série d’exercices de charge mentale plus ou moins difficiles. Si vous acceptez d’effectuer ces exercices, et si vous les réussissez, vous recevrez un bonus financier.</a:t>
            </a:r>
          </a:p>
          <a:p>
            <a:pPr marL="0" indent="0" algn="ctr">
              <a:buNone/>
            </a:pPr>
            <a:endParaRPr lang="fr-FR" sz="2400" dirty="0"/>
          </a:p>
          <a:p>
            <a:pPr marL="0" indent="0" algn="ctr">
              <a:buNone/>
            </a:pPr>
            <a:r>
              <a:rPr lang="fr-FR" sz="2400" dirty="0"/>
              <a:t>Si vous pensez que la difficulté d’un exercice est trop importante (en comparaison du bonus), vous pouvez refuser de l’effectuer. Vous avez aussi la possibilité de changer d’avis et de décider d’abandonner l’exercice en cours de route.</a:t>
            </a:r>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effectué ce test, quelle que soit votre performance. De plus, nous sélectionnerons deux exercices au hasard parmi ceux que vous avez accomplis, et vous recevrez la récompenses correspondant à votre performance dans ces 2 exercices.</a:t>
            </a:r>
          </a:p>
        </p:txBody>
      </p:sp>
    </p:spTree>
    <p:extLst>
      <p:ext uri="{BB962C8B-B14F-4D97-AF65-F5344CB8AC3E}">
        <p14:creationId xmlns:p14="http://schemas.microsoft.com/office/powerpoint/2010/main" val="380540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87188" y="1222402"/>
            <a:ext cx="9999259" cy="1569660"/>
          </a:xfrm>
          <a:prstGeom prst="rect">
            <a:avLst/>
          </a:prstGeom>
          <a:noFill/>
        </p:spPr>
        <p:txBody>
          <a:bodyPr wrap="square" rtlCol="0">
            <a:spAutoFit/>
          </a:bodyPr>
          <a:lstStyle/>
          <a:p>
            <a:pPr algn="ctr">
              <a:spcAft>
                <a:spcPts val="600"/>
              </a:spcAft>
            </a:pPr>
            <a:r>
              <a:rPr lang="en-GB" sz="2400" dirty="0" err="1"/>
              <a:t>Lors</a:t>
            </a:r>
            <a:r>
              <a:rPr lang="en-GB" sz="2400" dirty="0"/>
              <a:t> de </a:t>
            </a:r>
            <a:r>
              <a:rPr lang="en-GB" sz="2400" dirty="0" err="1"/>
              <a:t>chaque</a:t>
            </a:r>
            <a:r>
              <a:rPr lang="en-GB" sz="2400" dirty="0"/>
              <a:t> </a:t>
            </a:r>
            <a:r>
              <a:rPr lang="fr-FR" sz="2400" dirty="0"/>
              <a:t>exercice de charge mentale, vous devrez observer une séquences de lettres et de chiffres qui changeront rapidement (3 fois par seconde). Les lettres et les chiffres sont disposés à gauche, au centre et à droite de l’écran:</a:t>
            </a:r>
            <a:endParaRPr lang="fr-FR" sz="2400" b="1" u="sng"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1552C59D-22D0-45FC-B0B7-BE0737956212}"/>
              </a:ext>
            </a:extLst>
          </p:cNvPr>
          <p:cNvPicPr>
            <a:picLocks noChangeAspect="1"/>
          </p:cNvPicPr>
          <p:nvPr/>
        </p:nvPicPr>
        <p:blipFill rotWithShape="1">
          <a:blip r:embed="rId2"/>
          <a:srcRect l="33306" t="43729" r="34343" b="39887"/>
          <a:stretch/>
        </p:blipFill>
        <p:spPr>
          <a:xfrm>
            <a:off x="4123839" y="4032117"/>
            <a:ext cx="3944319" cy="1123627"/>
          </a:xfrm>
          <a:prstGeom prst="rect">
            <a:avLst/>
          </a:prstGeom>
        </p:spPr>
      </p:pic>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403486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081375"/>
            <a:ext cx="8443609" cy="1200329"/>
          </a:xfrm>
          <a:prstGeom prst="rect">
            <a:avLst/>
          </a:prstGeom>
          <a:noFill/>
        </p:spPr>
        <p:txBody>
          <a:bodyPr wrap="square" rtlCol="0">
            <a:spAutoFit/>
          </a:bodyPr>
          <a:lstStyle/>
          <a:p>
            <a:pPr algn="ctr">
              <a:spcAft>
                <a:spcPts val="600"/>
              </a:spcAft>
            </a:pPr>
            <a:r>
              <a:rPr lang="en-GB" sz="2400" dirty="0"/>
              <a:t>L</a:t>
            </a:r>
            <a:r>
              <a:rPr lang="fr-FR" sz="2400" dirty="0"/>
              <a:t>’exercice consiste à</a:t>
            </a:r>
            <a:r>
              <a:rPr lang="en-GB" sz="2400" dirty="0"/>
              <a:t> </a:t>
            </a:r>
            <a:r>
              <a:rPr lang="fr-FR" sz="2400" dirty="0"/>
              <a:t>appuyer sur la barre d’espace du clavier lorsque vous voyez le « </a:t>
            </a:r>
            <a:r>
              <a:rPr lang="fr-FR" sz="2400" b="1" dirty="0"/>
              <a:t>chiffre</a:t>
            </a:r>
            <a:r>
              <a:rPr lang="en-GB" sz="2400" b="1" dirty="0"/>
              <a:t> </a:t>
            </a:r>
            <a:r>
              <a:rPr lang="fr-FR" sz="2400" b="1" dirty="0"/>
              <a:t>cibl</a:t>
            </a:r>
            <a:r>
              <a:rPr lang="fr-FR" sz="2400" dirty="0"/>
              <a:t>e » </a:t>
            </a:r>
            <a:r>
              <a:rPr lang="fr-FR" sz="2400" b="1" dirty="0"/>
              <a:t>7</a:t>
            </a:r>
            <a:r>
              <a:rPr lang="fr-FR" sz="2400" dirty="0"/>
              <a:t> apparaître dans l’une des deux positions adjacentes à</a:t>
            </a:r>
            <a:r>
              <a:rPr lang="en-GB" sz="2400" dirty="0"/>
              <a:t> </a:t>
            </a:r>
            <a:r>
              <a:rPr lang="fr-FR" sz="2400" dirty="0"/>
              <a:t>la position centrale:</a:t>
            </a:r>
          </a:p>
        </p:txBody>
      </p:sp>
      <p:sp>
        <p:nvSpPr>
          <p:cNvPr id="9" name="Rectangle 8"/>
          <p:cNvSpPr/>
          <p:nvPr/>
        </p:nvSpPr>
        <p:spPr>
          <a:xfrm>
            <a:off x="3554499" y="2530286"/>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3541541"/>
            <a:ext cx="3866322" cy="1003853"/>
          </a:xfrm>
          <a:prstGeom prst="rect">
            <a:avLst/>
          </a:prstGeom>
        </p:spPr>
      </p:pic>
      <p:cxnSp>
        <p:nvCxnSpPr>
          <p:cNvPr id="12" name="Straight Arrow Connector 11">
            <a:extLst>
              <a:ext uri="{FF2B5EF4-FFF2-40B4-BE49-F238E27FC236}">
                <a16:creationId xmlns:a16="http://schemas.microsoft.com/office/drawing/2014/main" id="{3AC4A581-3832-42F2-8FCF-C10FB8E767EC}"/>
              </a:ext>
            </a:extLst>
          </p:cNvPr>
          <p:cNvCxnSpPr/>
          <p:nvPr/>
        </p:nvCxnSpPr>
        <p:spPr>
          <a:xfrm flipH="1">
            <a:off x="7710407" y="3107137"/>
            <a:ext cx="1402596" cy="8059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9AB5C4-B07D-4DD1-BB5B-A829967D6AAB}"/>
              </a:ext>
            </a:extLst>
          </p:cNvPr>
          <p:cNvCxnSpPr>
            <a:cxnSpLocks/>
          </p:cNvCxnSpPr>
          <p:nvPr/>
        </p:nvCxnSpPr>
        <p:spPr>
          <a:xfrm>
            <a:off x="2851688" y="2915447"/>
            <a:ext cx="1712563" cy="10595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13EE86-7201-46B1-9573-9FC67AD2A536}"/>
              </a:ext>
            </a:extLst>
          </p:cNvPr>
          <p:cNvSpPr txBox="1"/>
          <p:nvPr/>
        </p:nvSpPr>
        <p:spPr>
          <a:xfrm>
            <a:off x="1689315" y="2492347"/>
            <a:ext cx="1317357" cy="461665"/>
          </a:xfrm>
          <a:prstGeom prst="rect">
            <a:avLst/>
          </a:prstGeom>
          <a:noFill/>
        </p:spPr>
        <p:txBody>
          <a:bodyPr wrap="square" rtlCol="0">
            <a:spAutoFit/>
          </a:bodyPr>
          <a:lstStyle/>
          <a:p>
            <a:r>
              <a:rPr lang="fr-FR" sz="2400" dirty="0"/>
              <a:t>Soit ici…</a:t>
            </a:r>
          </a:p>
        </p:txBody>
      </p:sp>
      <p:sp>
        <p:nvSpPr>
          <p:cNvPr id="18" name="TextBox 17">
            <a:extLst>
              <a:ext uri="{FF2B5EF4-FFF2-40B4-BE49-F238E27FC236}">
                <a16:creationId xmlns:a16="http://schemas.microsoft.com/office/drawing/2014/main" id="{A9D55908-9DCF-4BDD-916F-D18E743546F0}"/>
              </a:ext>
            </a:extLst>
          </p:cNvPr>
          <p:cNvSpPr txBox="1"/>
          <p:nvPr/>
        </p:nvSpPr>
        <p:spPr>
          <a:xfrm>
            <a:off x="9113003" y="2706326"/>
            <a:ext cx="1402596" cy="461665"/>
          </a:xfrm>
          <a:prstGeom prst="rect">
            <a:avLst/>
          </a:prstGeom>
          <a:noFill/>
        </p:spPr>
        <p:txBody>
          <a:bodyPr wrap="square" rtlCol="0">
            <a:spAutoFit/>
          </a:bodyPr>
          <a:lstStyle/>
          <a:p>
            <a:r>
              <a:rPr lang="fr-FR" sz="2400" dirty="0"/>
              <a:t>…soit là</a:t>
            </a:r>
          </a:p>
        </p:txBody>
      </p:sp>
      <p:sp>
        <p:nvSpPr>
          <p:cNvPr id="11" name="ZoneTexte 10"/>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
        <p:nvSpPr>
          <p:cNvPr id="14" name="ZoneTexte 13"/>
          <p:cNvSpPr txBox="1"/>
          <p:nvPr/>
        </p:nvSpPr>
        <p:spPr>
          <a:xfrm>
            <a:off x="1874193" y="5926372"/>
            <a:ext cx="8443609" cy="461665"/>
          </a:xfrm>
          <a:prstGeom prst="rect">
            <a:avLst/>
          </a:prstGeom>
          <a:noFill/>
        </p:spPr>
        <p:txBody>
          <a:bodyPr wrap="square" rtlCol="0">
            <a:spAutoFit/>
          </a:bodyPr>
          <a:lstStyle/>
          <a:p>
            <a:pPr algn="ctr">
              <a:spcAft>
                <a:spcPts val="600"/>
              </a:spcAft>
            </a:pPr>
            <a:r>
              <a:rPr lang="fr-FR" sz="2400" dirty="0"/>
              <a:t>Attention: vous n’avez qu’une seconde pour réagir !</a:t>
            </a:r>
          </a:p>
        </p:txBody>
      </p:sp>
    </p:spTree>
    <p:extLst>
      <p:ext uri="{BB962C8B-B14F-4D97-AF65-F5344CB8AC3E}">
        <p14:creationId xmlns:p14="http://schemas.microsoft.com/office/powerpoint/2010/main" val="196465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907941"/>
          </a:xfrm>
          <a:prstGeom prst="rect">
            <a:avLst/>
          </a:prstGeom>
          <a:noFill/>
        </p:spPr>
        <p:txBody>
          <a:bodyPr wrap="square" rtlCol="0">
            <a:spAutoFit/>
          </a:bodyPr>
          <a:lstStyle/>
          <a:p>
            <a:pPr algn="ctr">
              <a:spcAft>
                <a:spcPts val="600"/>
              </a:spcAft>
            </a:pPr>
            <a:r>
              <a:rPr lang="fr-FR" sz="2400" dirty="0"/>
              <a:t>Il ne peut y avoir qu’un seul chiffre cible à</a:t>
            </a:r>
            <a:r>
              <a:rPr lang="en-GB" sz="2400" dirty="0"/>
              <a:t> </a:t>
            </a:r>
            <a:r>
              <a:rPr lang="fr-FR" sz="2400" dirty="0"/>
              <a:t>l’écran</a:t>
            </a:r>
            <a:r>
              <a:rPr lang="en-GB" sz="2400" dirty="0"/>
              <a:t> !</a:t>
            </a:r>
          </a:p>
          <a:p>
            <a:pPr algn="ctr">
              <a:spcAft>
                <a:spcPts val="600"/>
              </a:spcAft>
            </a:pPr>
            <a:r>
              <a:rPr lang="en-GB" sz="2400" dirty="0" err="1"/>
              <a:t>Soit</a:t>
            </a:r>
            <a:r>
              <a:rPr lang="en-GB" sz="2400" dirty="0"/>
              <a:t> d’un </a:t>
            </a:r>
            <a:r>
              <a:rPr lang="en-GB" sz="2400" dirty="0" err="1"/>
              <a:t>côté</a:t>
            </a:r>
            <a:r>
              <a:rPr lang="en-GB" sz="2400" dirty="0"/>
              <a:t>…</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7377194" y="439376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120064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461665"/>
          </a:xfrm>
          <a:prstGeom prst="rect">
            <a:avLst/>
          </a:prstGeom>
          <a:noFill/>
        </p:spPr>
        <p:txBody>
          <a:bodyPr wrap="square" rtlCol="0">
            <a:spAutoFit/>
          </a:bodyPr>
          <a:lstStyle/>
          <a:p>
            <a:pPr algn="ctr">
              <a:spcAft>
                <a:spcPts val="600"/>
              </a:spcAft>
            </a:pPr>
            <a:r>
              <a:rPr lang="en-GB" sz="2400" dirty="0"/>
              <a:t>…</a:t>
            </a:r>
            <a:r>
              <a:rPr lang="en-GB" sz="2400" dirty="0" err="1"/>
              <a:t>soit</a:t>
            </a:r>
            <a:r>
              <a:rPr lang="en-GB" sz="2400" dirty="0"/>
              <a:t> de </a:t>
            </a:r>
            <a:r>
              <a:rPr lang="en-GB" sz="2400" dirty="0" err="1"/>
              <a:t>l’autre</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pic>
        <p:nvPicPr>
          <p:cNvPr id="6" name="Picture 5">
            <a:extLst>
              <a:ext uri="{FF2B5EF4-FFF2-40B4-BE49-F238E27FC236}">
                <a16:creationId xmlns:a16="http://schemas.microsoft.com/office/drawing/2014/main" id="{9FB32EF4-C53B-468B-96D7-BE54D3B6E2CB}"/>
              </a:ext>
            </a:extLst>
          </p:cNvPr>
          <p:cNvPicPr>
            <a:picLocks noChangeAspect="1"/>
          </p:cNvPicPr>
          <p:nvPr/>
        </p:nvPicPr>
        <p:blipFill rotWithShape="1">
          <a:blip r:embed="rId3"/>
          <a:srcRect l="33813" t="44399" r="33207" b="40007"/>
          <a:stretch/>
        </p:blipFill>
        <p:spPr>
          <a:xfrm>
            <a:off x="4145797" y="4052807"/>
            <a:ext cx="4020877" cy="106938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4502259" y="4361455"/>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3741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2" y="1013137"/>
            <a:ext cx="8443609" cy="2092881"/>
          </a:xfrm>
          <a:prstGeom prst="rect">
            <a:avLst/>
          </a:prstGeom>
          <a:noFill/>
        </p:spPr>
        <p:txBody>
          <a:bodyPr wrap="square" rtlCol="0">
            <a:spAutoFit/>
          </a:bodyPr>
          <a:lstStyle/>
          <a:p>
            <a:pPr algn="ctr">
              <a:spcAft>
                <a:spcPts val="600"/>
              </a:spcAft>
            </a:pPr>
            <a:r>
              <a:rPr lang="fr-FR" sz="2400" dirty="0"/>
              <a:t>Attention: au cours de chaque exercice, la position (gauche ou droite) du chiffre cible changera au cours de l’exercice.</a:t>
            </a:r>
          </a:p>
          <a:p>
            <a:pPr algn="ctr">
              <a:spcAft>
                <a:spcPts val="600"/>
              </a:spcAft>
            </a:pPr>
            <a:endParaRPr lang="fr-FR" sz="2400" dirty="0"/>
          </a:p>
          <a:p>
            <a:pPr algn="ctr">
              <a:spcAft>
                <a:spcPts val="600"/>
              </a:spcAft>
            </a:pPr>
            <a:r>
              <a:rPr lang="fr-FR" sz="2400" dirty="0"/>
              <a:t>Au début de chaque exercice</a:t>
            </a:r>
            <a:r>
              <a:rPr lang="en-GB" sz="2400" dirty="0"/>
              <a:t>, </a:t>
            </a:r>
            <a:r>
              <a:rPr lang="fr-FR" sz="2400" dirty="0"/>
              <a:t>une</a:t>
            </a:r>
            <a:r>
              <a:rPr lang="en-GB" sz="2400" dirty="0"/>
              <a:t> </a:t>
            </a:r>
            <a:r>
              <a:rPr lang="en-GB" sz="2400" dirty="0" err="1"/>
              <a:t>fl</a:t>
            </a:r>
            <a:r>
              <a:rPr lang="fr-FR" sz="2400" dirty="0"/>
              <a:t>è</a:t>
            </a:r>
            <a:r>
              <a:rPr lang="en-GB" sz="2400" dirty="0" err="1"/>
              <a:t>che</a:t>
            </a:r>
            <a:r>
              <a:rPr lang="fr-FR" sz="2400" dirty="0"/>
              <a:t> orientée vous indiquera la position (gauche ou droite) de la première cible qui </a:t>
            </a:r>
            <a:r>
              <a:rPr lang="fr-FR" sz="2400" dirty="0" err="1"/>
              <a:t>apparaîtr</a:t>
            </a:r>
            <a:r>
              <a:rPr lang="en-GB" sz="2400" dirty="0"/>
              <a:t>a</a:t>
            </a:r>
            <a:r>
              <a:rPr lang="fr-FR" sz="2400" dirty="0"/>
              <a:t>:</a:t>
            </a:r>
          </a:p>
        </p:txBody>
      </p:sp>
      <p:sp>
        <p:nvSpPr>
          <p:cNvPr id="9" name="Rectangle 8"/>
          <p:cNvSpPr/>
          <p:nvPr/>
        </p:nvSpPr>
        <p:spPr>
          <a:xfrm>
            <a:off x="3554499" y="350383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7111A5F8-8C48-45F0-9302-BCC67BF682AD}"/>
              </a:ext>
            </a:extLst>
          </p:cNvPr>
          <p:cNvSpPr txBox="1"/>
          <p:nvPr/>
        </p:nvSpPr>
        <p:spPr>
          <a:xfrm>
            <a:off x="5791197" y="4509182"/>
            <a:ext cx="304800" cy="1015663"/>
          </a:xfrm>
          <a:prstGeom prst="rect">
            <a:avLst/>
          </a:prstGeom>
          <a:noFill/>
        </p:spPr>
        <p:txBody>
          <a:bodyPr wrap="square" rtlCol="0">
            <a:spAutoFit/>
          </a:bodyPr>
          <a:lstStyle/>
          <a:p>
            <a:r>
              <a:rPr lang="en-GB" sz="6000" b="1" dirty="0"/>
              <a:t>&gt;</a:t>
            </a:r>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DIFFICULTÉ</a:t>
            </a:r>
          </a:p>
        </p:txBody>
      </p:sp>
    </p:spTree>
    <p:extLst>
      <p:ext uri="{BB962C8B-B14F-4D97-AF65-F5344CB8AC3E}">
        <p14:creationId xmlns:p14="http://schemas.microsoft.com/office/powerpoint/2010/main" val="117915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44007" y="914683"/>
            <a:ext cx="10103986" cy="2169825"/>
          </a:xfrm>
          <a:prstGeom prst="rect">
            <a:avLst/>
          </a:prstGeom>
          <a:noFill/>
        </p:spPr>
        <p:txBody>
          <a:bodyPr wrap="square" rtlCol="0">
            <a:spAutoFit/>
          </a:bodyPr>
          <a:lstStyle/>
          <a:p>
            <a:pPr algn="ctr">
              <a:spcAft>
                <a:spcPts val="600"/>
              </a:spcAft>
            </a:pPr>
            <a:r>
              <a:rPr lang="fr-FR" sz="2400" dirty="0"/>
              <a:t>Dans le mode « </a:t>
            </a:r>
            <a:r>
              <a:rPr lang="fr-FR" sz="2400" b="1" dirty="0"/>
              <a:t>facile</a:t>
            </a:r>
            <a:r>
              <a:rPr lang="fr-FR" sz="2400" dirty="0"/>
              <a:t> », les changements de position de la cible seront indiqués par un symbole fléché situé en position centrale.</a:t>
            </a:r>
          </a:p>
          <a:p>
            <a:pPr algn="ctr">
              <a:spcAft>
                <a:spcPts val="600"/>
              </a:spcAft>
            </a:pPr>
            <a:r>
              <a:rPr lang="fr-FR" sz="2400" dirty="0"/>
              <a:t>Dans l’exemple ci-dessous, les prochaines cibles apparaîtront à droite:</a:t>
            </a:r>
          </a:p>
          <a:p>
            <a:pPr algn="ctr">
              <a:spcAft>
                <a:spcPts val="600"/>
              </a:spcAft>
            </a:pPr>
            <a:endParaRPr lang="fr-FR" sz="2400" dirty="0"/>
          </a:p>
          <a:p>
            <a:pPr algn="ctr">
              <a:spcAft>
                <a:spcPts val="600"/>
              </a:spcAft>
            </a:pPr>
            <a:endParaRPr lang="fr-FR" sz="2400" dirty="0"/>
          </a:p>
        </p:txBody>
      </p:sp>
      <p:sp>
        <p:nvSpPr>
          <p:cNvPr id="9" name="Rectangle 8"/>
          <p:cNvSpPr/>
          <p:nvPr/>
        </p:nvSpPr>
        <p:spPr>
          <a:xfrm>
            <a:off x="3554499" y="249844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0" name="Picture 9">
            <a:extLst>
              <a:ext uri="{FF2B5EF4-FFF2-40B4-BE49-F238E27FC236}">
                <a16:creationId xmlns:a16="http://schemas.microsoft.com/office/drawing/2014/main" id="{126F769C-6853-4877-A3F7-CAB987976EE4}"/>
              </a:ext>
            </a:extLst>
          </p:cNvPr>
          <p:cNvPicPr>
            <a:picLocks noChangeAspect="1"/>
          </p:cNvPicPr>
          <p:nvPr/>
        </p:nvPicPr>
        <p:blipFill rotWithShape="1">
          <a:blip r:embed="rId2"/>
          <a:srcRect l="32669" t="43277" r="32373" b="38305"/>
          <a:stretch/>
        </p:blipFill>
        <p:spPr>
          <a:xfrm>
            <a:off x="3964980" y="3380067"/>
            <a:ext cx="4262034" cy="1263113"/>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89357" y="376364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FACILE</a:t>
            </a:r>
          </a:p>
        </p:txBody>
      </p:sp>
      <p:sp>
        <p:nvSpPr>
          <p:cNvPr id="13" name="ZoneTexte 12"/>
          <p:cNvSpPr txBox="1"/>
          <p:nvPr/>
        </p:nvSpPr>
        <p:spPr>
          <a:xfrm>
            <a:off x="1044599" y="5753203"/>
            <a:ext cx="10102802" cy="830997"/>
          </a:xfrm>
          <a:prstGeom prst="rect">
            <a:avLst/>
          </a:prstGeom>
          <a:noFill/>
        </p:spPr>
        <p:txBody>
          <a:bodyPr wrap="square" rtlCol="0">
            <a:spAutoFit/>
          </a:bodyPr>
          <a:lstStyle/>
          <a:p>
            <a:pPr algn="ctr">
              <a:spcAft>
                <a:spcPts val="600"/>
              </a:spcAft>
            </a:pPr>
            <a:r>
              <a:rPr lang="fr-FR" sz="2400" dirty="0"/>
              <a:t>Vous n’avez pas à r</a:t>
            </a:r>
            <a:r>
              <a:rPr lang="en-GB" sz="2400" dirty="0" err="1"/>
              <a:t>épondre</a:t>
            </a:r>
            <a:r>
              <a:rPr lang="fr-FR" sz="2400" dirty="0"/>
              <a:t> lorsque cela arrive, mais vous devez alors déplacer rapidement votre attention vers la position indiquée (ici: à droite).</a:t>
            </a:r>
          </a:p>
        </p:txBody>
      </p:sp>
    </p:spTree>
    <p:extLst>
      <p:ext uri="{BB962C8B-B14F-4D97-AF65-F5344CB8AC3E}">
        <p14:creationId xmlns:p14="http://schemas.microsoft.com/office/powerpoint/2010/main" val="235744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727881" y="1099125"/>
            <a:ext cx="10740788" cy="830997"/>
          </a:xfrm>
          <a:prstGeom prst="rect">
            <a:avLst/>
          </a:prstGeom>
          <a:noFill/>
        </p:spPr>
        <p:txBody>
          <a:bodyPr wrap="square" rtlCol="0">
            <a:spAutoFit/>
          </a:bodyPr>
          <a:lstStyle/>
          <a:p>
            <a:pPr algn="ctr">
              <a:spcAft>
                <a:spcPts val="600"/>
              </a:spcAft>
            </a:pPr>
            <a:r>
              <a:rPr lang="fr-FR" sz="2400" dirty="0"/>
              <a:t>Dans le mode « </a:t>
            </a:r>
            <a:r>
              <a:rPr lang="fr-FR" sz="2400" b="1" dirty="0"/>
              <a:t>difficile</a:t>
            </a:r>
            <a:r>
              <a:rPr lang="fr-FR" sz="2400" dirty="0"/>
              <a:t> », les changements de position du chiffre cible ne seront pas indiqués (le symbole central sera symbole sera le nombre 3):</a:t>
            </a:r>
          </a:p>
        </p:txBody>
      </p:sp>
      <p:sp>
        <p:nvSpPr>
          <p:cNvPr id="9" name="Rectangle 8"/>
          <p:cNvSpPr/>
          <p:nvPr/>
        </p:nvSpPr>
        <p:spPr>
          <a:xfrm>
            <a:off x="3554499" y="2179987"/>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363014B6-7902-405A-B1A0-4FBCAB6E369B}"/>
              </a:ext>
            </a:extLst>
          </p:cNvPr>
          <p:cNvPicPr>
            <a:picLocks noChangeAspect="1"/>
          </p:cNvPicPr>
          <p:nvPr/>
        </p:nvPicPr>
        <p:blipFill rotWithShape="1">
          <a:blip r:embed="rId2"/>
          <a:srcRect l="32860" t="42712" r="33326" b="39209"/>
          <a:stretch/>
        </p:blipFill>
        <p:spPr>
          <a:xfrm>
            <a:off x="3975315" y="3020310"/>
            <a:ext cx="4122549" cy="1239864"/>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73856" y="3445196"/>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DIFFICILE</a:t>
            </a:r>
          </a:p>
        </p:txBody>
      </p:sp>
      <p:sp>
        <p:nvSpPr>
          <p:cNvPr id="3" name="Rectangle 2"/>
          <p:cNvSpPr/>
          <p:nvPr/>
        </p:nvSpPr>
        <p:spPr>
          <a:xfrm>
            <a:off x="941696" y="5403208"/>
            <a:ext cx="10668000" cy="1277273"/>
          </a:xfrm>
          <a:prstGeom prst="rect">
            <a:avLst/>
          </a:prstGeom>
        </p:spPr>
        <p:txBody>
          <a:bodyPr wrap="square">
            <a:spAutoFit/>
          </a:bodyPr>
          <a:lstStyle/>
          <a:p>
            <a:pPr algn="ctr">
              <a:spcAft>
                <a:spcPts val="600"/>
              </a:spcAft>
            </a:pPr>
            <a:r>
              <a:rPr lang="fr-FR" sz="2400" dirty="0"/>
              <a:t>Vous devrez donc détecter ces changements sans indice extérieur, en maintenant simultanément votre attention sur les deux positions possibles de la cible.</a:t>
            </a:r>
          </a:p>
          <a:p>
            <a:pPr algn="ctr">
              <a:spcAft>
                <a:spcPts val="600"/>
              </a:spcAft>
            </a:pPr>
            <a:r>
              <a:rPr lang="fr-FR" sz="2400" dirty="0"/>
              <a:t>Comme vous le verrez, ceci augmente nettement la charge mentale.</a:t>
            </a:r>
          </a:p>
        </p:txBody>
      </p:sp>
    </p:spTree>
    <p:extLst>
      <p:ext uri="{BB962C8B-B14F-4D97-AF65-F5344CB8AC3E}">
        <p14:creationId xmlns:p14="http://schemas.microsoft.com/office/powerpoint/2010/main" val="279748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938</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Hopper</dc:creator>
  <cp:lastModifiedBy>William Hopper</cp:lastModifiedBy>
  <cp:revision>48</cp:revision>
  <dcterms:created xsi:type="dcterms:W3CDTF">2020-06-25T15:12:52Z</dcterms:created>
  <dcterms:modified xsi:type="dcterms:W3CDTF">2020-07-20T12:18:58Z</dcterms:modified>
</cp:coreProperties>
</file>