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8" r:id="rId4"/>
    <p:sldId id="258" r:id="rId5"/>
    <p:sldId id="277" r:id="rId6"/>
    <p:sldId id="279" r:id="rId7"/>
    <p:sldId id="280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6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6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53C99-AEC9-4CFE-B285-2FF9BA1C0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AB94FD-8822-48B4-8FFD-64D4E1E44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B3241-313D-4FF8-9DE3-1624AEC8A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C130-BC3E-4493-B419-9ABD77C45A17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EDFC7-9189-4B17-B19E-05982F128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0355A-AE8A-491B-89F1-85995BCD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1E018-BB3E-4D99-A825-AA4FBD421A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122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1A64C-6E08-4BAB-8A5F-CAD4CEFE4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992BB2-D384-496A-B40A-53E63B255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63DDD-672D-450E-8DEA-09D2F6605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C130-BC3E-4493-B419-9ABD77C45A17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1B34C-27E2-4CFB-A50E-D7784605C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1987B-B91D-4529-ABFC-B3871FDA1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1E018-BB3E-4D99-A825-AA4FBD421A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048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749D0F-A89B-4C33-B1EA-C6FFAD77B4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57505C-F87F-4119-BCB4-04197CB78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C72CD-32C2-4EE5-9992-BF0CC8383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C130-BC3E-4493-B419-9ABD77C45A17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1DC8C-F406-442E-ABEF-45D2AE93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61EE9-3621-4B4D-8347-42D6D6CC0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1E018-BB3E-4D99-A825-AA4FBD421A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678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0C7E6-C0FA-49E6-8638-ED8408154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ED4C4-2A44-4E09-BFB2-3A6261747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19044-23B9-4051-B08E-8D1AB86F0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C130-BC3E-4493-B419-9ABD77C45A17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1F0D9-88A5-4334-B029-C263F6524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2ADF1-D87F-4FC7-A17C-083B3059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1E018-BB3E-4D99-A825-AA4FBD421A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6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71015-6770-4450-8B15-AFC71A28C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E41E2-EC71-4BC9-8780-B9AB5DC64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FD2CA-D844-47D7-94A8-7440B858D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C130-BC3E-4493-B419-9ABD77C45A17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03510-EE33-4002-B62D-B8A407E71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5B729-8FD9-4A18-AD88-BE51EC0F7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1E018-BB3E-4D99-A825-AA4FBD421A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634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111E5-2A46-4204-A6F1-069CF8AB4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FCF6C-6A77-46A0-9284-C9A13E0F9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7FEED5-B970-45DE-A15D-919BB7FF6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A6E2E-92F9-4776-BEE6-3129CFC19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C130-BC3E-4493-B419-9ABD77C45A17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6348C-63B5-4B10-B0F1-0C8745A2A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8DD7B-E4E7-4EA8-BBFC-775F7158D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1E018-BB3E-4D99-A825-AA4FBD421A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931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452FB-8E68-40DF-B1FC-3FDC9E831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B44B3-ABEA-4713-AA67-4AC2FAC37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0669F6-AB89-4449-8B8B-2DE6009FA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F18493-C572-4F38-87C4-C77BB37557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68CD7F-549B-4252-A52C-518D0A64E9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9F7116-D781-494D-B0BC-1EA4E4C17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C130-BC3E-4493-B419-9ABD77C45A17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3129BF-10AC-44D5-A947-67382FAA6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77BBB0-DD2A-4597-BF76-6DF3D4589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1E018-BB3E-4D99-A825-AA4FBD421A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743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6C081-60CC-4E4B-BC35-5B555213B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F8C777-B468-4552-B2DD-DDD9D7953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C130-BC3E-4493-B419-9ABD77C45A17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9EB30A-EAA2-4A0D-BC73-4A98173C3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997D19-B88C-41D4-8A66-FEB7E5E2F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1E018-BB3E-4D99-A825-AA4FBD421A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760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E3652C-2CC8-48B0-9A69-F73E4AB63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C130-BC3E-4493-B419-9ABD77C45A17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64A0B7-28B6-430F-AB16-5EB60C75E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3E6B75-8C37-4C3F-8EC3-7E470F8D8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1E018-BB3E-4D99-A825-AA4FBD421A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895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24994-94C5-4C3E-ACE3-AE813D3A6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C7B33-0BFC-456A-BF56-4CE5EFBC6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7324C0-A34D-4D38-BAA8-2F6F99311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94A1A-382A-486B-95D7-71C8613AD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C130-BC3E-4493-B419-9ABD77C45A17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C3E18-D652-470A-855C-59F645884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B4652-3407-4CDE-9154-A1C032ACD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1E018-BB3E-4D99-A825-AA4FBD421A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804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B150A-487C-4251-B166-105737F72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1E8037-F5C1-4D15-98EB-E4C82797F6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0DFB9-189B-4BB2-9DD6-9DBC519CA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A4AC7-DEEB-4EB0-B49D-703FE3A16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C130-BC3E-4493-B419-9ABD77C45A17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EF709-400F-49B2-B962-FB031E4E9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44F29-6B32-48BD-8C8C-A33CBAE17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1E018-BB3E-4D99-A825-AA4FBD421A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707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ACF85B-4C30-4ADD-98DA-5AC2FD58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E50DC-CF2F-4B47-8400-3FA52CD49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2C407-C745-4714-BF66-1F6E39C79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CC130-BC3E-4493-B419-9ABD77C45A17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66397-3BCF-443F-88BC-3DFE3AAC96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3816A-1F26-4185-BE48-EED46E78FF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1E018-BB3E-4D99-A825-AA4FBD421A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88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874196" y="2274838"/>
            <a:ext cx="84436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Bonjour ! </a:t>
            </a:r>
            <a:r>
              <a:rPr lang="en-GB" sz="2400" dirty="0" err="1"/>
              <a:t>Merci</a:t>
            </a:r>
            <a:r>
              <a:rPr lang="en-GB" sz="2400" dirty="0"/>
              <a:t> </a:t>
            </a:r>
            <a:r>
              <a:rPr lang="en-GB" sz="2400" dirty="0" err="1"/>
              <a:t>d’avoir</a:t>
            </a:r>
            <a:r>
              <a:rPr lang="en-GB" sz="2400" dirty="0"/>
              <a:t> </a:t>
            </a:r>
            <a:r>
              <a:rPr lang="en-GB" sz="2400" dirty="0" err="1"/>
              <a:t>accepté</a:t>
            </a:r>
            <a:r>
              <a:rPr lang="en-GB" sz="2400" dirty="0"/>
              <a:t> de </a:t>
            </a:r>
            <a:r>
              <a:rPr lang="en-GB" sz="2400" dirty="0" err="1"/>
              <a:t>participer</a:t>
            </a:r>
            <a:r>
              <a:rPr lang="en-GB" sz="2400" dirty="0"/>
              <a:t> </a:t>
            </a:r>
            <a:r>
              <a:rPr lang="fr-FR" sz="2400" dirty="0"/>
              <a:t>à</a:t>
            </a:r>
            <a:r>
              <a:rPr lang="en-GB" sz="2400" dirty="0"/>
              <a:t> </a:t>
            </a:r>
            <a:r>
              <a:rPr lang="en-GB" sz="2400" dirty="0" err="1"/>
              <a:t>notre</a:t>
            </a:r>
            <a:r>
              <a:rPr lang="en-GB" sz="2400" dirty="0"/>
              <a:t> </a:t>
            </a:r>
            <a:r>
              <a:rPr lang="en-GB" sz="2400" dirty="0" err="1"/>
              <a:t>expérience</a:t>
            </a:r>
            <a:endParaRPr lang="en-GB" sz="2400" dirty="0"/>
          </a:p>
          <a:p>
            <a:pPr algn="ctr"/>
            <a:endParaRPr lang="en-GB" sz="2400" dirty="0"/>
          </a:p>
          <a:p>
            <a:pPr algn="ctr"/>
            <a:endParaRPr lang="en-GB" sz="2400" dirty="0"/>
          </a:p>
          <a:p>
            <a:pPr algn="ctr"/>
            <a:endParaRPr lang="en-GB" sz="2400" dirty="0"/>
          </a:p>
          <a:p>
            <a:pPr algn="ctr"/>
            <a:r>
              <a:rPr lang="en-GB" sz="2400" dirty="0"/>
              <a:t>Avant de commencer, merci de bien </a:t>
            </a:r>
            <a:r>
              <a:rPr lang="en-GB" sz="2400" dirty="0" err="1"/>
              <a:t>vouloir</a:t>
            </a:r>
            <a:r>
              <a:rPr lang="en-GB" sz="2400" dirty="0"/>
              <a:t> </a:t>
            </a:r>
            <a:r>
              <a:rPr lang="en-GB" sz="2400" dirty="0" err="1"/>
              <a:t>éteindre</a:t>
            </a:r>
            <a:r>
              <a:rPr lang="en-GB" sz="2400" dirty="0"/>
              <a:t> </a:t>
            </a:r>
            <a:r>
              <a:rPr lang="en-GB" sz="2400" dirty="0" err="1"/>
              <a:t>votre</a:t>
            </a:r>
            <a:r>
              <a:rPr lang="en-GB" sz="2400" dirty="0"/>
              <a:t> </a:t>
            </a:r>
            <a:r>
              <a:rPr lang="en-GB" sz="2400" dirty="0" err="1"/>
              <a:t>téléphone</a:t>
            </a:r>
            <a:r>
              <a:rPr lang="en-GB" sz="2400" dirty="0"/>
              <a:t> portable</a:t>
            </a:r>
            <a:endParaRPr lang="en-GB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7DC1F5-A4F9-4C9B-92D0-EF5626A052D2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2961423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PRINCIPE DE L’EXPERIENCE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3" y="1545401"/>
            <a:ext cx="8443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 dirty="0"/>
              <a:t>…</a:t>
            </a:r>
            <a:r>
              <a:rPr lang="en-GB" sz="2400" dirty="0" err="1"/>
              <a:t>soit</a:t>
            </a:r>
            <a:r>
              <a:rPr lang="en-GB" sz="2400" dirty="0"/>
              <a:t> de </a:t>
            </a:r>
            <a:r>
              <a:rPr lang="en-GB" sz="2400" dirty="0" err="1"/>
              <a:t>l’autre</a:t>
            </a:r>
            <a:endParaRPr lang="fr-FR" sz="2400" dirty="0"/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57982C-4EDB-44A5-AB3D-E05B8A58C61A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85072F-B431-4929-AB0E-F94079104E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94" t="44493" r="34294" b="40869"/>
          <a:stretch/>
        </p:blipFill>
        <p:spPr>
          <a:xfrm>
            <a:off x="4162836" y="4092004"/>
            <a:ext cx="3866322" cy="10038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B32EF4-C53B-468B-96D7-BE54D3B6E2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813" t="44399" r="33207" b="40007"/>
          <a:stretch/>
        </p:blipFill>
        <p:spPr>
          <a:xfrm>
            <a:off x="4145797" y="4052807"/>
            <a:ext cx="4020877" cy="1069383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0FA98DFB-F17C-4243-9265-325B8B8218D0}"/>
              </a:ext>
            </a:extLst>
          </p:cNvPr>
          <p:cNvSpPr/>
          <p:nvPr/>
        </p:nvSpPr>
        <p:spPr>
          <a:xfrm>
            <a:off x="4502259" y="4361455"/>
            <a:ext cx="356461" cy="38745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104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PRINCIPE DE L’EXPERIENCE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2" y="1545401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2400" dirty="0"/>
              <a:t>Avant chaque exercice</a:t>
            </a:r>
            <a:r>
              <a:rPr lang="en-GB" sz="2400" dirty="0"/>
              <a:t>, </a:t>
            </a:r>
            <a:r>
              <a:rPr lang="fr-FR" sz="2400" dirty="0"/>
              <a:t>une</a:t>
            </a:r>
            <a:r>
              <a:rPr lang="en-GB" sz="2400" dirty="0"/>
              <a:t> </a:t>
            </a:r>
            <a:r>
              <a:rPr lang="en-GB" sz="2400" dirty="0" err="1"/>
              <a:t>fl</a:t>
            </a:r>
            <a:r>
              <a:rPr lang="fr-FR" sz="2400" dirty="0"/>
              <a:t>è</a:t>
            </a:r>
            <a:r>
              <a:rPr lang="en-GB" sz="2400" dirty="0" err="1"/>
              <a:t>che</a:t>
            </a:r>
            <a:r>
              <a:rPr lang="fr-FR" sz="2400" dirty="0"/>
              <a:t> </a:t>
            </a:r>
            <a:r>
              <a:rPr lang="fr-FR" sz="2400" dirty="0" err="1"/>
              <a:t>apparaitr</a:t>
            </a:r>
            <a:r>
              <a:rPr lang="en-GB" sz="2400" dirty="0"/>
              <a:t>a pour </a:t>
            </a:r>
            <a:r>
              <a:rPr lang="fr-FR" sz="2400" dirty="0"/>
              <a:t>indiquer où</a:t>
            </a:r>
            <a:r>
              <a:rPr lang="en-GB" sz="2400" dirty="0"/>
              <a:t> </a:t>
            </a:r>
            <a:r>
              <a:rPr lang="fr-FR" sz="2400" dirty="0"/>
              <a:t>vous devrez d’abord fixer votre regard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57982C-4EDB-44A5-AB3D-E05B8A58C61A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11A5F8-8C48-45F0-9302-BCC67BF682AD}"/>
              </a:ext>
            </a:extLst>
          </p:cNvPr>
          <p:cNvSpPr txBox="1"/>
          <p:nvPr/>
        </p:nvSpPr>
        <p:spPr>
          <a:xfrm>
            <a:off x="5791197" y="4086099"/>
            <a:ext cx="30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79153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PRINCIPE DE L’EXPERIENCE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2" y="796077"/>
            <a:ext cx="844360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 b="1" dirty="0"/>
              <a:t>Attention !</a:t>
            </a:r>
          </a:p>
          <a:p>
            <a:pPr algn="ctr">
              <a:spcAft>
                <a:spcPts val="600"/>
              </a:spcAft>
            </a:pPr>
            <a:r>
              <a:rPr lang="fr-FR" sz="2400" dirty="0"/>
              <a:t>La position (gauche ou droite) du chiffre cible changera au cours de l’exercice</a:t>
            </a:r>
          </a:p>
          <a:p>
            <a:pPr algn="ctr">
              <a:spcAft>
                <a:spcPts val="600"/>
              </a:spcAft>
            </a:pPr>
            <a:r>
              <a:rPr lang="fr-FR" sz="2400" dirty="0"/>
              <a:t>Ce changement sera indiqué par l’apparition d’un symbole à</a:t>
            </a:r>
            <a:r>
              <a:rPr lang="en-GB" sz="2400" dirty="0"/>
              <a:t> la position</a:t>
            </a:r>
            <a:r>
              <a:rPr lang="fr-FR" sz="2400" dirty="0"/>
              <a:t> centre de l’écran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57982C-4EDB-44A5-AB3D-E05B8A58C61A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6F769C-6853-4877-A3F7-CAB987976E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69" t="43277" r="32373" b="38305"/>
          <a:stretch/>
        </p:blipFill>
        <p:spPr>
          <a:xfrm>
            <a:off x="3964980" y="3962374"/>
            <a:ext cx="4262034" cy="126311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E5F2F0C8-AF62-436C-AA71-A367DCC55071}"/>
              </a:ext>
            </a:extLst>
          </p:cNvPr>
          <p:cNvSpPr/>
          <p:nvPr/>
        </p:nvSpPr>
        <p:spPr>
          <a:xfrm>
            <a:off x="5889357" y="4345956"/>
            <a:ext cx="356461" cy="38745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928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PRINCIPE DE L’EXPERIENCE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2" y="1137597"/>
            <a:ext cx="8443609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2400" dirty="0"/>
              <a:t>Sur la difficulté « </a:t>
            </a:r>
            <a:r>
              <a:rPr lang="fr-FR" sz="2400" b="1" dirty="0"/>
              <a:t>Bas</a:t>
            </a:r>
            <a:r>
              <a:rPr lang="fr-FR" sz="2400" dirty="0"/>
              <a:t> »</a:t>
            </a:r>
            <a:r>
              <a:rPr lang="en-GB" sz="2400" dirty="0"/>
              <a:t>,</a:t>
            </a:r>
            <a:r>
              <a:rPr lang="fr-FR" sz="2400" dirty="0"/>
              <a:t> le symbole sera </a:t>
            </a:r>
            <a:r>
              <a:rPr lang="fr-FR" sz="2400" b="1" dirty="0"/>
              <a:t>une </a:t>
            </a:r>
            <a:r>
              <a:rPr lang="fr-FR" sz="2400" b="1" dirty="0" err="1"/>
              <a:t>flè</a:t>
            </a:r>
            <a:r>
              <a:rPr lang="en-GB" sz="2400" b="1" dirty="0" err="1"/>
              <a:t>che</a:t>
            </a:r>
            <a:r>
              <a:rPr lang="en-GB" sz="2400" b="1" dirty="0"/>
              <a:t> </a:t>
            </a:r>
            <a:r>
              <a:rPr lang="en-GB" sz="2400" dirty="0"/>
              <a:t>(</a:t>
            </a:r>
            <a:r>
              <a:rPr lang="fr-FR" sz="2400" dirty="0"/>
              <a:t>comme ci-dessous)</a:t>
            </a:r>
          </a:p>
          <a:p>
            <a:pPr algn="ctr">
              <a:spcAft>
                <a:spcPts val="600"/>
              </a:spcAft>
            </a:pPr>
            <a:r>
              <a:rPr lang="en-GB" sz="2400" dirty="0"/>
              <a:t> </a:t>
            </a:r>
            <a:r>
              <a:rPr lang="fr-FR" sz="2400" dirty="0"/>
              <a:t>La direction de la </a:t>
            </a:r>
            <a:r>
              <a:rPr lang="fr-FR" sz="2400" dirty="0" err="1"/>
              <a:t>flè</a:t>
            </a:r>
            <a:r>
              <a:rPr lang="en-GB" sz="2400" dirty="0" err="1"/>
              <a:t>che</a:t>
            </a:r>
            <a:r>
              <a:rPr lang="en-GB" sz="2400" dirty="0"/>
              <a:t> </a:t>
            </a:r>
            <a:r>
              <a:rPr lang="fr-FR" sz="2400" b="1" dirty="0"/>
              <a:t>vous indique </a:t>
            </a:r>
            <a:r>
              <a:rPr lang="fr-FR" sz="2400" dirty="0"/>
              <a:t>de quel </a:t>
            </a:r>
            <a:r>
              <a:rPr lang="en-GB" sz="2400" dirty="0" err="1"/>
              <a:t>côté</a:t>
            </a:r>
            <a:r>
              <a:rPr lang="fr-FR" sz="2400" dirty="0"/>
              <a:t> vous devez porter votre attention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57982C-4EDB-44A5-AB3D-E05B8A58C61A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6F769C-6853-4877-A3F7-CAB987976E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69" t="43277" r="32373" b="38305"/>
          <a:stretch/>
        </p:blipFill>
        <p:spPr>
          <a:xfrm>
            <a:off x="3964980" y="3962374"/>
            <a:ext cx="4262034" cy="126311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E5F2F0C8-AF62-436C-AA71-A367DCC55071}"/>
              </a:ext>
            </a:extLst>
          </p:cNvPr>
          <p:cNvSpPr/>
          <p:nvPr/>
        </p:nvSpPr>
        <p:spPr>
          <a:xfrm>
            <a:off x="5889357" y="4345956"/>
            <a:ext cx="356461" cy="38745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448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PRINCIPE DE L’EXPERIENCE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45782" y="1360735"/>
            <a:ext cx="8443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2400" b="1" dirty="0"/>
              <a:t>Vous n’avez pas à r</a:t>
            </a:r>
            <a:r>
              <a:rPr lang="en-GB" sz="2400" b="1" dirty="0" err="1"/>
              <a:t>épondre</a:t>
            </a:r>
            <a:r>
              <a:rPr lang="fr-FR" sz="2400" b="1" dirty="0"/>
              <a:t> </a:t>
            </a:r>
            <a:r>
              <a:rPr lang="fr-FR" sz="2400" dirty="0"/>
              <a:t>lorsque cela arrive, mais vous devez alors porter </a:t>
            </a:r>
            <a:r>
              <a:rPr lang="fr-FR" sz="2400" b="1" dirty="0"/>
              <a:t>rapidement</a:t>
            </a:r>
            <a:r>
              <a:rPr lang="fr-FR" sz="2400" dirty="0"/>
              <a:t> votre attention sur l’autre position de l’écran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57982C-4EDB-44A5-AB3D-E05B8A58C61A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6F769C-6853-4877-A3F7-CAB987976E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69" t="43277" r="32373" b="38305"/>
          <a:stretch/>
        </p:blipFill>
        <p:spPr>
          <a:xfrm>
            <a:off x="3964980" y="3962374"/>
            <a:ext cx="4262034" cy="126311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E5F2F0C8-AF62-436C-AA71-A367DCC55071}"/>
              </a:ext>
            </a:extLst>
          </p:cNvPr>
          <p:cNvSpPr/>
          <p:nvPr/>
        </p:nvSpPr>
        <p:spPr>
          <a:xfrm>
            <a:off x="5889357" y="4345956"/>
            <a:ext cx="356461" cy="38745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494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PRINCIPE DE L’EXPERIENCE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099125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 b="1" dirty="0"/>
              <a:t>Attention !</a:t>
            </a:r>
          </a:p>
          <a:p>
            <a:pPr algn="ctr">
              <a:spcAft>
                <a:spcPts val="600"/>
              </a:spcAft>
            </a:pPr>
            <a:r>
              <a:rPr lang="fr-FR" sz="2400" dirty="0"/>
              <a:t>Sur la difficulté « </a:t>
            </a:r>
            <a:r>
              <a:rPr lang="fr-FR" sz="2400" b="1" dirty="0"/>
              <a:t>Haut</a:t>
            </a:r>
            <a:r>
              <a:rPr lang="fr-FR" sz="2400" dirty="0"/>
              <a:t> »</a:t>
            </a:r>
            <a:r>
              <a:rPr lang="en-GB" sz="2400" dirty="0"/>
              <a:t>,</a:t>
            </a:r>
            <a:r>
              <a:rPr lang="fr-FR" sz="2400" dirty="0"/>
              <a:t> le symbole sera </a:t>
            </a:r>
            <a:r>
              <a:rPr lang="en-GB" sz="2400" dirty="0"/>
              <a:t>le </a:t>
            </a:r>
            <a:r>
              <a:rPr lang="fr-FR" sz="2400" dirty="0"/>
              <a:t>nombre</a:t>
            </a:r>
            <a:r>
              <a:rPr lang="en-GB" sz="2400" dirty="0"/>
              <a:t> </a:t>
            </a:r>
            <a:r>
              <a:rPr lang="fr-FR" sz="2400" dirty="0"/>
              <a:t>« </a:t>
            </a:r>
            <a:r>
              <a:rPr lang="en-GB" sz="2400" b="1" dirty="0"/>
              <a:t>3</a:t>
            </a:r>
            <a:r>
              <a:rPr lang="fr-FR" sz="2400" dirty="0"/>
              <a:t> »</a:t>
            </a:r>
          </a:p>
          <a:p>
            <a:pPr algn="ctr">
              <a:spcAft>
                <a:spcPts val="600"/>
              </a:spcAft>
            </a:pPr>
            <a:r>
              <a:rPr lang="fr-FR" sz="2400" dirty="0"/>
              <a:t>Etant donné que la direction de changement ne sera pas indiqué, </a:t>
            </a:r>
            <a:r>
              <a:rPr lang="fr-FR" sz="2400" b="1" dirty="0"/>
              <a:t>plus d’efforts </a:t>
            </a:r>
            <a:r>
              <a:rPr lang="fr-FR" sz="2400" dirty="0"/>
              <a:t>seront requis de vous à</a:t>
            </a:r>
            <a:r>
              <a:rPr lang="en-GB" sz="2400" dirty="0"/>
              <a:t> </a:t>
            </a:r>
            <a:r>
              <a:rPr lang="fr-FR" sz="2400" dirty="0"/>
              <a:t>cette</a:t>
            </a:r>
            <a:r>
              <a:rPr lang="en-GB" sz="2400" dirty="0"/>
              <a:t> </a:t>
            </a:r>
            <a:r>
              <a:rPr lang="en-GB" sz="2400" dirty="0" err="1"/>
              <a:t>difficulté</a:t>
            </a:r>
            <a:endParaRPr lang="fr-FR" sz="2400" dirty="0"/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57982C-4EDB-44A5-AB3D-E05B8A58C61A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3014B6-7902-405A-B1A0-4FBCAB6E36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60" t="42712" r="33326" b="39209"/>
          <a:stretch/>
        </p:blipFill>
        <p:spPr>
          <a:xfrm>
            <a:off x="3975315" y="3921072"/>
            <a:ext cx="4122549" cy="1239864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E5F2F0C8-AF62-436C-AA71-A367DCC55071}"/>
              </a:ext>
            </a:extLst>
          </p:cNvPr>
          <p:cNvSpPr/>
          <p:nvPr/>
        </p:nvSpPr>
        <p:spPr>
          <a:xfrm>
            <a:off x="5873856" y="4345958"/>
            <a:ext cx="356461" cy="38745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483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PRINCIPE DE L’EXPERIENCE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168593"/>
            <a:ext cx="844360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2400" dirty="0"/>
              <a:t>À</a:t>
            </a:r>
            <a:r>
              <a:rPr lang="en-GB" sz="2400" dirty="0"/>
              <a:t> </a:t>
            </a: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exercice</a:t>
            </a:r>
            <a:r>
              <a:rPr lang="en-GB" sz="2400" dirty="0"/>
              <a:t>, quelle que </a:t>
            </a:r>
            <a:r>
              <a:rPr lang="en-GB" sz="2400" dirty="0" err="1"/>
              <a:t>soit</a:t>
            </a:r>
            <a:r>
              <a:rPr lang="en-GB" sz="2400" dirty="0"/>
              <a:t> la </a:t>
            </a:r>
            <a:r>
              <a:rPr lang="en-GB" sz="2400" dirty="0" err="1"/>
              <a:t>difficulté</a:t>
            </a:r>
            <a:r>
              <a:rPr lang="en-GB" sz="2400" dirty="0"/>
              <a:t>, </a:t>
            </a:r>
            <a:r>
              <a:rPr lang="en-GB" sz="2400" dirty="0" err="1"/>
              <a:t>il</a:t>
            </a:r>
            <a:r>
              <a:rPr lang="en-GB" sz="2400" dirty="0"/>
              <a:t> y aura </a:t>
            </a:r>
            <a:r>
              <a:rPr lang="en-GB" sz="2400" b="1" dirty="0"/>
              <a:t>32 </a:t>
            </a:r>
            <a:r>
              <a:rPr lang="en-GB" sz="2400" dirty="0" err="1"/>
              <a:t>cibles</a:t>
            </a:r>
            <a:r>
              <a:rPr lang="en-GB" sz="2400" dirty="0"/>
              <a:t> </a:t>
            </a:r>
            <a:r>
              <a:rPr lang="en-GB" sz="2400" dirty="0" err="1"/>
              <a:t>chiffres</a:t>
            </a:r>
            <a:endParaRPr lang="en-GB" sz="2400" dirty="0"/>
          </a:p>
          <a:p>
            <a:pPr algn="ctr">
              <a:spcAft>
                <a:spcPts val="600"/>
              </a:spcAft>
            </a:pPr>
            <a:endParaRPr lang="en-GB" sz="2400" dirty="0"/>
          </a:p>
          <a:p>
            <a:pPr algn="ctr">
              <a:spcAft>
                <a:spcPts val="600"/>
              </a:spcAft>
            </a:pPr>
            <a:r>
              <a:rPr lang="en-GB" sz="2400" dirty="0"/>
              <a:t>Pour </a:t>
            </a:r>
            <a:r>
              <a:rPr lang="en-GB" sz="2400" dirty="0" err="1"/>
              <a:t>obtenir</a:t>
            </a:r>
            <a:r>
              <a:rPr lang="en-GB" sz="2400" dirty="0"/>
              <a:t> le bonus d’un </a:t>
            </a:r>
            <a:r>
              <a:rPr lang="en-GB" sz="2400" dirty="0" err="1"/>
              <a:t>exercice</a:t>
            </a:r>
            <a:r>
              <a:rPr lang="en-GB" sz="2400" dirty="0"/>
              <a:t>,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répondre</a:t>
            </a:r>
            <a:r>
              <a:rPr lang="en-GB" sz="2400" dirty="0"/>
              <a:t> </a:t>
            </a:r>
            <a:r>
              <a:rPr lang="en-GB" sz="2400" dirty="0" err="1"/>
              <a:t>correctement</a:t>
            </a:r>
            <a:r>
              <a:rPr lang="en-GB" sz="2400" dirty="0"/>
              <a:t> </a:t>
            </a:r>
            <a:r>
              <a:rPr lang="fr-FR" sz="2400" dirty="0"/>
              <a:t>à</a:t>
            </a:r>
            <a:r>
              <a:rPr lang="en-GB" sz="2400" dirty="0"/>
              <a:t> (au </a:t>
            </a:r>
            <a:r>
              <a:rPr lang="en-GB" sz="2400" dirty="0" err="1"/>
              <a:t>moins</a:t>
            </a:r>
            <a:r>
              <a:rPr lang="en-GB" sz="2400" dirty="0"/>
              <a:t>)</a:t>
            </a:r>
            <a:r>
              <a:rPr lang="fr-FR" sz="2400" dirty="0"/>
              <a:t> </a:t>
            </a:r>
            <a:r>
              <a:rPr lang="fr-FR" sz="2400" b="1" dirty="0"/>
              <a:t>28 </a:t>
            </a:r>
            <a:r>
              <a:rPr lang="fr-FR" sz="2400" dirty="0"/>
              <a:t>cibles chiffres</a:t>
            </a:r>
          </a:p>
          <a:p>
            <a:pPr algn="ctr">
              <a:spcAft>
                <a:spcPts val="600"/>
              </a:spcAft>
            </a:pPr>
            <a:endParaRPr lang="en-GB" sz="2400" dirty="0"/>
          </a:p>
          <a:p>
            <a:pPr algn="ctr">
              <a:spcAft>
                <a:spcPts val="600"/>
              </a:spcAft>
            </a:pPr>
            <a:r>
              <a:rPr lang="en-GB" sz="2400" dirty="0" err="1"/>
              <a:t>En</a:t>
            </a:r>
            <a:r>
              <a:rPr lang="en-GB" sz="2400" dirty="0"/>
              <a:t> plus, </a:t>
            </a:r>
            <a:r>
              <a:rPr lang="en-GB" sz="2400" dirty="0" err="1"/>
              <a:t>il</a:t>
            </a:r>
            <a:r>
              <a:rPr lang="en-GB" sz="2400" dirty="0"/>
              <a:t> y a </a:t>
            </a:r>
            <a:r>
              <a:rPr lang="en-GB" sz="2400" dirty="0" err="1"/>
              <a:t>également</a:t>
            </a:r>
            <a:r>
              <a:rPr lang="en-GB" sz="2400" dirty="0"/>
              <a:t> un </a:t>
            </a:r>
            <a:r>
              <a:rPr lang="en-GB" sz="2400" dirty="0" err="1"/>
              <a:t>nombre</a:t>
            </a:r>
            <a:r>
              <a:rPr lang="en-GB" sz="2400" dirty="0"/>
              <a:t> maximum de </a:t>
            </a:r>
            <a:r>
              <a:rPr lang="en-GB" sz="2400" dirty="0" err="1"/>
              <a:t>fois</a:t>
            </a:r>
            <a:r>
              <a:rPr lang="en-GB" sz="2400" dirty="0"/>
              <a:t> </a:t>
            </a:r>
            <a:r>
              <a:rPr lang="en-GB" sz="2400" dirty="0" err="1"/>
              <a:t>où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pouvez</a:t>
            </a:r>
            <a:r>
              <a:rPr lang="en-GB" sz="2400" dirty="0"/>
              <a:t> </a:t>
            </a:r>
            <a:r>
              <a:rPr lang="en-GB" sz="2400" dirty="0" err="1"/>
              <a:t>répondre</a:t>
            </a:r>
            <a:r>
              <a:rPr lang="en-GB" sz="2400" dirty="0"/>
              <a:t> </a:t>
            </a:r>
            <a:r>
              <a:rPr lang="en-GB" sz="2400" dirty="0" err="1"/>
              <a:t>quand</a:t>
            </a:r>
            <a:r>
              <a:rPr lang="en-GB" sz="2400" dirty="0"/>
              <a:t> </a:t>
            </a:r>
            <a:r>
              <a:rPr lang="en-GB" sz="2400" dirty="0" err="1"/>
              <a:t>il</a:t>
            </a:r>
            <a:r>
              <a:rPr lang="en-GB" sz="2400" dirty="0"/>
              <a:t> </a:t>
            </a:r>
            <a:r>
              <a:rPr lang="en-GB" sz="2400" dirty="0" err="1"/>
              <a:t>n’y</a:t>
            </a:r>
            <a:r>
              <a:rPr lang="en-GB" sz="2400" dirty="0"/>
              <a:t> a pas de </a:t>
            </a:r>
            <a:r>
              <a:rPr lang="en-GB" sz="2400" dirty="0" err="1"/>
              <a:t>cible</a:t>
            </a:r>
            <a:r>
              <a:rPr lang="en-GB" sz="2400" dirty="0"/>
              <a:t> visible </a:t>
            </a:r>
            <a:r>
              <a:rPr lang="fr-FR" sz="2400" dirty="0"/>
              <a:t>à</a:t>
            </a:r>
            <a:r>
              <a:rPr lang="en-GB" sz="2400" dirty="0"/>
              <a:t> </a:t>
            </a:r>
            <a:r>
              <a:rPr lang="en-GB" sz="2400" dirty="0" err="1"/>
              <a:t>l’écran</a:t>
            </a:r>
            <a:endParaRPr lang="en-GB" sz="2400" dirty="0"/>
          </a:p>
          <a:p>
            <a:pPr algn="ctr">
              <a:spcAft>
                <a:spcPts val="600"/>
              </a:spcAft>
            </a:pPr>
            <a:endParaRPr lang="en-GB" sz="2400" dirty="0"/>
          </a:p>
          <a:p>
            <a:pPr algn="ctr">
              <a:spcAft>
                <a:spcPts val="6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mal </a:t>
            </a:r>
            <a:r>
              <a:rPr lang="fr-FR" sz="2400" dirty="0"/>
              <a:t>répondu</a:t>
            </a:r>
            <a:r>
              <a:rPr lang="en-GB" sz="2400" dirty="0"/>
              <a:t> plus que </a:t>
            </a:r>
            <a:r>
              <a:rPr lang="en-GB" sz="2400" b="1" dirty="0"/>
              <a:t>4</a:t>
            </a:r>
            <a:r>
              <a:rPr lang="en-GB" sz="2400" dirty="0"/>
              <a:t> </a:t>
            </a:r>
            <a:r>
              <a:rPr lang="en-GB" sz="2400" dirty="0" err="1"/>
              <a:t>fois</a:t>
            </a:r>
            <a:r>
              <a:rPr lang="en-GB" sz="2400" dirty="0"/>
              <a:t>, </a:t>
            </a:r>
            <a:r>
              <a:rPr lang="en-GB" sz="2400" dirty="0" err="1"/>
              <a:t>vous</a:t>
            </a:r>
            <a:r>
              <a:rPr lang="en-GB" sz="2400" dirty="0"/>
              <a:t> ne </a:t>
            </a:r>
            <a:r>
              <a:rPr lang="en-GB" sz="2400" dirty="0" err="1"/>
              <a:t>recevrez</a:t>
            </a:r>
            <a:r>
              <a:rPr lang="en-GB" sz="2400" dirty="0"/>
              <a:t> pas le bonus du </a:t>
            </a:r>
            <a:r>
              <a:rPr lang="en-GB" sz="2400" dirty="0" err="1"/>
              <a:t>exercice</a:t>
            </a:r>
            <a:endParaRPr lang="en-GB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57982C-4EDB-44A5-AB3D-E05B8A58C61A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2365877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PRINCIPE DE L’EXPERIENCE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3013502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 dirty="0"/>
              <a:t>Nous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donnerons</a:t>
            </a:r>
            <a:r>
              <a:rPr lang="en-GB" sz="2400" dirty="0"/>
              <a:t> un retour sur </a:t>
            </a:r>
            <a:r>
              <a:rPr lang="en-GB" sz="2400" dirty="0" err="1"/>
              <a:t>vos</a:t>
            </a:r>
            <a:r>
              <a:rPr lang="en-GB" sz="2400" dirty="0"/>
              <a:t> performance </a:t>
            </a:r>
            <a:r>
              <a:rPr lang="fr-FR" sz="2400" dirty="0"/>
              <a:t>à</a:t>
            </a:r>
            <a:r>
              <a:rPr lang="en-GB" sz="2400" dirty="0"/>
              <a:t> la fin de </a:t>
            </a: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exercice</a:t>
            </a:r>
            <a:r>
              <a:rPr lang="en-GB" sz="2400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57982C-4EDB-44A5-AB3D-E05B8A58C61A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1381276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PRINCIPE DE L’EXPERIENCE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47967" y="1360735"/>
            <a:ext cx="8443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2400" dirty="0"/>
              <a:t>Si vous pensez qu'</a:t>
            </a:r>
            <a:r>
              <a:rPr lang="fr-FR" sz="2400" b="1" dirty="0"/>
              <a:t>un exercice ne vaudra pas l’effort </a:t>
            </a:r>
            <a:r>
              <a:rPr lang="fr-FR" sz="2400" dirty="0"/>
              <a:t>de le faire, vous pouvez choisir de l'arrêter à tout moment en appuyant sur la touche </a:t>
            </a:r>
            <a:r>
              <a:rPr lang="fr-FR" sz="2400" b="1" dirty="0"/>
              <a:t>« Entrée »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57982C-4EDB-44A5-AB3D-E05B8A58C61A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27EF53-AA60-4A88-8604-F2EA6CAF18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78" t="41159" r="31808" b="34915"/>
          <a:stretch/>
        </p:blipFill>
        <p:spPr>
          <a:xfrm>
            <a:off x="3825636" y="3834124"/>
            <a:ext cx="4488272" cy="164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475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PRINCIPE DE L’EXPERIENCE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217585"/>
            <a:ext cx="844360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2400" dirty="0"/>
              <a:t>En plus, nous vous demanderons deux fois au cours d’un exercice si vous souhaitez l'arrêter</a:t>
            </a:r>
          </a:p>
          <a:p>
            <a:pPr algn="ctr">
              <a:spcAft>
                <a:spcPts val="600"/>
              </a:spcAft>
            </a:pPr>
            <a:r>
              <a:rPr lang="fr-FR" sz="2400" b="1" dirty="0"/>
              <a:t>Si oui</a:t>
            </a:r>
            <a:r>
              <a:rPr lang="fr-FR" sz="2400" dirty="0"/>
              <a:t>, cliquez simplement sur le bouton</a:t>
            </a:r>
            <a:endParaRPr lang="fr-FR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57982C-4EDB-44A5-AB3D-E05B8A58C61A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8F1E06-0C39-4F66-9DD9-65601FD4C2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06" t="43051" r="32436" b="37853"/>
          <a:stretch/>
        </p:blipFill>
        <p:spPr>
          <a:xfrm>
            <a:off x="3964983" y="3939127"/>
            <a:ext cx="4262034" cy="130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931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874196" y="1905506"/>
            <a:ext cx="84436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Au </a:t>
            </a:r>
            <a:r>
              <a:rPr lang="en-GB" sz="2400" dirty="0" err="1"/>
              <a:t>cours</a:t>
            </a:r>
            <a:r>
              <a:rPr lang="en-GB" sz="2400" dirty="0"/>
              <a:t> de </a:t>
            </a:r>
            <a:r>
              <a:rPr lang="en-GB" sz="2400" dirty="0" err="1"/>
              <a:t>l’expérience</a:t>
            </a:r>
            <a:r>
              <a:rPr lang="en-GB" sz="2400" dirty="0"/>
              <a:t>, </a:t>
            </a:r>
            <a:r>
              <a:rPr lang="fr-FR" sz="2400" dirty="0"/>
              <a:t>vous aurez le choix de vous engager dans une suite d’exercices identiques avec des niveaux variables d’effort pour les accomplir et de sommes d’argent à gagner en bonus, si vous réussissez</a:t>
            </a:r>
            <a:endParaRPr lang="en-GB" sz="2400" dirty="0"/>
          </a:p>
          <a:p>
            <a:pPr algn="ctr"/>
            <a:endParaRPr lang="en-GB" sz="2400" dirty="0"/>
          </a:p>
          <a:p>
            <a:pPr algn="ctr"/>
            <a:r>
              <a:rPr lang="en-GB" sz="2400" dirty="0" err="1"/>
              <a:t>Chaque</a:t>
            </a:r>
            <a:r>
              <a:rPr lang="en-GB" sz="2400" dirty="0"/>
              <a:t> tour de </a:t>
            </a:r>
            <a:r>
              <a:rPr lang="en-GB" sz="2400" dirty="0" err="1"/>
              <a:t>l’expérience</a:t>
            </a:r>
            <a:r>
              <a:rPr lang="en-GB" sz="2400" dirty="0"/>
              <a:t> </a:t>
            </a:r>
            <a:r>
              <a:rPr lang="en-GB" sz="2400" dirty="0" err="1"/>
              <a:t>est</a:t>
            </a:r>
            <a:r>
              <a:rPr lang="en-GB" sz="2400" dirty="0"/>
              <a:t> </a:t>
            </a:r>
            <a:r>
              <a:rPr lang="en-GB" sz="2400" dirty="0" err="1"/>
              <a:t>associé</a:t>
            </a:r>
            <a:r>
              <a:rPr lang="en-GB" sz="2400" dirty="0"/>
              <a:t> </a:t>
            </a:r>
            <a:r>
              <a:rPr lang="fr-FR" sz="2400" dirty="0"/>
              <a:t>à</a:t>
            </a:r>
            <a:r>
              <a:rPr lang="en-GB" sz="2400" dirty="0"/>
              <a:t> un </a:t>
            </a:r>
            <a:r>
              <a:rPr lang="en-GB" sz="2400" dirty="0" err="1"/>
              <a:t>niveau</a:t>
            </a:r>
            <a:r>
              <a:rPr lang="en-GB" sz="2400" dirty="0"/>
              <a:t> </a:t>
            </a:r>
            <a:r>
              <a:rPr lang="en-GB" sz="2400" dirty="0" err="1"/>
              <a:t>d’effort</a:t>
            </a:r>
            <a:r>
              <a:rPr lang="en-GB" sz="2400" dirty="0"/>
              <a:t> pour les </a:t>
            </a:r>
            <a:r>
              <a:rPr lang="en-GB" sz="2400" dirty="0" err="1"/>
              <a:t>accomplir</a:t>
            </a:r>
            <a:r>
              <a:rPr lang="en-GB" sz="2400" dirty="0"/>
              <a:t> et un </a:t>
            </a:r>
            <a:r>
              <a:rPr lang="en-GB" sz="2400" dirty="0" err="1"/>
              <a:t>somme</a:t>
            </a:r>
            <a:r>
              <a:rPr lang="en-GB" sz="2400" dirty="0"/>
              <a:t> </a:t>
            </a:r>
            <a:r>
              <a:rPr lang="en-GB" sz="2400" dirty="0" err="1"/>
              <a:t>d’argent</a:t>
            </a:r>
            <a:r>
              <a:rPr lang="en-GB" sz="2400" dirty="0"/>
              <a:t> </a:t>
            </a:r>
            <a:r>
              <a:rPr lang="fr-FR" sz="2400" dirty="0"/>
              <a:t>à</a:t>
            </a:r>
            <a:r>
              <a:rPr lang="en-GB" sz="2400" dirty="0"/>
              <a:t> </a:t>
            </a:r>
            <a:r>
              <a:rPr lang="en-GB" sz="2400" dirty="0" err="1"/>
              <a:t>gagner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bonus, </a:t>
            </a:r>
            <a:r>
              <a:rPr lang="en-GB" sz="2400" dirty="0" err="1"/>
              <a:t>si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réussissez</a:t>
            </a:r>
            <a:endParaRPr lang="en-GB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4ABEF8-8208-4B07-AE38-3EAA098A65F7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1918833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PRINCIPE DE L’EXPERIENCE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137597"/>
            <a:ext cx="8443609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ne </a:t>
            </a:r>
            <a:r>
              <a:rPr lang="en-GB" sz="2400" dirty="0" err="1"/>
              <a:t>répondez</a:t>
            </a:r>
            <a:r>
              <a:rPr lang="en-GB" sz="2400" dirty="0"/>
              <a:t> pas, </a:t>
            </a:r>
            <a:r>
              <a:rPr lang="en-GB" sz="2400" dirty="0" err="1"/>
              <a:t>l’exercice</a:t>
            </a:r>
            <a:r>
              <a:rPr lang="en-GB" sz="2400" dirty="0"/>
              <a:t> </a:t>
            </a:r>
            <a:r>
              <a:rPr lang="en-GB" sz="2400" dirty="0" err="1"/>
              <a:t>redémarra</a:t>
            </a:r>
            <a:r>
              <a:rPr lang="en-GB" sz="2400" dirty="0"/>
              <a:t> </a:t>
            </a:r>
            <a:r>
              <a:rPr lang="en-GB" sz="2400" dirty="0" err="1"/>
              <a:t>automatiquement</a:t>
            </a:r>
            <a:r>
              <a:rPr lang="en-GB" sz="2400" dirty="0"/>
              <a:t> </a:t>
            </a:r>
            <a:r>
              <a:rPr lang="en-GB" sz="2400" dirty="0" err="1"/>
              <a:t>apr</a:t>
            </a:r>
            <a:r>
              <a:rPr lang="fr-FR" sz="2400" dirty="0"/>
              <a:t>è</a:t>
            </a:r>
            <a:r>
              <a:rPr lang="en-GB" sz="2400" dirty="0"/>
              <a:t>s </a:t>
            </a:r>
            <a:r>
              <a:rPr lang="en-GB" sz="2400" b="1" dirty="0"/>
              <a:t>4 </a:t>
            </a:r>
            <a:r>
              <a:rPr lang="en-GB" sz="2400" b="1" dirty="0" err="1"/>
              <a:t>secondes</a:t>
            </a:r>
            <a:endParaRPr lang="en-GB" sz="2400" b="1" dirty="0"/>
          </a:p>
          <a:p>
            <a:pPr algn="ctr">
              <a:spcAft>
                <a:spcPts val="600"/>
              </a:spcAft>
            </a:pPr>
            <a:r>
              <a:rPr lang="en-GB" sz="2400" dirty="0" err="1"/>
              <a:t>L’exercice</a:t>
            </a:r>
            <a:r>
              <a:rPr lang="en-GB" sz="2400" dirty="0"/>
              <a:t> </a:t>
            </a:r>
            <a:r>
              <a:rPr lang="en-GB" sz="2400" dirty="0" err="1"/>
              <a:t>commencera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montrant</a:t>
            </a:r>
            <a:r>
              <a:rPr lang="en-GB" sz="2400" dirty="0"/>
              <a:t> </a:t>
            </a:r>
            <a:r>
              <a:rPr lang="en-GB" sz="2400" dirty="0" err="1"/>
              <a:t>une</a:t>
            </a:r>
            <a:r>
              <a:rPr lang="en-GB" sz="2400" dirty="0"/>
              <a:t> </a:t>
            </a:r>
            <a:r>
              <a:rPr lang="en-GB" sz="2400" dirty="0" err="1"/>
              <a:t>fl</a:t>
            </a:r>
            <a:r>
              <a:rPr lang="fr-FR" sz="2400" dirty="0"/>
              <a:t>è</a:t>
            </a:r>
            <a:r>
              <a:rPr lang="en-GB" sz="2400" dirty="0" err="1"/>
              <a:t>che</a:t>
            </a:r>
            <a:r>
              <a:rPr lang="en-GB" sz="2400" dirty="0"/>
              <a:t> qui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indique</a:t>
            </a:r>
            <a:r>
              <a:rPr lang="en-GB" sz="2400" dirty="0"/>
              <a:t> </a:t>
            </a:r>
            <a:r>
              <a:rPr lang="fr-FR" sz="2400" dirty="0"/>
              <a:t>où</a:t>
            </a:r>
            <a:r>
              <a:rPr lang="en-GB" sz="2400" dirty="0"/>
              <a:t> </a:t>
            </a:r>
            <a:r>
              <a:rPr lang="fr-FR" sz="2400" dirty="0"/>
              <a:t>vous devrez d’abord fixer votre regard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57982C-4EDB-44A5-AB3D-E05B8A58C61A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8F1E06-0C39-4F66-9DD9-65601FD4C2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06" t="43051" r="32436" b="37853"/>
          <a:stretch/>
        </p:blipFill>
        <p:spPr>
          <a:xfrm>
            <a:off x="3964983" y="3939127"/>
            <a:ext cx="4262034" cy="130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113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PRINCIPE DE L’EXPERIENCE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107803"/>
            <a:ext cx="8443609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 dirty="0" err="1"/>
              <a:t>L’expérience</a:t>
            </a:r>
            <a:r>
              <a:rPr lang="en-GB" sz="2400" dirty="0"/>
              <a:t> </a:t>
            </a:r>
            <a:r>
              <a:rPr lang="en-GB" sz="2400" dirty="0" err="1"/>
              <a:t>est</a:t>
            </a:r>
            <a:r>
              <a:rPr lang="en-GB" sz="2400" dirty="0"/>
              <a:t> structure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b="1" dirty="0"/>
              <a:t>32 </a:t>
            </a:r>
            <a:r>
              <a:rPr lang="en-GB" sz="2400" b="1" dirty="0" err="1"/>
              <a:t>exercices</a:t>
            </a:r>
            <a:endParaRPr lang="en-GB" sz="2400" b="1" dirty="0"/>
          </a:p>
          <a:p>
            <a:pPr algn="ctr">
              <a:spcAft>
                <a:spcPts val="600"/>
              </a:spcAft>
            </a:pPr>
            <a:endParaRPr lang="en-GB" b="1" dirty="0"/>
          </a:p>
          <a:p>
            <a:pPr algn="ctr">
              <a:spcAft>
                <a:spcPts val="600"/>
              </a:spcAft>
            </a:pPr>
            <a:r>
              <a:rPr lang="fr-FR" sz="2400" dirty="0"/>
              <a:t>Avant que les exercices </a:t>
            </a:r>
            <a:r>
              <a:rPr lang="fr-FR" sz="2400" dirty="0" err="1"/>
              <a:t>principals</a:t>
            </a:r>
            <a:r>
              <a:rPr lang="fr-FR" sz="2400" dirty="0"/>
              <a:t> ne commence, vous effectuerez </a:t>
            </a:r>
            <a:r>
              <a:rPr lang="fr-FR" sz="2400" b="1" dirty="0"/>
              <a:t>une </a:t>
            </a:r>
            <a:r>
              <a:rPr lang="fr-FR" sz="2400" b="1" dirty="0" err="1"/>
              <a:t>brè</a:t>
            </a:r>
            <a:r>
              <a:rPr lang="en-GB" sz="2400" b="1" dirty="0" err="1"/>
              <a:t>ve</a:t>
            </a:r>
            <a:r>
              <a:rPr lang="en-GB" sz="2400" b="1" dirty="0"/>
              <a:t> session </a:t>
            </a:r>
            <a:r>
              <a:rPr lang="en-GB" sz="2400" b="1" dirty="0" err="1"/>
              <a:t>d’entraînement</a:t>
            </a:r>
            <a:endParaRPr lang="en-GB" sz="2400" b="1" dirty="0"/>
          </a:p>
          <a:p>
            <a:pPr algn="ctr">
              <a:spcAft>
                <a:spcPts val="600"/>
              </a:spcAft>
            </a:pPr>
            <a:endParaRPr lang="en-GB" sz="1600" dirty="0"/>
          </a:p>
          <a:p>
            <a:pPr algn="ctr">
              <a:spcAft>
                <a:spcPts val="600"/>
              </a:spcAft>
            </a:pPr>
            <a:r>
              <a:rPr lang="en-GB" sz="2400" dirty="0"/>
              <a:t>Durant </a:t>
            </a:r>
            <a:r>
              <a:rPr lang="en-GB" sz="2400" dirty="0" err="1"/>
              <a:t>cette</a:t>
            </a:r>
            <a:r>
              <a:rPr lang="en-GB" sz="2400" dirty="0"/>
              <a:t> session, </a:t>
            </a:r>
            <a:r>
              <a:rPr lang="fr-FR" sz="2400" dirty="0"/>
              <a:t>vous aurez </a:t>
            </a:r>
            <a:r>
              <a:rPr lang="fr-FR" sz="2400" b="1" dirty="0"/>
              <a:t>un aperçu </a:t>
            </a:r>
            <a:r>
              <a:rPr lang="fr-FR" sz="2400" dirty="0"/>
              <a:t>d’un exercice telle qu’il sera présenté lors de l’expérience</a:t>
            </a:r>
          </a:p>
          <a:p>
            <a:pPr algn="ctr">
              <a:spcAft>
                <a:spcPts val="600"/>
              </a:spcAft>
            </a:pPr>
            <a:endParaRPr lang="fr-FR" sz="1600" dirty="0"/>
          </a:p>
          <a:p>
            <a:pPr algn="ctr">
              <a:spcAft>
                <a:spcPts val="600"/>
              </a:spcAft>
            </a:pPr>
            <a:r>
              <a:rPr lang="fr-FR" sz="2400" dirty="0"/>
              <a:t>Néanmoins, les réponses que vous fournirez pendant la session </a:t>
            </a:r>
            <a:r>
              <a:rPr lang="en-GB" sz="2400" dirty="0" err="1"/>
              <a:t>d’entraînement</a:t>
            </a:r>
            <a:r>
              <a:rPr lang="en-GB" sz="2400" dirty="0"/>
              <a:t> </a:t>
            </a:r>
            <a:r>
              <a:rPr lang="en-GB" sz="2400" b="1" dirty="0"/>
              <a:t>ne </a:t>
            </a:r>
            <a:r>
              <a:rPr lang="en-GB" sz="2400" b="1" dirty="0" err="1"/>
              <a:t>seront</a:t>
            </a:r>
            <a:r>
              <a:rPr lang="en-GB" sz="2400" b="1" dirty="0"/>
              <a:t> pas </a:t>
            </a:r>
            <a:r>
              <a:rPr lang="en-GB" sz="2400" b="1" dirty="0" err="1"/>
              <a:t>pris</a:t>
            </a:r>
            <a:r>
              <a:rPr lang="en-GB" sz="2400" b="1" dirty="0"/>
              <a:t> </a:t>
            </a:r>
            <a:r>
              <a:rPr lang="en-GB" sz="2400" b="1" dirty="0" err="1"/>
              <a:t>en</a:t>
            </a:r>
            <a:r>
              <a:rPr lang="en-GB" sz="2400" b="1" dirty="0"/>
              <a:t> </a:t>
            </a:r>
            <a:r>
              <a:rPr lang="en-GB" sz="2400" b="1" dirty="0" err="1"/>
              <a:t>compte</a:t>
            </a:r>
            <a:endParaRPr lang="en-GB" sz="2400" b="1" dirty="0"/>
          </a:p>
          <a:p>
            <a:pPr algn="ctr">
              <a:spcAft>
                <a:spcPts val="600"/>
              </a:spcAft>
            </a:pPr>
            <a:endParaRPr lang="en-GB" sz="1600" dirty="0"/>
          </a:p>
          <a:p>
            <a:pPr algn="ctr">
              <a:spcAft>
                <a:spcPts val="600"/>
              </a:spcAft>
            </a:pPr>
            <a:r>
              <a:rPr lang="en-GB" sz="2400" dirty="0" err="1"/>
              <a:t>Notez</a:t>
            </a:r>
            <a:r>
              <a:rPr lang="en-GB" sz="2400" dirty="0"/>
              <a:t> que, pour la session </a:t>
            </a:r>
            <a:r>
              <a:rPr lang="en-GB" sz="2400" dirty="0" err="1"/>
              <a:t>d’entraînement</a:t>
            </a:r>
            <a:r>
              <a:rPr lang="en-GB" sz="2400" b="1" dirty="0"/>
              <a:t>, </a:t>
            </a:r>
            <a:r>
              <a:rPr lang="fr-FR" sz="2400" b="1" dirty="0"/>
              <a:t>vous ne pourrez pas arrêter un exercice en cours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57982C-4EDB-44A5-AB3D-E05B8A58C61A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2125518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FIN DES INSTRUCTIONS</a:t>
            </a:r>
          </a:p>
        </p:txBody>
      </p:sp>
      <p:sp>
        <p:nvSpPr>
          <p:cNvPr id="7" name="ZoneTexte 7">
            <a:extLst>
              <a:ext uri="{FF2B5EF4-FFF2-40B4-BE49-F238E27FC236}">
                <a16:creationId xmlns:a16="http://schemas.microsoft.com/office/drawing/2014/main" id="{72F94248-2768-440B-8A0F-E8CD923D3CA0}"/>
              </a:ext>
            </a:extLst>
          </p:cNvPr>
          <p:cNvSpPr txBox="1"/>
          <p:nvPr/>
        </p:nvSpPr>
        <p:spPr>
          <a:xfrm>
            <a:off x="1874195" y="2228672"/>
            <a:ext cx="84436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</a:t>
            </a:r>
            <a:r>
              <a:rPr lang="en-GB" sz="2400" dirty="0" err="1"/>
              <a:t>cet</a:t>
            </a:r>
            <a:r>
              <a:rPr lang="en-GB" sz="2400" dirty="0"/>
              <a:t> </a:t>
            </a:r>
            <a:r>
              <a:rPr lang="en-GB" sz="2400" dirty="0" err="1"/>
              <a:t>écran</a:t>
            </a:r>
            <a:r>
              <a:rPr lang="en-GB" sz="2400" dirty="0"/>
              <a:t>, </a:t>
            </a:r>
            <a:r>
              <a:rPr lang="en-GB" sz="2400" dirty="0" err="1"/>
              <a:t>l’expérience</a:t>
            </a:r>
            <a:r>
              <a:rPr lang="en-GB" sz="2400" dirty="0"/>
              <a:t> </a:t>
            </a:r>
            <a:r>
              <a:rPr lang="en-GB" sz="2400" dirty="0" err="1"/>
              <a:t>commencera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b="1" dirty="0" err="1"/>
              <a:t>Seulement</a:t>
            </a:r>
            <a:r>
              <a:rPr lang="en-GB" sz="2400" b="1" dirty="0"/>
              <a:t> continuer </a:t>
            </a:r>
            <a:r>
              <a:rPr lang="en-GB" sz="2400" b="1" dirty="0" err="1"/>
              <a:t>si</a:t>
            </a:r>
            <a:r>
              <a:rPr lang="en-GB" sz="2400" b="1" dirty="0"/>
              <a:t> </a:t>
            </a:r>
            <a:r>
              <a:rPr lang="en-GB" sz="2400" b="1" dirty="0" err="1"/>
              <a:t>vous</a:t>
            </a:r>
            <a:r>
              <a:rPr lang="en-GB" sz="2400" b="1" dirty="0"/>
              <a:t> </a:t>
            </a:r>
            <a:r>
              <a:rPr lang="en-GB" sz="2400" b="1" dirty="0" err="1"/>
              <a:t>avez</a:t>
            </a:r>
            <a:r>
              <a:rPr lang="en-GB" sz="2400" b="1" dirty="0"/>
              <a:t> bien </a:t>
            </a:r>
            <a:r>
              <a:rPr lang="en-GB" sz="2400" b="1" dirty="0" err="1"/>
              <a:t>lu</a:t>
            </a:r>
            <a:r>
              <a:rPr lang="en-GB" sz="2400" b="1" dirty="0"/>
              <a:t> les instructions !</a:t>
            </a:r>
          </a:p>
          <a:p>
            <a:pPr algn="ctr">
              <a:spcAft>
                <a:spcPts val="1200"/>
              </a:spcAft>
            </a:pPr>
            <a:endParaRPr lang="en-GB" sz="2400" b="1" dirty="0"/>
          </a:p>
          <a:p>
            <a:pPr algn="ctr">
              <a:spcAft>
                <a:spcPts val="1200"/>
              </a:spcAft>
            </a:pPr>
            <a:r>
              <a:rPr lang="en-GB" sz="2400" b="1" dirty="0" err="1"/>
              <a:t>Finalement</a:t>
            </a:r>
            <a:r>
              <a:rPr lang="en-GB" sz="2400" b="1" dirty="0"/>
              <a:t>, merci beaucoup pour </a:t>
            </a:r>
            <a:r>
              <a:rPr lang="en-GB" sz="2400" b="1" dirty="0" err="1"/>
              <a:t>votre</a:t>
            </a:r>
            <a:r>
              <a:rPr lang="en-GB" sz="2400" b="1" dirty="0"/>
              <a:t> participation 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094673-8935-46FB-B949-F49C5ADC6DDD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2686243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874196" y="2090172"/>
            <a:ext cx="84436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Il n’y a </a:t>
            </a:r>
            <a:r>
              <a:rPr lang="fr-FR" sz="2400" i="1" dirty="0"/>
              <a:t>pas</a:t>
            </a:r>
            <a:r>
              <a:rPr lang="fr-FR" sz="2400" dirty="0"/>
              <a:t> de bonne ou de mauvais choix de combinaison d’effort et de bonus pour s’engager, donc choisissez de le faire selon ce que vous pensez à ce moment-là</a:t>
            </a:r>
            <a:endParaRPr lang="en-GB" sz="2400" dirty="0"/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Cette étude ne concerne ni la mémoire ni la cohérence entre vos choix. Il est important, donc, que vous ne pensiez pas à vos choix précédents quand vous faites vos décisions actuelles d’engager.</a:t>
            </a:r>
            <a:endParaRPr lang="en-GB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4ABEF8-8208-4B07-AE38-3EAA098A65F7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3382878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100" y="2227640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PRINCIPE DE L’EXPERIENCE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2313017" y="3244334"/>
            <a:ext cx="756598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dirty="0"/>
              <a:t>Les instructions </a:t>
            </a:r>
            <a:r>
              <a:rPr lang="en-GB" dirty="0" err="1"/>
              <a:t>vont</a:t>
            </a:r>
            <a:r>
              <a:rPr lang="en-GB" dirty="0"/>
              <a:t> </a:t>
            </a:r>
            <a:r>
              <a:rPr lang="en-GB" dirty="0" err="1"/>
              <a:t>maintenant</a:t>
            </a:r>
            <a:r>
              <a:rPr lang="en-GB" dirty="0"/>
              <a:t> </a:t>
            </a:r>
            <a:r>
              <a:rPr lang="en-GB" dirty="0" err="1"/>
              <a:t>s’afficher</a:t>
            </a:r>
            <a:endParaRPr lang="en-GB" dirty="0"/>
          </a:p>
          <a:p>
            <a:pPr algn="ctr">
              <a:lnSpc>
                <a:spcPct val="150000"/>
              </a:lnSpc>
            </a:pPr>
            <a:r>
              <a:rPr lang="en-GB" dirty="0" err="1"/>
              <a:t>Veuillez</a:t>
            </a:r>
            <a:r>
              <a:rPr lang="en-GB" dirty="0"/>
              <a:t> les lire </a:t>
            </a:r>
            <a:r>
              <a:rPr lang="en-GB" dirty="0" err="1"/>
              <a:t>attentivement</a:t>
            </a:r>
            <a:endParaRPr lang="en-GB" dirty="0"/>
          </a:p>
          <a:p>
            <a:pPr algn="ctr">
              <a:lnSpc>
                <a:spcPct val="150000"/>
              </a:lnSpc>
            </a:pPr>
            <a:r>
              <a:rPr lang="en-GB" u="sng" dirty="0"/>
              <a:t>A </a:t>
            </a:r>
            <a:r>
              <a:rPr lang="en-GB" u="sng" dirty="0" err="1"/>
              <a:t>chaque</a:t>
            </a:r>
            <a:r>
              <a:rPr lang="en-GB" u="sng" dirty="0"/>
              <a:t> </a:t>
            </a:r>
            <a:r>
              <a:rPr lang="en-GB" u="sng" dirty="0" err="1"/>
              <a:t>fois</a:t>
            </a:r>
            <a:r>
              <a:rPr lang="en-GB" u="sng" dirty="0"/>
              <a:t>, </a:t>
            </a:r>
            <a:r>
              <a:rPr lang="en-GB" u="sng" dirty="0" err="1"/>
              <a:t>appuyez</a:t>
            </a:r>
            <a:r>
              <a:rPr lang="en-GB" u="sng" dirty="0"/>
              <a:t> sur </a:t>
            </a:r>
            <a:r>
              <a:rPr lang="fr-FR" b="1" u="sng" dirty="0"/>
              <a:t>« </a:t>
            </a:r>
            <a:r>
              <a:rPr lang="en-GB" b="1" u="sng" dirty="0"/>
              <a:t>la fleche de droite</a:t>
            </a:r>
            <a:r>
              <a:rPr lang="fr-FR" b="1" u="sng" dirty="0"/>
              <a:t> »</a:t>
            </a:r>
            <a:r>
              <a:rPr lang="en-GB" b="1" u="sng" dirty="0"/>
              <a:t> </a:t>
            </a:r>
            <a:r>
              <a:rPr lang="en-GB" u="sng" dirty="0"/>
              <a:t>pour continuer et lire la suite</a:t>
            </a:r>
          </a:p>
          <a:p>
            <a:pPr algn="ctr">
              <a:lnSpc>
                <a:spcPct val="150000"/>
              </a:lnSpc>
            </a:pPr>
            <a:r>
              <a:rPr lang="en-GB" u="sng" dirty="0" err="1"/>
              <a:t>Appuyez</a:t>
            </a:r>
            <a:r>
              <a:rPr lang="en-GB" u="sng" dirty="0"/>
              <a:t> sur </a:t>
            </a:r>
            <a:r>
              <a:rPr lang="fr-FR" b="1" u="sng" dirty="0"/>
              <a:t>« </a:t>
            </a:r>
            <a:r>
              <a:rPr lang="en-GB" b="1" u="sng" dirty="0"/>
              <a:t>la fleche de gauche </a:t>
            </a:r>
            <a:r>
              <a:rPr lang="fr-FR" b="1" u="sng" dirty="0"/>
              <a:t>»</a:t>
            </a:r>
            <a:r>
              <a:rPr lang="en-GB" b="1" u="sng" dirty="0"/>
              <a:t> </a:t>
            </a:r>
            <a:r>
              <a:rPr lang="en-GB" u="sng" dirty="0"/>
              <a:t>pour </a:t>
            </a:r>
            <a:r>
              <a:rPr lang="en-GB" u="sng" dirty="0" err="1"/>
              <a:t>revenir</a:t>
            </a:r>
            <a:r>
              <a:rPr lang="en-GB" u="sng" dirty="0"/>
              <a:t> et lire la </a:t>
            </a:r>
            <a:r>
              <a:rPr lang="en-GB" u="sng" dirty="0" err="1"/>
              <a:t>précédente</a:t>
            </a:r>
            <a:endParaRPr lang="fr-FR" u="sng" dirty="0"/>
          </a:p>
        </p:txBody>
      </p:sp>
    </p:spTree>
    <p:extLst>
      <p:ext uri="{BB962C8B-B14F-4D97-AF65-F5344CB8AC3E}">
        <p14:creationId xmlns:p14="http://schemas.microsoft.com/office/powerpoint/2010/main" val="2064414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PRINCIPE DE L’EXPERIENCE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137597"/>
            <a:ext cx="844360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 dirty="0"/>
              <a:t>Avant </a:t>
            </a: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exercice</a:t>
            </a:r>
            <a:r>
              <a:rPr lang="en-GB" sz="2400" dirty="0"/>
              <a:t>, nous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indiquerons</a:t>
            </a:r>
            <a:r>
              <a:rPr lang="en-GB" sz="2400" dirty="0"/>
              <a:t> </a:t>
            </a:r>
            <a:r>
              <a:rPr lang="en-GB" sz="2400" dirty="0" err="1"/>
              <a:t>sa</a:t>
            </a:r>
            <a:r>
              <a:rPr lang="en-GB" sz="2400" dirty="0"/>
              <a:t> </a:t>
            </a:r>
            <a:r>
              <a:rPr lang="en-GB" sz="2400" dirty="0" err="1"/>
              <a:t>difficulté</a:t>
            </a:r>
            <a:r>
              <a:rPr lang="en-GB" sz="2400" dirty="0"/>
              <a:t> et le bonus </a:t>
            </a:r>
            <a:r>
              <a:rPr lang="en-GB" sz="2400" dirty="0" err="1"/>
              <a:t>associé</a:t>
            </a:r>
            <a:endParaRPr lang="en-GB" sz="2400" dirty="0"/>
          </a:p>
          <a:p>
            <a:pPr algn="ctr">
              <a:spcAft>
                <a:spcPts val="600"/>
              </a:spcAft>
            </a:pPr>
            <a:endParaRPr lang="en-GB" sz="2400" dirty="0"/>
          </a:p>
          <a:p>
            <a:pPr algn="ctr">
              <a:spcAft>
                <a:spcPts val="6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soit</a:t>
            </a:r>
            <a:r>
              <a:rPr lang="en-GB" sz="2400" dirty="0"/>
              <a:t> accepter (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cliquant</a:t>
            </a:r>
            <a:r>
              <a:rPr lang="en-GB" sz="2400" dirty="0"/>
              <a:t> </a:t>
            </a:r>
            <a:r>
              <a:rPr lang="fr-FR" sz="2400" dirty="0"/>
              <a:t>« J’accepte ») ou soit refuser (en cliquant « Je refuse ») d’effectuer l’exercice</a:t>
            </a:r>
          </a:p>
          <a:p>
            <a:pPr algn="ctr">
              <a:spcAft>
                <a:spcPts val="600"/>
              </a:spcAft>
            </a:pPr>
            <a:endParaRPr lang="en-GB" sz="2400" dirty="0"/>
          </a:p>
          <a:p>
            <a:pPr algn="ctr">
              <a:spcAft>
                <a:spcPts val="6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refusez</a:t>
            </a:r>
            <a:r>
              <a:rPr lang="en-GB" sz="2400" dirty="0"/>
              <a:t>, </a:t>
            </a:r>
            <a:r>
              <a:rPr lang="en-GB" sz="2400" dirty="0" err="1"/>
              <a:t>vous</a:t>
            </a:r>
            <a:r>
              <a:rPr lang="en-GB" sz="2400" dirty="0"/>
              <a:t> ne </a:t>
            </a:r>
            <a:r>
              <a:rPr lang="fr-FR" sz="2400" dirty="0"/>
              <a:t>recevrez</a:t>
            </a:r>
            <a:r>
              <a:rPr lang="en-GB" sz="2400" dirty="0"/>
              <a:t> pas le bonus, </a:t>
            </a:r>
            <a:r>
              <a:rPr lang="en-GB" sz="2400" dirty="0" err="1"/>
              <a:t>mais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n’aurez</a:t>
            </a:r>
            <a:r>
              <a:rPr lang="en-GB" sz="2400" dirty="0"/>
              <a:t> pas </a:t>
            </a:r>
            <a:r>
              <a:rPr lang="fr-FR" sz="2400" dirty="0"/>
              <a:t>à</a:t>
            </a:r>
            <a:r>
              <a:rPr lang="en-GB" sz="2400" dirty="0"/>
              <a:t> faire </a:t>
            </a:r>
            <a:r>
              <a:rPr lang="en-GB" sz="2400" dirty="0" err="1"/>
              <a:t>cet</a:t>
            </a:r>
            <a:r>
              <a:rPr lang="en-GB" sz="2400" dirty="0"/>
              <a:t> </a:t>
            </a:r>
            <a:r>
              <a:rPr lang="en-GB" sz="2400" dirty="0" err="1"/>
              <a:t>exercice</a:t>
            </a:r>
            <a:endParaRPr lang="en-GB" sz="2400" dirty="0"/>
          </a:p>
          <a:p>
            <a:pPr algn="ctr">
              <a:spcAft>
                <a:spcPts val="600"/>
              </a:spcAft>
            </a:pPr>
            <a:endParaRPr lang="en-GB" sz="2400" dirty="0"/>
          </a:p>
          <a:p>
            <a:pPr algn="ctr">
              <a:spcAft>
                <a:spcPts val="600"/>
              </a:spcAft>
            </a:pPr>
            <a:r>
              <a:rPr lang="en-GB" sz="2400" dirty="0" err="1"/>
              <a:t>Aussi</a:t>
            </a:r>
            <a:r>
              <a:rPr lang="en-GB" sz="2400" dirty="0"/>
              <a:t>,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attendre</a:t>
            </a:r>
            <a:r>
              <a:rPr lang="en-GB" sz="2400" dirty="0"/>
              <a:t> le temps </a:t>
            </a:r>
            <a:r>
              <a:rPr lang="en-GB" sz="2400" dirty="0" err="1"/>
              <a:t>qu’ils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aurait</a:t>
            </a:r>
            <a:r>
              <a:rPr lang="en-GB" sz="2400" dirty="0"/>
              <a:t> </a:t>
            </a:r>
            <a:r>
              <a:rPr lang="en-GB" sz="2400" dirty="0" err="1"/>
              <a:t>fallu</a:t>
            </a:r>
            <a:r>
              <a:rPr lang="en-GB" sz="2400" dirty="0"/>
              <a:t> pour completer </a:t>
            </a:r>
            <a:r>
              <a:rPr lang="en-GB" sz="2400" dirty="0" err="1"/>
              <a:t>l’exercice</a:t>
            </a:r>
            <a:r>
              <a:rPr lang="en-GB" sz="2400" dirty="0"/>
              <a:t> (90 </a:t>
            </a:r>
            <a:r>
              <a:rPr lang="fr-FR" sz="2400" dirty="0"/>
              <a:t>secondes</a:t>
            </a:r>
            <a:r>
              <a:rPr lang="en-GB" sz="2400" dirty="0"/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57982C-4EDB-44A5-AB3D-E05B8A58C61A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1917199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PRINCIPE DE L’EXPERIENCE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3" y="1545401"/>
            <a:ext cx="8443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 dirty="0"/>
              <a:t>Durant un </a:t>
            </a:r>
            <a:r>
              <a:rPr lang="fr-FR" sz="2400" dirty="0"/>
              <a:t>exercice, vous devrez observer plusieurs séquences de lettres et chiffres (comme ci-dessous) qui changeront </a:t>
            </a:r>
            <a:r>
              <a:rPr lang="fr-FR" sz="2400" b="1" u="sng" dirty="0"/>
              <a:t>rapidement </a:t>
            </a:r>
            <a:r>
              <a:rPr lang="fr-FR" sz="2400" dirty="0"/>
              <a:t>(3 fois par seconde)</a:t>
            </a:r>
            <a:endParaRPr lang="fr-FR" sz="2400" b="1" u="sng" dirty="0"/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57982C-4EDB-44A5-AB3D-E05B8A58C61A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52C59D-22D0-45FC-B0B7-BE07379562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06" t="43729" r="34343" b="39887"/>
          <a:stretch/>
        </p:blipFill>
        <p:spPr>
          <a:xfrm>
            <a:off x="4123839" y="4032117"/>
            <a:ext cx="3944319" cy="112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860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PRINCIPE DE L’EXPERIENCE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3" y="1545401"/>
            <a:ext cx="8443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 dirty="0"/>
              <a:t>L</a:t>
            </a:r>
            <a:r>
              <a:rPr lang="fr-FR" sz="2400" dirty="0"/>
              <a:t>’exercice consiste à</a:t>
            </a:r>
            <a:r>
              <a:rPr lang="en-GB" sz="2400" dirty="0"/>
              <a:t> </a:t>
            </a:r>
            <a:r>
              <a:rPr lang="fr-FR" sz="2400" dirty="0"/>
              <a:t>appuyer sur </a:t>
            </a:r>
            <a:r>
              <a:rPr lang="fr-FR" sz="2400" b="1" dirty="0"/>
              <a:t>la barre d’espace </a:t>
            </a:r>
            <a:r>
              <a:rPr lang="fr-FR" sz="2400" dirty="0"/>
              <a:t>lorsque vous voyez le chiffre</a:t>
            </a:r>
            <a:r>
              <a:rPr lang="en-GB" sz="2400" dirty="0"/>
              <a:t> </a:t>
            </a:r>
            <a:r>
              <a:rPr lang="fr-FR" sz="2400" dirty="0"/>
              <a:t>« cible » </a:t>
            </a:r>
            <a:r>
              <a:rPr lang="fr-FR" sz="2400" b="1" dirty="0"/>
              <a:t>7</a:t>
            </a:r>
            <a:r>
              <a:rPr lang="fr-FR" sz="2400" dirty="0"/>
              <a:t> apparaître dans l’une des deux positions adjacentes à</a:t>
            </a:r>
            <a:r>
              <a:rPr lang="en-GB" sz="2400" dirty="0"/>
              <a:t> </a:t>
            </a:r>
            <a:r>
              <a:rPr lang="fr-FR" sz="2400" dirty="0"/>
              <a:t>la position centrale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57982C-4EDB-44A5-AB3D-E05B8A58C61A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85072F-B431-4929-AB0E-F94079104E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94" t="44493" r="34294" b="40869"/>
          <a:stretch/>
        </p:blipFill>
        <p:spPr>
          <a:xfrm>
            <a:off x="4162836" y="4092004"/>
            <a:ext cx="3866322" cy="1003853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AC4A581-3832-42F2-8FCF-C10FB8E767EC}"/>
              </a:ext>
            </a:extLst>
          </p:cNvPr>
          <p:cNvCxnSpPr/>
          <p:nvPr/>
        </p:nvCxnSpPr>
        <p:spPr>
          <a:xfrm flipH="1">
            <a:off x="7710407" y="3657600"/>
            <a:ext cx="1402596" cy="80591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9AB5C4-B07D-4DD1-BB5B-A829967D6AAB}"/>
              </a:ext>
            </a:extLst>
          </p:cNvPr>
          <p:cNvCxnSpPr>
            <a:cxnSpLocks/>
          </p:cNvCxnSpPr>
          <p:nvPr/>
        </p:nvCxnSpPr>
        <p:spPr>
          <a:xfrm>
            <a:off x="2851688" y="3465910"/>
            <a:ext cx="1712563" cy="10595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013EE86-7201-46B1-9573-9FC67AD2A536}"/>
              </a:ext>
            </a:extLst>
          </p:cNvPr>
          <p:cNvSpPr txBox="1"/>
          <p:nvPr/>
        </p:nvSpPr>
        <p:spPr>
          <a:xfrm>
            <a:off x="1689315" y="3042810"/>
            <a:ext cx="1317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Soit ici…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D55908-9DCF-4BDD-916F-D18E743546F0}"/>
              </a:ext>
            </a:extLst>
          </p:cNvPr>
          <p:cNvSpPr txBox="1"/>
          <p:nvPr/>
        </p:nvSpPr>
        <p:spPr>
          <a:xfrm>
            <a:off x="9113003" y="3256789"/>
            <a:ext cx="1402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…soit là</a:t>
            </a:r>
          </a:p>
        </p:txBody>
      </p:sp>
    </p:spTree>
    <p:extLst>
      <p:ext uri="{BB962C8B-B14F-4D97-AF65-F5344CB8AC3E}">
        <p14:creationId xmlns:p14="http://schemas.microsoft.com/office/powerpoint/2010/main" val="1964655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PRINCIPE DE L’EXPERIENCE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3" y="1545401"/>
            <a:ext cx="8443609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2400" b="1" dirty="0"/>
              <a:t>Attention !</a:t>
            </a:r>
            <a:endParaRPr lang="fr-FR" sz="2400" dirty="0"/>
          </a:p>
          <a:p>
            <a:pPr algn="ctr">
              <a:spcAft>
                <a:spcPts val="600"/>
              </a:spcAft>
            </a:pPr>
            <a:r>
              <a:rPr lang="fr-FR" sz="2400" dirty="0"/>
              <a:t>Vous n’avez qu’une seconde pour réagir !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57982C-4EDB-44A5-AB3D-E05B8A58C61A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85072F-B431-4929-AB0E-F94079104E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94" t="44493" r="34294" b="40869"/>
          <a:stretch/>
        </p:blipFill>
        <p:spPr>
          <a:xfrm>
            <a:off x="4162836" y="4092004"/>
            <a:ext cx="3866322" cy="100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78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PRINCIPE DE L’EXPERIENCE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3" y="1545401"/>
            <a:ext cx="8443609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2400" dirty="0"/>
              <a:t>Il ne peut y avoir qu’un seul chiffre cible à</a:t>
            </a:r>
            <a:r>
              <a:rPr lang="en-GB" sz="2400" dirty="0"/>
              <a:t> </a:t>
            </a:r>
            <a:r>
              <a:rPr lang="fr-FR" sz="2400" dirty="0"/>
              <a:t>l’écran</a:t>
            </a:r>
            <a:r>
              <a:rPr lang="en-GB" sz="2400" dirty="0"/>
              <a:t> !</a:t>
            </a:r>
          </a:p>
          <a:p>
            <a:pPr algn="ctr">
              <a:spcAft>
                <a:spcPts val="600"/>
              </a:spcAft>
            </a:pPr>
            <a:r>
              <a:rPr lang="en-GB" sz="2400" dirty="0" err="1"/>
              <a:t>Soit</a:t>
            </a:r>
            <a:r>
              <a:rPr lang="en-GB" sz="2400" dirty="0"/>
              <a:t> d’un </a:t>
            </a:r>
            <a:r>
              <a:rPr lang="en-GB" sz="2400" dirty="0" err="1"/>
              <a:t>côté</a:t>
            </a:r>
            <a:r>
              <a:rPr lang="en-GB" sz="2400" dirty="0"/>
              <a:t>…</a:t>
            </a:r>
            <a:endParaRPr lang="fr-FR" sz="2400" dirty="0"/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57982C-4EDB-44A5-AB3D-E05B8A58C61A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85072F-B431-4929-AB0E-F94079104E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94" t="44493" r="34294" b="40869"/>
          <a:stretch/>
        </p:blipFill>
        <p:spPr>
          <a:xfrm>
            <a:off x="4162836" y="4092004"/>
            <a:ext cx="3866322" cy="1003853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0FA98DFB-F17C-4243-9265-325B8B8218D0}"/>
              </a:ext>
            </a:extLst>
          </p:cNvPr>
          <p:cNvSpPr/>
          <p:nvPr/>
        </p:nvSpPr>
        <p:spPr>
          <a:xfrm>
            <a:off x="7377194" y="4393769"/>
            <a:ext cx="356461" cy="38745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644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</TotalTime>
  <Words>891</Words>
  <Application>Microsoft Office PowerPoint</Application>
  <PresentationFormat>Widescreen</PresentationFormat>
  <Paragraphs>108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Hopper</dc:creator>
  <cp:lastModifiedBy>William Hopper</cp:lastModifiedBy>
  <cp:revision>24</cp:revision>
  <dcterms:created xsi:type="dcterms:W3CDTF">2020-06-25T15:12:52Z</dcterms:created>
  <dcterms:modified xsi:type="dcterms:W3CDTF">2020-06-26T12:08:00Z</dcterms:modified>
</cp:coreProperties>
</file>