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279" r:id="rId4"/>
    <p:sldId id="280" r:id="rId5"/>
    <p:sldId id="283" r:id="rId6"/>
    <p:sldId id="284" r:id="rId7"/>
    <p:sldId id="285" r:id="rId8"/>
    <p:sldId id="287" r:id="rId9"/>
    <p:sldId id="289" r:id="rId10"/>
    <p:sldId id="290" r:id="rId11"/>
    <p:sldId id="277" r:id="rId12"/>
    <p:sldId id="292" r:id="rId13"/>
    <p:sldId id="293" r:id="rId14"/>
    <p:sldId id="298" r:id="rId15"/>
    <p:sldId id="299" r:id="rId16"/>
    <p:sldId id="30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70" d="100"/>
          <a:sy n="70" d="100"/>
        </p:scale>
        <p:origin x="5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3C99-AEC9-4CFE-B285-2FF9BA1C0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AB94FD-8822-48B4-8FFD-64D4E1E44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BB3241-313D-4FF8-9DE3-1624AEC8A86B}"/>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5" name="Footer Placeholder 4">
            <a:extLst>
              <a:ext uri="{FF2B5EF4-FFF2-40B4-BE49-F238E27FC236}">
                <a16:creationId xmlns:a16="http://schemas.microsoft.com/office/drawing/2014/main" id="{AB6EDFC7-9189-4B17-B19E-05982F128E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20355A-AE8A-491B-89F1-85995BCDD39D}"/>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195212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A64C-6E08-4BAB-8A5F-CAD4CEFE42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992BB2-D384-496A-B40A-53E63B255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363DDD-672D-450E-8DEA-09D2F66059F4}"/>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5" name="Footer Placeholder 4">
            <a:extLst>
              <a:ext uri="{FF2B5EF4-FFF2-40B4-BE49-F238E27FC236}">
                <a16:creationId xmlns:a16="http://schemas.microsoft.com/office/drawing/2014/main" id="{EEE1B34C-27E2-4CFB-A50E-D7784605C8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01987B-B91D-4529-ABFC-B3871FDA1BFA}"/>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73504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49D0F-A89B-4C33-B1EA-C6FFAD77B4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57505C-F87F-4119-BCB4-04197CB78F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5C72CD-32C2-4EE5-9992-BF0CC8383346}"/>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5" name="Footer Placeholder 4">
            <a:extLst>
              <a:ext uri="{FF2B5EF4-FFF2-40B4-BE49-F238E27FC236}">
                <a16:creationId xmlns:a16="http://schemas.microsoft.com/office/drawing/2014/main" id="{93A1DC8C-F406-442E-ABEF-45D2AE936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761EE9-3621-4B4D-8347-42D6D6CC094B}"/>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9976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7E6-C0FA-49E6-8638-ED84081549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2ED4C4-2A44-4E09-BFB2-3A6261747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D19044-23B9-4051-B08E-8D1AB86F0FEF}"/>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5" name="Footer Placeholder 4">
            <a:extLst>
              <a:ext uri="{FF2B5EF4-FFF2-40B4-BE49-F238E27FC236}">
                <a16:creationId xmlns:a16="http://schemas.microsoft.com/office/drawing/2014/main" id="{D0A1F0D9-88A5-4334-B029-C263F6524A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2ADF1-D87F-4FC7-A17C-083B3059444C}"/>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39876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1015-6770-4450-8B15-AFC71A28C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5E41E2-EC71-4BC9-8780-B9AB5DC64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FD2CA-D844-47D7-94A8-7440B858D07A}"/>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5" name="Footer Placeholder 4">
            <a:extLst>
              <a:ext uri="{FF2B5EF4-FFF2-40B4-BE49-F238E27FC236}">
                <a16:creationId xmlns:a16="http://schemas.microsoft.com/office/drawing/2014/main" id="{3A203510-EE33-4002-B62D-B8A407E71B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F5B729-8FD9-4A18-AD88-BE51EC0F76A1}"/>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137663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1E5-2A46-4204-A6F1-069CF8AB4E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5FCF6C-6A77-46A0-9284-C9A13E0F9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7FEED5-B970-45DE-A15D-919BB7FF6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8A6E2E-92F9-4776-BEE6-3129CFC19636}"/>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6" name="Footer Placeholder 5">
            <a:extLst>
              <a:ext uri="{FF2B5EF4-FFF2-40B4-BE49-F238E27FC236}">
                <a16:creationId xmlns:a16="http://schemas.microsoft.com/office/drawing/2014/main" id="{27B6348C-63B5-4B10-B0F1-0C8745A2AD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C8DD7B-E4E7-4EA8-BBFC-775F7158DD00}"/>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78593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52FB-8E68-40DF-B1FC-3FDC9E8316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FB44B3-ABEA-4713-AA67-4AC2FAC37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0669F6-AB89-4449-8B8B-2DE6009FA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F18493-C572-4F38-87C4-C77BB3755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8CD7F-549B-4252-A52C-518D0A64E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9F7116-D781-494D-B0BC-1EA4E4C17BED}"/>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8" name="Footer Placeholder 7">
            <a:extLst>
              <a:ext uri="{FF2B5EF4-FFF2-40B4-BE49-F238E27FC236}">
                <a16:creationId xmlns:a16="http://schemas.microsoft.com/office/drawing/2014/main" id="{6E3129BF-10AC-44D5-A947-67382FAA63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77BBB0-DD2A-4597-BF76-6DF3D4589FBF}"/>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285474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C081-60CC-4E4B-BC35-5B555213BB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F8C777-B468-4552-B2DD-DDD9D79534D4}"/>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4" name="Footer Placeholder 3">
            <a:extLst>
              <a:ext uri="{FF2B5EF4-FFF2-40B4-BE49-F238E27FC236}">
                <a16:creationId xmlns:a16="http://schemas.microsoft.com/office/drawing/2014/main" id="{649EB30A-EAA2-4A0D-BC73-4A98173C316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997D19-B88C-41D4-8A66-FEB7E5E2F088}"/>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350476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652C-2CC8-48B0-9A69-F73E4AB63854}"/>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3" name="Footer Placeholder 2">
            <a:extLst>
              <a:ext uri="{FF2B5EF4-FFF2-40B4-BE49-F238E27FC236}">
                <a16:creationId xmlns:a16="http://schemas.microsoft.com/office/drawing/2014/main" id="{4664A0B7-28B6-430F-AB16-5EB60C75EB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3E6B75-8C37-4C3F-8EC3-7E470F8D81CE}"/>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195089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4994-94C5-4C3E-ACE3-AE813D3A6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6C7B33-0BFC-456A-BF56-4CE5EFBC6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7324C0-A34D-4D38-BAA8-2F6F9931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94A1A-382A-486B-95D7-71C8613ADB3E}"/>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6" name="Footer Placeholder 5">
            <a:extLst>
              <a:ext uri="{FF2B5EF4-FFF2-40B4-BE49-F238E27FC236}">
                <a16:creationId xmlns:a16="http://schemas.microsoft.com/office/drawing/2014/main" id="{5E9C3E18-D652-470A-855C-59F645884B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EB4652-3407-4CDE-9154-A1C032ACDC05}"/>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318880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150A-487C-4251-B166-105737F72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1E8037-F5C1-4D15-98EB-E4C82797F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70DFB9-189B-4BB2-9DD6-9DBC519CA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A4AC7-DEEB-4EB0-B49D-703FE3A167A1}"/>
              </a:ext>
            </a:extLst>
          </p:cNvPr>
          <p:cNvSpPr>
            <a:spLocks noGrp="1"/>
          </p:cNvSpPr>
          <p:nvPr>
            <p:ph type="dt" sz="half" idx="10"/>
          </p:nvPr>
        </p:nvSpPr>
        <p:spPr/>
        <p:txBody>
          <a:bodyPr/>
          <a:lstStyle/>
          <a:p>
            <a:fld id="{F94CC130-BC3E-4493-B419-9ABD77C45A17}" type="datetimeFigureOut">
              <a:rPr lang="en-GB" smtClean="0"/>
              <a:t>19/07/2020</a:t>
            </a:fld>
            <a:endParaRPr lang="en-GB"/>
          </a:p>
        </p:txBody>
      </p:sp>
      <p:sp>
        <p:nvSpPr>
          <p:cNvPr id="6" name="Footer Placeholder 5">
            <a:extLst>
              <a:ext uri="{FF2B5EF4-FFF2-40B4-BE49-F238E27FC236}">
                <a16:creationId xmlns:a16="http://schemas.microsoft.com/office/drawing/2014/main" id="{437EF709-400F-49B2-B962-FB031E4E92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844F29-6B32-48BD-8C8C-A33CBAE174F3}"/>
              </a:ext>
            </a:extLst>
          </p:cNvPr>
          <p:cNvSpPr>
            <a:spLocks noGrp="1"/>
          </p:cNvSpPr>
          <p:nvPr>
            <p:ph type="sldNum" sz="quarter" idx="12"/>
          </p:nvPr>
        </p:nvSpPr>
        <p:spPr/>
        <p:txBody>
          <a:bodyPr/>
          <a:lstStyle/>
          <a:p>
            <a:fld id="{23A1E018-BB3E-4D99-A825-AA4FBD421AD5}" type="slidenum">
              <a:rPr lang="en-GB" smtClean="0"/>
              <a:t>‹N°›</a:t>
            </a:fld>
            <a:endParaRPr lang="en-GB"/>
          </a:p>
        </p:txBody>
      </p:sp>
    </p:spTree>
    <p:extLst>
      <p:ext uri="{BB962C8B-B14F-4D97-AF65-F5344CB8AC3E}">
        <p14:creationId xmlns:p14="http://schemas.microsoft.com/office/powerpoint/2010/main" val="163770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CF85B-4C30-4ADD-98DA-5AC2FD585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2E50DC-CF2F-4B47-8400-3FA52CD49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82C407-C745-4714-BF66-1F6E39C79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CC130-BC3E-4493-B419-9ABD77C45A17}" type="datetimeFigureOut">
              <a:rPr lang="en-GB" smtClean="0"/>
              <a:t>19/07/2020</a:t>
            </a:fld>
            <a:endParaRPr lang="en-GB"/>
          </a:p>
        </p:txBody>
      </p:sp>
      <p:sp>
        <p:nvSpPr>
          <p:cNvPr id="5" name="Footer Placeholder 4">
            <a:extLst>
              <a:ext uri="{FF2B5EF4-FFF2-40B4-BE49-F238E27FC236}">
                <a16:creationId xmlns:a16="http://schemas.microsoft.com/office/drawing/2014/main" id="{43866397-3BCF-443F-88BC-3DFE3AAC9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53816A-1F26-4185-BE48-EED46E78F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1E018-BB3E-4D99-A825-AA4FBD421AD5}" type="slidenum">
              <a:rPr lang="en-GB" smtClean="0"/>
              <a:t>‹N°›</a:t>
            </a:fld>
            <a:endParaRPr lang="en-GB"/>
          </a:p>
        </p:txBody>
      </p:sp>
    </p:spTree>
    <p:extLst>
      <p:ext uri="{BB962C8B-B14F-4D97-AF65-F5344CB8AC3E}">
        <p14:creationId xmlns:p14="http://schemas.microsoft.com/office/powerpoint/2010/main" val="202088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smtClean="0">
                <a:solidFill>
                  <a:srgbClr val="0070C0"/>
                </a:solidFill>
              </a:rPr>
              <a:t>TEST </a:t>
            </a:r>
            <a:r>
              <a:rPr lang="fr-FR" sz="2400" b="1" dirty="0" smtClean="0">
                <a:solidFill>
                  <a:srgbClr val="0070C0"/>
                </a:solidFill>
              </a:rPr>
              <a:t>DE CHARGE MENTALE:</a:t>
            </a:r>
            <a:endParaRPr lang="fr-FR" sz="2400" b="1" dirty="0" smtClean="0">
              <a:solidFill>
                <a:srgbClr val="0070C0"/>
              </a:solidFill>
            </a:endParaRPr>
          </a:p>
          <a:p>
            <a:pPr algn="ctr"/>
            <a:r>
              <a:rPr lang="fr-FR" sz="2400" b="1" dirty="0" smtClean="0">
                <a:solidFill>
                  <a:srgbClr val="0070C0"/>
                </a:solidFill>
              </a:rPr>
              <a:t>INSTRUCTIONS</a:t>
            </a:r>
            <a:endParaRPr lang="en-GB" sz="2400" b="1" dirty="0" smtClean="0">
              <a:solidFill>
                <a:srgbClr val="0070C0"/>
              </a:solidFill>
            </a:endParaRPr>
          </a:p>
          <a:p>
            <a:pPr algn="ctr"/>
            <a:endParaRPr lang="en-GB" sz="2400" dirty="0"/>
          </a:p>
          <a:p>
            <a:pPr algn="ctr"/>
            <a:endParaRPr lang="en-GB" sz="2400" dirty="0"/>
          </a:p>
        </p:txBody>
      </p:sp>
      <p:sp>
        <p:nvSpPr>
          <p:cNvPr id="3" name="Rectangle 2"/>
          <p:cNvSpPr/>
          <p:nvPr/>
        </p:nvSpPr>
        <p:spPr>
          <a:xfrm>
            <a:off x="723771" y="4317964"/>
            <a:ext cx="10744480" cy="1754326"/>
          </a:xfrm>
          <a:prstGeom prst="rect">
            <a:avLst/>
          </a:prstGeom>
        </p:spPr>
        <p:txBody>
          <a:bodyPr wrap="none">
            <a:spAutoFit/>
          </a:bodyPr>
          <a:lstStyle/>
          <a:p>
            <a:pPr algn="ctr">
              <a:lnSpc>
                <a:spcPct val="150000"/>
              </a:lnSpc>
            </a:pPr>
            <a:r>
              <a:rPr lang="en-GB" sz="2400" dirty="0" err="1" smtClean="0"/>
              <a:t>Veuillez</a:t>
            </a:r>
            <a:r>
              <a:rPr lang="en-GB" sz="2400" dirty="0" smtClean="0"/>
              <a:t> lire </a:t>
            </a:r>
            <a:r>
              <a:rPr lang="en-GB" sz="2400" dirty="0" err="1" smtClean="0"/>
              <a:t>attentivement</a:t>
            </a:r>
            <a:r>
              <a:rPr lang="en-GB" sz="2400" dirty="0" smtClean="0"/>
              <a:t> les instructions qui </a:t>
            </a:r>
            <a:r>
              <a:rPr lang="en-GB" sz="2400" dirty="0" err="1" smtClean="0"/>
              <a:t>vont</a:t>
            </a:r>
            <a:r>
              <a:rPr lang="en-GB" sz="2400" dirty="0" smtClean="0"/>
              <a:t> </a:t>
            </a:r>
            <a:r>
              <a:rPr lang="en-GB" sz="2400" dirty="0" err="1" smtClean="0"/>
              <a:t>suivre</a:t>
            </a:r>
            <a:r>
              <a:rPr lang="en-GB" sz="2400" dirty="0" smtClean="0"/>
              <a:t>.</a:t>
            </a:r>
            <a:endParaRPr lang="en-GB" sz="2400" dirty="0"/>
          </a:p>
          <a:p>
            <a:pPr algn="ctr">
              <a:lnSpc>
                <a:spcPct val="150000"/>
              </a:lnSpc>
            </a:pPr>
            <a:r>
              <a:rPr lang="en-GB" sz="2400" dirty="0" err="1" smtClean="0"/>
              <a:t>Appuyez</a:t>
            </a:r>
            <a:r>
              <a:rPr lang="en-GB" sz="2400" dirty="0" smtClean="0"/>
              <a:t> </a:t>
            </a:r>
            <a:r>
              <a:rPr lang="en-GB" sz="2400" dirty="0"/>
              <a:t>sur </a:t>
            </a:r>
            <a:r>
              <a:rPr lang="fr-FR" sz="2400" dirty="0"/>
              <a:t>« </a:t>
            </a:r>
            <a:r>
              <a:rPr lang="en-GB" sz="2400" dirty="0"/>
              <a:t>la </a:t>
            </a:r>
            <a:r>
              <a:rPr lang="en-GB" sz="2400" dirty="0" err="1" smtClean="0"/>
              <a:t>flèche</a:t>
            </a:r>
            <a:r>
              <a:rPr lang="en-GB" sz="2400" dirty="0" smtClean="0"/>
              <a:t> </a:t>
            </a:r>
            <a:r>
              <a:rPr lang="en-GB" sz="2400" dirty="0"/>
              <a:t>de </a:t>
            </a:r>
            <a:r>
              <a:rPr lang="en-GB" sz="2400" dirty="0" err="1" smtClean="0"/>
              <a:t>droite</a:t>
            </a:r>
            <a:r>
              <a:rPr lang="fr-FR" sz="2400" dirty="0"/>
              <a:t> »</a:t>
            </a:r>
            <a:r>
              <a:rPr lang="en-GB" sz="2400" dirty="0"/>
              <a:t> </a:t>
            </a:r>
            <a:r>
              <a:rPr lang="en-GB" sz="2400" dirty="0" smtClean="0"/>
              <a:t>[</a:t>
            </a:r>
            <a:r>
              <a:rPr lang="en-GB" sz="2400" dirty="0" smtClean="0">
                <a:sym typeface="Wingdings" panose="05000000000000000000" pitchFamily="2" charset="2"/>
              </a:rPr>
              <a:t>] </a:t>
            </a:r>
            <a:r>
              <a:rPr lang="en-GB" sz="2400" dirty="0" smtClean="0"/>
              <a:t>pour </a:t>
            </a:r>
            <a:r>
              <a:rPr lang="en-GB" sz="2400" dirty="0"/>
              <a:t>continuer et lire la </a:t>
            </a:r>
            <a:r>
              <a:rPr lang="en-GB" sz="2400" dirty="0" smtClean="0"/>
              <a:t>suite.</a:t>
            </a:r>
            <a:endParaRPr lang="en-GB" sz="2400" dirty="0"/>
          </a:p>
          <a:p>
            <a:pPr algn="ctr">
              <a:lnSpc>
                <a:spcPct val="150000"/>
              </a:lnSpc>
            </a:pPr>
            <a:r>
              <a:rPr lang="en-GB" sz="2400" dirty="0" err="1"/>
              <a:t>Appuyez</a:t>
            </a:r>
            <a:r>
              <a:rPr lang="en-GB" sz="2400" dirty="0"/>
              <a:t> sur </a:t>
            </a:r>
            <a:r>
              <a:rPr lang="fr-FR" sz="2400" dirty="0"/>
              <a:t>« </a:t>
            </a:r>
            <a:r>
              <a:rPr lang="en-GB" sz="2400" dirty="0"/>
              <a:t>la </a:t>
            </a:r>
            <a:r>
              <a:rPr lang="en-GB" sz="2400" dirty="0" err="1" smtClean="0"/>
              <a:t>flèche</a:t>
            </a:r>
            <a:r>
              <a:rPr lang="en-GB" sz="2400" dirty="0" smtClean="0"/>
              <a:t> </a:t>
            </a:r>
            <a:r>
              <a:rPr lang="en-GB" sz="2400" dirty="0"/>
              <a:t>de gauche </a:t>
            </a:r>
            <a:r>
              <a:rPr lang="fr-FR" sz="2400" dirty="0"/>
              <a:t>»</a:t>
            </a:r>
            <a:r>
              <a:rPr lang="en-GB" sz="2400" dirty="0"/>
              <a:t> </a:t>
            </a:r>
            <a:r>
              <a:rPr lang="en-GB" sz="2400" dirty="0" smtClean="0"/>
              <a:t>[</a:t>
            </a:r>
            <a:r>
              <a:rPr lang="en-GB" sz="2400" dirty="0" smtClean="0">
                <a:sym typeface="Wingdings" panose="05000000000000000000" pitchFamily="2" charset="2"/>
              </a:rPr>
              <a:t>] </a:t>
            </a:r>
            <a:r>
              <a:rPr lang="en-GB" sz="2400" dirty="0" smtClean="0"/>
              <a:t>pour </a:t>
            </a:r>
            <a:r>
              <a:rPr lang="en-GB" sz="2400" dirty="0" err="1"/>
              <a:t>revenir</a:t>
            </a:r>
            <a:r>
              <a:rPr lang="en-GB" sz="2400" dirty="0"/>
              <a:t> et lire </a:t>
            </a:r>
            <a:r>
              <a:rPr lang="en-GB" sz="2400" dirty="0" err="1" smtClean="0"/>
              <a:t>l’instruction</a:t>
            </a:r>
            <a:r>
              <a:rPr lang="en-GB" sz="2400" dirty="0" smtClean="0"/>
              <a:t> </a:t>
            </a:r>
            <a:r>
              <a:rPr lang="en-GB" sz="2400" dirty="0" err="1" smtClean="0"/>
              <a:t>précédente</a:t>
            </a:r>
            <a:r>
              <a:rPr lang="en-GB" sz="2400" dirty="0" smtClean="0"/>
              <a:t>.</a:t>
            </a:r>
            <a:endParaRPr lang="fr-FR" sz="2400" dirty="0"/>
          </a:p>
        </p:txBody>
      </p:sp>
    </p:spTree>
    <p:extLst>
      <p:ext uri="{BB962C8B-B14F-4D97-AF65-F5344CB8AC3E}">
        <p14:creationId xmlns:p14="http://schemas.microsoft.com/office/powerpoint/2010/main" val="3711202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278341" y="959327"/>
            <a:ext cx="9471546" cy="5801588"/>
          </a:xfrm>
          <a:prstGeom prst="rect">
            <a:avLst/>
          </a:prstGeom>
          <a:noFill/>
        </p:spPr>
        <p:txBody>
          <a:bodyPr wrap="square" rtlCol="0">
            <a:spAutoFit/>
          </a:bodyPr>
          <a:lstStyle/>
          <a:p>
            <a:pPr algn="ctr">
              <a:spcAft>
                <a:spcPts val="600"/>
              </a:spcAft>
            </a:pPr>
            <a:r>
              <a:rPr lang="fr-FR" sz="2400" dirty="0" smtClean="0"/>
              <a:t>Pour chaque exercice, et quel </a:t>
            </a:r>
            <a:r>
              <a:rPr lang="fr-FR" sz="2400" dirty="0"/>
              <a:t>que soit </a:t>
            </a:r>
            <a:r>
              <a:rPr lang="fr-FR" sz="2400" dirty="0" smtClean="0"/>
              <a:t>le mode de </a:t>
            </a:r>
            <a:r>
              <a:rPr lang="fr-FR" sz="2400" dirty="0"/>
              <a:t>difficulté, il y </a:t>
            </a:r>
            <a:r>
              <a:rPr lang="fr-FR" sz="2400" dirty="0" smtClean="0"/>
              <a:t>a </a:t>
            </a:r>
            <a:r>
              <a:rPr lang="fr-FR" sz="2400" dirty="0"/>
              <a:t>32 chiffres cibles chiffres à détecter.</a:t>
            </a:r>
          </a:p>
          <a:p>
            <a:pPr algn="ctr">
              <a:spcAft>
                <a:spcPts val="600"/>
              </a:spcAft>
            </a:pPr>
            <a:endParaRPr lang="fr-FR" sz="2400" dirty="0" smtClean="0"/>
          </a:p>
          <a:p>
            <a:pPr algn="ctr">
              <a:spcAft>
                <a:spcPts val="600"/>
              </a:spcAft>
            </a:pPr>
            <a:r>
              <a:rPr lang="fr-FR" sz="2400" dirty="0" smtClean="0"/>
              <a:t>Pour </a:t>
            </a:r>
            <a:r>
              <a:rPr lang="fr-FR" sz="2400" dirty="0"/>
              <a:t>obtenir le </a:t>
            </a:r>
            <a:r>
              <a:rPr lang="fr-FR" sz="2400" dirty="0" smtClean="0"/>
              <a:t>bonus, </a:t>
            </a:r>
            <a:r>
              <a:rPr lang="fr-FR" sz="2400" dirty="0"/>
              <a:t>vous devrez </a:t>
            </a:r>
            <a:r>
              <a:rPr lang="fr-FR" sz="2400" dirty="0" smtClean="0"/>
              <a:t>détecter </a:t>
            </a:r>
            <a:r>
              <a:rPr lang="fr-FR" sz="2400" dirty="0"/>
              <a:t>correctement au </a:t>
            </a:r>
            <a:r>
              <a:rPr lang="fr-FR" sz="2400" dirty="0" smtClean="0"/>
              <a:t>moins </a:t>
            </a:r>
            <a:r>
              <a:rPr lang="fr-FR" sz="2400" dirty="0"/>
              <a:t>28 chiffres cibles chiffres. Vous devez donc rater moins de 4 cibles</a:t>
            </a:r>
            <a:r>
              <a:rPr lang="fr-FR" sz="2400" dirty="0" smtClean="0"/>
              <a:t>.</a:t>
            </a:r>
          </a:p>
          <a:p>
            <a:pPr algn="ctr">
              <a:spcAft>
                <a:spcPts val="600"/>
              </a:spcAft>
            </a:pPr>
            <a:r>
              <a:rPr lang="fr-FR" sz="2400" dirty="0" smtClean="0"/>
              <a:t>Ce </a:t>
            </a:r>
            <a:r>
              <a:rPr lang="fr-FR" sz="2400" dirty="0"/>
              <a:t>n’est pas tout : appuyer sur la barre espace alors qu’il n’y </a:t>
            </a:r>
            <a:r>
              <a:rPr lang="fr-FR" sz="2400" dirty="0" smtClean="0"/>
              <a:t>avait </a:t>
            </a:r>
            <a:r>
              <a:rPr lang="fr-FR" sz="2400" dirty="0"/>
              <a:t>pas de chiffre cible présent sur l’écran est aussi considéré comme une erreur. Pour obtenir le bonus, il vous faudra faire moins de 4 erreurs de ce type</a:t>
            </a:r>
            <a:r>
              <a:rPr lang="fr-FR" sz="2400" dirty="0" smtClean="0"/>
              <a:t>.</a:t>
            </a:r>
          </a:p>
          <a:p>
            <a:pPr algn="ctr">
              <a:spcAft>
                <a:spcPts val="600"/>
              </a:spcAft>
            </a:pPr>
            <a:endParaRPr lang="fr-FR" sz="2400" dirty="0"/>
          </a:p>
          <a:p>
            <a:pPr algn="ctr">
              <a:spcAft>
                <a:spcPts val="600"/>
              </a:spcAft>
            </a:pPr>
            <a:r>
              <a:rPr lang="fr-FR" sz="2400" dirty="0" smtClean="0"/>
              <a:t>Vous devez donc appuyer sur la barre d’espace si, et seulement si, vous venez d’apercevoir le chiffre cible.</a:t>
            </a:r>
          </a:p>
          <a:p>
            <a:pPr algn="ctr">
              <a:spcAft>
                <a:spcPts val="600"/>
              </a:spcAft>
            </a:pPr>
            <a:endParaRPr lang="fr-FR" sz="2400" dirty="0"/>
          </a:p>
          <a:p>
            <a:pPr algn="ctr">
              <a:spcAft>
                <a:spcPts val="600"/>
              </a:spcAft>
            </a:pPr>
            <a:r>
              <a:rPr lang="fr-FR" sz="2400" dirty="0" smtClean="0"/>
              <a:t>A la fin de chaque exercice, nous vous indiquerons le nombre d’erreurs que vous avez commises.</a:t>
            </a:r>
            <a:endParaRPr lang="fr-FR" sz="2400" dirty="0"/>
          </a:p>
        </p:txBody>
      </p:sp>
      <p:sp>
        <p:nvSpPr>
          <p:cNvPr id="6" name="ZoneTexte 5"/>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EXERCICE DE CHARGE MENTALE: CALCUL DU BONUS DE PERFORMANCE</a:t>
            </a:r>
            <a:endParaRPr lang="en-GB" sz="2400" b="1" dirty="0">
              <a:solidFill>
                <a:srgbClr val="0070C0"/>
              </a:solidFill>
            </a:endParaRPr>
          </a:p>
        </p:txBody>
      </p:sp>
    </p:spTree>
    <p:extLst>
      <p:ext uri="{BB962C8B-B14F-4D97-AF65-F5344CB8AC3E}">
        <p14:creationId xmlns:p14="http://schemas.microsoft.com/office/powerpoint/2010/main" val="236587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75815" y="1205836"/>
            <a:ext cx="10240370" cy="5139869"/>
          </a:xfrm>
          <a:prstGeom prst="rect">
            <a:avLst/>
          </a:prstGeom>
          <a:noFill/>
        </p:spPr>
        <p:txBody>
          <a:bodyPr wrap="square" rtlCol="0">
            <a:spAutoFit/>
          </a:bodyPr>
          <a:lstStyle/>
          <a:p>
            <a:pPr algn="ctr">
              <a:spcAft>
                <a:spcPts val="600"/>
              </a:spcAft>
            </a:pPr>
            <a:r>
              <a:rPr lang="en-GB" sz="2400" dirty="0" smtClean="0"/>
              <a:t>Le test </a:t>
            </a:r>
            <a:r>
              <a:rPr lang="en-GB" sz="2400" dirty="0" err="1" smtClean="0"/>
              <a:t>comprend</a:t>
            </a:r>
            <a:r>
              <a:rPr lang="en-GB" sz="2400" dirty="0" smtClean="0"/>
              <a:t> 32 </a:t>
            </a:r>
            <a:r>
              <a:rPr lang="en-GB" sz="2400" dirty="0" err="1" smtClean="0"/>
              <a:t>exercices</a:t>
            </a:r>
            <a:r>
              <a:rPr lang="en-GB" sz="2400" dirty="0" smtClean="0"/>
              <a:t> </a:t>
            </a:r>
            <a:r>
              <a:rPr lang="en-GB" sz="2400" dirty="0" err="1" smtClean="0"/>
              <a:t>en</a:t>
            </a:r>
            <a:r>
              <a:rPr lang="en-GB" sz="2400" dirty="0" smtClean="0"/>
              <a:t> tout. </a:t>
            </a:r>
            <a:r>
              <a:rPr lang="en-GB" sz="2400" dirty="0" err="1" smtClean="0"/>
              <a:t>Cela</a:t>
            </a:r>
            <a:r>
              <a:rPr lang="en-GB" sz="2400" dirty="0" smtClean="0"/>
              <a:t> </a:t>
            </a:r>
            <a:r>
              <a:rPr lang="en-GB" sz="2400" dirty="0" err="1" smtClean="0"/>
              <a:t>dit</a:t>
            </a:r>
            <a:r>
              <a:rPr lang="en-GB" sz="2400" dirty="0" smtClean="0"/>
              <a:t>, </a:t>
            </a:r>
            <a:r>
              <a:rPr lang="en-GB" sz="2400" dirty="0" err="1" smtClean="0"/>
              <a:t>vous</a:t>
            </a:r>
            <a:r>
              <a:rPr lang="en-GB" sz="2400" dirty="0" smtClean="0"/>
              <a:t> </a:t>
            </a:r>
            <a:r>
              <a:rPr lang="en-GB" sz="2400" dirty="0" err="1" smtClean="0"/>
              <a:t>pouvez</a:t>
            </a:r>
            <a:r>
              <a:rPr lang="en-GB" sz="2400" dirty="0" smtClean="0"/>
              <a:t> </a:t>
            </a:r>
            <a:r>
              <a:rPr lang="en-GB" sz="2400" dirty="0" err="1" smtClean="0"/>
              <a:t>gérer</a:t>
            </a:r>
            <a:r>
              <a:rPr lang="en-GB" sz="2400" dirty="0" smtClean="0"/>
              <a:t> </a:t>
            </a:r>
            <a:r>
              <a:rPr lang="en-GB" sz="2400" dirty="0" err="1" smtClean="0"/>
              <a:t>votre</a:t>
            </a:r>
            <a:r>
              <a:rPr lang="en-GB" sz="2400" dirty="0" smtClean="0"/>
              <a:t> charge </a:t>
            </a:r>
            <a:r>
              <a:rPr lang="en-GB" sz="2400" dirty="0" err="1" smtClean="0"/>
              <a:t>mentale</a:t>
            </a:r>
            <a:r>
              <a:rPr lang="en-GB" sz="2400" dirty="0" smtClean="0"/>
              <a:t> </a:t>
            </a:r>
            <a:r>
              <a:rPr lang="en-GB" sz="2400" dirty="0" err="1" smtClean="0"/>
              <a:t>en</a:t>
            </a:r>
            <a:r>
              <a:rPr lang="en-GB" sz="2400" dirty="0" smtClean="0"/>
              <a:t> </a:t>
            </a:r>
            <a:r>
              <a:rPr lang="en-GB" sz="2400" dirty="0" err="1" smtClean="0"/>
              <a:t>choisissant</a:t>
            </a:r>
            <a:r>
              <a:rPr lang="en-GB" sz="2400" dirty="0" smtClean="0"/>
              <a:t> de ne pas </a:t>
            </a:r>
            <a:r>
              <a:rPr lang="en-GB" sz="2400" dirty="0" err="1" smtClean="0"/>
              <a:t>effectuer</a:t>
            </a:r>
            <a:r>
              <a:rPr lang="en-GB" sz="2400" dirty="0" smtClean="0"/>
              <a:t> </a:t>
            </a:r>
            <a:r>
              <a:rPr lang="en-GB" sz="2400" dirty="0" err="1" smtClean="0"/>
              <a:t>certains</a:t>
            </a:r>
            <a:r>
              <a:rPr lang="en-GB" sz="2400" dirty="0" smtClean="0"/>
              <a:t> des </a:t>
            </a:r>
            <a:r>
              <a:rPr lang="en-GB" sz="2400" dirty="0" err="1" smtClean="0"/>
              <a:t>exercices</a:t>
            </a:r>
            <a:r>
              <a:rPr lang="en-GB" sz="2400" dirty="0" smtClean="0"/>
              <a:t>.</a:t>
            </a:r>
          </a:p>
          <a:p>
            <a:pPr algn="ctr">
              <a:spcAft>
                <a:spcPts val="600"/>
              </a:spcAft>
            </a:pPr>
            <a:endParaRPr lang="en-GB" sz="2400" dirty="0" smtClean="0"/>
          </a:p>
          <a:p>
            <a:pPr algn="ctr">
              <a:spcAft>
                <a:spcPts val="600"/>
              </a:spcAft>
            </a:pPr>
            <a:r>
              <a:rPr lang="en-GB" sz="2400" dirty="0" smtClean="0"/>
              <a:t>Avant </a:t>
            </a:r>
            <a:r>
              <a:rPr lang="en-GB" sz="2400" dirty="0" err="1"/>
              <a:t>chaque</a:t>
            </a:r>
            <a:r>
              <a:rPr lang="en-GB" sz="2400" dirty="0"/>
              <a:t> </a:t>
            </a:r>
            <a:r>
              <a:rPr lang="en-GB" sz="2400" dirty="0" err="1"/>
              <a:t>exercice</a:t>
            </a:r>
            <a:r>
              <a:rPr lang="en-GB" sz="2400" dirty="0"/>
              <a:t>, nous </a:t>
            </a:r>
            <a:r>
              <a:rPr lang="en-GB" sz="2400" dirty="0" err="1"/>
              <a:t>vous</a:t>
            </a:r>
            <a:r>
              <a:rPr lang="en-GB" sz="2400" dirty="0"/>
              <a:t> </a:t>
            </a:r>
            <a:r>
              <a:rPr lang="en-GB" sz="2400" dirty="0" err="1"/>
              <a:t>indiquerons</a:t>
            </a:r>
            <a:r>
              <a:rPr lang="en-GB" sz="2400" dirty="0"/>
              <a:t> </a:t>
            </a:r>
            <a:r>
              <a:rPr lang="en-GB" sz="2400" dirty="0" err="1"/>
              <a:t>sa</a:t>
            </a:r>
            <a:r>
              <a:rPr lang="en-GB" sz="2400" dirty="0"/>
              <a:t> </a:t>
            </a:r>
            <a:r>
              <a:rPr lang="en-GB" sz="2400" dirty="0" err="1"/>
              <a:t>difficulté</a:t>
            </a:r>
            <a:r>
              <a:rPr lang="en-GB" sz="2400" dirty="0"/>
              <a:t> et le bonus </a:t>
            </a:r>
            <a:r>
              <a:rPr lang="en-GB" sz="2400" dirty="0" err="1" smtClean="0"/>
              <a:t>associé</a:t>
            </a:r>
            <a:r>
              <a:rPr lang="en-GB" sz="2400" dirty="0" smtClean="0"/>
              <a:t>.</a:t>
            </a:r>
          </a:p>
          <a:p>
            <a:pPr algn="ctr">
              <a:spcAft>
                <a:spcPts val="600"/>
              </a:spcAft>
            </a:pPr>
            <a:endParaRPr lang="en-GB" sz="2400" dirty="0"/>
          </a:p>
          <a:p>
            <a:pPr algn="ctr">
              <a:spcAft>
                <a:spcPts val="600"/>
              </a:spcAft>
            </a:pPr>
            <a:r>
              <a:rPr lang="en-GB" sz="2400" dirty="0" err="1"/>
              <a:t>Vous</a:t>
            </a:r>
            <a:r>
              <a:rPr lang="en-GB" sz="2400" dirty="0"/>
              <a:t> </a:t>
            </a:r>
            <a:r>
              <a:rPr lang="en-GB" sz="2400" dirty="0" err="1" smtClean="0"/>
              <a:t>pourrez</a:t>
            </a:r>
            <a:r>
              <a:rPr lang="en-GB" sz="2400" dirty="0" smtClean="0"/>
              <a:t> </a:t>
            </a:r>
            <a:r>
              <a:rPr lang="en-GB" sz="2400" dirty="0" err="1"/>
              <a:t>soit</a:t>
            </a:r>
            <a:r>
              <a:rPr lang="en-GB" sz="2400" dirty="0"/>
              <a:t> accepter </a:t>
            </a:r>
            <a:r>
              <a:rPr lang="en-GB" sz="2400" dirty="0" err="1" smtClean="0"/>
              <a:t>d’effectuer</a:t>
            </a:r>
            <a:r>
              <a:rPr lang="en-GB" sz="2400" dirty="0" smtClean="0"/>
              <a:t> </a:t>
            </a:r>
            <a:r>
              <a:rPr lang="en-GB" sz="2400" dirty="0" err="1" smtClean="0"/>
              <a:t>l’exercice</a:t>
            </a:r>
            <a:r>
              <a:rPr lang="en-GB" sz="2400" dirty="0" smtClean="0"/>
              <a:t> (</a:t>
            </a:r>
            <a:r>
              <a:rPr lang="en-GB" sz="2400" dirty="0" err="1" smtClean="0"/>
              <a:t>en</a:t>
            </a:r>
            <a:r>
              <a:rPr lang="en-GB" sz="2400" dirty="0" smtClean="0"/>
              <a:t> </a:t>
            </a:r>
            <a:r>
              <a:rPr lang="en-GB" sz="2400" dirty="0" err="1"/>
              <a:t>cliquant</a:t>
            </a:r>
            <a:r>
              <a:rPr lang="en-GB" sz="2400" dirty="0"/>
              <a:t> </a:t>
            </a:r>
            <a:r>
              <a:rPr lang="fr-FR" sz="2400" dirty="0"/>
              <a:t>« J’accepte </a:t>
            </a:r>
            <a:r>
              <a:rPr lang="fr-FR" sz="2400" dirty="0" smtClean="0"/>
              <a:t>»), </a:t>
            </a:r>
            <a:r>
              <a:rPr lang="fr-FR" sz="2400" dirty="0"/>
              <a:t>soit refuser (en cliquant « Je refuse ») d’effectuer </a:t>
            </a:r>
            <a:r>
              <a:rPr lang="fr-FR" sz="2400" dirty="0" smtClean="0"/>
              <a:t>l’exercice.</a:t>
            </a:r>
            <a:endParaRPr lang="fr-FR" sz="2400" dirty="0"/>
          </a:p>
          <a:p>
            <a:pPr algn="ctr">
              <a:spcAft>
                <a:spcPts val="600"/>
              </a:spcAft>
            </a:pPr>
            <a:endParaRPr lang="en-GB" sz="2400" dirty="0"/>
          </a:p>
          <a:p>
            <a:pPr algn="ctr">
              <a:spcAft>
                <a:spcPts val="600"/>
              </a:spcAft>
            </a:pPr>
            <a:r>
              <a:rPr lang="en-GB" sz="2400" dirty="0"/>
              <a:t>Si </a:t>
            </a:r>
            <a:r>
              <a:rPr lang="en-GB" sz="2400" dirty="0" err="1"/>
              <a:t>vous</a:t>
            </a:r>
            <a:r>
              <a:rPr lang="en-GB" sz="2400" dirty="0"/>
              <a:t> </a:t>
            </a:r>
            <a:r>
              <a:rPr lang="en-GB" sz="2400" dirty="0" err="1"/>
              <a:t>refusez</a:t>
            </a:r>
            <a:r>
              <a:rPr lang="en-GB" sz="2400" dirty="0"/>
              <a:t>, </a:t>
            </a:r>
            <a:r>
              <a:rPr lang="en-GB" sz="2400" dirty="0" smtClean="0"/>
              <a:t>et que </a:t>
            </a:r>
            <a:r>
              <a:rPr lang="en-GB" sz="2400" dirty="0" err="1" smtClean="0"/>
              <a:t>cet</a:t>
            </a:r>
            <a:r>
              <a:rPr lang="en-GB" sz="2400" dirty="0" smtClean="0"/>
              <a:t> </a:t>
            </a:r>
            <a:r>
              <a:rPr lang="en-GB" sz="2400" dirty="0" err="1" smtClean="0"/>
              <a:t>exercice</a:t>
            </a:r>
            <a:r>
              <a:rPr lang="en-GB" sz="2400" dirty="0" smtClean="0"/>
              <a:t> </a:t>
            </a:r>
            <a:r>
              <a:rPr lang="en-GB" sz="2400" dirty="0" err="1" smtClean="0"/>
              <a:t>est</a:t>
            </a:r>
            <a:r>
              <a:rPr lang="en-GB" sz="2400" dirty="0" smtClean="0"/>
              <a:t> </a:t>
            </a:r>
            <a:r>
              <a:rPr lang="en-GB" sz="2400" dirty="0" err="1" smtClean="0"/>
              <a:t>tiré</a:t>
            </a:r>
            <a:r>
              <a:rPr lang="en-GB" sz="2400" dirty="0" smtClean="0"/>
              <a:t> au sort, </a:t>
            </a:r>
            <a:r>
              <a:rPr lang="en-GB" sz="2400" dirty="0" err="1" smtClean="0"/>
              <a:t>vous</a:t>
            </a:r>
            <a:r>
              <a:rPr lang="en-GB" sz="2400" dirty="0" smtClean="0"/>
              <a:t> </a:t>
            </a:r>
            <a:r>
              <a:rPr lang="en-GB" sz="2400" dirty="0"/>
              <a:t>ne </a:t>
            </a:r>
            <a:r>
              <a:rPr lang="fr-FR" sz="2400" dirty="0"/>
              <a:t>recevrez</a:t>
            </a:r>
            <a:r>
              <a:rPr lang="en-GB" sz="2400" dirty="0"/>
              <a:t> pas le </a:t>
            </a:r>
            <a:r>
              <a:rPr lang="en-GB" sz="2400" dirty="0" smtClean="0"/>
              <a:t>bonus.</a:t>
            </a:r>
            <a:endParaRPr lang="en-GB" sz="2400" dirty="0"/>
          </a:p>
          <a:p>
            <a:pPr algn="ctr">
              <a:spcAft>
                <a:spcPts val="600"/>
              </a:spcAft>
            </a:pPr>
            <a:endParaRPr lang="en-GB" sz="2400" dirty="0"/>
          </a:p>
          <a:p>
            <a:pPr algn="ctr">
              <a:spcAft>
                <a:spcPts val="600"/>
              </a:spcAft>
            </a:pPr>
            <a:r>
              <a:rPr lang="en-GB" sz="2400" dirty="0" smtClean="0"/>
              <a:t>Par </a:t>
            </a:r>
            <a:r>
              <a:rPr lang="en-GB" sz="2400" dirty="0" err="1" smtClean="0"/>
              <a:t>ailleurs</a:t>
            </a:r>
            <a:r>
              <a:rPr lang="en-GB" sz="2400" dirty="0" smtClean="0"/>
              <a:t>, </a:t>
            </a:r>
            <a:r>
              <a:rPr lang="en-GB" sz="2400" dirty="0" err="1"/>
              <a:t>vous</a:t>
            </a:r>
            <a:r>
              <a:rPr lang="en-GB" sz="2400" dirty="0"/>
              <a:t> </a:t>
            </a:r>
            <a:r>
              <a:rPr lang="en-GB" sz="2400" dirty="0" err="1"/>
              <a:t>devrez</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smtClean="0"/>
              <a:t>compléter</a:t>
            </a:r>
            <a:r>
              <a:rPr lang="en-GB" sz="2400" dirty="0" smtClean="0"/>
              <a:t> </a:t>
            </a:r>
            <a:r>
              <a:rPr lang="en-GB" sz="2400" dirty="0" err="1"/>
              <a:t>l’exercice</a:t>
            </a:r>
            <a:r>
              <a:rPr lang="en-GB" sz="2400" dirty="0"/>
              <a:t> (90 </a:t>
            </a:r>
            <a:r>
              <a:rPr lang="fr-FR" sz="2400" dirty="0"/>
              <a:t>secondes</a:t>
            </a:r>
            <a:r>
              <a:rPr lang="en-GB" sz="2400" dirty="0" smtClean="0"/>
              <a:t>).</a:t>
            </a:r>
            <a:endParaRPr lang="en-GB" sz="2400" dirty="0"/>
          </a:p>
        </p:txBody>
      </p:sp>
      <p:sp>
        <p:nvSpPr>
          <p:cNvPr id="6" name="ZoneTexte 5"/>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CHOISISSEZ QUEL EXERCICE VOUS VOULEZ EFFECTUER!</a:t>
            </a:r>
            <a:endParaRPr lang="en-GB" sz="2400" b="1" dirty="0">
              <a:solidFill>
                <a:srgbClr val="0070C0"/>
              </a:solidFill>
            </a:endParaRPr>
          </a:p>
        </p:txBody>
      </p:sp>
    </p:spTree>
    <p:extLst>
      <p:ext uri="{BB962C8B-B14F-4D97-AF65-F5344CB8AC3E}">
        <p14:creationId xmlns:p14="http://schemas.microsoft.com/office/powerpoint/2010/main" val="191719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1319" y="1001346"/>
            <a:ext cx="11022842" cy="1277273"/>
          </a:xfrm>
          <a:prstGeom prst="rect">
            <a:avLst/>
          </a:prstGeom>
          <a:noFill/>
        </p:spPr>
        <p:txBody>
          <a:bodyPr wrap="square" rtlCol="0">
            <a:spAutoFit/>
          </a:bodyPr>
          <a:lstStyle/>
          <a:p>
            <a:pPr algn="ctr">
              <a:spcAft>
                <a:spcPts val="600"/>
              </a:spcAft>
            </a:pPr>
            <a:r>
              <a:rPr lang="fr-FR" sz="2400" dirty="0" smtClean="0"/>
              <a:t>Chaque exercice dure 90 secondes. </a:t>
            </a:r>
          </a:p>
          <a:p>
            <a:pPr algn="ctr">
              <a:spcAft>
                <a:spcPts val="600"/>
              </a:spcAft>
            </a:pPr>
            <a:r>
              <a:rPr lang="fr-FR" sz="2400" dirty="0" smtClean="0"/>
              <a:t>Si </a:t>
            </a:r>
            <a:r>
              <a:rPr lang="fr-FR" sz="2400" dirty="0"/>
              <a:t>l’effort </a:t>
            </a:r>
            <a:r>
              <a:rPr lang="fr-FR" sz="2400" dirty="0" smtClean="0"/>
              <a:t>qui </a:t>
            </a:r>
            <a:r>
              <a:rPr lang="fr-FR" sz="2400" dirty="0"/>
              <a:t>vous </a:t>
            </a:r>
            <a:r>
              <a:rPr lang="fr-FR" sz="2400" dirty="0" smtClean="0"/>
              <a:t>est demandé </a:t>
            </a:r>
            <a:r>
              <a:rPr lang="fr-FR" sz="2400" dirty="0"/>
              <a:t>est trop important, vous avez la possibilité d’arrêter l’exercice à tout moment, </a:t>
            </a:r>
            <a:r>
              <a:rPr lang="fr-FR" sz="2400" dirty="0" smtClean="0"/>
              <a:t>en </a:t>
            </a:r>
            <a:r>
              <a:rPr lang="fr-FR" sz="2400" dirty="0"/>
              <a:t>appuyant sur la touche « Entrée ».</a:t>
            </a:r>
            <a:endParaRPr lang="fr-FR" sz="2400" b="1" dirty="0"/>
          </a:p>
        </p:txBody>
      </p:sp>
      <p:sp>
        <p:nvSpPr>
          <p:cNvPr id="9" name="Rectangle 8"/>
          <p:cNvSpPr/>
          <p:nvPr/>
        </p:nvSpPr>
        <p:spPr>
          <a:xfrm>
            <a:off x="3554499" y="2575778"/>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7D27EF53-AA60-4A88-8604-F2EA6CAF18FC}"/>
              </a:ext>
            </a:extLst>
          </p:cNvPr>
          <p:cNvPicPr>
            <a:picLocks noChangeAspect="1"/>
          </p:cNvPicPr>
          <p:nvPr/>
        </p:nvPicPr>
        <p:blipFill rotWithShape="1">
          <a:blip r:embed="rId2"/>
          <a:srcRect l="31378" t="41159" r="31808" b="34915"/>
          <a:stretch/>
        </p:blipFill>
        <p:spPr>
          <a:xfrm>
            <a:off x="3825636" y="3329153"/>
            <a:ext cx="4488272" cy="1640838"/>
          </a:xfrm>
          <a:prstGeom prst="rect">
            <a:avLst/>
          </a:prstGeom>
        </p:spPr>
      </p:pic>
      <p:sp>
        <p:nvSpPr>
          <p:cNvPr id="10" name="ZoneTexte 9"/>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EXERCICE DE CHARGE MENTALE: ABANDON</a:t>
            </a:r>
            <a:endParaRPr lang="en-GB" sz="2400" b="1" dirty="0">
              <a:solidFill>
                <a:srgbClr val="0070C0"/>
              </a:solidFill>
            </a:endParaRPr>
          </a:p>
        </p:txBody>
      </p:sp>
      <p:sp>
        <p:nvSpPr>
          <p:cNvPr id="2" name="Rectangle 1"/>
          <p:cNvSpPr/>
          <p:nvPr/>
        </p:nvSpPr>
        <p:spPr>
          <a:xfrm>
            <a:off x="1480782" y="5817213"/>
            <a:ext cx="9230436" cy="830997"/>
          </a:xfrm>
          <a:prstGeom prst="rect">
            <a:avLst/>
          </a:prstGeom>
        </p:spPr>
        <p:txBody>
          <a:bodyPr wrap="square">
            <a:spAutoFit/>
          </a:bodyPr>
          <a:lstStyle/>
          <a:p>
            <a:pPr algn="ctr">
              <a:spcAft>
                <a:spcPts val="600"/>
              </a:spcAft>
            </a:pPr>
            <a:r>
              <a:rPr lang="en-GB" sz="2400" dirty="0" err="1" smtClean="0"/>
              <a:t>Vous</a:t>
            </a:r>
            <a:r>
              <a:rPr lang="en-GB" sz="2400" dirty="0" smtClean="0"/>
              <a:t> </a:t>
            </a:r>
            <a:r>
              <a:rPr lang="en-GB" sz="2400" dirty="0" err="1" smtClean="0"/>
              <a:t>pourrez</a:t>
            </a:r>
            <a:r>
              <a:rPr lang="en-GB" sz="2400" dirty="0" smtClean="0"/>
              <a:t> </a:t>
            </a:r>
            <a:r>
              <a:rPr lang="en-GB" sz="2400" dirty="0" err="1" smtClean="0"/>
              <a:t>alors</a:t>
            </a:r>
            <a:r>
              <a:rPr lang="en-GB" sz="2400" dirty="0" smtClean="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smtClean="0"/>
              <a:t>compléter</a:t>
            </a:r>
            <a:r>
              <a:rPr lang="en-GB" sz="2400" dirty="0" smtClean="0"/>
              <a:t> </a:t>
            </a:r>
            <a:r>
              <a:rPr lang="en-GB" sz="2400" dirty="0" err="1" smtClean="0"/>
              <a:t>l’exercice</a:t>
            </a:r>
            <a:r>
              <a:rPr lang="fr-FR" sz="2400" dirty="0" smtClean="0"/>
              <a:t>.</a:t>
            </a:r>
            <a:endParaRPr lang="en-GB" sz="2400" dirty="0"/>
          </a:p>
        </p:txBody>
      </p:sp>
    </p:spTree>
    <p:extLst>
      <p:ext uri="{BB962C8B-B14F-4D97-AF65-F5344CB8AC3E}">
        <p14:creationId xmlns:p14="http://schemas.microsoft.com/office/powerpoint/2010/main" val="338247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5" y="981023"/>
            <a:ext cx="8443609" cy="830997"/>
          </a:xfrm>
          <a:prstGeom prst="rect">
            <a:avLst/>
          </a:prstGeom>
          <a:noFill/>
        </p:spPr>
        <p:txBody>
          <a:bodyPr wrap="square" rtlCol="0">
            <a:spAutoFit/>
          </a:bodyPr>
          <a:lstStyle/>
          <a:p>
            <a:pPr algn="ctr">
              <a:spcAft>
                <a:spcPts val="600"/>
              </a:spcAft>
            </a:pPr>
            <a:r>
              <a:rPr lang="fr-FR" sz="2400" dirty="0"/>
              <a:t>En plus, nous vous demanderons deux fois au cours d’un exercice si vous souhaitez </a:t>
            </a:r>
            <a:r>
              <a:rPr lang="fr-FR" sz="2400" dirty="0" smtClean="0"/>
              <a:t>l'arrêter:</a:t>
            </a:r>
            <a:endParaRPr lang="fr-FR" sz="2400" dirty="0"/>
          </a:p>
        </p:txBody>
      </p:sp>
      <p:sp>
        <p:nvSpPr>
          <p:cNvPr id="9" name="Rectangle 8"/>
          <p:cNvSpPr/>
          <p:nvPr/>
        </p:nvSpPr>
        <p:spPr>
          <a:xfrm>
            <a:off x="3554499" y="2002571"/>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4" name="Picture 3">
            <a:extLst>
              <a:ext uri="{FF2B5EF4-FFF2-40B4-BE49-F238E27FC236}">
                <a16:creationId xmlns:a16="http://schemas.microsoft.com/office/drawing/2014/main" id="{158F1E06-0C39-4F66-9DD9-65601FD4C287}"/>
              </a:ext>
            </a:extLst>
          </p:cNvPr>
          <p:cNvPicPr>
            <a:picLocks noChangeAspect="1"/>
          </p:cNvPicPr>
          <p:nvPr/>
        </p:nvPicPr>
        <p:blipFill rotWithShape="1">
          <a:blip r:embed="rId2"/>
          <a:srcRect l="32606" t="43051" r="32436" b="37853"/>
          <a:stretch/>
        </p:blipFill>
        <p:spPr>
          <a:xfrm>
            <a:off x="3964983" y="2860949"/>
            <a:ext cx="4262034" cy="1309608"/>
          </a:xfrm>
          <a:prstGeom prst="rect">
            <a:avLst/>
          </a:prstGeom>
        </p:spPr>
      </p:pic>
      <p:sp>
        <p:nvSpPr>
          <p:cNvPr id="10" name="ZoneTexte 9"/>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EXERCICE DE CHARGE MENTALE: ABANDON</a:t>
            </a:r>
            <a:endParaRPr lang="en-GB" sz="2400" b="1" dirty="0">
              <a:solidFill>
                <a:srgbClr val="0070C0"/>
              </a:solidFill>
            </a:endParaRPr>
          </a:p>
        </p:txBody>
      </p:sp>
      <p:sp>
        <p:nvSpPr>
          <p:cNvPr id="11" name="Rectangle 10"/>
          <p:cNvSpPr/>
          <p:nvPr/>
        </p:nvSpPr>
        <p:spPr>
          <a:xfrm>
            <a:off x="568657" y="5421428"/>
            <a:ext cx="11054687" cy="1277273"/>
          </a:xfrm>
          <a:prstGeom prst="rect">
            <a:avLst/>
          </a:prstGeom>
        </p:spPr>
        <p:txBody>
          <a:bodyPr wrap="square">
            <a:spAutoFit/>
          </a:bodyPr>
          <a:lstStyle/>
          <a:p>
            <a:pPr algn="ctr">
              <a:spcAft>
                <a:spcPts val="600"/>
              </a:spcAft>
            </a:pPr>
            <a:r>
              <a:rPr lang="en-GB" sz="2400" dirty="0" err="1" smtClean="0"/>
              <a:t>Ici</a:t>
            </a:r>
            <a:r>
              <a:rPr lang="en-GB" sz="2400" dirty="0" smtClean="0"/>
              <a:t> </a:t>
            </a:r>
            <a:r>
              <a:rPr lang="en-GB" sz="2400" dirty="0" err="1" smtClean="0"/>
              <a:t>aussi</a:t>
            </a:r>
            <a:r>
              <a:rPr lang="en-GB" sz="2400" dirty="0" smtClean="0"/>
              <a:t>, </a:t>
            </a:r>
            <a:r>
              <a:rPr lang="en-GB" sz="2400" dirty="0" err="1" smtClean="0"/>
              <a:t>vous</a:t>
            </a:r>
            <a:r>
              <a:rPr lang="en-GB" sz="2400" dirty="0" smtClean="0"/>
              <a:t> </a:t>
            </a:r>
            <a:r>
              <a:rPr lang="en-GB" sz="2400" dirty="0" err="1" smtClean="0"/>
              <a:t>pourrez</a:t>
            </a:r>
            <a:r>
              <a:rPr lang="en-GB" sz="2400" dirty="0" smtClean="0"/>
              <a:t> </a:t>
            </a:r>
            <a:r>
              <a:rPr lang="en-GB" sz="2400" dirty="0" err="1" smtClean="0"/>
              <a:t>alors</a:t>
            </a:r>
            <a:r>
              <a:rPr lang="en-GB" sz="2400" dirty="0" smtClean="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smtClean="0"/>
              <a:t>compléter</a:t>
            </a:r>
            <a:r>
              <a:rPr lang="en-GB" sz="2400" dirty="0" smtClean="0"/>
              <a:t> </a:t>
            </a:r>
            <a:r>
              <a:rPr lang="en-GB" sz="2400" dirty="0" err="1" smtClean="0"/>
              <a:t>l’exercice</a:t>
            </a:r>
            <a:r>
              <a:rPr lang="fr-FR" sz="2400" dirty="0" smtClean="0"/>
              <a:t>.</a:t>
            </a:r>
          </a:p>
          <a:p>
            <a:pPr algn="ctr">
              <a:spcAft>
                <a:spcPts val="600"/>
              </a:spcAft>
            </a:pPr>
            <a:r>
              <a:rPr lang="en-GB" sz="2400" dirty="0"/>
              <a:t>Si </a:t>
            </a:r>
            <a:r>
              <a:rPr lang="en-GB" sz="2400" dirty="0" err="1"/>
              <a:t>vous</a:t>
            </a:r>
            <a:r>
              <a:rPr lang="en-GB" sz="2400" dirty="0"/>
              <a:t> ne </a:t>
            </a:r>
            <a:r>
              <a:rPr lang="en-GB" sz="2400" dirty="0" err="1"/>
              <a:t>répondez</a:t>
            </a:r>
            <a:r>
              <a:rPr lang="en-GB" sz="2400" dirty="0"/>
              <a:t> pas, </a:t>
            </a:r>
            <a:r>
              <a:rPr lang="en-GB" sz="2400" dirty="0" err="1"/>
              <a:t>l’exercice</a:t>
            </a:r>
            <a:r>
              <a:rPr lang="en-GB" sz="2400" dirty="0"/>
              <a:t> </a:t>
            </a:r>
            <a:r>
              <a:rPr lang="en-GB" sz="2400" dirty="0" err="1"/>
              <a:t>redémarra</a:t>
            </a:r>
            <a:r>
              <a:rPr lang="en-GB" sz="2400" dirty="0"/>
              <a:t> </a:t>
            </a:r>
            <a:r>
              <a:rPr lang="en-GB" sz="2400" dirty="0" err="1"/>
              <a:t>automatiquement</a:t>
            </a:r>
            <a:r>
              <a:rPr lang="en-GB" sz="2400" dirty="0"/>
              <a:t> </a:t>
            </a:r>
            <a:r>
              <a:rPr lang="en-GB" sz="2400" dirty="0" err="1"/>
              <a:t>apr</a:t>
            </a:r>
            <a:r>
              <a:rPr lang="fr-FR" sz="2400" dirty="0"/>
              <a:t>è</a:t>
            </a:r>
            <a:r>
              <a:rPr lang="en-GB" sz="2400" dirty="0"/>
              <a:t>s 4 </a:t>
            </a:r>
            <a:r>
              <a:rPr lang="en-GB" sz="2400" dirty="0" err="1" smtClean="0"/>
              <a:t>secondes</a:t>
            </a:r>
            <a:r>
              <a:rPr lang="en-GB" sz="2400" dirty="0" smtClean="0"/>
              <a:t>.</a:t>
            </a:r>
            <a:endParaRPr lang="en-GB" sz="2400" dirty="0"/>
          </a:p>
        </p:txBody>
      </p:sp>
    </p:spTree>
    <p:extLst>
      <p:ext uri="{BB962C8B-B14F-4D97-AF65-F5344CB8AC3E}">
        <p14:creationId xmlns:p14="http://schemas.microsoft.com/office/powerpoint/2010/main" val="311593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78093" y="379385"/>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RÉSUMÉ</a:t>
            </a:r>
          </a:p>
        </p:txBody>
      </p:sp>
      <p:sp>
        <p:nvSpPr>
          <p:cNvPr id="6" name="ZoneTexte 5"/>
          <p:cNvSpPr txBox="1"/>
          <p:nvPr/>
        </p:nvSpPr>
        <p:spPr>
          <a:xfrm>
            <a:off x="1467086" y="1210306"/>
            <a:ext cx="9257828" cy="5262979"/>
          </a:xfrm>
          <a:prstGeom prst="rect">
            <a:avLst/>
          </a:prstGeom>
          <a:noFill/>
        </p:spPr>
        <p:txBody>
          <a:bodyPr wrap="square" rtlCol="0">
            <a:spAutoFit/>
          </a:bodyPr>
          <a:lstStyle/>
          <a:p>
            <a:pPr algn="ctr"/>
            <a:r>
              <a:rPr lang="en-GB" sz="2400" dirty="0" smtClean="0"/>
              <a:t>Au total, le test </a:t>
            </a:r>
            <a:r>
              <a:rPr lang="en-GB" sz="2400" dirty="0" err="1" smtClean="0"/>
              <a:t>comprend</a:t>
            </a:r>
            <a:r>
              <a:rPr lang="en-GB" sz="2400" dirty="0" smtClean="0"/>
              <a:t> </a:t>
            </a:r>
            <a:r>
              <a:rPr lang="en-GB" sz="2400" dirty="0" smtClean="0"/>
              <a:t>32 </a:t>
            </a:r>
            <a:r>
              <a:rPr lang="en-GB" sz="2400" dirty="0" err="1" smtClean="0"/>
              <a:t>exercices</a:t>
            </a:r>
            <a:r>
              <a:rPr lang="en-GB" sz="2400" dirty="0" smtClean="0"/>
              <a:t> de charge </a:t>
            </a:r>
            <a:r>
              <a:rPr lang="en-GB" sz="2400" dirty="0" err="1" smtClean="0"/>
              <a:t>mentale</a:t>
            </a:r>
            <a:r>
              <a:rPr lang="en-GB" sz="2400" dirty="0" smtClean="0"/>
              <a:t>, qui </a:t>
            </a:r>
            <a:r>
              <a:rPr lang="en-GB" sz="2400" dirty="0" err="1" smtClean="0"/>
              <a:t>dure</a:t>
            </a:r>
            <a:r>
              <a:rPr lang="en-GB" sz="2400" dirty="0" smtClean="0"/>
              <a:t> </a:t>
            </a:r>
            <a:r>
              <a:rPr lang="en-GB" sz="2400" dirty="0" err="1" smtClean="0"/>
              <a:t>chacun</a:t>
            </a:r>
            <a:r>
              <a:rPr lang="en-GB" sz="2400" dirty="0" smtClean="0"/>
              <a:t> 90 </a:t>
            </a:r>
            <a:r>
              <a:rPr lang="en-GB" sz="2400" dirty="0" err="1" smtClean="0"/>
              <a:t>secondes</a:t>
            </a:r>
            <a:r>
              <a:rPr lang="en-GB" sz="2400" dirty="0" smtClean="0"/>
              <a:t>.</a:t>
            </a:r>
          </a:p>
          <a:p>
            <a:pPr algn="ctr"/>
            <a:endParaRPr lang="en-GB" sz="2400" dirty="0" smtClean="0"/>
          </a:p>
          <a:p>
            <a:pPr algn="ctr"/>
            <a:r>
              <a:rPr lang="en-GB" sz="2400" dirty="0" smtClean="0"/>
              <a:t>Pour </a:t>
            </a:r>
            <a:r>
              <a:rPr lang="en-GB" sz="2400" dirty="0" err="1" smtClean="0"/>
              <a:t>obtenir</a:t>
            </a:r>
            <a:r>
              <a:rPr lang="en-GB" sz="2400" dirty="0" smtClean="0"/>
              <a:t> le bonus, </a:t>
            </a:r>
            <a:r>
              <a:rPr lang="en-GB" sz="2400" dirty="0" err="1" smtClean="0"/>
              <a:t>vous</a:t>
            </a:r>
            <a:r>
              <a:rPr lang="en-GB" sz="2400" dirty="0" smtClean="0"/>
              <a:t> </a:t>
            </a:r>
            <a:r>
              <a:rPr lang="en-GB" sz="2400" dirty="0" err="1" smtClean="0"/>
              <a:t>devez</a:t>
            </a:r>
            <a:r>
              <a:rPr lang="en-GB" sz="2400" dirty="0" smtClean="0"/>
              <a:t> </a:t>
            </a:r>
            <a:r>
              <a:rPr lang="en-GB" sz="2400" dirty="0" err="1" smtClean="0"/>
              <a:t>avoir</a:t>
            </a:r>
            <a:r>
              <a:rPr lang="en-GB" sz="2400" dirty="0" smtClean="0"/>
              <a:t> </a:t>
            </a:r>
            <a:r>
              <a:rPr lang="en-GB" sz="2400" dirty="0" err="1" smtClean="0"/>
              <a:t>une</a:t>
            </a:r>
            <a:r>
              <a:rPr lang="en-GB" sz="2400" dirty="0" smtClean="0"/>
              <a:t> performance </a:t>
            </a:r>
            <a:r>
              <a:rPr lang="en-GB" sz="2400" dirty="0" err="1" smtClean="0"/>
              <a:t>adéquate</a:t>
            </a:r>
            <a:r>
              <a:rPr lang="en-GB" sz="2400" dirty="0" smtClean="0"/>
              <a:t> sur </a:t>
            </a:r>
            <a:r>
              <a:rPr lang="en-GB" sz="2400" dirty="0" err="1" smtClean="0"/>
              <a:t>l’exercice</a:t>
            </a:r>
            <a:r>
              <a:rPr lang="en-GB" sz="2400" dirty="0" smtClean="0"/>
              <a:t> </a:t>
            </a:r>
            <a:r>
              <a:rPr lang="en-GB" sz="2400" dirty="0" err="1" smtClean="0"/>
              <a:t>tiré</a:t>
            </a:r>
            <a:r>
              <a:rPr lang="en-GB" sz="2400" dirty="0" smtClean="0"/>
              <a:t> au sort. </a:t>
            </a:r>
            <a:endParaRPr lang="en-GB" sz="2400" dirty="0" smtClean="0"/>
          </a:p>
          <a:p>
            <a:pPr algn="ctr"/>
            <a:endParaRPr lang="en-GB" sz="2400" dirty="0"/>
          </a:p>
          <a:p>
            <a:pPr algn="ctr"/>
            <a:r>
              <a:rPr lang="fr-FR" sz="2400" dirty="0" smtClean="0"/>
              <a:t>Vous avez le choix de ne pas effectuer certains des exercices que nous vous proposons. Vous pouvez aussi abandonner un exercice en cours de route. Dans les deux cas, vous prenez le risque de ne pas obtenir le bonus financier.</a:t>
            </a:r>
            <a:endParaRPr lang="en-GB" sz="2400" dirty="0" smtClean="0"/>
          </a:p>
          <a:p>
            <a:pPr algn="ctr"/>
            <a:endParaRPr lang="en-GB" sz="2400" dirty="0"/>
          </a:p>
          <a:p>
            <a:pPr algn="ctr"/>
            <a:r>
              <a:rPr lang="en-GB" sz="2400" dirty="0" err="1" smtClean="0"/>
              <a:t>Relisez</a:t>
            </a:r>
            <a:r>
              <a:rPr lang="en-GB" sz="2400" dirty="0" smtClean="0"/>
              <a:t> </a:t>
            </a:r>
            <a:r>
              <a:rPr lang="en-GB" sz="2400" dirty="0" err="1" smtClean="0"/>
              <a:t>ces</a:t>
            </a:r>
            <a:r>
              <a:rPr lang="en-GB" sz="2400" dirty="0" smtClean="0"/>
              <a:t> instructions </a:t>
            </a:r>
            <a:r>
              <a:rPr lang="en-GB" sz="2400" dirty="0" err="1" smtClean="0"/>
              <a:t>jusqu’à</a:t>
            </a:r>
            <a:r>
              <a:rPr lang="en-GB" sz="2400" dirty="0" smtClean="0"/>
              <a:t> </a:t>
            </a:r>
            <a:r>
              <a:rPr lang="en-GB" sz="2400" dirty="0" err="1" smtClean="0"/>
              <a:t>ce</a:t>
            </a:r>
            <a:r>
              <a:rPr lang="en-GB" sz="2400" dirty="0" smtClean="0"/>
              <a:t> </a:t>
            </a:r>
            <a:r>
              <a:rPr lang="en-GB" sz="2400" dirty="0" err="1" smtClean="0"/>
              <a:t>qu’elles</a:t>
            </a:r>
            <a:r>
              <a:rPr lang="en-GB" sz="2400" dirty="0" smtClean="0"/>
              <a:t> </a:t>
            </a:r>
            <a:r>
              <a:rPr lang="en-GB" sz="2400" dirty="0" err="1" smtClean="0"/>
              <a:t>soient</a:t>
            </a:r>
            <a:r>
              <a:rPr lang="en-GB" sz="2400" dirty="0" smtClean="0"/>
              <a:t> </a:t>
            </a:r>
            <a:r>
              <a:rPr lang="en-GB" sz="2400" dirty="0" err="1" smtClean="0"/>
              <a:t>parfaitement</a:t>
            </a:r>
            <a:r>
              <a:rPr lang="en-GB" sz="2400" dirty="0" smtClean="0"/>
              <a:t> </a:t>
            </a:r>
            <a:r>
              <a:rPr lang="en-GB" sz="2400" dirty="0" err="1" smtClean="0"/>
              <a:t>claires</a:t>
            </a:r>
            <a:r>
              <a:rPr lang="en-GB" sz="2400" dirty="0" smtClean="0"/>
              <a:t>.</a:t>
            </a:r>
          </a:p>
          <a:p>
            <a:pPr algn="ctr"/>
            <a:endParaRPr lang="en-GB" sz="2400" dirty="0" smtClean="0"/>
          </a:p>
          <a:p>
            <a:pPr algn="ctr"/>
            <a:r>
              <a:rPr lang="en-GB" sz="2400" dirty="0" err="1" smtClean="0"/>
              <a:t>Vous</a:t>
            </a:r>
            <a:r>
              <a:rPr lang="en-GB" sz="2400" dirty="0" smtClean="0"/>
              <a:t> </a:t>
            </a:r>
            <a:r>
              <a:rPr lang="en-GB" sz="2400" dirty="0" err="1" smtClean="0"/>
              <a:t>êtes</a:t>
            </a:r>
            <a:r>
              <a:rPr lang="en-GB" sz="2400" dirty="0" smtClean="0"/>
              <a:t> prêt(e)? </a:t>
            </a:r>
            <a:r>
              <a:rPr lang="en-GB" sz="2400" dirty="0" err="1" smtClean="0"/>
              <a:t>Passons</a:t>
            </a:r>
            <a:r>
              <a:rPr lang="en-GB" sz="2400" dirty="0" smtClean="0"/>
              <a:t> à </a:t>
            </a:r>
            <a:r>
              <a:rPr lang="en-GB" sz="2400" dirty="0" err="1" smtClean="0"/>
              <a:t>l’entraînement</a:t>
            </a:r>
            <a:r>
              <a:rPr lang="en-GB" sz="2400" dirty="0" smtClean="0"/>
              <a:t>…</a:t>
            </a:r>
            <a:endParaRPr lang="en-GB" sz="2400" dirty="0"/>
          </a:p>
        </p:txBody>
      </p:sp>
    </p:spTree>
    <p:extLst>
      <p:ext uri="{BB962C8B-B14F-4D97-AF65-F5344CB8AC3E}">
        <p14:creationId xmlns:p14="http://schemas.microsoft.com/office/powerpoint/2010/main" val="1807196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algn="ctr"/>
            <a:endParaRPr lang="fr-FR" sz="2400" dirty="0"/>
          </a:p>
          <a:p>
            <a:pPr marL="0" indent="0" algn="ctr">
              <a:buNone/>
            </a:pPr>
            <a:endParaRPr lang="fr-FR" sz="2400" dirty="0"/>
          </a:p>
          <a:p>
            <a:pPr marL="0" indent="0" algn="ctr">
              <a:buNone/>
            </a:pPr>
            <a:r>
              <a:rPr lang="fr-FR" sz="2400" dirty="0"/>
              <a:t>Votre performance dans cette phase ne sera pas prise en compte pour votre bonus financier. </a:t>
            </a:r>
            <a:endParaRPr lang="fr-FR" sz="2400" dirty="0" smtClean="0"/>
          </a:p>
          <a:p>
            <a:pPr marL="0" indent="0" algn="ctr">
              <a:buNone/>
            </a:pPr>
            <a:endParaRPr lang="fr-FR" sz="2400" dirty="0"/>
          </a:p>
          <a:p>
            <a:pPr marL="0" indent="0" algn="ctr">
              <a:buNone/>
            </a:pPr>
            <a:r>
              <a:rPr lang="fr-FR" sz="2400" dirty="0" smtClean="0"/>
              <a:t>Attention: durant la phase d’entraînement, vous ne pourrez pas abandonner un exercice </a:t>
            </a:r>
            <a:r>
              <a:rPr lang="fr-FR" sz="2400" smtClean="0"/>
              <a:t>en cours...</a:t>
            </a: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533560" y="379385"/>
            <a:ext cx="5124881"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ENTRAÎNEMENT</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25908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smtClean="0"/>
              <a:t>L’entrainement est maintenant terminé. Vous allez maintenant commencer le test. </a:t>
            </a:r>
            <a:endParaRPr lang="fr-FR" sz="2400" dirty="0"/>
          </a:p>
          <a:p>
            <a:pPr algn="ctr"/>
            <a:endParaRPr lang="fr-FR" sz="2400" dirty="0"/>
          </a:p>
          <a:p>
            <a:pPr marL="0" indent="0" algn="ctr">
              <a:buNone/>
            </a:pPr>
            <a:endParaRPr lang="fr-FR" sz="2400" dirty="0"/>
          </a:p>
          <a:p>
            <a:pPr marL="0" indent="0" algn="ctr">
              <a:buNone/>
            </a:pPr>
            <a:r>
              <a:rPr lang="fr-FR" sz="2400" dirty="0"/>
              <a:t>Votre performance dans cette phase </a:t>
            </a:r>
            <a:r>
              <a:rPr lang="fr-FR" sz="2400" smtClean="0"/>
              <a:t>sera prise </a:t>
            </a:r>
            <a:r>
              <a:rPr lang="fr-FR" sz="2400" dirty="0"/>
              <a:t>en compte pour votre bonus financier. </a:t>
            </a:r>
            <a:endParaRPr lang="fr-FR" sz="2400" dirty="0" smtClean="0"/>
          </a:p>
          <a:p>
            <a:pPr marL="0" indent="0" algn="ctr">
              <a:buNone/>
            </a:pPr>
            <a:endParaRPr lang="fr-FR" sz="2400" dirty="0"/>
          </a:p>
          <a:p>
            <a:pPr marL="0" indent="0" algn="ctr">
              <a:buNone/>
            </a:pPr>
            <a:r>
              <a:rPr lang="fr-FR" sz="2400" dirty="0" smtClean="0"/>
              <a:t>Vous êtes prêt(e)?</a:t>
            </a:r>
            <a:endParaRPr lang="fr-FR" sz="2400" dirty="0"/>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299878" y="379385"/>
            <a:ext cx="5592244"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FIN DE L’ENTRAÎNEMENT</a:t>
            </a:r>
            <a:endParaRPr lang="en-GB" sz="2400" b="1" dirty="0">
              <a:solidFill>
                <a:srgbClr val="0070C0"/>
              </a:solidFill>
            </a:endParaRP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683065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9774" y="2364012"/>
            <a:ext cx="8432453" cy="2129977"/>
          </a:xfrm>
        </p:spPr>
        <p:txBody>
          <a:bodyPr>
            <a:normAutofit/>
          </a:bodyPr>
          <a:lstStyle/>
          <a:p>
            <a:pPr algn="ctr"/>
            <a:r>
              <a:rPr lang="fr-FR" sz="2400" dirty="0" smtClean="0"/>
              <a:t>Le test </a:t>
            </a:r>
            <a:r>
              <a:rPr lang="fr-FR" sz="2400" dirty="0" smtClean="0"/>
              <a:t>de charge mentale </a:t>
            </a:r>
            <a:r>
              <a:rPr lang="fr-FR" sz="2400" dirty="0"/>
              <a:t>est maintenant </a:t>
            </a:r>
            <a:r>
              <a:rPr lang="fr-FR" sz="2400" dirty="0" smtClean="0"/>
              <a:t>terminé.</a:t>
            </a:r>
            <a:r>
              <a:rPr lang="fr-FR" sz="2400" dirty="0"/>
              <a:t/>
            </a:r>
            <a:br>
              <a:rPr lang="fr-FR" sz="2400" dirty="0"/>
            </a:br>
            <a:r>
              <a:rPr lang="fr-FR" sz="2400" dirty="0"/>
              <a:t> </a:t>
            </a:r>
            <a:br>
              <a:rPr lang="fr-FR" sz="2400" dirty="0"/>
            </a:br>
            <a:r>
              <a:rPr lang="fr-FR" sz="2400" dirty="0"/>
              <a:t>Merci !</a:t>
            </a:r>
          </a:p>
        </p:txBody>
      </p:sp>
      <p:sp>
        <p:nvSpPr>
          <p:cNvPr id="5" name="ZoneTexte 4"/>
          <p:cNvSpPr txBox="1"/>
          <p:nvPr/>
        </p:nvSpPr>
        <p:spPr>
          <a:xfrm>
            <a:off x="3428927" y="349649"/>
            <a:ext cx="5334146"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FIN DU TEST </a:t>
            </a:r>
            <a:r>
              <a:rPr lang="en-GB" sz="2400" b="1" dirty="0" smtClean="0">
                <a:solidFill>
                  <a:srgbClr val="0070C0"/>
                </a:solidFill>
              </a:rPr>
              <a:t>DE CHARGE MENTALE</a:t>
            </a:r>
            <a:endParaRPr lang="en-GB" sz="2400" b="1" dirty="0">
              <a:solidFill>
                <a:srgbClr val="0070C0"/>
              </a:solidFill>
            </a:endParaRPr>
          </a:p>
        </p:txBody>
      </p:sp>
      <p:sp>
        <p:nvSpPr>
          <p:cNvPr id="6" name="Rectangle 3">
            <a:extLst>
              <a:ext uri="{FF2B5EF4-FFF2-40B4-BE49-F238E27FC236}">
                <a16:creationId xmlns:a16="http://schemas.microsoft.com/office/drawing/2014/main" id="{96E0DEE1-FC76-AB42-A24F-D4D41E2BA40D}"/>
              </a:ext>
            </a:extLst>
          </p:cNvPr>
          <p:cNvSpPr/>
          <p:nvPr/>
        </p:nvSpPr>
        <p:spPr>
          <a:xfrm>
            <a:off x="3856192" y="6233684"/>
            <a:ext cx="4521559"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finir</a:t>
            </a:r>
          </a:p>
        </p:txBody>
      </p:sp>
    </p:spTree>
    <p:extLst>
      <p:ext uri="{BB962C8B-B14F-4D97-AF65-F5344CB8AC3E}">
        <p14:creationId xmlns:p14="http://schemas.microsoft.com/office/powerpoint/2010/main" val="2364762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45014"/>
            <a:ext cx="10515600" cy="5992096"/>
          </a:xfrm>
        </p:spPr>
        <p:txBody>
          <a:bodyPr>
            <a:noAutofit/>
          </a:bodyPr>
          <a:lstStyle/>
          <a:p>
            <a:pPr marL="0" indent="0" algn="ctr">
              <a:buNone/>
            </a:pPr>
            <a:r>
              <a:rPr lang="fr-FR" sz="2400" dirty="0" smtClean="0"/>
              <a:t>Ce test </a:t>
            </a:r>
            <a:r>
              <a:rPr lang="fr-FR" sz="2400" dirty="0"/>
              <a:t>dure environ </a:t>
            </a:r>
            <a:r>
              <a:rPr lang="fr-FR" sz="2400" dirty="0" smtClean="0"/>
              <a:t>30 minutes. </a:t>
            </a:r>
            <a:endParaRPr lang="fr-FR" sz="2400" dirty="0"/>
          </a:p>
          <a:p>
            <a:pPr marL="0" indent="0" algn="ctr">
              <a:buNone/>
            </a:pPr>
            <a:endParaRPr lang="fr-FR" sz="2400" dirty="0" smtClean="0"/>
          </a:p>
          <a:p>
            <a:pPr marL="0" indent="0" algn="ctr">
              <a:buNone/>
            </a:pPr>
            <a:r>
              <a:rPr lang="fr-FR" sz="2400" dirty="0"/>
              <a:t>Nous allons vous proposer d’effectuer une série d’exercices </a:t>
            </a:r>
            <a:r>
              <a:rPr lang="fr-FR" sz="2400" dirty="0" smtClean="0"/>
              <a:t>de charge mentale plus </a:t>
            </a:r>
            <a:r>
              <a:rPr lang="fr-FR" sz="2400" dirty="0"/>
              <a:t>ou moins difficiles. Si vous acceptez d’effectuer ces exercices, et si vous les réussissez, vous recevrez un bonus financier</a:t>
            </a:r>
            <a:r>
              <a:rPr lang="fr-FR" sz="2400" dirty="0" smtClean="0"/>
              <a:t>.</a:t>
            </a:r>
          </a:p>
          <a:p>
            <a:pPr marL="0" indent="0" algn="ctr">
              <a:buNone/>
            </a:pPr>
            <a:endParaRPr lang="fr-FR" sz="2400" dirty="0"/>
          </a:p>
          <a:p>
            <a:pPr marL="0" indent="0" algn="ctr">
              <a:buNone/>
            </a:pPr>
            <a:r>
              <a:rPr lang="fr-FR" sz="2400" dirty="0"/>
              <a:t>Si vous pensez que la difficulté d’un exercice est trop importante (en comparaison </a:t>
            </a:r>
            <a:r>
              <a:rPr lang="fr-FR" sz="2400" dirty="0" smtClean="0"/>
              <a:t>du bonus), </a:t>
            </a:r>
            <a:r>
              <a:rPr lang="fr-FR" sz="2400" dirty="0"/>
              <a:t>vous pouvez refuser </a:t>
            </a:r>
            <a:r>
              <a:rPr lang="fr-FR" sz="2400" dirty="0" smtClean="0"/>
              <a:t>de l’effectuer. </a:t>
            </a:r>
            <a:r>
              <a:rPr lang="fr-FR" sz="2400" dirty="0"/>
              <a:t>Vous avez aussi la possibilité de changer d’avis et de décider d’abandonner l’exercice en cours de route</a:t>
            </a:r>
            <a:r>
              <a:rPr lang="fr-FR" sz="2400" dirty="0" smtClean="0"/>
              <a:t>.</a:t>
            </a:r>
            <a:endParaRPr lang="fr-FR" sz="2400" dirty="0"/>
          </a:p>
          <a:p>
            <a:pPr marL="0" indent="0" algn="ctr">
              <a:buNone/>
            </a:pPr>
            <a:endParaRPr lang="fr-FR" sz="2400" dirty="0" smtClean="0"/>
          </a:p>
          <a:p>
            <a:pPr marL="0" indent="0" algn="ctr">
              <a:buNone/>
            </a:pPr>
            <a:r>
              <a:rPr lang="fr-FR" sz="2400" dirty="0" smtClean="0"/>
              <a:t>Note</a:t>
            </a:r>
            <a:r>
              <a:rPr lang="fr-FR" sz="2400" dirty="0"/>
              <a:t>: vous recevrez une indemnisation financière de 2€</a:t>
            </a:r>
            <a:r>
              <a:rPr lang="fr-FR" sz="2400" dirty="0">
                <a:solidFill>
                  <a:srgbClr val="FF0000"/>
                </a:solidFill>
              </a:rPr>
              <a:t> </a:t>
            </a:r>
            <a:r>
              <a:rPr lang="fr-FR" sz="2400" dirty="0"/>
              <a:t>pour avoir </a:t>
            </a:r>
            <a:r>
              <a:rPr lang="fr-FR" sz="2400" dirty="0" smtClean="0"/>
              <a:t>effectué ce test, </a:t>
            </a:r>
            <a:r>
              <a:rPr lang="fr-FR" sz="2400" dirty="0"/>
              <a:t>quelle que soit votre performance. De plus, nous sélectionnerons </a:t>
            </a:r>
            <a:r>
              <a:rPr lang="fr-FR" sz="2400" dirty="0" smtClean="0"/>
              <a:t>1 </a:t>
            </a:r>
            <a:r>
              <a:rPr lang="fr-FR" sz="2400" dirty="0" smtClean="0"/>
              <a:t>exercice </a:t>
            </a:r>
            <a:r>
              <a:rPr lang="fr-FR" sz="2400" dirty="0" smtClean="0"/>
              <a:t>au </a:t>
            </a:r>
            <a:r>
              <a:rPr lang="fr-FR" sz="2400" dirty="0"/>
              <a:t>hasard, et vous recevrez </a:t>
            </a:r>
            <a:r>
              <a:rPr lang="fr-FR" sz="2400" dirty="0" smtClean="0"/>
              <a:t>2 </a:t>
            </a:r>
            <a:r>
              <a:rPr lang="fr-FR" sz="2400" dirty="0"/>
              <a:t>euros </a:t>
            </a:r>
            <a:r>
              <a:rPr lang="fr-FR" sz="2400" dirty="0" smtClean="0"/>
              <a:t>si votre </a:t>
            </a:r>
            <a:r>
              <a:rPr lang="fr-FR" sz="2400" dirty="0" smtClean="0"/>
              <a:t>performance </a:t>
            </a:r>
            <a:r>
              <a:rPr lang="fr-FR" sz="2400" dirty="0" smtClean="0"/>
              <a:t>est </a:t>
            </a:r>
            <a:r>
              <a:rPr lang="fr-FR" sz="2400" dirty="0" smtClean="0"/>
              <a:t>adéquate.</a:t>
            </a:r>
            <a:endParaRPr lang="fr-FR" sz="2400" dirty="0"/>
          </a:p>
        </p:txBody>
      </p:sp>
    </p:spTree>
    <p:extLst>
      <p:ext uri="{BB962C8B-B14F-4D97-AF65-F5344CB8AC3E}">
        <p14:creationId xmlns:p14="http://schemas.microsoft.com/office/powerpoint/2010/main" val="3805409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87188" y="1222402"/>
            <a:ext cx="9999259" cy="1569660"/>
          </a:xfrm>
          <a:prstGeom prst="rect">
            <a:avLst/>
          </a:prstGeom>
          <a:noFill/>
        </p:spPr>
        <p:txBody>
          <a:bodyPr wrap="square" rtlCol="0">
            <a:spAutoFit/>
          </a:bodyPr>
          <a:lstStyle/>
          <a:p>
            <a:pPr algn="ctr">
              <a:spcAft>
                <a:spcPts val="600"/>
              </a:spcAft>
            </a:pPr>
            <a:r>
              <a:rPr lang="en-GB" sz="2400" dirty="0" err="1" smtClean="0"/>
              <a:t>Lors</a:t>
            </a:r>
            <a:r>
              <a:rPr lang="en-GB" sz="2400" dirty="0" smtClean="0"/>
              <a:t> de </a:t>
            </a:r>
            <a:r>
              <a:rPr lang="en-GB" sz="2400" dirty="0" err="1" smtClean="0"/>
              <a:t>chaque</a:t>
            </a:r>
            <a:r>
              <a:rPr lang="en-GB" sz="2400" dirty="0" smtClean="0"/>
              <a:t> </a:t>
            </a:r>
            <a:r>
              <a:rPr lang="fr-FR" sz="2400" dirty="0" smtClean="0"/>
              <a:t>exercice de charge mentale, </a:t>
            </a:r>
            <a:r>
              <a:rPr lang="fr-FR" sz="2400" dirty="0"/>
              <a:t>vous devrez observer </a:t>
            </a:r>
            <a:r>
              <a:rPr lang="fr-FR" sz="2400" dirty="0" smtClean="0"/>
              <a:t>une </a:t>
            </a:r>
            <a:r>
              <a:rPr lang="fr-FR" sz="2400" dirty="0"/>
              <a:t>séquences de lettres et </a:t>
            </a:r>
            <a:r>
              <a:rPr lang="fr-FR" sz="2400" dirty="0" smtClean="0"/>
              <a:t>de chiffres qui </a:t>
            </a:r>
            <a:r>
              <a:rPr lang="fr-FR" sz="2400" dirty="0"/>
              <a:t>changeront </a:t>
            </a:r>
            <a:r>
              <a:rPr lang="fr-FR" sz="2400" dirty="0" smtClean="0"/>
              <a:t>rapidement</a:t>
            </a:r>
            <a:r>
              <a:rPr lang="fr-FR" sz="2400" dirty="0"/>
              <a:t> </a:t>
            </a:r>
            <a:r>
              <a:rPr lang="fr-FR" sz="2400" dirty="0" smtClean="0"/>
              <a:t>(3 </a:t>
            </a:r>
            <a:r>
              <a:rPr lang="fr-FR" sz="2400" dirty="0"/>
              <a:t>fois par seconde</a:t>
            </a:r>
            <a:r>
              <a:rPr lang="fr-FR" sz="2400" dirty="0" smtClean="0"/>
              <a:t>). Les lettres et les chiffres sont disposés à gauche, au centre et à droite de l’écran:</a:t>
            </a:r>
            <a:endParaRPr lang="fr-FR" sz="2400" b="1" u="sng"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 name="Picture 1">
            <a:extLst>
              <a:ext uri="{FF2B5EF4-FFF2-40B4-BE49-F238E27FC236}">
                <a16:creationId xmlns:a16="http://schemas.microsoft.com/office/drawing/2014/main" id="{1552C59D-22D0-45FC-B0B7-BE0737956212}"/>
              </a:ext>
            </a:extLst>
          </p:cNvPr>
          <p:cNvPicPr>
            <a:picLocks noChangeAspect="1"/>
          </p:cNvPicPr>
          <p:nvPr/>
        </p:nvPicPr>
        <p:blipFill rotWithShape="1">
          <a:blip r:embed="rId2"/>
          <a:srcRect l="33306" t="43729" r="34343" b="39887"/>
          <a:stretch/>
        </p:blipFill>
        <p:spPr>
          <a:xfrm>
            <a:off x="4123839" y="4032117"/>
            <a:ext cx="3944319" cy="1123627"/>
          </a:xfrm>
          <a:prstGeom prst="rect">
            <a:avLst/>
          </a:prstGeom>
        </p:spPr>
      </p:pic>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EXERCICE DE CHARGE MENTALE: PRÉSENTATION</a:t>
            </a:r>
            <a:endParaRPr lang="en-GB" sz="2400" b="1" dirty="0">
              <a:solidFill>
                <a:srgbClr val="0070C0"/>
              </a:solidFill>
            </a:endParaRPr>
          </a:p>
        </p:txBody>
      </p:sp>
    </p:spTree>
    <p:extLst>
      <p:ext uri="{BB962C8B-B14F-4D97-AF65-F5344CB8AC3E}">
        <p14:creationId xmlns:p14="http://schemas.microsoft.com/office/powerpoint/2010/main" val="403486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081375"/>
            <a:ext cx="8443609" cy="1200329"/>
          </a:xfrm>
          <a:prstGeom prst="rect">
            <a:avLst/>
          </a:prstGeom>
          <a:noFill/>
        </p:spPr>
        <p:txBody>
          <a:bodyPr wrap="square" rtlCol="0">
            <a:spAutoFit/>
          </a:bodyPr>
          <a:lstStyle/>
          <a:p>
            <a:pPr algn="ctr">
              <a:spcAft>
                <a:spcPts val="600"/>
              </a:spcAft>
            </a:pPr>
            <a:r>
              <a:rPr lang="en-GB" sz="2400" dirty="0"/>
              <a:t>L</a:t>
            </a:r>
            <a:r>
              <a:rPr lang="fr-FR" sz="2400" dirty="0"/>
              <a:t>’exercice consiste à</a:t>
            </a:r>
            <a:r>
              <a:rPr lang="en-GB" sz="2400" dirty="0"/>
              <a:t> </a:t>
            </a:r>
            <a:r>
              <a:rPr lang="fr-FR" sz="2400" dirty="0"/>
              <a:t>appuyer sur la barre d’espace </a:t>
            </a:r>
            <a:r>
              <a:rPr lang="fr-FR" sz="2400" dirty="0" smtClean="0"/>
              <a:t>du clavier lorsque </a:t>
            </a:r>
            <a:r>
              <a:rPr lang="fr-FR" sz="2400" dirty="0"/>
              <a:t>vous voyez le </a:t>
            </a:r>
            <a:r>
              <a:rPr lang="fr-FR" sz="2400" dirty="0"/>
              <a:t>« </a:t>
            </a:r>
            <a:r>
              <a:rPr lang="fr-FR" sz="2400" b="1" dirty="0"/>
              <a:t>chiffre</a:t>
            </a:r>
            <a:r>
              <a:rPr lang="en-GB" sz="2400" b="1" dirty="0" smtClean="0"/>
              <a:t> </a:t>
            </a:r>
            <a:r>
              <a:rPr lang="fr-FR" sz="2400" b="1" dirty="0" smtClean="0"/>
              <a:t>cibl</a:t>
            </a:r>
            <a:r>
              <a:rPr lang="fr-FR" sz="2400" dirty="0" smtClean="0"/>
              <a:t>e</a:t>
            </a:r>
            <a:r>
              <a:rPr lang="fr-FR" sz="2400" dirty="0"/>
              <a:t> » </a:t>
            </a:r>
            <a:r>
              <a:rPr lang="fr-FR" sz="2400" b="1" dirty="0"/>
              <a:t>7</a:t>
            </a:r>
            <a:r>
              <a:rPr lang="fr-FR" sz="2400" dirty="0"/>
              <a:t> apparaître dans l’une des deux positions adjacentes à</a:t>
            </a:r>
            <a:r>
              <a:rPr lang="en-GB" sz="2400" dirty="0"/>
              <a:t> </a:t>
            </a:r>
            <a:r>
              <a:rPr lang="fr-FR" sz="2400" dirty="0"/>
              <a:t>la position </a:t>
            </a:r>
            <a:r>
              <a:rPr lang="fr-FR" sz="2400" dirty="0" smtClean="0"/>
              <a:t>centrale:</a:t>
            </a:r>
            <a:endParaRPr lang="fr-FR" sz="2400" dirty="0"/>
          </a:p>
        </p:txBody>
      </p:sp>
      <p:sp>
        <p:nvSpPr>
          <p:cNvPr id="9" name="Rectangle 8"/>
          <p:cNvSpPr/>
          <p:nvPr/>
        </p:nvSpPr>
        <p:spPr>
          <a:xfrm>
            <a:off x="3554499" y="2530286"/>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3541541"/>
            <a:ext cx="3866322" cy="1003853"/>
          </a:xfrm>
          <a:prstGeom prst="rect">
            <a:avLst/>
          </a:prstGeom>
        </p:spPr>
      </p:pic>
      <p:cxnSp>
        <p:nvCxnSpPr>
          <p:cNvPr id="12" name="Straight Arrow Connector 11">
            <a:extLst>
              <a:ext uri="{FF2B5EF4-FFF2-40B4-BE49-F238E27FC236}">
                <a16:creationId xmlns:a16="http://schemas.microsoft.com/office/drawing/2014/main" id="{3AC4A581-3832-42F2-8FCF-C10FB8E767EC}"/>
              </a:ext>
            </a:extLst>
          </p:cNvPr>
          <p:cNvCxnSpPr/>
          <p:nvPr/>
        </p:nvCxnSpPr>
        <p:spPr>
          <a:xfrm flipH="1">
            <a:off x="7710407" y="3107137"/>
            <a:ext cx="1402596" cy="8059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9AB5C4-B07D-4DD1-BB5B-A829967D6AAB}"/>
              </a:ext>
            </a:extLst>
          </p:cNvPr>
          <p:cNvCxnSpPr>
            <a:cxnSpLocks/>
          </p:cNvCxnSpPr>
          <p:nvPr/>
        </p:nvCxnSpPr>
        <p:spPr>
          <a:xfrm>
            <a:off x="2851688" y="2915447"/>
            <a:ext cx="1712563" cy="10595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13EE86-7201-46B1-9573-9FC67AD2A536}"/>
              </a:ext>
            </a:extLst>
          </p:cNvPr>
          <p:cNvSpPr txBox="1"/>
          <p:nvPr/>
        </p:nvSpPr>
        <p:spPr>
          <a:xfrm>
            <a:off x="1689315" y="2492347"/>
            <a:ext cx="1317357" cy="461665"/>
          </a:xfrm>
          <a:prstGeom prst="rect">
            <a:avLst/>
          </a:prstGeom>
          <a:noFill/>
        </p:spPr>
        <p:txBody>
          <a:bodyPr wrap="square" rtlCol="0">
            <a:spAutoFit/>
          </a:bodyPr>
          <a:lstStyle/>
          <a:p>
            <a:r>
              <a:rPr lang="fr-FR" sz="2400" dirty="0"/>
              <a:t>Soit ici…</a:t>
            </a:r>
          </a:p>
        </p:txBody>
      </p:sp>
      <p:sp>
        <p:nvSpPr>
          <p:cNvPr id="18" name="TextBox 17">
            <a:extLst>
              <a:ext uri="{FF2B5EF4-FFF2-40B4-BE49-F238E27FC236}">
                <a16:creationId xmlns:a16="http://schemas.microsoft.com/office/drawing/2014/main" id="{A9D55908-9DCF-4BDD-916F-D18E743546F0}"/>
              </a:ext>
            </a:extLst>
          </p:cNvPr>
          <p:cNvSpPr txBox="1"/>
          <p:nvPr/>
        </p:nvSpPr>
        <p:spPr>
          <a:xfrm>
            <a:off x="9113003" y="2706326"/>
            <a:ext cx="1402596" cy="461665"/>
          </a:xfrm>
          <a:prstGeom prst="rect">
            <a:avLst/>
          </a:prstGeom>
          <a:noFill/>
        </p:spPr>
        <p:txBody>
          <a:bodyPr wrap="square" rtlCol="0">
            <a:spAutoFit/>
          </a:bodyPr>
          <a:lstStyle/>
          <a:p>
            <a:r>
              <a:rPr lang="fr-FR" sz="2400" dirty="0"/>
              <a:t>…soit là</a:t>
            </a:r>
          </a:p>
        </p:txBody>
      </p:sp>
      <p:sp>
        <p:nvSpPr>
          <p:cNvPr id="11" name="ZoneTexte 10"/>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EXERCICE DE CHARGE MENTALE: PRÉSENTATION</a:t>
            </a:r>
            <a:endParaRPr lang="en-GB" sz="2400" b="1" dirty="0">
              <a:solidFill>
                <a:srgbClr val="0070C0"/>
              </a:solidFill>
            </a:endParaRPr>
          </a:p>
        </p:txBody>
      </p:sp>
      <p:sp>
        <p:nvSpPr>
          <p:cNvPr id="14" name="ZoneTexte 13"/>
          <p:cNvSpPr txBox="1"/>
          <p:nvPr/>
        </p:nvSpPr>
        <p:spPr>
          <a:xfrm>
            <a:off x="1874193" y="5926372"/>
            <a:ext cx="8443609" cy="461665"/>
          </a:xfrm>
          <a:prstGeom prst="rect">
            <a:avLst/>
          </a:prstGeom>
          <a:noFill/>
        </p:spPr>
        <p:txBody>
          <a:bodyPr wrap="square" rtlCol="0">
            <a:spAutoFit/>
          </a:bodyPr>
          <a:lstStyle/>
          <a:p>
            <a:pPr algn="ctr">
              <a:spcAft>
                <a:spcPts val="600"/>
              </a:spcAft>
            </a:pPr>
            <a:r>
              <a:rPr lang="fr-FR" sz="2400" dirty="0" smtClean="0"/>
              <a:t>Attention: vous </a:t>
            </a:r>
            <a:r>
              <a:rPr lang="fr-FR" sz="2400" dirty="0"/>
              <a:t>n’avez qu’une seconde pour réagir !</a:t>
            </a:r>
          </a:p>
        </p:txBody>
      </p:sp>
    </p:spTree>
    <p:extLst>
      <p:ext uri="{BB962C8B-B14F-4D97-AF65-F5344CB8AC3E}">
        <p14:creationId xmlns:p14="http://schemas.microsoft.com/office/powerpoint/2010/main" val="196465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545401"/>
            <a:ext cx="8443609" cy="907941"/>
          </a:xfrm>
          <a:prstGeom prst="rect">
            <a:avLst/>
          </a:prstGeom>
          <a:noFill/>
        </p:spPr>
        <p:txBody>
          <a:bodyPr wrap="square" rtlCol="0">
            <a:spAutoFit/>
          </a:bodyPr>
          <a:lstStyle/>
          <a:p>
            <a:pPr algn="ctr">
              <a:spcAft>
                <a:spcPts val="600"/>
              </a:spcAft>
            </a:pPr>
            <a:r>
              <a:rPr lang="fr-FR" sz="2400" dirty="0"/>
              <a:t>Il ne peut y avoir qu’un seul chiffre cible à</a:t>
            </a:r>
            <a:r>
              <a:rPr lang="en-GB" sz="2400" dirty="0"/>
              <a:t> </a:t>
            </a:r>
            <a:r>
              <a:rPr lang="fr-FR" sz="2400" dirty="0"/>
              <a:t>l’écran</a:t>
            </a:r>
            <a:r>
              <a:rPr lang="en-GB" sz="2400" dirty="0"/>
              <a:t> !</a:t>
            </a:r>
          </a:p>
          <a:p>
            <a:pPr algn="ctr">
              <a:spcAft>
                <a:spcPts val="600"/>
              </a:spcAft>
            </a:pPr>
            <a:r>
              <a:rPr lang="en-GB" sz="2400" dirty="0" err="1"/>
              <a:t>Soit</a:t>
            </a:r>
            <a:r>
              <a:rPr lang="en-GB" sz="2400" dirty="0"/>
              <a:t> d’un </a:t>
            </a:r>
            <a:r>
              <a:rPr lang="en-GB" sz="2400" dirty="0" err="1"/>
              <a:t>côté</a:t>
            </a:r>
            <a:r>
              <a:rPr lang="en-GB" sz="2400" dirty="0"/>
              <a:t>…</a:t>
            </a:r>
            <a:endParaRPr lang="fr-FR" sz="2400"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4092004"/>
            <a:ext cx="3866322" cy="1003853"/>
          </a:xfrm>
          <a:prstGeom prst="rect">
            <a:avLst/>
          </a:prstGeom>
        </p:spPr>
      </p:pic>
      <p:sp>
        <p:nvSpPr>
          <p:cNvPr id="4" name="Oval 3">
            <a:extLst>
              <a:ext uri="{FF2B5EF4-FFF2-40B4-BE49-F238E27FC236}">
                <a16:creationId xmlns:a16="http://schemas.microsoft.com/office/drawing/2014/main" id="{0FA98DFB-F17C-4243-9265-325B8B8218D0}"/>
              </a:ext>
            </a:extLst>
          </p:cNvPr>
          <p:cNvSpPr/>
          <p:nvPr/>
        </p:nvSpPr>
        <p:spPr>
          <a:xfrm>
            <a:off x="7377194" y="4393769"/>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EXERCICE DE CHARGE MENTALE: PRÉSENTATION</a:t>
            </a:r>
            <a:endParaRPr lang="en-GB" sz="2400" b="1" dirty="0">
              <a:solidFill>
                <a:srgbClr val="0070C0"/>
              </a:solidFill>
            </a:endParaRPr>
          </a:p>
        </p:txBody>
      </p:sp>
    </p:spTree>
    <p:extLst>
      <p:ext uri="{BB962C8B-B14F-4D97-AF65-F5344CB8AC3E}">
        <p14:creationId xmlns:p14="http://schemas.microsoft.com/office/powerpoint/2010/main" val="120064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545401"/>
            <a:ext cx="8443609" cy="461665"/>
          </a:xfrm>
          <a:prstGeom prst="rect">
            <a:avLst/>
          </a:prstGeom>
          <a:noFill/>
        </p:spPr>
        <p:txBody>
          <a:bodyPr wrap="square" rtlCol="0">
            <a:spAutoFit/>
          </a:bodyPr>
          <a:lstStyle/>
          <a:p>
            <a:pPr algn="ctr">
              <a:spcAft>
                <a:spcPts val="600"/>
              </a:spcAft>
            </a:pPr>
            <a:r>
              <a:rPr lang="en-GB" sz="2400" dirty="0"/>
              <a:t>…</a:t>
            </a:r>
            <a:r>
              <a:rPr lang="en-GB" sz="2400" dirty="0" err="1"/>
              <a:t>soit</a:t>
            </a:r>
            <a:r>
              <a:rPr lang="en-GB" sz="2400" dirty="0"/>
              <a:t> de </a:t>
            </a:r>
            <a:r>
              <a:rPr lang="en-GB" sz="2400" dirty="0" err="1"/>
              <a:t>l’autre</a:t>
            </a:r>
            <a:endParaRPr lang="fr-FR" sz="2400"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4092004"/>
            <a:ext cx="3866322" cy="1003853"/>
          </a:xfrm>
          <a:prstGeom prst="rect">
            <a:avLst/>
          </a:prstGeom>
        </p:spPr>
      </p:pic>
      <p:pic>
        <p:nvPicPr>
          <p:cNvPr id="6" name="Picture 5">
            <a:extLst>
              <a:ext uri="{FF2B5EF4-FFF2-40B4-BE49-F238E27FC236}">
                <a16:creationId xmlns:a16="http://schemas.microsoft.com/office/drawing/2014/main" id="{9FB32EF4-C53B-468B-96D7-BE54D3B6E2CB}"/>
              </a:ext>
            </a:extLst>
          </p:cNvPr>
          <p:cNvPicPr>
            <a:picLocks noChangeAspect="1"/>
          </p:cNvPicPr>
          <p:nvPr/>
        </p:nvPicPr>
        <p:blipFill rotWithShape="1">
          <a:blip r:embed="rId3"/>
          <a:srcRect l="33813" t="44399" r="33207" b="40007"/>
          <a:stretch/>
        </p:blipFill>
        <p:spPr>
          <a:xfrm>
            <a:off x="4145797" y="4052807"/>
            <a:ext cx="4020877" cy="1069383"/>
          </a:xfrm>
          <a:prstGeom prst="rect">
            <a:avLst/>
          </a:prstGeom>
        </p:spPr>
      </p:pic>
      <p:sp>
        <p:nvSpPr>
          <p:cNvPr id="4" name="Oval 3">
            <a:extLst>
              <a:ext uri="{FF2B5EF4-FFF2-40B4-BE49-F238E27FC236}">
                <a16:creationId xmlns:a16="http://schemas.microsoft.com/office/drawing/2014/main" id="{0FA98DFB-F17C-4243-9265-325B8B8218D0}"/>
              </a:ext>
            </a:extLst>
          </p:cNvPr>
          <p:cNvSpPr/>
          <p:nvPr/>
        </p:nvSpPr>
        <p:spPr>
          <a:xfrm>
            <a:off x="4502259" y="4361455"/>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EXERCICE DE CHARGE MENTALE: PRÉSENTATION</a:t>
            </a:r>
            <a:endParaRPr lang="en-GB" sz="2400" b="1" dirty="0">
              <a:solidFill>
                <a:srgbClr val="0070C0"/>
              </a:solidFill>
            </a:endParaRPr>
          </a:p>
        </p:txBody>
      </p:sp>
    </p:spTree>
    <p:extLst>
      <p:ext uri="{BB962C8B-B14F-4D97-AF65-F5344CB8AC3E}">
        <p14:creationId xmlns:p14="http://schemas.microsoft.com/office/powerpoint/2010/main" val="37410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2" y="1013137"/>
            <a:ext cx="8443609" cy="2092881"/>
          </a:xfrm>
          <a:prstGeom prst="rect">
            <a:avLst/>
          </a:prstGeom>
          <a:noFill/>
        </p:spPr>
        <p:txBody>
          <a:bodyPr wrap="square" rtlCol="0">
            <a:spAutoFit/>
          </a:bodyPr>
          <a:lstStyle/>
          <a:p>
            <a:pPr algn="ctr">
              <a:spcAft>
                <a:spcPts val="600"/>
              </a:spcAft>
            </a:pPr>
            <a:r>
              <a:rPr lang="fr-FR" sz="2400" dirty="0" smtClean="0"/>
              <a:t>Attention: au cours de chaque exercice, la </a:t>
            </a:r>
            <a:r>
              <a:rPr lang="fr-FR" sz="2400" dirty="0"/>
              <a:t>position (gauche ou droite) du chiffre cible changera au cours de </a:t>
            </a:r>
            <a:r>
              <a:rPr lang="fr-FR" sz="2400" dirty="0" smtClean="0"/>
              <a:t>l’exercice.</a:t>
            </a:r>
            <a:endParaRPr lang="fr-FR" sz="2400" dirty="0"/>
          </a:p>
          <a:p>
            <a:pPr algn="ctr">
              <a:spcAft>
                <a:spcPts val="600"/>
              </a:spcAft>
            </a:pPr>
            <a:endParaRPr lang="fr-FR" sz="2400" dirty="0" smtClean="0"/>
          </a:p>
          <a:p>
            <a:pPr algn="ctr">
              <a:spcAft>
                <a:spcPts val="600"/>
              </a:spcAft>
            </a:pPr>
            <a:r>
              <a:rPr lang="fr-FR" sz="2400" dirty="0" smtClean="0"/>
              <a:t>Au début de </a:t>
            </a:r>
            <a:r>
              <a:rPr lang="fr-FR" sz="2400" dirty="0"/>
              <a:t>chaque exercice</a:t>
            </a:r>
            <a:r>
              <a:rPr lang="en-GB" sz="2400" dirty="0"/>
              <a:t>, </a:t>
            </a:r>
            <a:r>
              <a:rPr lang="fr-FR" sz="2400" dirty="0"/>
              <a:t>une</a:t>
            </a:r>
            <a:r>
              <a:rPr lang="en-GB" sz="2400" dirty="0"/>
              <a:t> </a:t>
            </a:r>
            <a:r>
              <a:rPr lang="en-GB" sz="2400" dirty="0" err="1"/>
              <a:t>fl</a:t>
            </a:r>
            <a:r>
              <a:rPr lang="fr-FR" sz="2400" dirty="0"/>
              <a:t>è</a:t>
            </a:r>
            <a:r>
              <a:rPr lang="en-GB" sz="2400" dirty="0" err="1"/>
              <a:t>che</a:t>
            </a:r>
            <a:r>
              <a:rPr lang="fr-FR" sz="2400" dirty="0"/>
              <a:t> </a:t>
            </a:r>
            <a:r>
              <a:rPr lang="fr-FR" sz="2400" dirty="0" smtClean="0"/>
              <a:t>orientée vous indiquera la position (gauche ou droite) de la première cible qui </a:t>
            </a:r>
            <a:r>
              <a:rPr lang="fr-FR" sz="2400" dirty="0" err="1" smtClean="0"/>
              <a:t>apparaîtr</a:t>
            </a:r>
            <a:r>
              <a:rPr lang="en-GB" sz="2400" dirty="0" smtClean="0"/>
              <a:t>a</a:t>
            </a:r>
            <a:r>
              <a:rPr lang="fr-FR" sz="2400" dirty="0" smtClean="0"/>
              <a:t>:</a:t>
            </a:r>
            <a:endParaRPr lang="fr-FR" sz="2400" dirty="0"/>
          </a:p>
        </p:txBody>
      </p:sp>
      <p:sp>
        <p:nvSpPr>
          <p:cNvPr id="9" name="Rectangle 8"/>
          <p:cNvSpPr/>
          <p:nvPr/>
        </p:nvSpPr>
        <p:spPr>
          <a:xfrm>
            <a:off x="3554499" y="3503832"/>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7111A5F8-8C48-45F0-9302-BCC67BF682AD}"/>
              </a:ext>
            </a:extLst>
          </p:cNvPr>
          <p:cNvSpPr txBox="1"/>
          <p:nvPr/>
        </p:nvSpPr>
        <p:spPr>
          <a:xfrm>
            <a:off x="5791197" y="4509182"/>
            <a:ext cx="304800" cy="1015663"/>
          </a:xfrm>
          <a:prstGeom prst="rect">
            <a:avLst/>
          </a:prstGeom>
          <a:noFill/>
        </p:spPr>
        <p:txBody>
          <a:bodyPr wrap="square" rtlCol="0">
            <a:spAutoFit/>
          </a:bodyPr>
          <a:lstStyle/>
          <a:p>
            <a:r>
              <a:rPr lang="en-GB" sz="6000" b="1" dirty="0"/>
              <a:t>&gt;</a:t>
            </a:r>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EXERCICE DE CHARGE MENTALE: DIFFICULTÉ</a:t>
            </a:r>
            <a:endParaRPr lang="en-GB" sz="2400" b="1" dirty="0">
              <a:solidFill>
                <a:srgbClr val="0070C0"/>
              </a:solidFill>
            </a:endParaRPr>
          </a:p>
        </p:txBody>
      </p:sp>
    </p:spTree>
    <p:extLst>
      <p:ext uri="{BB962C8B-B14F-4D97-AF65-F5344CB8AC3E}">
        <p14:creationId xmlns:p14="http://schemas.microsoft.com/office/powerpoint/2010/main" val="117915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044007" y="914683"/>
            <a:ext cx="10103986" cy="2169825"/>
          </a:xfrm>
          <a:prstGeom prst="rect">
            <a:avLst/>
          </a:prstGeom>
          <a:noFill/>
        </p:spPr>
        <p:txBody>
          <a:bodyPr wrap="square" rtlCol="0">
            <a:spAutoFit/>
          </a:bodyPr>
          <a:lstStyle/>
          <a:p>
            <a:pPr algn="ctr">
              <a:spcAft>
                <a:spcPts val="600"/>
              </a:spcAft>
            </a:pPr>
            <a:r>
              <a:rPr lang="fr-FR" sz="2400" dirty="0" smtClean="0"/>
              <a:t>Dans </a:t>
            </a:r>
            <a:r>
              <a:rPr lang="fr-FR" sz="2400" dirty="0"/>
              <a:t>le mode « </a:t>
            </a:r>
            <a:r>
              <a:rPr lang="fr-FR" sz="2400" b="1" dirty="0"/>
              <a:t>facile</a:t>
            </a:r>
            <a:r>
              <a:rPr lang="fr-FR" sz="2400" dirty="0"/>
              <a:t> », </a:t>
            </a:r>
            <a:r>
              <a:rPr lang="fr-FR" sz="2400" dirty="0" smtClean="0"/>
              <a:t>les </a:t>
            </a:r>
            <a:r>
              <a:rPr lang="fr-FR" sz="2400" dirty="0"/>
              <a:t>changements </a:t>
            </a:r>
            <a:r>
              <a:rPr lang="fr-FR" sz="2400" dirty="0" smtClean="0"/>
              <a:t>de position de la cible seront </a:t>
            </a:r>
            <a:r>
              <a:rPr lang="fr-FR" sz="2400" dirty="0"/>
              <a:t>indiqués par </a:t>
            </a:r>
            <a:r>
              <a:rPr lang="fr-FR" sz="2400" dirty="0" smtClean="0"/>
              <a:t>un </a:t>
            </a:r>
            <a:r>
              <a:rPr lang="fr-FR" sz="2400" dirty="0"/>
              <a:t>symbole fléché situé en position </a:t>
            </a:r>
            <a:r>
              <a:rPr lang="fr-FR" sz="2400" dirty="0" smtClean="0"/>
              <a:t>centrale.</a:t>
            </a:r>
          </a:p>
          <a:p>
            <a:pPr algn="ctr">
              <a:spcAft>
                <a:spcPts val="600"/>
              </a:spcAft>
            </a:pPr>
            <a:r>
              <a:rPr lang="fr-FR" sz="2400" dirty="0"/>
              <a:t>Dans l’exemple </a:t>
            </a:r>
            <a:r>
              <a:rPr lang="fr-FR" sz="2400" dirty="0" smtClean="0"/>
              <a:t>ci-dessous</a:t>
            </a:r>
            <a:r>
              <a:rPr lang="fr-FR" sz="2400" dirty="0"/>
              <a:t>, les prochaines cibles apparaîtront à </a:t>
            </a:r>
            <a:r>
              <a:rPr lang="fr-FR" sz="2400" dirty="0" smtClean="0"/>
              <a:t>droite:</a:t>
            </a:r>
            <a:endParaRPr lang="fr-FR" sz="2400" dirty="0"/>
          </a:p>
          <a:p>
            <a:pPr algn="ctr">
              <a:spcAft>
                <a:spcPts val="600"/>
              </a:spcAft>
            </a:pPr>
            <a:endParaRPr lang="fr-FR" sz="2400" dirty="0" smtClean="0"/>
          </a:p>
          <a:p>
            <a:pPr algn="ctr">
              <a:spcAft>
                <a:spcPts val="600"/>
              </a:spcAft>
            </a:pPr>
            <a:endParaRPr lang="fr-FR" sz="2400" dirty="0"/>
          </a:p>
        </p:txBody>
      </p:sp>
      <p:sp>
        <p:nvSpPr>
          <p:cNvPr id="9" name="Rectangle 8"/>
          <p:cNvSpPr/>
          <p:nvPr/>
        </p:nvSpPr>
        <p:spPr>
          <a:xfrm>
            <a:off x="3554499" y="2498442"/>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0" name="Picture 9">
            <a:extLst>
              <a:ext uri="{FF2B5EF4-FFF2-40B4-BE49-F238E27FC236}">
                <a16:creationId xmlns:a16="http://schemas.microsoft.com/office/drawing/2014/main" id="{126F769C-6853-4877-A3F7-CAB987976EE4}"/>
              </a:ext>
            </a:extLst>
          </p:cNvPr>
          <p:cNvPicPr>
            <a:picLocks noChangeAspect="1"/>
          </p:cNvPicPr>
          <p:nvPr/>
        </p:nvPicPr>
        <p:blipFill rotWithShape="1">
          <a:blip r:embed="rId2"/>
          <a:srcRect l="32669" t="43277" r="32373" b="38305"/>
          <a:stretch/>
        </p:blipFill>
        <p:spPr>
          <a:xfrm>
            <a:off x="3964980" y="3380067"/>
            <a:ext cx="4262034" cy="1263113"/>
          </a:xfrm>
          <a:prstGeom prst="rect">
            <a:avLst/>
          </a:prstGeom>
        </p:spPr>
      </p:pic>
      <p:sp>
        <p:nvSpPr>
          <p:cNvPr id="11" name="Oval 10">
            <a:extLst>
              <a:ext uri="{FF2B5EF4-FFF2-40B4-BE49-F238E27FC236}">
                <a16:creationId xmlns:a16="http://schemas.microsoft.com/office/drawing/2014/main" id="{E5F2F0C8-AF62-436C-AA71-A367DCC55071}"/>
              </a:ext>
            </a:extLst>
          </p:cNvPr>
          <p:cNvSpPr/>
          <p:nvPr/>
        </p:nvSpPr>
        <p:spPr>
          <a:xfrm>
            <a:off x="5889357" y="3763649"/>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EXERCICE DE CHARGE MENTALE: MODE FACILE</a:t>
            </a:r>
            <a:endParaRPr lang="en-GB" sz="2400" b="1" dirty="0">
              <a:solidFill>
                <a:srgbClr val="0070C0"/>
              </a:solidFill>
            </a:endParaRPr>
          </a:p>
        </p:txBody>
      </p:sp>
      <p:sp>
        <p:nvSpPr>
          <p:cNvPr id="13" name="ZoneTexte 12"/>
          <p:cNvSpPr txBox="1"/>
          <p:nvPr/>
        </p:nvSpPr>
        <p:spPr>
          <a:xfrm>
            <a:off x="1044599" y="5753203"/>
            <a:ext cx="10102802" cy="830997"/>
          </a:xfrm>
          <a:prstGeom prst="rect">
            <a:avLst/>
          </a:prstGeom>
          <a:noFill/>
        </p:spPr>
        <p:txBody>
          <a:bodyPr wrap="square" rtlCol="0">
            <a:spAutoFit/>
          </a:bodyPr>
          <a:lstStyle/>
          <a:p>
            <a:pPr algn="ctr">
              <a:spcAft>
                <a:spcPts val="600"/>
              </a:spcAft>
            </a:pPr>
            <a:r>
              <a:rPr lang="fr-FR" sz="2400" dirty="0" smtClean="0"/>
              <a:t>Vous </a:t>
            </a:r>
            <a:r>
              <a:rPr lang="fr-FR" sz="2400" dirty="0"/>
              <a:t>n’avez pas à r</a:t>
            </a:r>
            <a:r>
              <a:rPr lang="en-GB" sz="2400" dirty="0" err="1"/>
              <a:t>épondre</a:t>
            </a:r>
            <a:r>
              <a:rPr lang="fr-FR" sz="2400" dirty="0"/>
              <a:t> lorsque cela arrive, mais vous devez alors </a:t>
            </a:r>
            <a:r>
              <a:rPr lang="fr-FR" sz="2400" dirty="0" smtClean="0"/>
              <a:t>déplacer </a:t>
            </a:r>
            <a:r>
              <a:rPr lang="fr-FR" sz="2400" dirty="0"/>
              <a:t>rapidement votre attention </a:t>
            </a:r>
            <a:r>
              <a:rPr lang="fr-FR" sz="2400" dirty="0" smtClean="0"/>
              <a:t>vers la </a:t>
            </a:r>
            <a:r>
              <a:rPr lang="fr-FR" sz="2400" dirty="0"/>
              <a:t>position </a:t>
            </a:r>
            <a:r>
              <a:rPr lang="fr-FR" sz="2400" dirty="0" smtClean="0"/>
              <a:t>indiquée (ici: à droite).</a:t>
            </a:r>
            <a:endParaRPr lang="fr-FR" sz="2400" dirty="0"/>
          </a:p>
        </p:txBody>
      </p:sp>
    </p:spTree>
    <p:extLst>
      <p:ext uri="{BB962C8B-B14F-4D97-AF65-F5344CB8AC3E}">
        <p14:creationId xmlns:p14="http://schemas.microsoft.com/office/powerpoint/2010/main" val="235744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727881" y="1099125"/>
            <a:ext cx="10740788" cy="830997"/>
          </a:xfrm>
          <a:prstGeom prst="rect">
            <a:avLst/>
          </a:prstGeom>
          <a:noFill/>
        </p:spPr>
        <p:txBody>
          <a:bodyPr wrap="square" rtlCol="0">
            <a:spAutoFit/>
          </a:bodyPr>
          <a:lstStyle/>
          <a:p>
            <a:pPr algn="ctr">
              <a:spcAft>
                <a:spcPts val="600"/>
              </a:spcAft>
            </a:pPr>
            <a:r>
              <a:rPr lang="fr-FR" sz="2400" dirty="0" smtClean="0"/>
              <a:t>Dans </a:t>
            </a:r>
            <a:r>
              <a:rPr lang="fr-FR" sz="2400" dirty="0"/>
              <a:t>le mode « </a:t>
            </a:r>
            <a:r>
              <a:rPr lang="fr-FR" sz="2400" b="1" dirty="0"/>
              <a:t>difficile</a:t>
            </a:r>
            <a:r>
              <a:rPr lang="fr-FR" sz="2400" dirty="0"/>
              <a:t> », les changements de position du chiffre cible ne seront pas indiqués (le symbole central sera symbole sera le nombre 3</a:t>
            </a:r>
            <a:r>
              <a:rPr lang="fr-FR" sz="2400" dirty="0" smtClean="0"/>
              <a:t>):</a:t>
            </a:r>
            <a:endParaRPr lang="fr-FR" sz="2400" dirty="0"/>
          </a:p>
        </p:txBody>
      </p:sp>
      <p:sp>
        <p:nvSpPr>
          <p:cNvPr id="9" name="Rectangle 8"/>
          <p:cNvSpPr/>
          <p:nvPr/>
        </p:nvSpPr>
        <p:spPr>
          <a:xfrm>
            <a:off x="3554499" y="2179987"/>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 name="Picture 1">
            <a:extLst>
              <a:ext uri="{FF2B5EF4-FFF2-40B4-BE49-F238E27FC236}">
                <a16:creationId xmlns:a16="http://schemas.microsoft.com/office/drawing/2014/main" id="{363014B6-7902-405A-B1A0-4FBCAB6E369B}"/>
              </a:ext>
            </a:extLst>
          </p:cNvPr>
          <p:cNvPicPr>
            <a:picLocks noChangeAspect="1"/>
          </p:cNvPicPr>
          <p:nvPr/>
        </p:nvPicPr>
        <p:blipFill rotWithShape="1">
          <a:blip r:embed="rId2"/>
          <a:srcRect l="32860" t="42712" r="33326" b="39209"/>
          <a:stretch/>
        </p:blipFill>
        <p:spPr>
          <a:xfrm>
            <a:off x="3975315" y="3020310"/>
            <a:ext cx="4122549" cy="1239864"/>
          </a:xfrm>
          <a:prstGeom prst="rect">
            <a:avLst/>
          </a:prstGeom>
        </p:spPr>
      </p:pic>
      <p:sp>
        <p:nvSpPr>
          <p:cNvPr id="11" name="Oval 10">
            <a:extLst>
              <a:ext uri="{FF2B5EF4-FFF2-40B4-BE49-F238E27FC236}">
                <a16:creationId xmlns:a16="http://schemas.microsoft.com/office/drawing/2014/main" id="{E5F2F0C8-AF62-436C-AA71-A367DCC55071}"/>
              </a:ext>
            </a:extLst>
          </p:cNvPr>
          <p:cNvSpPr/>
          <p:nvPr/>
        </p:nvSpPr>
        <p:spPr>
          <a:xfrm>
            <a:off x="5873856" y="3445196"/>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smtClean="0">
                <a:solidFill>
                  <a:srgbClr val="0070C0"/>
                </a:solidFill>
              </a:rPr>
              <a:t>EXERCICE DE CHARGE MENTALE: MODE DIFFICILE</a:t>
            </a:r>
            <a:endParaRPr lang="en-GB" sz="2400" b="1" dirty="0">
              <a:solidFill>
                <a:srgbClr val="0070C0"/>
              </a:solidFill>
            </a:endParaRPr>
          </a:p>
        </p:txBody>
      </p:sp>
      <p:sp>
        <p:nvSpPr>
          <p:cNvPr id="3" name="Rectangle 2"/>
          <p:cNvSpPr/>
          <p:nvPr/>
        </p:nvSpPr>
        <p:spPr>
          <a:xfrm>
            <a:off x="941696" y="5403208"/>
            <a:ext cx="10668000" cy="1277273"/>
          </a:xfrm>
          <a:prstGeom prst="rect">
            <a:avLst/>
          </a:prstGeom>
        </p:spPr>
        <p:txBody>
          <a:bodyPr wrap="square">
            <a:spAutoFit/>
          </a:bodyPr>
          <a:lstStyle/>
          <a:p>
            <a:pPr algn="ctr">
              <a:spcAft>
                <a:spcPts val="600"/>
              </a:spcAft>
            </a:pPr>
            <a:r>
              <a:rPr lang="fr-FR" sz="2400" dirty="0" smtClean="0"/>
              <a:t>Vous </a:t>
            </a:r>
            <a:r>
              <a:rPr lang="fr-FR" sz="2400" dirty="0"/>
              <a:t>devrez donc détecter ces changements sans indice extérieur, </a:t>
            </a:r>
            <a:r>
              <a:rPr lang="fr-FR" sz="2400" dirty="0" smtClean="0"/>
              <a:t>en maintenant simultanément votre attention sur les deux positions possibles de la cible.</a:t>
            </a:r>
          </a:p>
          <a:p>
            <a:pPr algn="ctr">
              <a:spcAft>
                <a:spcPts val="600"/>
              </a:spcAft>
            </a:pPr>
            <a:r>
              <a:rPr lang="fr-FR" sz="2400" dirty="0" smtClean="0"/>
              <a:t>Comme vous le verrez, ceci augmente nettement la </a:t>
            </a:r>
            <a:r>
              <a:rPr lang="fr-FR" sz="2400" dirty="0"/>
              <a:t>charge mentale.</a:t>
            </a:r>
            <a:endParaRPr lang="fr-FR" sz="2400" dirty="0"/>
          </a:p>
        </p:txBody>
      </p:sp>
    </p:spTree>
    <p:extLst>
      <p:ext uri="{BB962C8B-B14F-4D97-AF65-F5344CB8AC3E}">
        <p14:creationId xmlns:p14="http://schemas.microsoft.com/office/powerpoint/2010/main" val="2797483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TotalTime>
  <Words>1106</Words>
  <Application>Microsoft Office PowerPoint</Application>
  <PresentationFormat>Grand écran</PresentationFormat>
  <Paragraphs>99</Paragraphs>
  <Slides>17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Calibri Light</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test de charge mentale est maintenant terminé.   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Hopper</dc:creator>
  <cp:lastModifiedBy>DAUNIZEAU Jean</cp:lastModifiedBy>
  <cp:revision>42</cp:revision>
  <dcterms:created xsi:type="dcterms:W3CDTF">2020-06-25T15:12:52Z</dcterms:created>
  <dcterms:modified xsi:type="dcterms:W3CDTF">2020-07-19T15:27:08Z</dcterms:modified>
</cp:coreProperties>
</file>