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0" r:id="rId4"/>
    <p:sldId id="268" r:id="rId5"/>
    <p:sldId id="288" r:id="rId6"/>
    <p:sldId id="275" r:id="rId7"/>
    <p:sldId id="276" r:id="rId8"/>
    <p:sldId id="272" r:id="rId9"/>
    <p:sldId id="295" r:id="rId10"/>
    <p:sldId id="296" r:id="rId11"/>
    <p:sldId id="297" r:id="rId12"/>
    <p:sldId id="287" r:id="rId13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UNIZEAU Jean" initials="DJ" lastIdx="6" clrIdx="0">
    <p:extLst>
      <p:ext uri="{19B8F6BF-5375-455C-9EA6-DF929625EA0E}">
        <p15:presenceInfo xmlns:p15="http://schemas.microsoft.com/office/powerpoint/2012/main" userId="DAUNIZEAU 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83A"/>
    <a:srgbClr val="39B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15/07/2020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B2399-DB2D-4F20-A590-7807DDCC0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9FB1F6-C4B2-47C1-8C72-125FF8542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774" y="2364012"/>
            <a:ext cx="8432453" cy="21299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Cette session est maintenant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!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un jeux qui dure environ </a:t>
            </a:r>
            <a:r>
              <a:rPr lang="fr-FR" sz="2000" b="1" dirty="0"/>
              <a:t>20 minutes</a:t>
            </a:r>
            <a:r>
              <a:rPr lang="fr-FR" sz="2000" dirty="0"/>
              <a:t>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est divisé en </a:t>
            </a:r>
            <a:r>
              <a:rPr lang="fr-FR" sz="2000" b="1" dirty="0"/>
              <a:t>300 "essais", </a:t>
            </a:r>
            <a:r>
              <a:rPr lang="fr-FR" sz="2000" dirty="0"/>
              <a:t>qui rapportent plus ou moins d'argent. Par exemple, il y a des essais pour lesquels une réponse correcte rapporte </a:t>
            </a:r>
            <a:r>
              <a:rPr lang="fr-FR" sz="2000" b="1" dirty="0"/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b="1" dirty="0"/>
              <a:t>2 euros</a:t>
            </a:r>
            <a:r>
              <a:rPr lang="fr-FR" sz="2000" dirty="0"/>
              <a:t>. Nous vous indiquerons, à chaque essai, quelle est la récompense en jeu.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b="1" dirty="0"/>
              <a:t>2€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pour avoir participé à l'expérience, quelle que soit votre performance. Cela dit, vous recevrez un </a:t>
            </a:r>
            <a:r>
              <a:rPr lang="fr-FR" sz="2000" b="1" dirty="0">
                <a:solidFill>
                  <a:srgbClr val="C00000"/>
                </a:solidFill>
              </a:rPr>
              <a:t>bonus financier proportionnel à votre performance</a:t>
            </a:r>
            <a:r>
              <a:rPr lang="fr-FR" sz="2000" dirty="0"/>
              <a:t>. En effet, à la fin de l'expérience, nous sélectionnerons </a:t>
            </a:r>
            <a:r>
              <a:rPr lang="fr-FR" sz="2000" b="1" dirty="0"/>
              <a:t>2 essais </a:t>
            </a:r>
            <a:r>
              <a:rPr lang="fr-FR" sz="2000" dirty="0"/>
              <a:t>du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d’attention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une séquence d’images de visages </a:t>
            </a:r>
            <a:r>
              <a:rPr lang="fr-FR" sz="2000" b="1" dirty="0"/>
              <a:t>très rapide</a:t>
            </a:r>
            <a:r>
              <a:rPr lang="fr-FR" sz="2000" dirty="0"/>
              <a:t>. Certains de ces visages ont été brouillés pour vous </a:t>
            </a:r>
            <a:r>
              <a:rPr lang="fr-FR" sz="2000" u="sng" dirty="0"/>
              <a:t>distraire</a:t>
            </a:r>
            <a:r>
              <a:rPr lang="fr-FR" sz="2000" dirty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consiste à reconnaître </a:t>
            </a:r>
            <a:r>
              <a:rPr lang="fr-FR" sz="2000" b="1" dirty="0"/>
              <a:t>le genre (homme ou femme) des deux visages intacts</a:t>
            </a:r>
            <a:r>
              <a:rPr lang="fr-FR" sz="2000" dirty="0"/>
              <a:t>, c’est-à-dire non brouillés. Exemple: 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d’attention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« </a:t>
            </a:r>
            <a:r>
              <a:rPr lang="fr-FR" sz="2000" b="1" dirty="0"/>
              <a:t>au moins un homme </a:t>
            </a:r>
            <a:r>
              <a:rPr lang="fr-FR" sz="2000" dirty="0"/>
              <a:t>» ; dans les autres, nous vous demanderons si vous avez vu « </a:t>
            </a:r>
            <a:r>
              <a:rPr lang="fr-FR" sz="2000" b="1" dirty="0"/>
              <a:t>au moins une femme </a:t>
            </a:r>
            <a:r>
              <a:rPr lang="fr-FR" sz="2000" dirty="0"/>
              <a:t>».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</a:t>
            </a:r>
            <a:r>
              <a:rPr lang="fr-FR" sz="2000" b="1" dirty="0"/>
              <a:t>Oui</a:t>
            </a:r>
            <a:r>
              <a:rPr lang="fr-FR" sz="2000" dirty="0"/>
              <a:t> » ou par « </a:t>
            </a:r>
            <a:r>
              <a:rPr lang="fr-FR" sz="2000" b="1" dirty="0"/>
              <a:t>Non</a:t>
            </a:r>
            <a:r>
              <a:rPr lang="fr-FR" sz="2000" dirty="0"/>
              <a:t> » aussi rapidement que possible, en appuyant sur les touches [</a:t>
            </a:r>
            <a:r>
              <a:rPr lang="fr-FR" sz="2000" b="1" dirty="0"/>
              <a:t>O</a:t>
            </a:r>
            <a:r>
              <a:rPr lang="fr-FR" sz="2000" dirty="0"/>
              <a:t>] ou [</a:t>
            </a:r>
            <a:r>
              <a:rPr lang="fr-FR" sz="2000" b="1" dirty="0"/>
              <a:t>N</a:t>
            </a:r>
            <a:r>
              <a:rPr lang="fr-FR" sz="2000" dirty="0"/>
              <a:t>] du clavier. Vous ne pourrez pas modifier votre réponse!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400" u="sng" dirty="0"/>
              <a:t>/!\ Attention: </a:t>
            </a:r>
            <a:r>
              <a:rPr lang="fr-FR" sz="2000" dirty="0"/>
              <a:t>certains visages auront une expression apeurée et d’autres auront une expression faciale neutre. Les </a:t>
            </a:r>
            <a:r>
              <a:rPr lang="fr-FR" sz="2000" b="1" dirty="0"/>
              <a:t>visages apeurés vont attirer votre attention</a:t>
            </a:r>
            <a:r>
              <a:rPr lang="fr-FR" sz="2000" dirty="0"/>
              <a:t>. Dans certains essais, </a:t>
            </a:r>
            <a:r>
              <a:rPr lang="fr-FR" sz="2000" b="1" dirty="0">
                <a:solidFill>
                  <a:srgbClr val="39B93F"/>
                </a:solidFill>
              </a:rPr>
              <a:t>cela vous rendra la tâche plus facile</a:t>
            </a:r>
            <a:r>
              <a:rPr lang="fr-FR" sz="2000" dirty="0">
                <a:solidFill>
                  <a:schemeClr val="accent6"/>
                </a:solidFill>
              </a:rPr>
              <a:t>. </a:t>
            </a:r>
            <a:r>
              <a:rPr lang="fr-FR" sz="2000" dirty="0"/>
              <a:t>Dans d'autre essais, </a:t>
            </a:r>
            <a:r>
              <a:rPr lang="fr-FR" sz="2000" b="1" dirty="0">
                <a:solidFill>
                  <a:srgbClr val="CD383A"/>
                </a:solidFill>
              </a:rPr>
              <a:t>cela vous distraira, ce qui rendra la tâche plus difficile.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Nous vous indiquerons systématiquement si les visages apeurés vous rendront la tâche plus facile ou plus difficile.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9"/>
          <a:stretch/>
        </p:blipFill>
        <p:spPr>
          <a:xfrm>
            <a:off x="0" y="-23598"/>
            <a:ext cx="12192000" cy="63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d’attention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ne sera pas prise en compte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</a:t>
            </a:r>
            <a:r>
              <a:rPr lang="fr-FR" sz="2000" b="1" dirty="0"/>
              <a:t>O</a:t>
            </a:r>
            <a:r>
              <a:rPr lang="fr-FR" sz="2000" dirty="0"/>
              <a:t>] pour répondre « </a:t>
            </a:r>
            <a:r>
              <a:rPr lang="fr-FR" sz="2000" b="1" dirty="0"/>
              <a:t>Oui</a:t>
            </a:r>
            <a:r>
              <a:rPr lang="fr-FR" sz="2000" dirty="0"/>
              <a:t> » et la touche [</a:t>
            </a:r>
            <a:r>
              <a:rPr lang="fr-FR" sz="2000" b="1" dirty="0"/>
              <a:t>N</a:t>
            </a:r>
            <a:r>
              <a:rPr lang="fr-FR" sz="2000" dirty="0"/>
              <a:t>] pour répondre « </a:t>
            </a:r>
            <a:r>
              <a:rPr lang="fr-FR" sz="2000" b="1" dirty="0"/>
              <a:t>Non</a:t>
            </a:r>
            <a:r>
              <a:rPr lang="fr-FR" sz="2000" dirty="0"/>
              <a:t> ».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 entrainement pour le </a:t>
            </a:r>
            <a:r>
              <a:rPr lang="fr-FR" i="1" dirty="0"/>
              <a:t>jeu d’attention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est terminé.  Vous allez maintenant commencer le jeu.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sera prise en compte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</a:t>
            </a:r>
            <a:r>
              <a:rPr lang="fr-FR" sz="2000" b="1" dirty="0"/>
              <a:t>O</a:t>
            </a:r>
            <a:r>
              <a:rPr lang="fr-FR" sz="2000" dirty="0"/>
              <a:t>] pour répondre « </a:t>
            </a:r>
            <a:r>
              <a:rPr lang="fr-FR" sz="2000" b="1" dirty="0"/>
              <a:t>Oui</a:t>
            </a:r>
            <a:r>
              <a:rPr lang="fr-FR" sz="2000" dirty="0"/>
              <a:t> » et la touche [</a:t>
            </a:r>
            <a:r>
              <a:rPr lang="fr-FR" sz="2000" b="1" dirty="0"/>
              <a:t>N</a:t>
            </a:r>
            <a:r>
              <a:rPr lang="fr-FR" sz="2000" dirty="0"/>
              <a:t>] pour répondre « </a:t>
            </a:r>
            <a:r>
              <a:rPr lang="fr-FR" sz="2000" b="1" dirty="0"/>
              <a:t>Non</a:t>
            </a:r>
            <a:r>
              <a:rPr lang="fr-FR" sz="2000" dirty="0"/>
              <a:t> ».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40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660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Instructions pour le jeu d’attention</vt:lpstr>
      <vt:lpstr>Instructions pour le jeu d’attention</vt:lpstr>
      <vt:lpstr>PowerPoint Presentation</vt:lpstr>
      <vt:lpstr>Entrainement pour le jeu d’attention</vt:lpstr>
      <vt:lpstr>Fin entrainement pour le jeu d’attention</vt:lpstr>
      <vt:lpstr>PowerPoint Presentation</vt:lpstr>
      <vt:lpstr>PowerPoint Presentation</vt:lpstr>
      <vt:lpstr>PowerPoint Presentation</vt:lpstr>
      <vt:lpstr>PowerPoint Presentation</vt:lpstr>
      <vt:lpstr>Cette session est maintenant terminée.   Merci 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Christoph Sporrer</cp:lastModifiedBy>
  <cp:revision>33</cp:revision>
  <dcterms:created xsi:type="dcterms:W3CDTF">2020-03-04T10:36:12Z</dcterms:created>
  <dcterms:modified xsi:type="dcterms:W3CDTF">2020-07-15T08:04:42Z</dcterms:modified>
</cp:coreProperties>
</file>