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77" r:id="rId5"/>
    <p:sldId id="265" r:id="rId6"/>
    <p:sldId id="269" r:id="rId7"/>
    <p:sldId id="263" r:id="rId8"/>
    <p:sldId id="262" r:id="rId9"/>
    <p:sldId id="273" r:id="rId10"/>
    <p:sldId id="274" r:id="rId11"/>
    <p:sldId id="275" r:id="rId12"/>
    <p:sldId id="276" r:id="rId13"/>
    <p:sldId id="271" r:id="rId14"/>
    <p:sldId id="260" r:id="rId15"/>
    <p:sldId id="284" r:id="rId16"/>
    <p:sldId id="285" r:id="rId17"/>
    <p:sldId id="280" r:id="rId18"/>
    <p:sldId id="282" r:id="rId19"/>
    <p:sldId id="286" r:id="rId20"/>
    <p:sldId id="287" r:id="rId21"/>
    <p:sldId id="289" r:id="rId22"/>
    <p:sldId id="288" r:id="rId23"/>
    <p:sldId id="290" r:id="rId24"/>
    <p:sldId id="291" r:id="rId25"/>
    <p:sldId id="292" r:id="rId26"/>
    <p:sldId id="283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293" r:id="rId35"/>
    <p:sldId id="294" r:id="rId36"/>
    <p:sldId id="296" r:id="rId37"/>
    <p:sldId id="297" r:id="rId38"/>
    <p:sldId id="298" r:id="rId39"/>
    <p:sldId id="299" r:id="rId40"/>
    <p:sldId id="303" r:id="rId41"/>
    <p:sldId id="301" r:id="rId42"/>
    <p:sldId id="300" r:id="rId43"/>
    <p:sldId id="304" r:id="rId44"/>
    <p:sldId id="306" r:id="rId45"/>
    <p:sldId id="26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11/05/2020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11/05/2020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11/05/2020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11/05/2020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11/05/2020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11/05/2020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11/05/2020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11/05/2020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11/05/2020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11/05/2020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11/05/2020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11/05/2020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196" y="2274838"/>
            <a:ext cx="8443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Bonjour ! </a:t>
            </a:r>
            <a:r>
              <a:rPr lang="en-GB" sz="2400" dirty="0" err="1"/>
              <a:t>Merci</a:t>
            </a:r>
            <a:r>
              <a:rPr lang="en-GB" sz="2400" dirty="0"/>
              <a:t> </a:t>
            </a:r>
            <a:r>
              <a:rPr lang="en-GB" sz="2400" dirty="0" err="1"/>
              <a:t>d’avoir</a:t>
            </a:r>
            <a:r>
              <a:rPr lang="en-GB" sz="2400" dirty="0"/>
              <a:t> </a:t>
            </a:r>
            <a:r>
              <a:rPr lang="en-GB" sz="2400" dirty="0" err="1"/>
              <a:t>accepté</a:t>
            </a:r>
            <a:r>
              <a:rPr lang="en-GB" sz="2400" dirty="0"/>
              <a:t> de </a:t>
            </a:r>
            <a:r>
              <a:rPr lang="en-GB" sz="2400" dirty="0" err="1"/>
              <a:t>participer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notre</a:t>
            </a:r>
            <a:r>
              <a:rPr lang="en-GB" sz="2400" dirty="0"/>
              <a:t> experience</a:t>
            </a: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Avant de commencer, </a:t>
            </a:r>
            <a:r>
              <a:rPr lang="en-GB" sz="2400" dirty="0" err="1"/>
              <a:t>merci</a:t>
            </a:r>
            <a:r>
              <a:rPr lang="en-GB" sz="2400" dirty="0"/>
              <a:t> de </a:t>
            </a:r>
            <a:r>
              <a:rPr lang="en-GB" sz="2400" dirty="0" err="1"/>
              <a:t>bien</a:t>
            </a:r>
            <a:r>
              <a:rPr lang="en-GB" sz="2400" dirty="0"/>
              <a:t> </a:t>
            </a:r>
            <a:r>
              <a:rPr lang="en-GB" sz="2400" dirty="0" err="1"/>
              <a:t>vouloir</a:t>
            </a:r>
            <a:r>
              <a:rPr lang="en-GB" sz="2400" dirty="0"/>
              <a:t> </a:t>
            </a:r>
            <a:r>
              <a:rPr lang="en-GB" sz="2400" dirty="0" err="1"/>
              <a:t>éteindre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telephone portable</a:t>
            </a:r>
            <a:endParaRPr lang="en-GB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3C301-3903-454E-9541-FE80E44520E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241543" y="2151728"/>
            <a:ext cx="9708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/>
              <a:t>judgement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AFF134B3-1C23-4715-A151-A4A53EF77ABB}"/>
              </a:ext>
            </a:extLst>
          </p:cNvPr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25DC2-F4BF-4FD6-AF0D-5C64BD583CD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34959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/>
              <a:t>judgement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7318A-0C2F-4647-AF7C-1B0532D777E7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79262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/>
              <a:t>judgement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͏Un j</a:t>
            </a:r>
            <a:r>
              <a:rPr lang="en-GB" sz="2000" b="1" dirty="0"/>
              <a:t>udgement de </a:t>
            </a:r>
            <a:r>
              <a:rPr lang="en-GB" sz="2000" b="1" dirty="0" err="1"/>
              <a:t>confiance</a:t>
            </a:r>
            <a:r>
              <a:rPr lang="en-GB" sz="2000" b="1" dirty="0"/>
              <a:t> </a:t>
            </a:r>
            <a:r>
              <a:rPr lang="en-GB" sz="2000" dirty="0"/>
              <a:t>sur </a:t>
            </a:r>
            <a:r>
              <a:rPr lang="en-GB" sz="2000" dirty="0" err="1"/>
              <a:t>votre</a:t>
            </a:r>
            <a:r>
              <a:rPr lang="en-GB" sz="2000" dirty="0"/>
              <a:t> performance </a:t>
            </a:r>
            <a:r>
              <a:rPr lang="en-GB" sz="2000" dirty="0" err="1"/>
              <a:t>durant</a:t>
            </a:r>
            <a:r>
              <a:rPr lang="en-GB" sz="2000" dirty="0"/>
              <a:t> la phase de 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E107BB-6E9E-4F6E-BDC1-EE2C33D2F74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6864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/>
              <a:t>judgement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͏Un j</a:t>
            </a:r>
            <a:r>
              <a:rPr lang="en-GB" sz="2000" b="1" dirty="0"/>
              <a:t>udgement de </a:t>
            </a:r>
            <a:r>
              <a:rPr lang="en-GB" sz="2000" b="1" dirty="0" err="1"/>
              <a:t>confiance</a:t>
            </a:r>
            <a:r>
              <a:rPr lang="en-GB" sz="2000" b="1" dirty="0"/>
              <a:t> </a:t>
            </a:r>
            <a:r>
              <a:rPr lang="en-GB" sz="2000" dirty="0"/>
              <a:t>sur </a:t>
            </a:r>
            <a:r>
              <a:rPr lang="en-GB" sz="2000" dirty="0" err="1"/>
              <a:t>votre</a:t>
            </a:r>
            <a:r>
              <a:rPr lang="en-GB" sz="2000" dirty="0"/>
              <a:t> performance </a:t>
            </a:r>
            <a:r>
              <a:rPr lang="en-GB" sz="2000" dirty="0" err="1"/>
              <a:t>durant</a:t>
            </a:r>
            <a:r>
              <a:rPr lang="en-GB" sz="2000" dirty="0"/>
              <a:t> la phase de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͏</a:t>
            </a:r>
            <a:r>
              <a:rPr lang="en-GB" sz="2000" b="1" dirty="0"/>
              <a:t>Retour </a:t>
            </a:r>
            <a:r>
              <a:rPr lang="en-GB" sz="2000" dirty="0"/>
              <a:t>sur </a:t>
            </a:r>
            <a:r>
              <a:rPr lang="en-GB" sz="2000" dirty="0" err="1"/>
              <a:t>votre</a:t>
            </a:r>
            <a:r>
              <a:rPr lang="en-GB" sz="2000" dirty="0"/>
              <a:t> performance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45C36-E7E3-4792-B552-658D2AD3B616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46949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194719"/>
            <a:ext cx="50385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1. AFFICHAGE DE LA NUMERO D’ESSAI ET DE LE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193079"/>
            <a:ext cx="84436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L’experience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structurée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b="1" dirty="0"/>
              <a:t>30 ESSAIS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Ceux</a:t>
            </a:r>
            <a:r>
              <a:rPr lang="en-GB" sz="2400" dirty="0"/>
              <a:t>-ci </a:t>
            </a:r>
            <a:r>
              <a:rPr lang="en-GB" sz="2400" dirty="0" err="1"/>
              <a:t>sont</a:t>
            </a:r>
            <a:r>
              <a:rPr lang="en-GB" sz="2400" dirty="0"/>
              <a:t> </a:t>
            </a:r>
            <a:r>
              <a:rPr lang="en-GB" sz="2400" dirty="0" err="1"/>
              <a:t>divisés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b="1" dirty="0"/>
              <a:t>5</a:t>
            </a:r>
            <a:r>
              <a:rPr lang="en-GB" sz="2400" dirty="0"/>
              <a:t> blocs de </a:t>
            </a:r>
            <a:r>
              <a:rPr lang="en-GB" sz="2400" b="1" dirty="0"/>
              <a:t>6</a:t>
            </a:r>
            <a:r>
              <a:rPr lang="en-GB" sz="2400" dirty="0"/>
              <a:t> </a:t>
            </a:r>
            <a:r>
              <a:rPr lang="en-GB" sz="2400" dirty="0" err="1"/>
              <a:t>essais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C’est</a:t>
            </a:r>
            <a:r>
              <a:rPr lang="en-GB" sz="2400" b="1" dirty="0"/>
              <a:t> </a:t>
            </a:r>
            <a:r>
              <a:rPr lang="fr-FR" sz="2400" b="1" dirty="0"/>
              <a:t>à</a:t>
            </a:r>
            <a:r>
              <a:rPr lang="en-GB" sz="2400" b="1" dirty="0"/>
              <a:t>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fr-FR" sz="2400" dirty="0"/>
              <a:t>de </a:t>
            </a:r>
            <a:r>
              <a:rPr lang="fr-FR" sz="2400" dirty="0" err="1"/>
              <a:t>decider</a:t>
            </a:r>
            <a:r>
              <a:rPr lang="fr-FR" sz="2400" dirty="0"/>
              <a:t> quand commencer chaque essai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85C32E26-FB80-458C-BCE6-F0BB06A93E92}"/>
              </a:ext>
            </a:extLst>
          </p:cNvPr>
          <p:cNvSpPr txBox="1"/>
          <p:nvPr/>
        </p:nvSpPr>
        <p:spPr>
          <a:xfrm>
            <a:off x="4915030" y="3993766"/>
            <a:ext cx="236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81052-3AB1-422A-9C56-50E59F0777CC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21496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194719"/>
            <a:ext cx="50385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1. AFFICHAGE DE LA NUMERO D’ESSAI ET DE LE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193079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associé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un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devrez</a:t>
            </a:r>
            <a:r>
              <a:rPr lang="en-GB" sz="2400" b="1" dirty="0"/>
              <a:t> </a:t>
            </a:r>
            <a:r>
              <a:rPr lang="en-GB" sz="2400" dirty="0"/>
              <a:t>essayer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rapeller</a:t>
            </a:r>
            <a:r>
              <a:rPr lang="en-GB" sz="2400" dirty="0"/>
              <a:t> </a:t>
            </a:r>
            <a:r>
              <a:rPr lang="en-GB" sz="2400" b="1" dirty="0" err="1"/>
              <a:t>ce</a:t>
            </a:r>
            <a:r>
              <a:rPr lang="en-GB" sz="2400" b="1" dirty="0"/>
              <a:t> </a:t>
            </a:r>
            <a:r>
              <a:rPr lang="en-GB" sz="2400" b="1" dirty="0" err="1"/>
              <a:t>nombre</a:t>
            </a:r>
            <a:r>
              <a:rPr lang="en-GB" sz="2400" b="1" dirty="0"/>
              <a:t> </a:t>
            </a:r>
            <a:r>
              <a:rPr lang="en-GB" sz="2400" dirty="0" err="1"/>
              <a:t>d’emplacements</a:t>
            </a:r>
            <a:r>
              <a:rPr lang="en-GB" sz="2400" dirty="0"/>
              <a:t> de </a:t>
            </a:r>
            <a:r>
              <a:rPr lang="en-GB" sz="2400" dirty="0" err="1"/>
              <a:t>paires</a:t>
            </a:r>
            <a:r>
              <a:rPr lang="en-GB" sz="2400" dirty="0"/>
              <a:t> (</a:t>
            </a:r>
            <a:r>
              <a:rPr lang="en-GB" sz="2400" b="1" dirty="0" err="1"/>
              <a:t>ni</a:t>
            </a:r>
            <a:r>
              <a:rPr lang="en-GB" sz="2400" b="1" dirty="0"/>
              <a:t> plus, </a:t>
            </a:r>
            <a:r>
              <a:rPr lang="en-GB" sz="2400" b="1" dirty="0" err="1"/>
              <a:t>ni</a:t>
            </a:r>
            <a:r>
              <a:rPr lang="en-GB" sz="2400" b="1" dirty="0"/>
              <a:t> </a:t>
            </a:r>
            <a:r>
              <a:rPr lang="en-GB" sz="2400" b="1" dirty="0" err="1"/>
              <a:t>moins</a:t>
            </a:r>
            <a:r>
              <a:rPr lang="en-GB" sz="2400" b="1" dirty="0"/>
              <a:t>!</a:t>
            </a:r>
            <a:r>
              <a:rPr lang="en-GB" sz="24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3493DB-D6E5-49E9-B302-DEAFB37E4247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194719"/>
            <a:ext cx="50385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1. AFFICHAGE DE LA NUMERO D’ESSAI ET DE LE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2" y="140225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Votre rémunération sera calculée en fonction du nombre de scores cibles que vous atteignez exactement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65007-9956-4E25-B00D-706BA626A4D3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7770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413064"/>
            <a:ext cx="84436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question </a:t>
            </a:r>
            <a:r>
              <a:rPr lang="en-GB" sz="2400" dirty="0" err="1"/>
              <a:t>d’</a:t>
            </a:r>
            <a:r>
              <a:rPr lang="en-GB" sz="2400" b="1" dirty="0" err="1"/>
              <a:t>auto-efficacité</a:t>
            </a:r>
            <a:endParaRPr lang="en-GB" sz="2400" b="1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Le sentiment d’auto-efficacité constitue la croyance qu’a </a:t>
            </a:r>
            <a:r>
              <a:rPr lang="fr-FR" sz="2400" dirty="0" err="1"/>
              <a:t>un.e</a:t>
            </a:r>
            <a:r>
              <a:rPr lang="fr-FR" sz="2400" dirty="0"/>
              <a:t> </a:t>
            </a:r>
            <a:r>
              <a:rPr lang="fr-FR" sz="2400" dirty="0" err="1"/>
              <a:t>individu.e</a:t>
            </a:r>
            <a:r>
              <a:rPr lang="fr-FR" sz="2400" dirty="0"/>
              <a:t> en sa capacité de réaliser une tâche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par rapport au </a:t>
            </a:r>
            <a:r>
              <a:rPr lang="en-GB" sz="2400" dirty="0" err="1"/>
              <a:t>affichage</a:t>
            </a:r>
            <a:r>
              <a:rPr lang="en-GB" sz="2400" dirty="0"/>
              <a:t> des emplacements des </a:t>
            </a:r>
            <a:r>
              <a:rPr lang="en-GB" sz="2400" dirty="0" err="1"/>
              <a:t>paires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voyerez</a:t>
            </a:r>
            <a:r>
              <a:rPr lang="en-GB" sz="2400" dirty="0"/>
              <a:t> pendant </a:t>
            </a:r>
            <a:r>
              <a:rPr lang="en-GB" sz="2400" dirty="0" err="1"/>
              <a:t>l’experience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Au début,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pourriez</a:t>
            </a:r>
            <a:r>
              <a:rPr lang="en-GB" sz="2400" dirty="0"/>
              <a:t> </a:t>
            </a:r>
            <a:r>
              <a:rPr lang="en-GB" sz="2400" dirty="0" err="1"/>
              <a:t>trouver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difficile </a:t>
            </a:r>
            <a:r>
              <a:rPr lang="en-GB" sz="2400" dirty="0" err="1"/>
              <a:t>mais</a:t>
            </a:r>
            <a:r>
              <a:rPr lang="en-GB" sz="2400" dirty="0"/>
              <a:t> </a:t>
            </a:r>
            <a:r>
              <a:rPr lang="en-GB" sz="2400" dirty="0" err="1"/>
              <a:t>c’est</a:t>
            </a:r>
            <a:r>
              <a:rPr lang="en-GB" sz="2400" dirty="0"/>
              <a:t> pas grave – </a:t>
            </a:r>
            <a:r>
              <a:rPr lang="en-GB" sz="2400" b="1" dirty="0" err="1"/>
              <a:t>Essayez</a:t>
            </a:r>
            <a:r>
              <a:rPr lang="en-GB" sz="2400" b="1" dirty="0"/>
              <a:t> de </a:t>
            </a:r>
            <a:r>
              <a:rPr lang="en-GB" sz="2400" b="1" dirty="0" err="1"/>
              <a:t>répondre</a:t>
            </a:r>
            <a:r>
              <a:rPr lang="en-GB" sz="2400" b="1" dirty="0"/>
              <a:t> du </a:t>
            </a:r>
            <a:r>
              <a:rPr lang="en-GB" sz="2400" b="1" dirty="0" err="1"/>
              <a:t>mieux</a:t>
            </a:r>
            <a:r>
              <a:rPr lang="en-GB" sz="2400" b="1" dirty="0"/>
              <a:t> que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pouvez</a:t>
            </a:r>
            <a:endParaRPr lang="en-GB" sz="2400" b="1" dirty="0"/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EB4CA-4BAB-4780-BB55-E755BED3DC60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2751892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La question sera:</a:t>
            </a:r>
          </a:p>
          <a:p>
            <a:pPr algn="ctr">
              <a:spcAft>
                <a:spcPts val="1200"/>
              </a:spcAft>
            </a:pPr>
            <a:r>
              <a:rPr lang="fr-FR" sz="2400" b="1" dirty="0"/>
              <a:t>« </a:t>
            </a:r>
            <a:r>
              <a:rPr lang="en-GB" sz="2400" b="1" dirty="0" err="1"/>
              <a:t>Combien</a:t>
            </a:r>
            <a:r>
              <a:rPr lang="en-GB" sz="2400" b="1" dirty="0"/>
              <a:t> de </a:t>
            </a:r>
            <a:r>
              <a:rPr lang="en-GB" sz="2400" b="1" dirty="0" err="1"/>
              <a:t>fois</a:t>
            </a:r>
            <a:r>
              <a:rPr lang="en-GB" sz="2400" b="1" dirty="0"/>
              <a:t> </a:t>
            </a:r>
            <a:r>
              <a:rPr lang="en-GB" sz="2400" b="1" dirty="0" err="1"/>
              <a:t>aurez-vous</a:t>
            </a:r>
            <a:r>
              <a:rPr lang="en-GB" sz="2400" b="1" dirty="0"/>
              <a:t> </a:t>
            </a:r>
            <a:r>
              <a:rPr lang="en-GB" sz="2400" b="1" dirty="0" err="1"/>
              <a:t>besoin</a:t>
            </a:r>
            <a:r>
              <a:rPr lang="en-GB" sz="2400" b="1" dirty="0"/>
              <a:t> de </a:t>
            </a:r>
            <a:r>
              <a:rPr lang="en-GB" sz="2400" b="1" dirty="0" err="1"/>
              <a:t>voir</a:t>
            </a:r>
            <a:r>
              <a:rPr lang="en-GB" sz="2400" b="1" dirty="0"/>
              <a:t> </a:t>
            </a:r>
            <a:r>
              <a:rPr lang="en-GB" sz="2400" b="1" dirty="0" err="1"/>
              <a:t>leur</a:t>
            </a:r>
            <a:r>
              <a:rPr lang="en-GB" sz="2400" b="1" dirty="0"/>
              <a:t> emplacements pour </a:t>
            </a:r>
            <a:r>
              <a:rPr lang="en-GB" sz="2400" b="1" dirty="0" err="1"/>
              <a:t>vous</a:t>
            </a:r>
            <a:r>
              <a:rPr lang="en-GB" sz="2400" b="1" dirty="0"/>
              <a:t> rappeler le </a:t>
            </a:r>
            <a:r>
              <a:rPr lang="en-GB" sz="2400" b="1" dirty="0" err="1"/>
              <a:t>nombre</a:t>
            </a:r>
            <a:r>
              <a:rPr lang="en-GB" sz="2400" b="1" dirty="0"/>
              <a:t> de pairs </a:t>
            </a:r>
            <a:r>
              <a:rPr lang="en-GB" sz="2400" b="1" dirty="0" err="1"/>
              <a:t>cible</a:t>
            </a:r>
            <a:r>
              <a:rPr lang="en-GB" sz="2400" b="1" dirty="0"/>
              <a:t> ?</a:t>
            </a:r>
            <a:r>
              <a:rPr lang="fr-FR" sz="2400" b="1" dirty="0"/>
              <a:t> »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D171B-DFF4-4ADF-B7AA-4ACBDF1D899C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82448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devez répondre à cette question </a:t>
            </a:r>
            <a:r>
              <a:rPr lang="fr-FR" sz="2400" b="1" dirty="0"/>
              <a:t>en positionnant une barre rouge</a:t>
            </a:r>
            <a:r>
              <a:rPr lang="fr-FR" sz="2400" dirty="0"/>
              <a:t> le long d'une ligne numérique (comme ci-dessous)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Les chiffres sur la ligne correspondent </a:t>
            </a:r>
            <a:r>
              <a:rPr lang="fr-FR" sz="2400" b="1" dirty="0"/>
              <a:t>au nombre de fois où les emplacements des paires de nombres seront affichés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86F059-C811-4670-8C72-2E40424328A2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536174"/>
            <a:ext cx="8443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</a:t>
            </a:r>
            <a:r>
              <a:rPr lang="en-GB" sz="2400" dirty="0" err="1"/>
              <a:t>cours</a:t>
            </a:r>
            <a:r>
              <a:rPr lang="en-GB" sz="2400" dirty="0"/>
              <a:t> de </a:t>
            </a:r>
            <a:r>
              <a:rPr lang="en-GB" sz="2400" dirty="0" err="1"/>
              <a:t>l’experience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rappelez</a:t>
            </a:r>
            <a:r>
              <a:rPr lang="en-GB" sz="2400" dirty="0"/>
              <a:t> les emplacements des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sur la grille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tour de </a:t>
            </a:r>
            <a:r>
              <a:rPr lang="en-GB" sz="2400" dirty="0" err="1"/>
              <a:t>l’experience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associé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un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: </a:t>
            </a:r>
            <a:r>
              <a:rPr lang="en-GB" sz="2400" b="1" dirty="0"/>
              <a:t>RAPELLEZ-VOUS CE NOMBRE D’EMPLACEMENTS DE PAIRES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Votre performance vous permettra de gagner une somme mise en jeu en plus de la somme de départ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1CEDF-5FF7-44E3-B931-B2D7A9D10D3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</a:t>
            </a:r>
            <a:r>
              <a:rPr lang="fr-FR" sz="2400" b="1" dirty="0"/>
              <a:t>en utilisant respectivement les flèches gauche et droite </a:t>
            </a:r>
            <a:r>
              <a:rPr lang="fr-FR" sz="2400" dirty="0"/>
              <a:t>(comme dessous)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1FAC56-39C6-4468-BB96-1474CB25B8B8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pourrez </a:t>
            </a:r>
            <a:r>
              <a:rPr lang="fr-FR" sz="2400" b="1" dirty="0"/>
              <a:t>augmenter la longueur de la barre </a:t>
            </a:r>
            <a:r>
              <a:rPr lang="fr-FR" sz="2400" dirty="0"/>
              <a:t>en utilisant </a:t>
            </a:r>
            <a:r>
              <a:rPr lang="fr-FR" sz="2400" b="1" dirty="0"/>
              <a:t>la </a:t>
            </a:r>
            <a:r>
              <a:rPr lang="fr-FR" sz="2400" b="1" dirty="0" err="1"/>
              <a:t>flè</a:t>
            </a:r>
            <a:r>
              <a:rPr lang="en-US" sz="2400" b="1" dirty="0" err="1"/>
              <a:t>che</a:t>
            </a:r>
            <a:r>
              <a:rPr lang="en-US" sz="2400" b="1" dirty="0"/>
              <a:t> du </a:t>
            </a:r>
            <a:r>
              <a:rPr lang="en-US" sz="2400" b="1" dirty="0" err="1"/>
              <a:t>haut</a:t>
            </a:r>
            <a:r>
              <a:rPr lang="en-US" sz="2400" dirty="0"/>
              <a:t> (</a:t>
            </a:r>
            <a:r>
              <a:rPr lang="en-US" sz="2400" dirty="0" err="1"/>
              <a:t>comme</a:t>
            </a:r>
            <a:r>
              <a:rPr lang="en-US" sz="2400" dirty="0"/>
              <a:t> dessous)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351615"/>
            <a:ext cx="10034780" cy="5677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537600-5D12-47E7-A43A-646BC30BD4EE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pourrez </a:t>
            </a:r>
            <a:r>
              <a:rPr lang="fr-FR" sz="2400" b="1" dirty="0"/>
              <a:t>raccourcir la longueur de la barre </a:t>
            </a:r>
            <a:r>
              <a:rPr lang="fr-FR" sz="2400" dirty="0"/>
              <a:t>en utilisant </a:t>
            </a:r>
            <a:r>
              <a:rPr lang="fr-FR" sz="2400" b="1" dirty="0"/>
              <a:t>la flèche du bas </a:t>
            </a:r>
            <a:r>
              <a:rPr lang="fr-FR" sz="2400" dirty="0"/>
              <a:t>(comme dessous)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5397ED-6687-419D-8464-2FDA872FA03E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1" y="1217585"/>
            <a:ext cx="8443609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fr-FR" sz="2400" b="1" dirty="0"/>
              <a:t>Attention!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devrez positionner la barre en fonction du nombre de fois dont </a:t>
            </a:r>
            <a:r>
              <a:rPr lang="fr-FR" sz="2400" b="1" dirty="0"/>
              <a:t>vous pensez avoir besoin de voir</a:t>
            </a:r>
            <a:r>
              <a:rPr lang="fr-FR" sz="2400" dirty="0"/>
              <a:t> la grille </a:t>
            </a:r>
            <a:r>
              <a:rPr lang="fr-FR" sz="2400" b="1" dirty="0"/>
              <a:t>pour atteindre le score cible </a:t>
            </a:r>
            <a:r>
              <a:rPr lang="fr-FR" sz="2400" dirty="0"/>
              <a:t>pour cet essai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94940FE-667A-4056-A015-C9B2D1E588CA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695127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Par exemple, ici le participant indique </a:t>
            </a:r>
            <a:r>
              <a:rPr lang="fr-FR" sz="2400" b="1" dirty="0"/>
              <a:t>qu’il pense pouvoir atteindre le score cible avec 8 </a:t>
            </a:r>
            <a:r>
              <a:rPr lang="fr-FR" sz="2400" b="1"/>
              <a:t>OU 9 </a:t>
            </a:r>
            <a:r>
              <a:rPr lang="fr-FR" sz="2400" b="1" dirty="0"/>
              <a:t>OU 10 OU 11 présentations </a:t>
            </a:r>
            <a:r>
              <a:rPr lang="fr-FR" sz="2400" dirty="0"/>
              <a:t>de la grille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A8E93A-E4F5-4FF9-AB83-CA68DAA56DAF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97380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Quand vous avez fait votre choix, appuyez sur </a:t>
            </a:r>
            <a:r>
              <a:rPr lang="fr-FR" sz="2400" b="1" dirty="0" err="1"/>
              <a:t>Éntrée</a:t>
            </a:r>
            <a:endParaRPr lang="fr-FR" sz="2400" b="1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Vous aurez </a:t>
            </a:r>
            <a:r>
              <a:rPr lang="fr-FR" sz="2400" b="1" dirty="0"/>
              <a:t>3 minutes </a:t>
            </a:r>
            <a:r>
              <a:rPr lang="fr-FR" sz="2400" dirty="0"/>
              <a:t>de</a:t>
            </a:r>
            <a:r>
              <a:rPr lang="en-GB" sz="2400" dirty="0"/>
              <a:t>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fr-FR" sz="2400" dirty="0"/>
              <a:t>à cette question avant </a:t>
            </a:r>
            <a:r>
              <a:rPr lang="fr-FR" sz="2400" b="1" dirty="0"/>
              <a:t>l’essai passera automatiquement</a:t>
            </a:r>
            <a:r>
              <a:rPr lang="fr-FR" sz="2400" dirty="0"/>
              <a:t> à</a:t>
            </a:r>
            <a:r>
              <a:rPr lang="en-GB" sz="2400" dirty="0"/>
              <a:t> la phase de memorisation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100" y="2227640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3017" y="3244334"/>
            <a:ext cx="756598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/>
              <a:t>Les instructions </a:t>
            </a:r>
            <a:r>
              <a:rPr lang="en-GB" dirty="0" err="1"/>
              <a:t>vont</a:t>
            </a:r>
            <a:r>
              <a:rPr lang="en-GB" dirty="0"/>
              <a:t> </a:t>
            </a:r>
            <a:r>
              <a:rPr lang="en-GB" dirty="0" err="1"/>
              <a:t>maintenant</a:t>
            </a:r>
            <a:r>
              <a:rPr lang="en-GB" dirty="0"/>
              <a:t> </a:t>
            </a:r>
            <a:r>
              <a:rPr lang="en-GB" dirty="0" err="1"/>
              <a:t>s’afficher</a:t>
            </a:r>
            <a:endParaRPr lang="en-GB" dirty="0"/>
          </a:p>
          <a:p>
            <a:pPr algn="ctr">
              <a:lnSpc>
                <a:spcPct val="150000"/>
              </a:lnSpc>
            </a:pPr>
            <a:r>
              <a:rPr lang="en-GB" dirty="0" err="1"/>
              <a:t>Veuillez</a:t>
            </a:r>
            <a:r>
              <a:rPr lang="en-GB" dirty="0"/>
              <a:t> les </a:t>
            </a:r>
            <a:r>
              <a:rPr lang="en-GB" dirty="0" err="1"/>
              <a:t>lires</a:t>
            </a:r>
            <a:r>
              <a:rPr lang="en-GB" dirty="0"/>
              <a:t> </a:t>
            </a:r>
            <a:r>
              <a:rPr lang="en-GB" dirty="0" err="1"/>
              <a:t>attentivement</a:t>
            </a:r>
            <a:endParaRPr lang="en-GB" dirty="0"/>
          </a:p>
          <a:p>
            <a:pPr algn="ctr">
              <a:lnSpc>
                <a:spcPct val="150000"/>
              </a:lnSpc>
            </a:pPr>
            <a:r>
              <a:rPr lang="en-GB" u="sng" dirty="0"/>
              <a:t>A </a:t>
            </a:r>
            <a:r>
              <a:rPr lang="en-GB" u="sng" dirty="0" err="1"/>
              <a:t>chaque</a:t>
            </a:r>
            <a:r>
              <a:rPr lang="en-GB" u="sng" dirty="0"/>
              <a:t> </a:t>
            </a:r>
            <a:r>
              <a:rPr lang="en-GB" u="sng" dirty="0" err="1"/>
              <a:t>fois</a:t>
            </a:r>
            <a:r>
              <a:rPr lang="en-GB" u="sng" dirty="0"/>
              <a:t>, </a:t>
            </a:r>
            <a:r>
              <a:rPr lang="en-GB" u="sng" dirty="0" err="1"/>
              <a:t>appuyez</a:t>
            </a:r>
            <a:r>
              <a:rPr lang="en-GB" u="sng" dirty="0"/>
              <a:t> sur </a:t>
            </a:r>
            <a:r>
              <a:rPr lang="fr-FR" b="1" u="sng" dirty="0"/>
              <a:t>« </a:t>
            </a:r>
            <a:r>
              <a:rPr lang="en-GB" b="1" u="sng" dirty="0"/>
              <a:t>la fleche de droit</a:t>
            </a:r>
            <a:r>
              <a:rPr lang="fr-FR" b="1" u="sng" dirty="0"/>
              <a:t> »</a:t>
            </a:r>
            <a:r>
              <a:rPr lang="en-GB" b="1" u="sng" dirty="0"/>
              <a:t> </a:t>
            </a:r>
            <a:r>
              <a:rPr lang="en-GB" u="sng" dirty="0"/>
              <a:t>pour continuer et lire la suite</a:t>
            </a:r>
          </a:p>
          <a:p>
            <a:pPr algn="ctr">
              <a:lnSpc>
                <a:spcPct val="150000"/>
              </a:lnSpc>
            </a:pPr>
            <a:r>
              <a:rPr lang="en-GB" u="sng" dirty="0" err="1"/>
              <a:t>Appuyez</a:t>
            </a:r>
            <a:r>
              <a:rPr lang="en-GB" u="sng" dirty="0"/>
              <a:t> sur </a:t>
            </a:r>
            <a:r>
              <a:rPr lang="fr-FR" b="1" u="sng" dirty="0"/>
              <a:t>« </a:t>
            </a:r>
            <a:r>
              <a:rPr lang="en-GB" b="1" u="sng" dirty="0"/>
              <a:t>la fleche de gauche </a:t>
            </a:r>
            <a:r>
              <a:rPr lang="fr-FR" b="1" u="sng" dirty="0"/>
              <a:t>»</a:t>
            </a:r>
            <a:r>
              <a:rPr lang="en-GB" b="1" u="sng" dirty="0"/>
              <a:t> </a:t>
            </a:r>
            <a:r>
              <a:rPr lang="en-GB" u="sng" dirty="0"/>
              <a:t>pour </a:t>
            </a:r>
            <a:r>
              <a:rPr lang="en-GB" u="sng" dirty="0" err="1"/>
              <a:t>revenir</a:t>
            </a:r>
            <a:r>
              <a:rPr lang="en-GB" u="sng" dirty="0"/>
              <a:t> et lire la </a:t>
            </a:r>
            <a:r>
              <a:rPr lang="en-GB" u="sng" dirty="0" err="1"/>
              <a:t>précédente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06441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55905" y="1099125"/>
            <a:ext cx="10680191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pouvez</a:t>
            </a:r>
            <a:r>
              <a:rPr lang="en-GB" sz="2400" b="1" dirty="0"/>
              <a:t> </a:t>
            </a:r>
            <a:r>
              <a:rPr lang="en-GB" sz="2400" b="1" dirty="0" err="1"/>
              <a:t>choisir</a:t>
            </a:r>
            <a:r>
              <a:rPr lang="en-GB" sz="2400" b="1" dirty="0"/>
              <a:t> </a:t>
            </a:r>
            <a:r>
              <a:rPr lang="en-GB" sz="2400" dirty="0"/>
              <a:t>de </a:t>
            </a:r>
            <a:r>
              <a:rPr lang="en-GB" sz="2400" dirty="0" err="1"/>
              <a:t>voir</a:t>
            </a:r>
            <a:r>
              <a:rPr lang="en-GB" sz="2400" dirty="0"/>
              <a:t> les emplacements des </a:t>
            </a:r>
            <a:r>
              <a:rPr lang="en-GB" sz="2400" dirty="0" err="1"/>
              <a:t>paires</a:t>
            </a:r>
            <a:r>
              <a:rPr lang="en-GB" sz="2400" dirty="0"/>
              <a:t>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b="1" dirty="0" err="1"/>
              <a:t>vous</a:t>
            </a:r>
            <a:r>
              <a:rPr lang="en-GB" sz="2400" b="1" dirty="0"/>
              <a:t> le </a:t>
            </a:r>
            <a:r>
              <a:rPr lang="en-GB" sz="2400" b="1" dirty="0" err="1"/>
              <a:t>souhaitez</a:t>
            </a:r>
            <a:endParaRPr lang="en-GB" sz="2400" b="1" dirty="0"/>
          </a:p>
          <a:p>
            <a:pPr algn="ctr">
              <a:spcAft>
                <a:spcPts val="600"/>
              </a:spcAft>
            </a:pPr>
            <a:r>
              <a:rPr lang="en-GB" sz="2400" dirty="0"/>
              <a:t>Pour </a:t>
            </a:r>
            <a:r>
              <a:rPr lang="en-GB" sz="2400" dirty="0" err="1"/>
              <a:t>ce</a:t>
            </a:r>
            <a:r>
              <a:rPr lang="en-GB" sz="2400" dirty="0"/>
              <a:t> faire, </a:t>
            </a:r>
            <a:r>
              <a:rPr lang="en-GB" sz="2400" dirty="0" err="1"/>
              <a:t>simplement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fr-FR" sz="2400" b="1" dirty="0"/>
              <a:t>le bouton « Oui »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</a:t>
            </a:r>
            <a:r>
              <a:rPr lang="fr-FR" sz="2400" b="1" dirty="0"/>
              <a:t>« Non »</a:t>
            </a:r>
            <a:r>
              <a:rPr lang="fr-FR" sz="2400" dirty="0"/>
              <a:t> pour procéder à</a:t>
            </a:r>
            <a:r>
              <a:rPr lang="en-GB" sz="2400" dirty="0"/>
              <a:t> la phase de test.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481328" y="1022181"/>
            <a:ext cx="905255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b="1" dirty="0"/>
              <a:t>Attention!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aurez</a:t>
            </a:r>
            <a:r>
              <a:rPr lang="en-GB" sz="2400" dirty="0"/>
              <a:t> </a:t>
            </a:r>
            <a:r>
              <a:rPr lang="en-GB" sz="2400" dirty="0" err="1"/>
              <a:t>seulement</a:t>
            </a:r>
            <a:r>
              <a:rPr lang="en-GB" sz="2400" dirty="0"/>
              <a:t> </a:t>
            </a:r>
            <a:r>
              <a:rPr lang="en-GB" sz="2400" b="1" dirty="0"/>
              <a:t>5 </a:t>
            </a:r>
            <a:r>
              <a:rPr lang="en-GB" sz="2400" b="1" dirty="0" err="1"/>
              <a:t>secondes</a:t>
            </a:r>
            <a:r>
              <a:rPr lang="en-GB" sz="2400" b="1" dirty="0"/>
              <a:t> </a:t>
            </a:r>
            <a:r>
              <a:rPr lang="en-GB" sz="2400" dirty="0"/>
              <a:t>pour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question!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ne </a:t>
            </a:r>
            <a:r>
              <a:rPr lang="en-GB" sz="2400" dirty="0" err="1"/>
              <a:t>repondez</a:t>
            </a:r>
            <a:r>
              <a:rPr lang="en-GB" sz="2400" dirty="0"/>
              <a:t> pas, </a:t>
            </a:r>
            <a:r>
              <a:rPr lang="en-GB" sz="2400" b="1" dirty="0" err="1"/>
              <a:t>l’essai</a:t>
            </a:r>
            <a:r>
              <a:rPr lang="en-GB" sz="2400" b="1" dirty="0"/>
              <a:t> </a:t>
            </a:r>
            <a:r>
              <a:rPr lang="en-GB" sz="2400" b="1" dirty="0" err="1"/>
              <a:t>passera</a:t>
            </a:r>
            <a:r>
              <a:rPr lang="en-GB" sz="2400" b="1" dirty="0"/>
              <a:t> </a:t>
            </a:r>
            <a:r>
              <a:rPr lang="fr-FR" sz="2400" b="1" dirty="0"/>
              <a:t>à</a:t>
            </a:r>
            <a:r>
              <a:rPr lang="en-GB" sz="2400" b="1" dirty="0"/>
              <a:t> la phase de test </a:t>
            </a:r>
            <a:r>
              <a:rPr lang="en-GB" sz="2400" dirty="0" err="1"/>
              <a:t>automatiquement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4.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</a:t>
            </a:r>
            <a:r>
              <a:rPr lang="en-GB" sz="2400" dirty="0" err="1"/>
              <a:t>l’un</a:t>
            </a:r>
            <a:r>
              <a:rPr lang="en-GB" sz="2400" dirty="0"/>
              <a:t> de </a:t>
            </a:r>
            <a:r>
              <a:rPr lang="en-GB" sz="2400" dirty="0" err="1"/>
              <a:t>numéro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</a:t>
            </a:r>
            <a:r>
              <a:rPr lang="en-GB" sz="2400" dirty="0" err="1"/>
              <a:t>apparaîtront</a:t>
            </a:r>
            <a:r>
              <a:rPr lang="en-GB" sz="2400" dirty="0"/>
              <a:t> sur la grille (</a:t>
            </a:r>
            <a:r>
              <a:rPr lang="en-GB" sz="2400" dirty="0" err="1"/>
              <a:t>comme</a:t>
            </a:r>
            <a:r>
              <a:rPr lang="en-GB" sz="2400" dirty="0"/>
              <a:t> </a:t>
            </a:r>
            <a:r>
              <a:rPr lang="en-GB" sz="2400" dirty="0" err="1"/>
              <a:t>dessous</a:t>
            </a:r>
            <a:r>
              <a:rPr lang="en-GB" sz="2400" dirty="0"/>
              <a:t>)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: </a:t>
            </a:r>
            <a:r>
              <a:rPr lang="en-GB" sz="2400" b="1" dirty="0" err="1"/>
              <a:t>Cliquez</a:t>
            </a:r>
            <a:r>
              <a:rPr lang="en-GB" sz="2400" b="1" dirty="0"/>
              <a:t> sur </a:t>
            </a:r>
            <a:r>
              <a:rPr lang="en-GB" sz="2400" b="1" dirty="0" err="1"/>
              <a:t>l’emplacement</a:t>
            </a:r>
            <a:r>
              <a:rPr lang="en-GB" sz="2400" b="1" dirty="0"/>
              <a:t> de </a:t>
            </a:r>
            <a:r>
              <a:rPr lang="en-GB" sz="2400" b="1" dirty="0" err="1"/>
              <a:t>l’autre</a:t>
            </a:r>
            <a:r>
              <a:rPr lang="en-GB" sz="2400" b="1" dirty="0"/>
              <a:t> </a:t>
            </a:r>
            <a:r>
              <a:rPr lang="en-GB" sz="2400" b="1" dirty="0" err="1"/>
              <a:t>numéro</a:t>
            </a:r>
            <a:r>
              <a:rPr lang="en-GB" sz="2400" b="1" dirty="0"/>
              <a:t> de </a:t>
            </a:r>
            <a:r>
              <a:rPr lang="en-GB" sz="2400" b="1" dirty="0" err="1"/>
              <a:t>cette</a:t>
            </a:r>
            <a:r>
              <a:rPr lang="en-GB" sz="2400" b="1" dirty="0"/>
              <a:t> </a:t>
            </a:r>
            <a:r>
              <a:rPr lang="en-GB" sz="2400" b="1" dirty="0" err="1"/>
              <a:t>paire</a:t>
            </a:r>
            <a:endParaRPr lang="en-GB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3310126"/>
            <a:ext cx="2553693" cy="24752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4.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b="1" dirty="0" err="1"/>
              <a:t>vous</a:t>
            </a:r>
            <a:r>
              <a:rPr lang="en-GB" sz="2400" b="1" dirty="0"/>
              <a:t> ne </a:t>
            </a:r>
            <a:r>
              <a:rPr lang="en-GB" sz="2400" b="1" dirty="0" err="1"/>
              <a:t>savez</a:t>
            </a:r>
            <a:r>
              <a:rPr lang="en-GB" sz="2400" b="1" dirty="0"/>
              <a:t> pas </a:t>
            </a:r>
            <a:r>
              <a:rPr lang="en-GB" sz="2400" b="1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b="1" dirty="0"/>
              <a:t>le bouton gauche</a:t>
            </a:r>
            <a:r>
              <a:rPr lang="en-GB" sz="2400" dirty="0"/>
              <a:t> pour continuer </a:t>
            </a:r>
            <a:r>
              <a:rPr lang="fr-FR" sz="2400" dirty="0"/>
              <a:t>à</a:t>
            </a:r>
            <a:r>
              <a:rPr lang="en-GB" sz="2400" dirty="0"/>
              <a:t> la </a:t>
            </a:r>
            <a:r>
              <a:rPr lang="en-GB" sz="2400" dirty="0" err="1"/>
              <a:t>prochaine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endParaRPr lang="en-GB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4864608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4.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croyez</a:t>
            </a:r>
            <a:r>
              <a:rPr lang="en-GB" sz="2400" dirty="0"/>
              <a:t> que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avez</a:t>
            </a:r>
            <a:r>
              <a:rPr lang="en-GB" sz="2400" b="1" dirty="0"/>
              <a:t> </a:t>
            </a:r>
            <a:r>
              <a:rPr lang="en-GB" sz="2400" b="1" dirty="0" err="1"/>
              <a:t>atteint</a:t>
            </a:r>
            <a:r>
              <a:rPr lang="en-GB" sz="2400" b="1" dirty="0"/>
              <a:t> le score </a:t>
            </a:r>
            <a:r>
              <a:rPr lang="en-GB" sz="2400" b="1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b="1" dirty="0" err="1"/>
              <a:t>cliquer</a:t>
            </a:r>
            <a:r>
              <a:rPr lang="en-GB" sz="2400" b="1" dirty="0"/>
              <a:t> sur le bouton droite</a:t>
            </a:r>
            <a:r>
              <a:rPr lang="en-GB" sz="2400" dirty="0"/>
              <a:t> pour </a:t>
            </a:r>
            <a:r>
              <a:rPr lang="en-GB" sz="2400" dirty="0" err="1"/>
              <a:t>terminer</a:t>
            </a:r>
            <a:r>
              <a:rPr lang="en-GB" sz="2400" dirty="0"/>
              <a:t> la phase de test</a:t>
            </a:r>
            <a:endParaRPr lang="en-GB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749558" y="379385"/>
            <a:ext cx="46928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5. UN JUDGEMENT DE CONFIANCE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phase de test,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demanderons</a:t>
            </a:r>
            <a:r>
              <a:rPr lang="en-US" sz="2400" dirty="0"/>
              <a:t> </a:t>
            </a:r>
            <a:r>
              <a:rPr lang="en-US" sz="2400" dirty="0" err="1"/>
              <a:t>combien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</a:t>
            </a:r>
            <a:r>
              <a:rPr lang="en-US" sz="2400" b="1" dirty="0" err="1"/>
              <a:t>vous</a:t>
            </a:r>
            <a:r>
              <a:rPr lang="en-US" sz="2400" b="1" dirty="0"/>
              <a:t> </a:t>
            </a:r>
            <a:r>
              <a:rPr lang="en-US" sz="2400" b="1" dirty="0" err="1"/>
              <a:t>pensez</a:t>
            </a:r>
            <a:r>
              <a:rPr lang="en-US" sz="2400" b="1" dirty="0"/>
              <a:t> </a:t>
            </a:r>
            <a:r>
              <a:rPr lang="en-US" sz="2400" b="1" dirty="0" err="1"/>
              <a:t>avoir</a:t>
            </a:r>
            <a:r>
              <a:rPr lang="en-US" sz="2400" b="1" dirty="0"/>
              <a:t> </a:t>
            </a:r>
            <a:r>
              <a:rPr lang="en-US" sz="2400" b="1" dirty="0" err="1"/>
              <a:t>correctement</a:t>
            </a:r>
            <a:r>
              <a:rPr lang="en-US" sz="2400" b="1" dirty="0"/>
              <a:t> </a:t>
            </a:r>
            <a:r>
              <a:rPr lang="en-US" sz="2400" b="1" dirty="0" err="1"/>
              <a:t>deviné</a:t>
            </a:r>
            <a:endParaRPr lang="en-US" sz="2400" b="1" dirty="0"/>
          </a:p>
          <a:p>
            <a:pPr algn="ctr">
              <a:spcAft>
                <a:spcPts val="1200"/>
              </a:spcAft>
            </a:pPr>
            <a:r>
              <a:rPr lang="en-US" sz="2400" b="1" dirty="0"/>
              <a:t>Cliquer</a:t>
            </a:r>
            <a:r>
              <a:rPr lang="en-US" sz="2400" dirty="0"/>
              <a:t> sur le bouton </a:t>
            </a:r>
            <a:r>
              <a:rPr lang="en-US" sz="2400" dirty="0" err="1"/>
              <a:t>approprié</a:t>
            </a:r>
            <a:endParaRPr lang="en-GB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4169553"/>
            <a:ext cx="4839207" cy="8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Le but </a:t>
            </a:r>
            <a:r>
              <a:rPr lang="en-GB" sz="2400" dirty="0" err="1"/>
              <a:t>est</a:t>
            </a:r>
            <a:r>
              <a:rPr lang="en-GB" sz="2400" dirty="0"/>
              <a:t>:</a:t>
            </a:r>
          </a:p>
          <a:p>
            <a:pPr algn="ctr"/>
            <a:r>
              <a:rPr lang="en-GB" sz="2400" b="1" dirty="0" err="1"/>
              <a:t>Rappelez-vous</a:t>
            </a:r>
            <a:r>
              <a:rPr lang="en-GB" sz="2400" b="1" dirty="0"/>
              <a:t> les emplacements des </a:t>
            </a:r>
            <a:r>
              <a:rPr lang="en-GB" sz="2400" b="1" dirty="0" err="1"/>
              <a:t>paires</a:t>
            </a:r>
            <a:r>
              <a:rPr lang="en-GB" sz="2400" b="1" dirty="0"/>
              <a:t> de </a:t>
            </a:r>
            <a:r>
              <a:rPr lang="en-GB" sz="2400" b="1" dirty="0" err="1"/>
              <a:t>nombres</a:t>
            </a:r>
            <a:r>
              <a:rPr lang="en-GB" sz="2400" b="1" dirty="0"/>
              <a:t> sur la grille</a:t>
            </a:r>
          </a:p>
          <a:p>
            <a:pPr algn="ctr"/>
            <a:r>
              <a:rPr lang="en-GB" sz="2400" dirty="0"/>
              <a:t>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</a:t>
            </a:r>
            <a:r>
              <a:rPr lang="en-GB" sz="2400" dirty="0" err="1"/>
              <a:t>dessous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43C80-B2F8-4F8A-A6F9-784BCA9F1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92" t="10460" r="22213" b="5868"/>
          <a:stretch/>
        </p:blipFill>
        <p:spPr>
          <a:xfrm>
            <a:off x="4859273" y="3291839"/>
            <a:ext cx="2473453" cy="24897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7E6996-3F2B-4A1A-9E33-0B9F184DC5DA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6. RETOUR SUR VOTRE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3170865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judgement de </a:t>
            </a:r>
            <a:r>
              <a:rPr lang="en-US" sz="2400" dirty="0" err="1"/>
              <a:t>confiance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</a:t>
            </a:r>
            <a:r>
              <a:rPr lang="en-US" sz="2400" b="1" dirty="0"/>
              <a:t>retour</a:t>
            </a:r>
            <a:r>
              <a:rPr lang="en-US" sz="2400" dirty="0"/>
              <a:t> sur </a:t>
            </a:r>
            <a:r>
              <a:rPr lang="en-US" sz="2400" dirty="0" err="1"/>
              <a:t>votre</a:t>
            </a:r>
            <a:r>
              <a:rPr lang="en-US" sz="2400" dirty="0"/>
              <a:t> performance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L’emplacement</a:t>
            </a:r>
            <a:r>
              <a:rPr lang="en-GB" sz="2400" dirty="0"/>
              <a:t> </a:t>
            </a:r>
            <a:r>
              <a:rPr lang="en-GB" sz="2400" b="1" dirty="0" err="1"/>
              <a:t>surligné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jaune</a:t>
            </a:r>
            <a:r>
              <a:rPr lang="en-GB" sz="2400" dirty="0"/>
              <a:t> </a:t>
            </a:r>
            <a:r>
              <a:rPr lang="en-GB" sz="2400" dirty="0" err="1"/>
              <a:t>indique</a:t>
            </a:r>
            <a:r>
              <a:rPr lang="en-GB" sz="2400" dirty="0"/>
              <a:t> le </a:t>
            </a:r>
            <a:r>
              <a:rPr lang="en-GB" sz="2400" dirty="0" err="1"/>
              <a:t>numéro</a:t>
            </a:r>
            <a:r>
              <a:rPr lang="en-GB" sz="2400" dirty="0"/>
              <a:t> qui </a:t>
            </a:r>
            <a:r>
              <a:rPr lang="en-GB" sz="2400" b="1" dirty="0" err="1"/>
              <a:t>vous</a:t>
            </a:r>
            <a:r>
              <a:rPr lang="en-GB" sz="2400" b="1" dirty="0"/>
              <a:t> a </a:t>
            </a:r>
            <a:r>
              <a:rPr lang="en-GB" sz="2400" b="1" dirty="0" err="1"/>
              <a:t>été</a:t>
            </a:r>
            <a:r>
              <a:rPr lang="en-GB" sz="2400" b="1" dirty="0"/>
              <a:t> </a:t>
            </a:r>
            <a:r>
              <a:rPr lang="en-GB" sz="2400" b="1" dirty="0" err="1"/>
              <a:t>montré</a:t>
            </a:r>
            <a:r>
              <a:rPr lang="en-GB" sz="2400" dirty="0"/>
              <a:t> pendant la phase de test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557016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6. RETOUR SUR VOTRE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3170865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874195" y="154540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clique </a:t>
            </a:r>
            <a:r>
              <a:rPr lang="en-GB" sz="2400" b="1" dirty="0"/>
              <a:t>au </a:t>
            </a:r>
            <a:r>
              <a:rPr lang="en-GB" sz="2400" b="1" dirty="0" err="1"/>
              <a:t>mauvais</a:t>
            </a:r>
            <a:r>
              <a:rPr lang="en-GB" sz="2400" b="1" dirty="0"/>
              <a:t> </a:t>
            </a:r>
            <a:r>
              <a:rPr lang="en-GB" sz="2400" b="1" dirty="0" err="1"/>
              <a:t>endroit</a:t>
            </a:r>
            <a:r>
              <a:rPr lang="en-GB" sz="2400" dirty="0"/>
              <a:t>, </a:t>
            </a:r>
            <a:r>
              <a:rPr lang="en-GB" sz="2400" dirty="0" err="1"/>
              <a:t>cet</a:t>
            </a:r>
            <a:r>
              <a:rPr lang="en-GB" sz="2400" dirty="0"/>
              <a:t> emplacement sera </a:t>
            </a:r>
            <a:r>
              <a:rPr lang="en-GB" sz="2400" b="1" dirty="0" err="1"/>
              <a:t>surligné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rouge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895683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6. RETOUR SUR VOTRE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3126319"/>
            <a:ext cx="2734056" cy="2935224"/>
          </a:xfrm>
          <a:prstGeom prst="rect">
            <a:avLst/>
          </a:prstGeom>
        </p:spPr>
      </p:pic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154540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clique </a:t>
            </a:r>
            <a:r>
              <a:rPr lang="en-GB" sz="2400" b="1" dirty="0"/>
              <a:t>au bon </a:t>
            </a:r>
            <a:r>
              <a:rPr lang="en-GB" sz="2400" b="1" dirty="0" err="1"/>
              <a:t>endroit</a:t>
            </a:r>
            <a:r>
              <a:rPr lang="en-GB" sz="2400" dirty="0"/>
              <a:t>, </a:t>
            </a:r>
            <a:r>
              <a:rPr lang="en-GB" sz="2400" dirty="0" err="1"/>
              <a:t>cet</a:t>
            </a:r>
            <a:r>
              <a:rPr lang="en-GB" sz="2400" dirty="0"/>
              <a:t> emplacement sera </a:t>
            </a:r>
            <a:r>
              <a:rPr lang="en-GB" sz="2400" b="1" dirty="0" err="1"/>
              <a:t>surligné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vert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4206240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7. RETOUR À LA PREMIÈRE ÉTAPE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retour sur </a:t>
            </a:r>
            <a:r>
              <a:rPr lang="en-US" sz="2400" dirty="0" err="1"/>
              <a:t>votre</a:t>
            </a:r>
            <a:r>
              <a:rPr lang="en-US" sz="2400" dirty="0"/>
              <a:t> performance,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essai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commencer le prochain essai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b="1" dirty="0"/>
              <a:t>Par </a:t>
            </a:r>
            <a:r>
              <a:rPr lang="en-US" sz="2400" b="1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l’experience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du premier coup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NOTE FINAL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5E4B4-017B-4856-B596-EA7C26A8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0" t="48800" r="22494" b="19067"/>
          <a:stretch/>
        </p:blipFill>
        <p:spPr>
          <a:xfrm>
            <a:off x="3142487" y="3630168"/>
            <a:ext cx="5907024" cy="2203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3080749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4" y="1129902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Parfois</a:t>
            </a:r>
            <a:r>
              <a:rPr lang="en-GB" sz="2400" dirty="0"/>
              <a:t>, au lieu de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deuxi</a:t>
            </a:r>
            <a:r>
              <a:rPr lang="fr-FR" sz="2400" dirty="0"/>
              <a:t>è</a:t>
            </a:r>
            <a:r>
              <a:rPr lang="en-GB" sz="2400" dirty="0"/>
              <a:t>me question de </a:t>
            </a:r>
            <a:r>
              <a:rPr lang="en-GB" sz="2400" dirty="0" err="1"/>
              <a:t>confiance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Cette</a:t>
            </a:r>
            <a:r>
              <a:rPr lang="en-GB" sz="2400" dirty="0"/>
              <a:t> question </a:t>
            </a:r>
            <a:r>
              <a:rPr lang="en-GB" sz="2400" dirty="0" err="1"/>
              <a:t>concerne</a:t>
            </a:r>
            <a:r>
              <a:rPr lang="en-GB" sz="2400" dirty="0"/>
              <a:t> </a:t>
            </a:r>
            <a:r>
              <a:rPr lang="en-GB" sz="2400" b="1" dirty="0" err="1"/>
              <a:t>votre</a:t>
            </a:r>
            <a:r>
              <a:rPr lang="en-GB" sz="2400" b="1" dirty="0"/>
              <a:t> </a:t>
            </a:r>
            <a:r>
              <a:rPr lang="en-GB" sz="2400" b="1" dirty="0" err="1"/>
              <a:t>confiance</a:t>
            </a:r>
            <a:r>
              <a:rPr lang="en-GB" sz="2400" b="1" dirty="0"/>
              <a:t> </a:t>
            </a:r>
            <a:r>
              <a:rPr lang="en-GB" sz="2400" b="1" dirty="0" err="1"/>
              <a:t>d’avoir</a:t>
            </a:r>
            <a:r>
              <a:rPr lang="en-GB" sz="2400" b="1" dirty="0"/>
              <a:t> </a:t>
            </a:r>
            <a:r>
              <a:rPr lang="en-GB" sz="2400" b="1" dirty="0" err="1"/>
              <a:t>atteint</a:t>
            </a:r>
            <a:r>
              <a:rPr lang="en-GB" sz="2400" b="1" dirty="0"/>
              <a:t> le score </a:t>
            </a:r>
            <a:r>
              <a:rPr lang="en-GB" sz="2400" b="1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aviez</a:t>
            </a:r>
            <a:r>
              <a:rPr lang="en-GB" sz="2400" dirty="0"/>
              <a:t>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testé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DES INSTRUCTIONS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A73E6-F817-44CF-90D6-109F4F317DEA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72F94248-2768-440B-8A0F-E8CD923D3CA0}"/>
              </a:ext>
            </a:extLst>
          </p:cNvPr>
          <p:cNvSpPr txBox="1"/>
          <p:nvPr/>
        </p:nvSpPr>
        <p:spPr>
          <a:xfrm>
            <a:off x="1874195" y="2228672"/>
            <a:ext cx="84436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écran</a:t>
            </a:r>
            <a:r>
              <a:rPr lang="en-GB" sz="2400" dirty="0"/>
              <a:t>, </a:t>
            </a:r>
            <a:r>
              <a:rPr lang="en-GB" sz="2400" dirty="0" err="1"/>
              <a:t>l’experience</a:t>
            </a:r>
            <a:r>
              <a:rPr lang="en-GB" sz="2400" dirty="0"/>
              <a:t> </a:t>
            </a:r>
            <a:r>
              <a:rPr lang="en-GB" sz="2400" dirty="0" err="1"/>
              <a:t>commencera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Seulement</a:t>
            </a:r>
            <a:r>
              <a:rPr lang="en-GB" sz="2400" b="1" dirty="0"/>
              <a:t> continuer </a:t>
            </a:r>
            <a:r>
              <a:rPr lang="en-GB" sz="2400" b="1" dirty="0" err="1"/>
              <a:t>si</a:t>
            </a:r>
            <a:r>
              <a:rPr lang="en-GB" sz="2400" b="1" dirty="0"/>
              <a:t>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avez</a:t>
            </a:r>
            <a:r>
              <a:rPr lang="en-GB" sz="2400" b="1" dirty="0"/>
              <a:t> bien </a:t>
            </a:r>
            <a:r>
              <a:rPr lang="en-GB" sz="2400" b="1" dirty="0" err="1"/>
              <a:t>lu</a:t>
            </a:r>
            <a:r>
              <a:rPr lang="en-GB" sz="2400" b="1" dirty="0"/>
              <a:t> les instructions!</a:t>
            </a:r>
          </a:p>
          <a:p>
            <a:pPr algn="ctr">
              <a:spcAft>
                <a:spcPts val="1200"/>
              </a:spcAft>
            </a:pPr>
            <a:endParaRPr lang="en-GB" sz="2400" b="1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Finalement</a:t>
            </a:r>
            <a:r>
              <a:rPr lang="en-GB" sz="2400" b="1" dirty="0"/>
              <a:t>, merci beaucoup pour </a:t>
            </a:r>
            <a:r>
              <a:rPr lang="en-GB" sz="2400" b="1" dirty="0" err="1"/>
              <a:t>votre</a:t>
            </a:r>
            <a:r>
              <a:rPr lang="en-GB" sz="2400" b="1" dirty="0"/>
              <a:t> participation ! </a:t>
            </a:r>
            <a:r>
              <a:rPr lang="en-GB" sz="2400" b="1" dirty="0" err="1"/>
              <a:t>C’est</a:t>
            </a:r>
            <a:r>
              <a:rPr lang="en-GB" sz="2400" b="1" dirty="0"/>
              <a:t> </a:t>
            </a:r>
            <a:r>
              <a:rPr lang="en-GB" sz="2400" b="1" dirty="0" err="1"/>
              <a:t>vraiment</a:t>
            </a:r>
            <a:r>
              <a:rPr lang="en-GB" sz="2400" b="1" dirty="0"/>
              <a:t> </a:t>
            </a:r>
            <a:r>
              <a:rPr lang="en-GB" sz="2400" b="1" dirty="0" err="1"/>
              <a:t>précieux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</a:t>
            </a:r>
            <a:r>
              <a:rPr lang="en-GB" sz="2400" dirty="0" err="1"/>
              <a:t>l’un</a:t>
            </a:r>
            <a:r>
              <a:rPr lang="en-GB" sz="2400" dirty="0"/>
              <a:t> de </a:t>
            </a:r>
            <a:r>
              <a:rPr lang="en-GB" sz="2400" dirty="0" err="1"/>
              <a:t>numéro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</a:t>
            </a:r>
            <a:r>
              <a:rPr lang="en-GB" sz="2400" dirty="0" err="1"/>
              <a:t>apparaîtront</a:t>
            </a:r>
            <a:r>
              <a:rPr lang="en-GB" sz="2400" dirty="0"/>
              <a:t> sur la grille (</a:t>
            </a:r>
            <a:r>
              <a:rPr lang="en-GB" sz="2400" dirty="0" err="1"/>
              <a:t>comme</a:t>
            </a:r>
            <a:r>
              <a:rPr lang="en-GB" sz="2400" dirty="0"/>
              <a:t> </a:t>
            </a:r>
            <a:r>
              <a:rPr lang="en-GB" sz="2400" dirty="0" err="1"/>
              <a:t>dessous</a:t>
            </a:r>
            <a:r>
              <a:rPr lang="en-GB" sz="2400" dirty="0"/>
              <a:t>)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: </a:t>
            </a:r>
            <a:r>
              <a:rPr lang="en-GB" sz="2400" b="1" dirty="0" err="1"/>
              <a:t>Cliquez</a:t>
            </a:r>
            <a:r>
              <a:rPr lang="en-GB" sz="2400" b="1" dirty="0"/>
              <a:t> sur </a:t>
            </a:r>
            <a:r>
              <a:rPr lang="en-GB" sz="2400" b="1" dirty="0" err="1"/>
              <a:t>l’emplacement</a:t>
            </a:r>
            <a:r>
              <a:rPr lang="en-GB" sz="2400" b="1" dirty="0"/>
              <a:t> de </a:t>
            </a:r>
            <a:r>
              <a:rPr lang="en-GB" sz="2400" b="1" dirty="0" err="1"/>
              <a:t>l’autre</a:t>
            </a:r>
            <a:r>
              <a:rPr lang="en-GB" sz="2400" b="1" dirty="0"/>
              <a:t> </a:t>
            </a:r>
            <a:r>
              <a:rPr lang="en-GB" sz="2400" b="1" dirty="0" err="1"/>
              <a:t>numéro</a:t>
            </a:r>
            <a:r>
              <a:rPr lang="en-GB" sz="2400" b="1" dirty="0"/>
              <a:t> de </a:t>
            </a:r>
            <a:r>
              <a:rPr lang="en-GB" sz="2400" b="1" dirty="0" err="1"/>
              <a:t>cette</a:t>
            </a:r>
            <a:r>
              <a:rPr lang="en-GB" sz="2400" b="1" dirty="0"/>
              <a:t> </a:t>
            </a:r>
            <a:r>
              <a:rPr lang="en-GB" sz="2400" b="1" dirty="0" err="1"/>
              <a:t>paire</a:t>
            </a:r>
            <a:endParaRPr lang="en-GB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3310126"/>
            <a:ext cx="2553693" cy="24752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choisir</a:t>
            </a:r>
            <a:r>
              <a:rPr lang="en-GB" sz="2400" dirty="0"/>
              <a:t> de </a:t>
            </a:r>
            <a:r>
              <a:rPr lang="en-GB" sz="2400" dirty="0" err="1"/>
              <a:t>voir</a:t>
            </a:r>
            <a:r>
              <a:rPr lang="en-GB" sz="2400" dirty="0"/>
              <a:t> les emplacements des </a:t>
            </a:r>
            <a:r>
              <a:rPr lang="en-GB" sz="2400" dirty="0" err="1"/>
              <a:t>paires</a:t>
            </a:r>
            <a:r>
              <a:rPr lang="en-GB" sz="2400" dirty="0"/>
              <a:t>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en-GB" sz="2400" dirty="0" err="1"/>
              <a:t>souhaitez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Sur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, </a:t>
            </a:r>
            <a:r>
              <a:rPr lang="en-GB" sz="2400" b="1" dirty="0" err="1"/>
              <a:t>c’est</a:t>
            </a:r>
            <a:r>
              <a:rPr lang="en-GB" sz="2400" b="1" dirty="0"/>
              <a:t> à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dirty="0"/>
              <a:t>de decider </a:t>
            </a:r>
            <a:r>
              <a:rPr lang="en-GB" sz="2400" dirty="0" err="1"/>
              <a:t>combien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les emplacements des </a:t>
            </a:r>
            <a:r>
              <a:rPr lang="en-GB" sz="2400" dirty="0" err="1"/>
              <a:t>paires</a:t>
            </a:r>
            <a:r>
              <a:rPr lang="en-GB" sz="2400" dirty="0"/>
              <a:t> 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ED68E-3DC0-42E3-B904-25CE13DBD9F6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61D7D-679D-45EE-8206-082C2BBCE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1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2274838"/>
            <a:ext cx="8443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L’experience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structurée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b="1" dirty="0"/>
              <a:t>30 ESSAIS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 se </a:t>
            </a:r>
            <a:r>
              <a:rPr lang="en-GB" sz="2400" dirty="0" err="1"/>
              <a:t>déroulera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plusieurs</a:t>
            </a:r>
            <a:r>
              <a:rPr lang="en-GB" sz="2400" dirty="0"/>
              <a:t> </a:t>
            </a:r>
            <a:r>
              <a:rPr lang="fr-FR" sz="2400" dirty="0"/>
              <a:t>« </a:t>
            </a:r>
            <a:r>
              <a:rPr lang="en-GB" sz="2400" dirty="0" err="1"/>
              <a:t>étapes</a:t>
            </a:r>
            <a:r>
              <a:rPr lang="fr-FR" sz="2400" dirty="0"/>
              <a:t> »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Différentes « </a:t>
            </a:r>
            <a:r>
              <a:rPr lang="en-GB" sz="2400" dirty="0" err="1"/>
              <a:t>étapes</a:t>
            </a:r>
            <a:r>
              <a:rPr lang="fr-FR" sz="2400" dirty="0"/>
              <a:t> »</a:t>
            </a:r>
            <a:r>
              <a:rPr lang="en-GB" sz="2400" dirty="0"/>
              <a:t> correspondent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différents</a:t>
            </a:r>
            <a:r>
              <a:rPr lang="en-GB" sz="2400" dirty="0"/>
              <a:t> </a:t>
            </a:r>
            <a:r>
              <a:rPr lang="en-GB" sz="2400" dirty="0" err="1"/>
              <a:t>écrans</a:t>
            </a:r>
            <a:r>
              <a:rPr lang="en-GB" sz="2400" dirty="0"/>
              <a:t> </a:t>
            </a:r>
            <a:r>
              <a:rPr lang="en-GB" sz="2400" dirty="0" err="1"/>
              <a:t>affichés</a:t>
            </a:r>
            <a:r>
              <a:rPr lang="en-GB" sz="2400" dirty="0"/>
              <a:t> sur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ordinateur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DB7788-F6EF-443D-AE0F-3CBD3BAE6393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9FEEF-A83A-4FF7-AFFC-38470F82CC57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4677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/>
              <a:t>judgement </a:t>
            </a:r>
            <a:r>
              <a:rPr lang="en-GB" sz="2000" b="1" dirty="0" err="1"/>
              <a:t>d’auto-efficacité</a:t>
            </a:r>
            <a:endParaRPr lang="en-GB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730E7-75F8-4680-A980-B6501373496A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794872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1879</Words>
  <Application>Microsoft Office PowerPoint</Application>
  <PresentationFormat>Widescreen</PresentationFormat>
  <Paragraphs>212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80</cp:revision>
  <dcterms:created xsi:type="dcterms:W3CDTF">2020-02-28T14:25:54Z</dcterms:created>
  <dcterms:modified xsi:type="dcterms:W3CDTF">2020-05-11T14:57:19Z</dcterms:modified>
</cp:coreProperties>
</file>