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5" r:id="rId2"/>
    <p:sldId id="256" r:id="rId3"/>
    <p:sldId id="270" r:id="rId4"/>
    <p:sldId id="277" r:id="rId5"/>
    <p:sldId id="265" r:id="rId6"/>
    <p:sldId id="314" r:id="rId7"/>
    <p:sldId id="263" r:id="rId8"/>
    <p:sldId id="284" r:id="rId9"/>
    <p:sldId id="280" r:id="rId10"/>
    <p:sldId id="286" r:id="rId11"/>
    <p:sldId id="287" r:id="rId12"/>
    <p:sldId id="289" r:id="rId13"/>
    <p:sldId id="288" r:id="rId14"/>
    <p:sldId id="292" r:id="rId15"/>
    <p:sldId id="283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293" r:id="rId24"/>
    <p:sldId id="294" r:id="rId25"/>
    <p:sldId id="296" r:id="rId26"/>
    <p:sldId id="297" r:id="rId27"/>
    <p:sldId id="298" r:id="rId28"/>
    <p:sldId id="299" r:id="rId29"/>
    <p:sldId id="303" r:id="rId30"/>
    <p:sldId id="301" r:id="rId31"/>
    <p:sldId id="300" r:id="rId32"/>
    <p:sldId id="304" r:id="rId33"/>
    <p:sldId id="306" r:id="rId34"/>
    <p:sldId id="26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1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09/11/2020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2932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09/11/2020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925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09/11/2020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417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09/11/2020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721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09/11/2020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03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09/11/2020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43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09/11/2020</a:t>
            </a:fld>
            <a:endParaRPr lang="en-GB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707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09/11/2020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604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09/11/2020</a:t>
            </a:fld>
            <a:endParaRPr lang="en-GB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653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09/11/2020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85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09/11/2020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20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A38D2-D57A-4E64-B95F-0826012D069A}" type="datetimeFigureOut">
              <a:rPr lang="en-GB" smtClean="0"/>
              <a:t>09/11/2020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596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C7D9C-C8CD-41B8-B5BD-A9239E7A4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4782"/>
            <a:ext cx="10515600" cy="1325563"/>
          </a:xfrm>
        </p:spPr>
        <p:txBody>
          <a:bodyPr/>
          <a:lstStyle/>
          <a:p>
            <a:pPr algn="ctr"/>
            <a:r>
              <a:rPr lang="en-GB" b="1" dirty="0">
                <a:solidFill>
                  <a:srgbClr val="C00000"/>
                </a:solidFill>
              </a:rPr>
              <a:t>ATTENTION!</a:t>
            </a:r>
          </a:p>
        </p:txBody>
      </p:sp>
      <p:sp>
        <p:nvSpPr>
          <p:cNvPr id="4" name="ZoneTexte 4">
            <a:extLst>
              <a:ext uri="{FF2B5EF4-FFF2-40B4-BE49-F238E27FC236}">
                <a16:creationId xmlns:a16="http://schemas.microsoft.com/office/drawing/2014/main" id="{6D2F2BA2-301A-46DE-8C0A-5C6B098946FC}"/>
              </a:ext>
            </a:extLst>
          </p:cNvPr>
          <p:cNvSpPr txBox="1"/>
          <p:nvPr/>
        </p:nvSpPr>
        <p:spPr>
          <a:xfrm>
            <a:off x="1874195" y="797510"/>
            <a:ext cx="844360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Cette semaine, nous avons modifié les paires qui afficherons.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Maintenant, les paires consistent d’image de chiens (comme ci-dessous).</a:t>
            </a:r>
          </a:p>
          <a:p>
            <a:pPr algn="ctr"/>
            <a:endParaRPr lang="fr-FR" sz="2400" dirty="0"/>
          </a:p>
          <a:p>
            <a:pPr algn="ctr"/>
            <a:endParaRPr lang="fr-FR" sz="2400" dirty="0"/>
          </a:p>
          <a:p>
            <a:pPr algn="ctr"/>
            <a:endParaRPr lang="fr-FR" sz="2400" dirty="0"/>
          </a:p>
          <a:p>
            <a:pPr algn="ctr"/>
            <a:endParaRPr lang="fr-FR" sz="2400" dirty="0"/>
          </a:p>
          <a:p>
            <a:pPr algn="ctr"/>
            <a:endParaRPr lang="fr-FR" sz="2400" dirty="0"/>
          </a:p>
          <a:p>
            <a:pPr algn="ctr"/>
            <a:endParaRPr lang="fr-FR" sz="2400" dirty="0"/>
          </a:p>
          <a:p>
            <a:pPr algn="ctr"/>
            <a:endParaRPr lang="fr-FR" sz="2400" dirty="0"/>
          </a:p>
          <a:p>
            <a:pPr algn="ctr"/>
            <a:endParaRPr lang="fr-FR" sz="2400" dirty="0"/>
          </a:p>
          <a:p>
            <a:pPr algn="ctr"/>
            <a:endParaRPr lang="fr-FR" sz="2400" dirty="0"/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Rien d'autre n'a changé.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9E9A02-6B17-4D31-B70B-9410C0A57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698" y="2692443"/>
            <a:ext cx="2418726" cy="241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42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5" y="1160836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Vous répondrez à cette question en déplaçant la barre rouge le long de la règle numérique: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2257327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604B23-64CC-48D6-9E97-5644FE03B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3759820"/>
            <a:ext cx="10222993" cy="64008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37565" y="5607946"/>
            <a:ext cx="93168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Dans l’exemple ci-dessus, j’ai répondu que j’aurai besoin de voir les chiffres de la grille entre 8 et 11 fois pour atteindre le score cible…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295317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dirty="0" err="1"/>
              <a:t>Combien</a:t>
            </a:r>
            <a:r>
              <a:rPr lang="en-GB" dirty="0"/>
              <a:t> de </a:t>
            </a:r>
            <a:r>
              <a:rPr lang="en-GB" dirty="0" err="1"/>
              <a:t>fois</a:t>
            </a:r>
            <a:r>
              <a:rPr lang="en-GB" dirty="0"/>
              <a:t> </a:t>
            </a:r>
            <a:r>
              <a:rPr lang="en-GB" dirty="0" err="1"/>
              <a:t>aurez-vous</a:t>
            </a:r>
            <a:r>
              <a:rPr lang="en-GB" dirty="0"/>
              <a:t> </a:t>
            </a:r>
            <a:r>
              <a:rPr lang="en-GB" dirty="0" err="1"/>
              <a:t>besoin</a:t>
            </a:r>
            <a:r>
              <a:rPr lang="en-GB" dirty="0"/>
              <a:t> de </a:t>
            </a:r>
            <a:r>
              <a:rPr lang="en-GB" dirty="0" err="1"/>
              <a:t>voir</a:t>
            </a:r>
            <a:r>
              <a:rPr lang="en-GB" dirty="0"/>
              <a:t> les </a:t>
            </a:r>
            <a:r>
              <a:rPr lang="en-GB" dirty="0" err="1"/>
              <a:t>chiffres</a:t>
            </a:r>
            <a:r>
              <a:rPr lang="en-GB" dirty="0"/>
              <a:t> de la grille pour </a:t>
            </a:r>
            <a:r>
              <a:rPr lang="en-GB" dirty="0" err="1"/>
              <a:t>vous</a:t>
            </a:r>
            <a:r>
              <a:rPr lang="en-GB" dirty="0"/>
              <a:t> </a:t>
            </a:r>
            <a:r>
              <a:rPr lang="en-GB" dirty="0" err="1"/>
              <a:t>atteindre</a:t>
            </a:r>
            <a:r>
              <a:rPr lang="en-GB" dirty="0"/>
              <a:t> le score </a:t>
            </a:r>
            <a:r>
              <a:rPr lang="en-GB" dirty="0" err="1"/>
              <a:t>cible</a:t>
            </a:r>
            <a:r>
              <a:rPr lang="en-GB" dirty="0"/>
              <a:t> ?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JUGEMENT D’EFFICACITE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955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248963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Si le score cible est élevé, vous aurez sûrement besoin de visualiser les chiffres de la grille un grand nombre de fois.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déplacer la barre vers la gauche et la droite en utilisant respectivement les flèches gauche et droite du clavier: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344608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629190"/>
            <a:ext cx="10139172" cy="50292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JUGEMENT D’EFFICACITE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35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235319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Dans certains cas, vous ne saurez pas vraiment combien de fois vous aurez besoin de voir les chiffres de la grille. 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alors augmenter la largeur de la barre en utilisant la </a:t>
            </a:r>
            <a:r>
              <a:rPr lang="fr-FR" sz="2400" dirty="0" err="1"/>
              <a:t>flè</a:t>
            </a:r>
            <a:r>
              <a:rPr lang="en-US" sz="2400" dirty="0" err="1"/>
              <a:t>che</a:t>
            </a:r>
            <a:r>
              <a:rPr lang="en-US" sz="2400" dirty="0"/>
              <a:t> du haut du clavier:</a:t>
            </a:r>
            <a:endParaRPr lang="fr-FR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403746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688328"/>
            <a:ext cx="10139172" cy="5029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8EC20F-7B23-44F2-A770-70EBAE2ADB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5" t="36305" r="1436" b="55417"/>
          <a:stretch/>
        </p:blipFill>
        <p:spPr>
          <a:xfrm>
            <a:off x="1099564" y="4674612"/>
            <a:ext cx="10034780" cy="567707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JUGEMENT D’EFFICACITE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343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426388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Bien évidemment, vous pourrez aussi raccourcir la largeur de la barre en utilisant la flèche du bas: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080749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365331"/>
            <a:ext cx="10139172" cy="502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27480D-F9F5-4728-88AA-1CD183495D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1" t="36000" r="1126" b="55078"/>
          <a:stretch/>
        </p:blipFill>
        <p:spPr>
          <a:xfrm>
            <a:off x="1021076" y="4334256"/>
            <a:ext cx="10139172" cy="611869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JUGEMENT D’EFFICACITE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071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367248"/>
            <a:ext cx="8443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Pour confirmer votre réponse, appuyez sur « Entrée ».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2371063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E065B-06DE-4FA8-B107-3AAD6CA60B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3564205"/>
            <a:ext cx="10222993" cy="64008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874192" y="5670877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Note: vous avez 3 minutes pour répondre, après quoi la phase de mémorisation démarrera.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JUGEMENT D’EFFICACITE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723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57D0B7-5D12-4339-9C13-03FECEAAFF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2263" r="22948" b="6800"/>
          <a:stretch/>
        </p:blipFill>
        <p:spPr>
          <a:xfrm>
            <a:off x="4907280" y="3429000"/>
            <a:ext cx="2377440" cy="236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092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A4500C-5F4A-4047-919E-B45EC70269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59" t="12269" r="22703" b="6416"/>
          <a:stretch/>
        </p:blipFill>
        <p:spPr>
          <a:xfrm>
            <a:off x="4907280" y="3438849"/>
            <a:ext cx="2377440" cy="2363129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811144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42719D-4A45-44C3-8EB0-ACC1652162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66" t="12499" r="22889" b="6434"/>
          <a:stretch/>
        </p:blipFill>
        <p:spPr>
          <a:xfrm>
            <a:off x="4907280" y="3429000"/>
            <a:ext cx="2377440" cy="2377440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675680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AB1A48-F2D2-485F-9FD2-629DED9705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77" t="12177" r="22978" b="6504"/>
          <a:stretch/>
        </p:blipFill>
        <p:spPr>
          <a:xfrm>
            <a:off x="4907281" y="3429000"/>
            <a:ext cx="2377440" cy="2384799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2835191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49C4B9-034E-470D-8820-D2BAE3E1FA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59" t="12264" r="22918" b="6755"/>
          <a:stretch/>
        </p:blipFill>
        <p:spPr>
          <a:xfrm>
            <a:off x="4907280" y="3429000"/>
            <a:ext cx="2377440" cy="2367131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4148477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874204" y="2274838"/>
            <a:ext cx="8443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0070C0"/>
                </a:solidFill>
              </a:rPr>
              <a:t>TEST DE METACOGNITION:</a:t>
            </a:r>
          </a:p>
          <a:p>
            <a:pPr algn="ctr"/>
            <a:r>
              <a:rPr lang="fr-FR" sz="2400" b="1" dirty="0">
                <a:solidFill>
                  <a:srgbClr val="0070C0"/>
                </a:solidFill>
              </a:rPr>
              <a:t>INSTRUCTIONS</a:t>
            </a:r>
            <a:endParaRPr lang="en-GB" sz="2400" b="1" dirty="0">
              <a:solidFill>
                <a:srgbClr val="0070C0"/>
              </a:solidFill>
            </a:endParaRPr>
          </a:p>
          <a:p>
            <a:pPr algn="ctr"/>
            <a:endParaRPr lang="en-GB" sz="2400" dirty="0"/>
          </a:p>
          <a:p>
            <a:pPr algn="ctr"/>
            <a:endParaRPr lang="en-GB" sz="2400" dirty="0"/>
          </a:p>
        </p:txBody>
      </p:sp>
      <p:sp>
        <p:nvSpPr>
          <p:cNvPr id="3" name="Rectangle 2"/>
          <p:cNvSpPr/>
          <p:nvPr/>
        </p:nvSpPr>
        <p:spPr>
          <a:xfrm>
            <a:off x="642017" y="4317964"/>
            <a:ext cx="1090798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dirty="0" err="1"/>
              <a:t>Veuillez</a:t>
            </a:r>
            <a:r>
              <a:rPr lang="en-GB" sz="2400" dirty="0"/>
              <a:t> lire </a:t>
            </a:r>
            <a:r>
              <a:rPr lang="en-GB" sz="2400" dirty="0" err="1"/>
              <a:t>attentivement</a:t>
            </a:r>
            <a:r>
              <a:rPr lang="en-GB" sz="2400" dirty="0"/>
              <a:t> les instructions qui </a:t>
            </a:r>
            <a:r>
              <a:rPr lang="en-GB" sz="2400" dirty="0" err="1"/>
              <a:t>vont</a:t>
            </a:r>
            <a:r>
              <a:rPr lang="en-GB" sz="2400" dirty="0"/>
              <a:t> </a:t>
            </a:r>
            <a:r>
              <a:rPr lang="en-GB" sz="2400" dirty="0" err="1"/>
              <a:t>suivre</a:t>
            </a:r>
            <a:r>
              <a:rPr lang="en-GB" sz="2400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en-GB" sz="2400" dirty="0" err="1"/>
              <a:t>Appuyez</a:t>
            </a:r>
            <a:r>
              <a:rPr lang="en-GB" sz="2400" dirty="0"/>
              <a:t> sur </a:t>
            </a:r>
            <a:r>
              <a:rPr lang="fr-FR" sz="2400" dirty="0"/>
              <a:t>« </a:t>
            </a:r>
            <a:r>
              <a:rPr lang="en-GB" sz="2400" dirty="0"/>
              <a:t>la </a:t>
            </a:r>
            <a:r>
              <a:rPr lang="en-GB" sz="2400" dirty="0" err="1"/>
              <a:t>flèche</a:t>
            </a:r>
            <a:r>
              <a:rPr lang="en-GB" sz="2400" dirty="0"/>
              <a:t> de </a:t>
            </a:r>
            <a:r>
              <a:rPr lang="en-GB" sz="2400" dirty="0" err="1"/>
              <a:t>droite</a:t>
            </a:r>
            <a:r>
              <a:rPr lang="fr-FR" sz="2400" dirty="0"/>
              <a:t> »</a:t>
            </a:r>
            <a:r>
              <a:rPr lang="en-GB" sz="2400" dirty="0"/>
              <a:t> [</a:t>
            </a:r>
            <a:r>
              <a:rPr lang="en-GB" sz="2400" dirty="0">
                <a:sym typeface="Wingdings" panose="05000000000000000000" pitchFamily="2" charset="2"/>
              </a:rPr>
              <a:t>] </a:t>
            </a:r>
            <a:r>
              <a:rPr lang="en-GB" sz="2400" dirty="0"/>
              <a:t>pour continuer et lire la suite.</a:t>
            </a:r>
          </a:p>
          <a:p>
            <a:pPr algn="ctr">
              <a:lnSpc>
                <a:spcPct val="150000"/>
              </a:lnSpc>
            </a:pPr>
            <a:r>
              <a:rPr lang="en-GB" sz="2400" dirty="0" err="1"/>
              <a:t>Appuyez</a:t>
            </a:r>
            <a:r>
              <a:rPr lang="en-GB" sz="2400" dirty="0"/>
              <a:t> sur </a:t>
            </a:r>
            <a:r>
              <a:rPr lang="fr-FR" sz="2400" dirty="0"/>
              <a:t>« </a:t>
            </a:r>
            <a:r>
              <a:rPr lang="en-GB" sz="2400" dirty="0"/>
              <a:t>la </a:t>
            </a:r>
            <a:r>
              <a:rPr lang="en-GB" sz="2400" dirty="0" err="1"/>
              <a:t>flèche</a:t>
            </a:r>
            <a:r>
              <a:rPr lang="en-GB" sz="2400" dirty="0"/>
              <a:t> de gauche </a:t>
            </a:r>
            <a:r>
              <a:rPr lang="fr-FR" sz="2400" dirty="0"/>
              <a:t>»</a:t>
            </a:r>
            <a:r>
              <a:rPr lang="en-GB" sz="2400" dirty="0"/>
              <a:t> [</a:t>
            </a:r>
            <a:r>
              <a:rPr lang="en-GB" sz="2400" dirty="0">
                <a:sym typeface="Wingdings" panose="05000000000000000000" pitchFamily="2" charset="2"/>
              </a:rPr>
              <a:t>] </a:t>
            </a:r>
            <a:r>
              <a:rPr lang="en-GB" sz="2400" dirty="0"/>
              <a:t>pour </a:t>
            </a:r>
            <a:r>
              <a:rPr lang="en-GB" sz="2400" dirty="0" err="1"/>
              <a:t>revenir</a:t>
            </a:r>
            <a:r>
              <a:rPr lang="en-GB" sz="2400" dirty="0"/>
              <a:t> et lire </a:t>
            </a:r>
            <a:r>
              <a:rPr lang="en-GB" sz="2400" dirty="0" err="1"/>
              <a:t>l’instruction</a:t>
            </a:r>
            <a:r>
              <a:rPr lang="en-GB" sz="2400" dirty="0"/>
              <a:t> </a:t>
            </a:r>
            <a:r>
              <a:rPr lang="en-GB" sz="2400" dirty="0" err="1"/>
              <a:t>précédente</a:t>
            </a:r>
            <a:r>
              <a:rPr lang="en-GB" sz="2400" dirty="0"/>
              <a:t>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961423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AD0B42-0F03-41BC-8BEE-FD871E5F4F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88" t="12089" r="22889" b="6788"/>
          <a:stretch/>
        </p:blipFill>
        <p:spPr>
          <a:xfrm>
            <a:off x="4907280" y="3429001"/>
            <a:ext cx="2377440" cy="2371276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886666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12DCF4-5343-4697-915D-3F46C67EA0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96" t="12000" r="22770" b="6787"/>
          <a:stretch/>
        </p:blipFill>
        <p:spPr>
          <a:xfrm>
            <a:off x="4907280" y="3429000"/>
            <a:ext cx="2361633" cy="2362011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3575612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072D3E4-BF4B-4B42-994F-17256A9606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48" t="12177" r="23007" b="6667"/>
          <a:stretch/>
        </p:blipFill>
        <p:spPr>
          <a:xfrm>
            <a:off x="4907280" y="3429000"/>
            <a:ext cx="2377440" cy="2380047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743382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755905" y="1099125"/>
            <a:ext cx="1068019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pourrez</a:t>
            </a:r>
            <a:r>
              <a:rPr lang="en-GB" sz="2400" dirty="0"/>
              <a:t> </a:t>
            </a:r>
            <a:r>
              <a:rPr lang="en-GB" sz="2400" dirty="0" err="1"/>
              <a:t>voir</a:t>
            </a:r>
            <a:r>
              <a:rPr lang="en-GB" sz="2400" dirty="0"/>
              <a:t> et revoir les </a:t>
            </a:r>
            <a:r>
              <a:rPr lang="en-GB" sz="2400" dirty="0" err="1"/>
              <a:t>chiffres</a:t>
            </a:r>
            <a:r>
              <a:rPr lang="en-GB" sz="2400" dirty="0"/>
              <a:t> de la grille </a:t>
            </a:r>
            <a:r>
              <a:rPr lang="en-GB" sz="2400" dirty="0" err="1"/>
              <a:t>autant</a:t>
            </a:r>
            <a:r>
              <a:rPr lang="en-GB" sz="2400" dirty="0"/>
              <a:t> de </a:t>
            </a:r>
            <a:r>
              <a:rPr lang="en-GB" sz="2400" dirty="0" err="1"/>
              <a:t>fois</a:t>
            </a:r>
            <a:r>
              <a:rPr lang="en-GB" sz="2400" dirty="0"/>
              <a:t> que </a:t>
            </a:r>
            <a:r>
              <a:rPr lang="en-GB" sz="2400" dirty="0" err="1"/>
              <a:t>vous</a:t>
            </a:r>
            <a:r>
              <a:rPr lang="en-GB" sz="2400" dirty="0"/>
              <a:t> le </a:t>
            </a:r>
            <a:r>
              <a:rPr lang="fr-FR" sz="2400" dirty="0"/>
              <a:t>désirez</a:t>
            </a:r>
            <a:r>
              <a:rPr lang="en-GB" sz="2400" dirty="0"/>
              <a:t>.</a:t>
            </a:r>
          </a:p>
          <a:p>
            <a:pPr algn="ctr">
              <a:spcAft>
                <a:spcPts val="1200"/>
              </a:spcAft>
            </a:pPr>
            <a:r>
              <a:rPr lang="en-GB" sz="2400" dirty="0"/>
              <a:t>Après </a:t>
            </a:r>
            <a:r>
              <a:rPr lang="en-GB" sz="2400" dirty="0" err="1"/>
              <a:t>chaque</a:t>
            </a:r>
            <a:r>
              <a:rPr lang="en-GB" sz="2400" dirty="0"/>
              <a:t> visualisation de la grille, nous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demanderons</a:t>
            </a:r>
            <a:r>
              <a:rPr lang="en-GB" sz="2400" dirty="0"/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2466252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B677F4-C94A-4443-B094-1CFC75EE73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19" t="42933" r="39659" b="37321"/>
          <a:stretch/>
        </p:blipFill>
        <p:spPr>
          <a:xfrm>
            <a:off x="4811268" y="3156021"/>
            <a:ext cx="2569464" cy="164023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59893" y="5764964"/>
            <a:ext cx="10590662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souhaitez</a:t>
            </a:r>
            <a:r>
              <a:rPr lang="en-GB" sz="2400" dirty="0"/>
              <a:t> revoir la grille, </a:t>
            </a:r>
            <a:r>
              <a:rPr lang="en-GB" sz="2400" dirty="0" err="1"/>
              <a:t>cliquez</a:t>
            </a:r>
            <a:r>
              <a:rPr lang="en-GB" sz="2400" dirty="0"/>
              <a:t> sur </a:t>
            </a:r>
            <a:r>
              <a:rPr lang="fr-FR" sz="2400" dirty="0"/>
              <a:t>le bouton « Oui ».</a:t>
            </a:r>
          </a:p>
          <a:p>
            <a:pPr algn="ctr">
              <a:spcAft>
                <a:spcPts val="600"/>
              </a:spcAft>
            </a:pPr>
            <a:r>
              <a:rPr lang="fr-FR" sz="2400" dirty="0"/>
              <a:t>Sinon, vous pourrez cliquer sur le bouton « Non » et passer à</a:t>
            </a:r>
            <a:r>
              <a:rPr lang="en-GB" sz="2400" dirty="0"/>
              <a:t> la phase de test.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1138958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481328" y="1508954"/>
            <a:ext cx="9052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Note: vous avez 5 secondes seulement pour répondre, après quoi la phase de </a:t>
            </a:r>
            <a:r>
              <a:rPr lang="en-GB" sz="2400" dirty="0"/>
              <a:t>phase de test </a:t>
            </a:r>
            <a:r>
              <a:rPr lang="fr-FR" sz="2400" dirty="0"/>
              <a:t>démarrera</a:t>
            </a:r>
            <a:r>
              <a:rPr lang="en-GB" sz="2400" dirty="0"/>
              <a:t>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B677F4-C94A-4443-B094-1CFC75EE73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19" t="42933" r="39659" b="37321"/>
          <a:stretch/>
        </p:blipFill>
        <p:spPr>
          <a:xfrm>
            <a:off x="4811268" y="3770518"/>
            <a:ext cx="2569464" cy="1640237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2890649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248232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099125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la phase de test, nous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montrerons</a:t>
            </a:r>
            <a:r>
              <a:rPr lang="en-GB" sz="2400" dirty="0"/>
              <a:t> </a:t>
            </a:r>
            <a:r>
              <a:rPr lang="en-GB" sz="2400" dirty="0" err="1"/>
              <a:t>l’un</a:t>
            </a:r>
            <a:r>
              <a:rPr lang="en-GB" sz="2400" dirty="0"/>
              <a:t> des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 (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):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F87B56-3A1F-46ED-B0F7-1E813590C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4" t="16027" r="25294" b="12133"/>
          <a:stretch/>
        </p:blipFill>
        <p:spPr>
          <a:xfrm>
            <a:off x="4807226" y="2477609"/>
            <a:ext cx="2553693" cy="2475203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874195" y="5625673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cliquer</a:t>
            </a:r>
            <a:r>
              <a:rPr lang="en-GB" sz="2400" dirty="0"/>
              <a:t> sur </a:t>
            </a:r>
            <a:r>
              <a:rPr lang="en-GB" sz="2400" dirty="0" err="1"/>
              <a:t>l’emplacement</a:t>
            </a:r>
            <a:r>
              <a:rPr lang="en-GB" sz="2400" dirty="0"/>
              <a:t> de </a:t>
            </a:r>
            <a:r>
              <a:rPr lang="en-GB" sz="2400" dirty="0" err="1"/>
              <a:t>l’autre</a:t>
            </a:r>
            <a:r>
              <a:rPr lang="en-GB" sz="2400" dirty="0"/>
              <a:t> </a:t>
            </a:r>
            <a:r>
              <a:rPr lang="en-GB" sz="2400" dirty="0" err="1"/>
              <a:t>chiffre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</a:t>
            </a:r>
            <a:r>
              <a:rPr lang="en-GB" sz="2400" dirty="0" err="1"/>
              <a:t>cette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.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3242117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358254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204843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Il se peut que vous ne vous rappeliez plus de l’emplacement de l’autre chiffre composant la paire. 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alors cliquer sur le bouton « Montrez-moi la prochaine paire », en bas à gauche de la grille:</a:t>
            </a:r>
            <a:endParaRPr lang="fr-FR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E78A33-4A91-4109-8E3B-93A547C80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5" t="64490" r="25907" b="5532"/>
          <a:stretch/>
        </p:blipFill>
        <p:spPr>
          <a:xfrm>
            <a:off x="3695569" y="3933092"/>
            <a:ext cx="4800862" cy="196612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312EB6-4D0C-4ED2-AA55-6845DE2C422D}"/>
              </a:ext>
            </a:extLst>
          </p:cNvPr>
          <p:cNvCxnSpPr/>
          <p:nvPr/>
        </p:nvCxnSpPr>
        <p:spPr>
          <a:xfrm>
            <a:off x="1609344" y="5142113"/>
            <a:ext cx="2335525" cy="5669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41871213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391734"/>
            <a:ext cx="8443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Lorsque vous pensez avoir atteint le score cible, cliquez sur le bouton « je crois avoir atteint le score cible » pour terminer la phase de test: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E78A33-4A91-4109-8E3B-93A547C80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5" t="64490" r="25907" b="5532"/>
          <a:stretch/>
        </p:blipFill>
        <p:spPr>
          <a:xfrm>
            <a:off x="3695569" y="3655587"/>
            <a:ext cx="4800862" cy="196612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312EB6-4D0C-4ED2-AA55-6845DE2C422D}"/>
              </a:ext>
            </a:extLst>
          </p:cNvPr>
          <p:cNvCxnSpPr>
            <a:cxnSpLocks/>
          </p:cNvCxnSpPr>
          <p:nvPr/>
        </p:nvCxnSpPr>
        <p:spPr>
          <a:xfrm flipH="1">
            <a:off x="8388853" y="4928616"/>
            <a:ext cx="1815851" cy="5394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2896142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366514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4" y="1252745"/>
            <a:ext cx="8457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la phase de test, nous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demanderons</a:t>
            </a:r>
            <a:r>
              <a:rPr lang="en-US" sz="2400" dirty="0"/>
              <a:t> </a:t>
            </a:r>
            <a:r>
              <a:rPr lang="en-US" sz="2400" dirty="0" err="1"/>
              <a:t>d’évaluer</a:t>
            </a:r>
            <a:r>
              <a:rPr lang="en-US" sz="2400" dirty="0"/>
              <a:t> </a:t>
            </a:r>
            <a:r>
              <a:rPr lang="en-US" sz="2400" dirty="0" err="1"/>
              <a:t>votre</a:t>
            </a:r>
            <a:r>
              <a:rPr lang="en-US" sz="2400" dirty="0"/>
              <a:t> </a:t>
            </a:r>
            <a:r>
              <a:rPr lang="en-US" sz="2400" dirty="0" err="1"/>
              <a:t>confiance</a:t>
            </a:r>
            <a:r>
              <a:rPr lang="en-US" sz="2400" dirty="0"/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DC9D53-1594-4637-A7B7-B270E6EB6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64" t="48800" r="29888" b="40933"/>
          <a:stretch/>
        </p:blipFill>
        <p:spPr>
          <a:xfrm>
            <a:off x="3676396" y="3455318"/>
            <a:ext cx="4839207" cy="83750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45466" y="5760071"/>
            <a:ext cx="87010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dirty="0" err="1"/>
              <a:t>Répondez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cliquant</a:t>
            </a:r>
            <a:r>
              <a:rPr lang="en-US" sz="2400" dirty="0"/>
              <a:t> sur le </a:t>
            </a:r>
            <a:r>
              <a:rPr lang="en-US" sz="2400" dirty="0" err="1"/>
              <a:t>nombre</a:t>
            </a:r>
            <a:r>
              <a:rPr lang="en-US" sz="2400" dirty="0"/>
              <a:t> </a:t>
            </a:r>
            <a:r>
              <a:rPr lang="en-US" sz="2400" dirty="0" err="1"/>
              <a:t>d’emplacements</a:t>
            </a:r>
            <a:r>
              <a:rPr lang="en-US" sz="2400" dirty="0"/>
              <a:t> que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pensez</a:t>
            </a:r>
            <a:r>
              <a:rPr lang="en-US" sz="2400" dirty="0"/>
              <a:t> </a:t>
            </a:r>
            <a:r>
              <a:rPr lang="en-US" sz="2400" dirty="0" err="1"/>
              <a:t>avoir</a:t>
            </a:r>
            <a:r>
              <a:rPr lang="en-US" sz="2400" dirty="0"/>
              <a:t> </a:t>
            </a:r>
            <a:r>
              <a:rPr lang="en-US" sz="2400" dirty="0" err="1"/>
              <a:t>correctement</a:t>
            </a:r>
            <a:r>
              <a:rPr lang="en-US" sz="2400" dirty="0"/>
              <a:t> </a:t>
            </a:r>
            <a:r>
              <a:rPr lang="en-US" sz="2400" dirty="0" err="1"/>
              <a:t>deviné</a:t>
            </a:r>
            <a:r>
              <a:rPr lang="en-US" sz="2400" dirty="0"/>
              <a:t>!</a:t>
            </a:r>
            <a:endParaRPr lang="en-GB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6067193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707708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D8FE7F-D7E9-4D36-829D-0129FED49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0949" r="22948" b="73"/>
          <a:stretch/>
        </p:blipFill>
        <p:spPr>
          <a:xfrm>
            <a:off x="4751830" y="2797824"/>
            <a:ext cx="2651760" cy="2900996"/>
          </a:xfrm>
          <a:prstGeom prst="rect">
            <a:avLst/>
          </a:prstGeom>
        </p:spPr>
      </p:pic>
      <p:sp>
        <p:nvSpPr>
          <p:cNvPr id="11" name="ZoneTexte 7">
            <a:extLst>
              <a:ext uri="{FF2B5EF4-FFF2-40B4-BE49-F238E27FC236}">
                <a16:creationId xmlns:a16="http://schemas.microsoft.com/office/drawing/2014/main" id="{95989657-5D8A-49A2-B814-16BCC8CDACB2}"/>
              </a:ext>
            </a:extLst>
          </p:cNvPr>
          <p:cNvSpPr txBox="1"/>
          <p:nvPr/>
        </p:nvSpPr>
        <p:spPr>
          <a:xfrm>
            <a:off x="1874195" y="104440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le </a:t>
            </a:r>
            <a:r>
              <a:rPr lang="en-US" sz="2400" dirty="0" err="1"/>
              <a:t>jugement</a:t>
            </a:r>
            <a:r>
              <a:rPr lang="en-US" sz="2400" dirty="0"/>
              <a:t> de </a:t>
            </a:r>
            <a:r>
              <a:rPr lang="en-US" sz="2400" dirty="0" err="1"/>
              <a:t>confiance</a:t>
            </a:r>
            <a:r>
              <a:rPr lang="en-US" sz="2400" dirty="0"/>
              <a:t>, nous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donnerons</a:t>
            </a:r>
            <a:r>
              <a:rPr lang="en-US" sz="2400" dirty="0"/>
              <a:t> un retour sur </a:t>
            </a:r>
            <a:r>
              <a:rPr lang="en-US" sz="2400" dirty="0" err="1"/>
              <a:t>votre</a:t>
            </a:r>
            <a:r>
              <a:rPr lang="en-US" sz="2400" dirty="0"/>
              <a:t> performance.</a:t>
            </a:r>
          </a:p>
          <a:p>
            <a:pPr algn="ctr">
              <a:spcAft>
                <a:spcPts val="1200"/>
              </a:spcAft>
            </a:pPr>
            <a:r>
              <a:rPr lang="en-US" sz="2400" dirty="0"/>
              <a:t>Nous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montrerons</a:t>
            </a:r>
            <a:r>
              <a:rPr lang="en-US" sz="2400" dirty="0"/>
              <a:t>, </a:t>
            </a:r>
            <a:r>
              <a:rPr lang="en-US" sz="2400" dirty="0" err="1"/>
              <a:t>une</a:t>
            </a:r>
            <a:r>
              <a:rPr lang="en-US" sz="2400" dirty="0"/>
              <a:t> à </a:t>
            </a:r>
            <a:r>
              <a:rPr lang="en-US" sz="2400" dirty="0" err="1"/>
              <a:t>une</a:t>
            </a:r>
            <a:r>
              <a:rPr lang="en-US" sz="2400" dirty="0"/>
              <a:t>, </a:t>
            </a:r>
            <a:r>
              <a:rPr lang="en-US" sz="2400" dirty="0" err="1"/>
              <a:t>chaque</a:t>
            </a:r>
            <a:r>
              <a:rPr lang="en-US" sz="2400" dirty="0"/>
              <a:t> </a:t>
            </a:r>
            <a:r>
              <a:rPr lang="en-US" sz="2400" dirty="0" err="1"/>
              <a:t>paire</a:t>
            </a:r>
            <a:r>
              <a:rPr lang="en-US" sz="2400" dirty="0"/>
              <a:t> de </a:t>
            </a:r>
            <a:r>
              <a:rPr lang="en-US" sz="2400" dirty="0" err="1"/>
              <a:t>chiffres</a:t>
            </a:r>
            <a:r>
              <a:rPr lang="en-US" sz="2400" dirty="0"/>
              <a:t>: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6FCF26-4DF1-442A-897B-9167C8A5216B}"/>
              </a:ext>
            </a:extLst>
          </p:cNvPr>
          <p:cNvCxnSpPr>
            <a:cxnSpLocks/>
          </p:cNvCxnSpPr>
          <p:nvPr/>
        </p:nvCxnSpPr>
        <p:spPr>
          <a:xfrm>
            <a:off x="2578608" y="3183975"/>
            <a:ext cx="2103120" cy="5888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97257" y="6049226"/>
            <a:ext cx="105974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Le </a:t>
            </a:r>
            <a:r>
              <a:rPr lang="en-GB" sz="2400" dirty="0" err="1"/>
              <a:t>chiffre</a:t>
            </a:r>
            <a:r>
              <a:rPr lang="en-GB" sz="2400" dirty="0"/>
              <a:t> qui </a:t>
            </a:r>
            <a:r>
              <a:rPr lang="en-GB" sz="2400" dirty="0" err="1"/>
              <a:t>vous</a:t>
            </a:r>
            <a:r>
              <a:rPr lang="en-GB" sz="2400" dirty="0"/>
              <a:t> a </a:t>
            </a:r>
            <a:r>
              <a:rPr lang="en-GB" sz="2400" dirty="0" err="1"/>
              <a:t>été</a:t>
            </a:r>
            <a:r>
              <a:rPr lang="en-GB" sz="2400" dirty="0"/>
              <a:t> </a:t>
            </a:r>
            <a:r>
              <a:rPr lang="en-GB" sz="2400" dirty="0" err="1"/>
              <a:t>montré</a:t>
            </a:r>
            <a:r>
              <a:rPr lang="en-GB" sz="2400" dirty="0"/>
              <a:t> pendant la phase de test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jaune</a:t>
            </a:r>
            <a:r>
              <a:rPr lang="en-GB" sz="2400" dirty="0"/>
              <a:t>.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3322692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874196" y="462544"/>
            <a:ext cx="844360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Ce test </a:t>
            </a:r>
            <a:r>
              <a:rPr lang="en-GB" sz="2400" dirty="0" err="1"/>
              <a:t>dure</a:t>
            </a:r>
            <a:r>
              <a:rPr lang="en-GB" sz="2400" dirty="0"/>
              <a:t> environs 45 minutes.</a:t>
            </a:r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Il s’agit d’un test mesurant votre capacité à </a:t>
            </a:r>
            <a:r>
              <a:rPr lang="fr-FR" sz="2400" dirty="0" err="1"/>
              <a:t>auto-évaluer</a:t>
            </a:r>
            <a:r>
              <a:rPr lang="fr-FR" sz="2400" dirty="0"/>
              <a:t> correctement vos compétences mentales. C’est ce qu’on appelle la </a:t>
            </a:r>
            <a:r>
              <a:rPr lang="fr-FR" sz="2400" i="1" dirty="0"/>
              <a:t>métacognition</a:t>
            </a:r>
            <a:r>
              <a:rPr lang="fr-FR" sz="2400" dirty="0"/>
              <a:t>.</a:t>
            </a:r>
            <a:endParaRPr lang="en-GB" sz="2400" dirty="0"/>
          </a:p>
          <a:p>
            <a:pPr algn="ctr"/>
            <a:endParaRPr lang="en-GB" sz="2400" dirty="0"/>
          </a:p>
          <a:p>
            <a:pPr algn="ctr"/>
            <a:r>
              <a:rPr lang="en-GB" sz="2400" dirty="0" err="1"/>
              <a:t>En</a:t>
            </a:r>
            <a:r>
              <a:rPr lang="en-GB" sz="2400" dirty="0"/>
              <a:t> résumé,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allez</a:t>
            </a:r>
            <a:r>
              <a:rPr lang="en-GB" sz="2400" dirty="0"/>
              <a:t> </a:t>
            </a:r>
            <a:r>
              <a:rPr lang="en-GB" sz="2400" dirty="0" err="1"/>
              <a:t>effectuer</a:t>
            </a:r>
            <a:r>
              <a:rPr lang="en-GB" sz="2400" dirty="0"/>
              <a:t> </a:t>
            </a:r>
            <a:r>
              <a:rPr lang="en-GB" sz="2400" dirty="0" err="1"/>
              <a:t>une</a:t>
            </a:r>
            <a:r>
              <a:rPr lang="en-GB" sz="2400" dirty="0"/>
              <a:t> </a:t>
            </a:r>
            <a:r>
              <a:rPr lang="en-GB" sz="2400" dirty="0" err="1"/>
              <a:t>série</a:t>
            </a:r>
            <a:r>
              <a:rPr lang="en-GB" sz="2400" dirty="0"/>
              <a:t> de 30 </a:t>
            </a:r>
            <a:r>
              <a:rPr lang="en-GB" sz="2400" dirty="0" err="1"/>
              <a:t>exercices</a:t>
            </a:r>
            <a:r>
              <a:rPr lang="en-GB" sz="2400" dirty="0"/>
              <a:t> de </a:t>
            </a:r>
            <a:r>
              <a:rPr lang="en-GB" sz="2400" dirty="0" err="1"/>
              <a:t>mémoire</a:t>
            </a:r>
            <a:r>
              <a:rPr lang="en-GB" sz="2400" dirty="0"/>
              <a:t>. Nous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demanderons</a:t>
            </a:r>
            <a:r>
              <a:rPr lang="en-GB" sz="2400" dirty="0"/>
              <a:t> </a:t>
            </a:r>
            <a:r>
              <a:rPr lang="en-GB" sz="2400" dirty="0" err="1"/>
              <a:t>d’évaluer</a:t>
            </a:r>
            <a:r>
              <a:rPr lang="en-GB" sz="2400" dirty="0"/>
              <a:t> </a:t>
            </a:r>
            <a:r>
              <a:rPr lang="en-GB" sz="2400" dirty="0" err="1"/>
              <a:t>votre</a:t>
            </a:r>
            <a:r>
              <a:rPr lang="en-GB" sz="2400" dirty="0"/>
              <a:t> performance </a:t>
            </a:r>
            <a:r>
              <a:rPr lang="en-GB" sz="2400" dirty="0" err="1"/>
              <a:t>avant</a:t>
            </a:r>
            <a:r>
              <a:rPr lang="en-GB" sz="2400" dirty="0"/>
              <a:t> et après </a:t>
            </a:r>
            <a:r>
              <a:rPr lang="en-GB" sz="2400" dirty="0" err="1"/>
              <a:t>avoir</a:t>
            </a:r>
            <a:r>
              <a:rPr lang="en-GB" sz="2400" dirty="0"/>
              <a:t> </a:t>
            </a:r>
            <a:r>
              <a:rPr lang="en-GB" sz="2400" dirty="0" err="1"/>
              <a:t>effectué</a:t>
            </a:r>
            <a:r>
              <a:rPr lang="en-GB" sz="2400" dirty="0"/>
              <a:t> </a:t>
            </a:r>
            <a:r>
              <a:rPr lang="en-GB" sz="2400" dirty="0" err="1"/>
              <a:t>ces</a:t>
            </a:r>
            <a:r>
              <a:rPr lang="en-GB" sz="2400" dirty="0"/>
              <a:t> </a:t>
            </a:r>
            <a:r>
              <a:rPr lang="en-GB" sz="2400" dirty="0" err="1"/>
              <a:t>exercices</a:t>
            </a:r>
            <a:r>
              <a:rPr lang="en-GB" sz="2400" dirty="0"/>
              <a:t>.</a:t>
            </a:r>
          </a:p>
          <a:p>
            <a:pPr algn="ctr"/>
            <a:endParaRPr lang="en-GB" sz="2400" dirty="0"/>
          </a:p>
          <a:p>
            <a:pPr algn="ctr"/>
            <a:r>
              <a:rPr lang="en-GB" sz="2400" dirty="0"/>
              <a:t>Note: v</a:t>
            </a:r>
            <a:r>
              <a:rPr lang="fr-FR" sz="2400" dirty="0" err="1"/>
              <a:t>ous</a:t>
            </a:r>
            <a:r>
              <a:rPr lang="fr-FR" sz="2400" dirty="0"/>
              <a:t> recevrez une indemnisation financière de base de 2€ pour votre participation à ce test, quelle que soit votre performance. De plus, nous sélectionnerons au hasard un exercice du test et vous recevrez un bonus de 2€ si votre performance est adéquate.</a:t>
            </a:r>
            <a:endParaRPr lang="en-GB" sz="2400" dirty="0"/>
          </a:p>
          <a:p>
            <a:pPr algn="ctr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188334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757750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D8FE7F-D7E9-4D36-829D-0129FED49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0949" r="22948" b="73"/>
          <a:stretch/>
        </p:blipFill>
        <p:spPr>
          <a:xfrm>
            <a:off x="4751830" y="2847866"/>
            <a:ext cx="2651760" cy="2900996"/>
          </a:xfrm>
          <a:prstGeom prst="rect">
            <a:avLst/>
          </a:prstGeom>
        </p:spPr>
      </p:pic>
      <p:sp>
        <p:nvSpPr>
          <p:cNvPr id="12" name="ZoneTexte 7">
            <a:extLst>
              <a:ext uri="{FF2B5EF4-FFF2-40B4-BE49-F238E27FC236}">
                <a16:creationId xmlns:a16="http://schemas.microsoft.com/office/drawing/2014/main" id="{F02FD1A1-9929-44D9-9F07-EED2E9FF9F21}"/>
              </a:ext>
            </a:extLst>
          </p:cNvPr>
          <p:cNvSpPr txBox="1"/>
          <p:nvPr/>
        </p:nvSpPr>
        <p:spPr>
          <a:xfrm>
            <a:off x="1467110" y="1545401"/>
            <a:ext cx="9257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/>
              <a:t>désigné</a:t>
            </a:r>
            <a:r>
              <a:rPr lang="en-GB" sz="2400" dirty="0"/>
              <a:t> un emplacement </a:t>
            </a:r>
            <a:r>
              <a:rPr lang="en-GB" sz="2400" dirty="0" err="1"/>
              <a:t>erronné</a:t>
            </a:r>
            <a:r>
              <a:rPr lang="en-GB" sz="2400" dirty="0"/>
              <a:t>, </a:t>
            </a:r>
            <a:r>
              <a:rPr lang="en-GB" sz="2400" dirty="0" err="1"/>
              <a:t>il</a:t>
            </a:r>
            <a:r>
              <a:rPr lang="en-GB" sz="2400" dirty="0"/>
              <a:t>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rouge: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CD4248-E6AC-4B59-A117-145AA482BE3A}"/>
              </a:ext>
            </a:extLst>
          </p:cNvPr>
          <p:cNvCxnSpPr>
            <a:cxnSpLocks/>
          </p:cNvCxnSpPr>
          <p:nvPr/>
        </p:nvCxnSpPr>
        <p:spPr>
          <a:xfrm flipV="1">
            <a:off x="2331720" y="4572684"/>
            <a:ext cx="2350008" cy="9179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8573384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694060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A460D6-8CE1-4EEE-AE87-3496959FE4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58" t="9539" r="21855" b="462"/>
          <a:stretch/>
        </p:blipFill>
        <p:spPr>
          <a:xfrm>
            <a:off x="4728970" y="2739630"/>
            <a:ext cx="2734056" cy="293522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EE2DD0-CFF8-4106-BE71-63AD01162339}"/>
              </a:ext>
            </a:extLst>
          </p:cNvPr>
          <p:cNvCxnSpPr>
            <a:cxnSpLocks/>
          </p:cNvCxnSpPr>
          <p:nvPr/>
        </p:nvCxnSpPr>
        <p:spPr>
          <a:xfrm flipH="1">
            <a:off x="6875260" y="3819551"/>
            <a:ext cx="2497340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F02FD1A1-9929-44D9-9F07-EED2E9FF9F21}"/>
              </a:ext>
            </a:extLst>
          </p:cNvPr>
          <p:cNvSpPr txBox="1"/>
          <p:nvPr/>
        </p:nvSpPr>
        <p:spPr>
          <a:xfrm>
            <a:off x="1646781" y="1545401"/>
            <a:ext cx="8898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/>
              <a:t>désigné</a:t>
            </a:r>
            <a:r>
              <a:rPr lang="en-GB" sz="2400" dirty="0"/>
              <a:t> un emplacement correct, </a:t>
            </a:r>
            <a:r>
              <a:rPr lang="en-GB" sz="2400" dirty="0" err="1"/>
              <a:t>il</a:t>
            </a:r>
            <a:r>
              <a:rPr lang="en-GB" sz="2400" dirty="0"/>
              <a:t>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vert</a:t>
            </a:r>
            <a:r>
              <a:rPr lang="en-GB" sz="2400" dirty="0"/>
              <a:t>: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32089893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FIN D’UN EXERCICE</a:t>
            </a:r>
          </a:p>
        </p:txBody>
      </p:sp>
      <p:sp>
        <p:nvSpPr>
          <p:cNvPr id="14" name="ZoneTexte 7">
            <a:extLst>
              <a:ext uri="{FF2B5EF4-FFF2-40B4-BE49-F238E27FC236}">
                <a16:creationId xmlns:a16="http://schemas.microsoft.com/office/drawing/2014/main" id="{6ED12362-E7CD-45EA-BA24-48CBC31A52FA}"/>
              </a:ext>
            </a:extLst>
          </p:cNvPr>
          <p:cNvSpPr txBox="1"/>
          <p:nvPr/>
        </p:nvSpPr>
        <p:spPr>
          <a:xfrm>
            <a:off x="1874195" y="2120950"/>
            <a:ext cx="844360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</a:t>
            </a:r>
            <a:r>
              <a:rPr lang="en-US" sz="2400" dirty="0" err="1"/>
              <a:t>l’étape</a:t>
            </a:r>
            <a:r>
              <a:rPr lang="en-US" sz="2400" dirty="0"/>
              <a:t> 6 (retour sur </a:t>
            </a:r>
            <a:r>
              <a:rPr lang="en-US" sz="2400" dirty="0" err="1"/>
              <a:t>votre</a:t>
            </a:r>
            <a:r>
              <a:rPr lang="en-US" sz="2400" dirty="0"/>
              <a:t> performance),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aurez</a:t>
            </a:r>
            <a:r>
              <a:rPr lang="en-US" sz="2400" dirty="0"/>
              <a:t> </a:t>
            </a:r>
            <a:r>
              <a:rPr lang="en-US" sz="2400" dirty="0" err="1"/>
              <a:t>completé</a:t>
            </a:r>
            <a:r>
              <a:rPr lang="en-US" sz="2400" dirty="0"/>
              <a:t> un </a:t>
            </a:r>
            <a:r>
              <a:rPr lang="en-US" sz="2400" dirty="0" err="1"/>
              <a:t>exercice</a:t>
            </a:r>
            <a:r>
              <a:rPr lang="en-US" sz="2400" dirty="0"/>
              <a:t> – bravo!</a:t>
            </a:r>
          </a:p>
          <a:p>
            <a:pPr algn="ctr">
              <a:spcAft>
                <a:spcPts val="1200"/>
              </a:spcAft>
            </a:pP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pourrez</a:t>
            </a:r>
            <a:r>
              <a:rPr lang="en-US" sz="2400" dirty="0"/>
              <a:t> </a:t>
            </a:r>
            <a:r>
              <a:rPr lang="fr-FR" sz="2400" dirty="0"/>
              <a:t>prendre autant de temps que vous le souhaitez avant de démarrer le prochain exercice.</a:t>
            </a:r>
            <a:endParaRPr lang="en-US" sz="2400" dirty="0"/>
          </a:p>
          <a:p>
            <a:pPr algn="ctr">
              <a:spcAft>
                <a:spcPts val="1200"/>
              </a:spcAft>
            </a:pPr>
            <a:r>
              <a:rPr lang="en-US" sz="2400" dirty="0"/>
              <a:t>Par </a:t>
            </a:r>
            <a:r>
              <a:rPr lang="en-US" sz="2400" dirty="0" err="1"/>
              <a:t>contre</a:t>
            </a:r>
            <a:r>
              <a:rPr lang="en-US" sz="2400" dirty="0"/>
              <a:t>,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fermez</a:t>
            </a:r>
            <a:r>
              <a:rPr lang="en-US" sz="2400" dirty="0"/>
              <a:t> </a:t>
            </a:r>
            <a:r>
              <a:rPr lang="en-US" sz="2400" dirty="0" err="1"/>
              <a:t>l’onglet</a:t>
            </a:r>
            <a:r>
              <a:rPr lang="en-US" sz="2400" dirty="0"/>
              <a:t> de </a:t>
            </a:r>
            <a:r>
              <a:rPr lang="en-US" sz="2400" dirty="0" err="1"/>
              <a:t>votre</a:t>
            </a:r>
            <a:r>
              <a:rPr lang="en-US" sz="2400" dirty="0"/>
              <a:t> </a:t>
            </a:r>
            <a:r>
              <a:rPr lang="en-US" sz="2400" dirty="0" err="1"/>
              <a:t>navigateur</a:t>
            </a:r>
            <a:r>
              <a:rPr lang="en-US" sz="2400" dirty="0"/>
              <a:t>,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devrez</a:t>
            </a:r>
            <a:r>
              <a:rPr lang="en-US" sz="2400" dirty="0"/>
              <a:t> </a:t>
            </a:r>
            <a:r>
              <a:rPr lang="en-US" sz="2400" dirty="0" err="1"/>
              <a:t>recommencer</a:t>
            </a:r>
            <a:r>
              <a:rPr lang="en-US" sz="2400" dirty="0"/>
              <a:t> le test </a:t>
            </a:r>
            <a:r>
              <a:rPr lang="en-US" sz="2400" dirty="0" err="1"/>
              <a:t>depuis</a:t>
            </a:r>
            <a:r>
              <a:rPr lang="en-US" sz="2400" dirty="0"/>
              <a:t> la début…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7316128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UNE PETITE VARIATION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D5E4B4-017B-4856-B596-EA7C26A8DA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80" t="48800" r="22494" b="19067"/>
          <a:stretch/>
        </p:blipFill>
        <p:spPr>
          <a:xfrm>
            <a:off x="3142487" y="2706666"/>
            <a:ext cx="5907024" cy="22037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491764-CAF2-4C4D-92A4-4E066D1B85CA}"/>
              </a:ext>
            </a:extLst>
          </p:cNvPr>
          <p:cNvSpPr/>
          <p:nvPr/>
        </p:nvSpPr>
        <p:spPr>
          <a:xfrm>
            <a:off x="2936748" y="2157247"/>
            <a:ext cx="6318504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E02846F-DB7E-42DB-A4A9-A42683009D06}"/>
              </a:ext>
            </a:extLst>
          </p:cNvPr>
          <p:cNvSpPr txBox="1"/>
          <p:nvPr/>
        </p:nvSpPr>
        <p:spPr>
          <a:xfrm>
            <a:off x="1874194" y="1129902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Lors</a:t>
            </a:r>
            <a:r>
              <a:rPr lang="en-GB" sz="2400" dirty="0"/>
              <a:t> de </a:t>
            </a:r>
            <a:r>
              <a:rPr lang="en-GB" sz="2400" dirty="0" err="1"/>
              <a:t>certains</a:t>
            </a:r>
            <a:r>
              <a:rPr lang="en-GB" sz="2400" dirty="0"/>
              <a:t> </a:t>
            </a:r>
            <a:r>
              <a:rPr lang="en-GB" sz="2400" dirty="0" err="1"/>
              <a:t>exercices</a:t>
            </a:r>
            <a:r>
              <a:rPr lang="en-GB" sz="2400" dirty="0"/>
              <a:t>, nous </a:t>
            </a:r>
            <a:r>
              <a:rPr lang="en-GB" sz="2400" dirty="0" err="1"/>
              <a:t>remplacerons</a:t>
            </a:r>
            <a:r>
              <a:rPr lang="en-GB" sz="2400" dirty="0"/>
              <a:t> la phase de test par </a:t>
            </a:r>
            <a:r>
              <a:rPr lang="en-GB" sz="2400" dirty="0" err="1"/>
              <a:t>une</a:t>
            </a:r>
            <a:r>
              <a:rPr lang="en-GB" sz="2400" dirty="0"/>
              <a:t> </a:t>
            </a:r>
            <a:r>
              <a:rPr lang="en-GB" sz="2400" dirty="0" err="1"/>
              <a:t>évaluation</a:t>
            </a:r>
            <a:r>
              <a:rPr lang="en-GB" sz="2400" dirty="0"/>
              <a:t> de </a:t>
            </a:r>
            <a:r>
              <a:rPr lang="en-GB" sz="2400" dirty="0" err="1"/>
              <a:t>confiance</a:t>
            </a:r>
            <a:r>
              <a:rPr lang="en-GB" sz="2400" dirty="0"/>
              <a:t>: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6759" y="5598846"/>
            <a:ext cx="101584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Répondez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déplaçant</a:t>
            </a:r>
            <a:r>
              <a:rPr lang="en-GB" sz="2400" dirty="0"/>
              <a:t> le </a:t>
            </a:r>
            <a:r>
              <a:rPr lang="en-GB" sz="2400" dirty="0" err="1"/>
              <a:t>curseur</a:t>
            </a:r>
            <a:r>
              <a:rPr lang="en-GB" sz="2400" dirty="0"/>
              <a:t> de </a:t>
            </a:r>
            <a:r>
              <a:rPr lang="en-GB" sz="2400" dirty="0" err="1"/>
              <a:t>manière</a:t>
            </a:r>
            <a:r>
              <a:rPr lang="en-GB" sz="2400" dirty="0"/>
              <a:t> à </a:t>
            </a:r>
            <a:r>
              <a:rPr lang="en-GB" sz="2400" dirty="0" err="1"/>
              <a:t>indiquer</a:t>
            </a:r>
            <a:r>
              <a:rPr lang="en-GB" sz="2400" dirty="0"/>
              <a:t> </a:t>
            </a:r>
            <a:r>
              <a:rPr lang="en-GB" sz="2400" dirty="0" err="1"/>
              <a:t>votre</a:t>
            </a:r>
            <a:r>
              <a:rPr lang="en-GB" sz="2400" dirty="0"/>
              <a:t> certitude </a:t>
            </a:r>
            <a:r>
              <a:rPr lang="en-GB" sz="2400" dirty="0" err="1"/>
              <a:t>d’atteindre</a:t>
            </a:r>
            <a:r>
              <a:rPr lang="en-GB" sz="2400" dirty="0"/>
              <a:t> le score </a:t>
            </a:r>
            <a:r>
              <a:rPr lang="en-GB" sz="2400" dirty="0" err="1"/>
              <a:t>cible</a:t>
            </a:r>
            <a:r>
              <a:rPr lang="en-GB" sz="2400" dirty="0"/>
              <a:t>, </a:t>
            </a:r>
            <a:r>
              <a:rPr lang="en-GB" sz="2400" dirty="0" err="1"/>
              <a:t>si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aviez</a:t>
            </a:r>
            <a:r>
              <a:rPr lang="en-GB" sz="2400" dirty="0"/>
              <a:t> </a:t>
            </a:r>
            <a:r>
              <a:rPr lang="en-GB" sz="2400" dirty="0" err="1"/>
              <a:t>été</a:t>
            </a:r>
            <a:r>
              <a:rPr lang="en-GB" sz="2400" dirty="0"/>
              <a:t> </a:t>
            </a:r>
            <a:r>
              <a:rPr lang="en-GB" sz="2400" dirty="0" err="1"/>
              <a:t>testé</a:t>
            </a:r>
            <a:r>
              <a:rPr lang="en-GB" sz="2400" dirty="0"/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EEA791-0279-444E-8DBE-A13258AF07E7}"/>
              </a:ext>
            </a:extLst>
          </p:cNvPr>
          <p:cNvSpPr txBox="1"/>
          <p:nvPr/>
        </p:nvSpPr>
        <p:spPr>
          <a:xfrm>
            <a:off x="3245358" y="2807405"/>
            <a:ext cx="590702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400" dirty="0"/>
              <a:t>Pensez-vous que vous auriez atteint le score cible de 8 si vous aviez été testé ?</a:t>
            </a:r>
          </a:p>
          <a:p>
            <a:r>
              <a:rPr lang="fr-FR" sz="1400" dirty="0"/>
              <a:t>- 100% = </a:t>
            </a:r>
            <a:r>
              <a:rPr lang="fr-FR" sz="1400" b="1" dirty="0"/>
              <a:t>Certainement pas</a:t>
            </a:r>
            <a:r>
              <a:rPr lang="fr-FR" sz="1400" dirty="0"/>
              <a:t>, 0% = </a:t>
            </a:r>
            <a:r>
              <a:rPr lang="fr-FR" sz="1400" b="1" dirty="0"/>
              <a:t>Je ne sais pas</a:t>
            </a:r>
            <a:r>
              <a:rPr lang="fr-FR" sz="1400" dirty="0"/>
              <a:t>, et 100% = </a:t>
            </a:r>
            <a:r>
              <a:rPr lang="fr-FR" sz="1400" b="1" dirty="0"/>
              <a:t>Absolument oui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22468743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RÉSUMÉ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467086" y="1210306"/>
            <a:ext cx="92578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Au total, le test </a:t>
            </a:r>
            <a:r>
              <a:rPr lang="en-GB" sz="2400" dirty="0" err="1"/>
              <a:t>comprend</a:t>
            </a:r>
            <a:r>
              <a:rPr lang="en-GB" sz="2400" dirty="0"/>
              <a:t> 30 </a:t>
            </a:r>
            <a:r>
              <a:rPr lang="en-GB" sz="2400" dirty="0" err="1"/>
              <a:t>exercices</a:t>
            </a:r>
            <a:r>
              <a:rPr lang="en-GB" sz="2400" dirty="0"/>
              <a:t> de </a:t>
            </a:r>
            <a:r>
              <a:rPr lang="en-GB" sz="2400" dirty="0" err="1"/>
              <a:t>mémoire</a:t>
            </a:r>
            <a:r>
              <a:rPr lang="en-GB" sz="2400" dirty="0"/>
              <a:t>.</a:t>
            </a:r>
          </a:p>
          <a:p>
            <a:pPr algn="ctr"/>
            <a:endParaRPr lang="en-GB" sz="2400" dirty="0"/>
          </a:p>
          <a:p>
            <a:pPr algn="ctr"/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exercice</a:t>
            </a:r>
            <a:r>
              <a:rPr lang="en-GB" sz="2400" dirty="0"/>
              <a:t> de </a:t>
            </a:r>
            <a:r>
              <a:rPr lang="en-GB" sz="2400" dirty="0" err="1"/>
              <a:t>mémoire</a:t>
            </a:r>
            <a:r>
              <a:rPr lang="en-GB" sz="2400" dirty="0"/>
              <a:t> </a:t>
            </a:r>
            <a:r>
              <a:rPr lang="en-GB" sz="2400" dirty="0" err="1"/>
              <a:t>comprend</a:t>
            </a:r>
            <a:r>
              <a:rPr lang="en-GB" sz="2400" dirty="0"/>
              <a:t> 6 </a:t>
            </a:r>
            <a:r>
              <a:rPr lang="en-GB" sz="2400" dirty="0" err="1"/>
              <a:t>étapes</a:t>
            </a:r>
            <a:r>
              <a:rPr lang="en-GB" sz="2400" dirty="0"/>
              <a:t>:</a:t>
            </a:r>
          </a:p>
          <a:p>
            <a:pPr algn="ctr"/>
            <a:r>
              <a:rPr lang="en-GB" sz="2400" dirty="0" err="1"/>
              <a:t>Etape</a:t>
            </a:r>
            <a:r>
              <a:rPr lang="en-GB" sz="2400" dirty="0"/>
              <a:t> 1: indication du score </a:t>
            </a:r>
            <a:r>
              <a:rPr lang="en-GB" sz="2400" dirty="0" err="1"/>
              <a:t>cible</a:t>
            </a:r>
            <a:endParaRPr lang="en-GB" sz="2400" dirty="0"/>
          </a:p>
          <a:p>
            <a:pPr algn="ctr"/>
            <a:r>
              <a:rPr lang="en-GB" sz="2400" dirty="0" err="1"/>
              <a:t>Etape</a:t>
            </a:r>
            <a:r>
              <a:rPr lang="en-GB" sz="2400" dirty="0"/>
              <a:t> 2: </a:t>
            </a:r>
            <a:r>
              <a:rPr lang="en-GB" sz="2400" dirty="0" err="1"/>
              <a:t>jugement</a:t>
            </a:r>
            <a:r>
              <a:rPr lang="en-GB" sz="2400" dirty="0"/>
              <a:t> </a:t>
            </a:r>
            <a:r>
              <a:rPr lang="fr-FR" sz="2400" dirty="0"/>
              <a:t>d’efficacité</a:t>
            </a:r>
          </a:p>
          <a:p>
            <a:pPr algn="ctr"/>
            <a:r>
              <a:rPr lang="en-GB" sz="2400" dirty="0" err="1"/>
              <a:t>Etape</a:t>
            </a:r>
            <a:r>
              <a:rPr lang="en-GB" sz="2400" dirty="0"/>
              <a:t> 3: phase de </a:t>
            </a:r>
            <a:r>
              <a:rPr lang="en-GB" sz="2400" dirty="0" err="1"/>
              <a:t>mémorisation</a:t>
            </a:r>
            <a:endParaRPr lang="en-GB" sz="2400" dirty="0"/>
          </a:p>
          <a:p>
            <a:pPr algn="ctr"/>
            <a:r>
              <a:rPr lang="en-GB" sz="2400" dirty="0" err="1"/>
              <a:t>Etape</a:t>
            </a:r>
            <a:r>
              <a:rPr lang="en-GB" sz="2400" dirty="0"/>
              <a:t> 4: phase de test</a:t>
            </a:r>
          </a:p>
          <a:p>
            <a:pPr algn="ctr"/>
            <a:r>
              <a:rPr lang="en-GB" sz="2400" dirty="0" err="1"/>
              <a:t>Etape</a:t>
            </a:r>
            <a:r>
              <a:rPr lang="en-GB" sz="2400" dirty="0"/>
              <a:t> 5: </a:t>
            </a:r>
            <a:r>
              <a:rPr lang="en-GB" sz="2400" dirty="0" err="1"/>
              <a:t>jugement</a:t>
            </a:r>
            <a:r>
              <a:rPr lang="en-GB" sz="2400" dirty="0"/>
              <a:t> de </a:t>
            </a:r>
            <a:r>
              <a:rPr lang="en-GB" sz="2400" dirty="0" err="1"/>
              <a:t>confiance</a:t>
            </a:r>
            <a:endParaRPr lang="en-GB" sz="2400" dirty="0"/>
          </a:p>
          <a:p>
            <a:pPr algn="ctr"/>
            <a:r>
              <a:rPr lang="en-GB" sz="2400" dirty="0" err="1"/>
              <a:t>Etape</a:t>
            </a:r>
            <a:r>
              <a:rPr lang="en-GB" sz="2400" dirty="0"/>
              <a:t> 6: retour sur </a:t>
            </a:r>
            <a:r>
              <a:rPr lang="en-GB" sz="2400" dirty="0" err="1"/>
              <a:t>votre</a:t>
            </a:r>
            <a:r>
              <a:rPr lang="en-GB" sz="2400" dirty="0"/>
              <a:t> performance</a:t>
            </a:r>
          </a:p>
          <a:p>
            <a:pPr algn="ctr"/>
            <a:endParaRPr lang="en-GB" sz="2400" dirty="0"/>
          </a:p>
          <a:p>
            <a:pPr algn="ctr"/>
            <a:r>
              <a:rPr lang="en-GB" sz="2400" dirty="0" err="1"/>
              <a:t>Relisez</a:t>
            </a:r>
            <a:r>
              <a:rPr lang="en-GB" sz="2400" dirty="0"/>
              <a:t> </a:t>
            </a:r>
            <a:r>
              <a:rPr lang="en-GB" sz="2400" dirty="0" err="1"/>
              <a:t>ces</a:t>
            </a:r>
            <a:r>
              <a:rPr lang="en-GB" sz="2400" dirty="0"/>
              <a:t> instructions </a:t>
            </a:r>
            <a:r>
              <a:rPr lang="en-GB" sz="2400" dirty="0" err="1"/>
              <a:t>jusqu’à</a:t>
            </a:r>
            <a:r>
              <a:rPr lang="en-GB" sz="2400" dirty="0"/>
              <a:t> </a:t>
            </a:r>
            <a:r>
              <a:rPr lang="en-GB" sz="2400" dirty="0" err="1"/>
              <a:t>ce</a:t>
            </a:r>
            <a:r>
              <a:rPr lang="en-GB" sz="2400" dirty="0"/>
              <a:t> </a:t>
            </a:r>
            <a:r>
              <a:rPr lang="en-GB" sz="2400" dirty="0" err="1"/>
              <a:t>qu’elles</a:t>
            </a:r>
            <a:r>
              <a:rPr lang="en-GB" sz="2400" dirty="0"/>
              <a:t> </a:t>
            </a:r>
            <a:r>
              <a:rPr lang="en-GB" sz="2400" dirty="0" err="1"/>
              <a:t>soient</a:t>
            </a:r>
            <a:r>
              <a:rPr lang="en-GB" sz="2400" dirty="0"/>
              <a:t> </a:t>
            </a:r>
            <a:r>
              <a:rPr lang="en-GB" sz="2400" dirty="0" err="1"/>
              <a:t>parfaitement</a:t>
            </a:r>
            <a:r>
              <a:rPr lang="en-GB" sz="2400" dirty="0"/>
              <a:t> </a:t>
            </a:r>
            <a:r>
              <a:rPr lang="en-GB" sz="2400" dirty="0" err="1"/>
              <a:t>claires</a:t>
            </a:r>
            <a:r>
              <a:rPr lang="en-GB" sz="2400" dirty="0"/>
              <a:t>.</a:t>
            </a:r>
          </a:p>
          <a:p>
            <a:pPr algn="ctr"/>
            <a:endParaRPr lang="en-GB" sz="2400" dirty="0"/>
          </a:p>
          <a:p>
            <a:pPr algn="ctr"/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êtes</a:t>
            </a:r>
            <a:r>
              <a:rPr lang="en-GB" sz="2400" dirty="0"/>
              <a:t> prêt(e)? </a:t>
            </a:r>
            <a:r>
              <a:rPr lang="en-GB" sz="2400" dirty="0" err="1"/>
              <a:t>Cest</a:t>
            </a:r>
            <a:r>
              <a:rPr lang="en-GB" sz="2400" dirty="0"/>
              <a:t> </a:t>
            </a:r>
            <a:r>
              <a:rPr lang="en-GB" sz="2400" dirty="0" err="1"/>
              <a:t>parti</a:t>
            </a:r>
            <a:r>
              <a:rPr lang="en-GB" sz="2400" dirty="0"/>
              <a:t>…</a:t>
            </a:r>
          </a:p>
          <a:p>
            <a:pPr algn="ctr"/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686243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LES EXERCICES DE MEMOIRE: PRINCIPE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346863"/>
            <a:ext cx="8443609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 dirty="0" err="1"/>
              <a:t>Lors</a:t>
            </a:r>
            <a:r>
              <a:rPr lang="en-GB" sz="2400" dirty="0"/>
              <a:t> de </a:t>
            </a:r>
            <a:r>
              <a:rPr lang="en-GB" sz="2400" dirty="0" err="1"/>
              <a:t>chaque</a:t>
            </a:r>
            <a:r>
              <a:rPr lang="en-GB" sz="2400" dirty="0"/>
              <a:t> exercise de </a:t>
            </a:r>
            <a:r>
              <a:rPr lang="en-GB" sz="2400" dirty="0" err="1"/>
              <a:t>mémoire</a:t>
            </a:r>
            <a:r>
              <a:rPr lang="en-GB" sz="2400" dirty="0"/>
              <a:t>,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souvenir de la position de 8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disposés</a:t>
            </a:r>
            <a:r>
              <a:rPr lang="en-GB" sz="2400" dirty="0"/>
              <a:t> sur </a:t>
            </a:r>
            <a:r>
              <a:rPr lang="en-GB" sz="2400" dirty="0" err="1"/>
              <a:t>une</a:t>
            </a:r>
            <a:r>
              <a:rPr lang="en-GB" sz="2400" dirty="0"/>
              <a:t> grille </a:t>
            </a:r>
            <a:r>
              <a:rPr lang="en-GB" sz="2400" dirty="0" err="1"/>
              <a:t>carrée</a:t>
            </a:r>
            <a:r>
              <a:rPr lang="en-GB" sz="2400" dirty="0"/>
              <a:t>.</a:t>
            </a:r>
          </a:p>
          <a:p>
            <a:pPr algn="ctr">
              <a:spcAft>
                <a:spcPts val="600"/>
              </a:spcAft>
            </a:pP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l’exemple</a:t>
            </a:r>
            <a:r>
              <a:rPr lang="en-GB" sz="2400" dirty="0"/>
              <a:t> </a:t>
            </a:r>
            <a:r>
              <a:rPr lang="en-GB" sz="2400" dirty="0" err="1"/>
              <a:t>suivant</a:t>
            </a:r>
            <a:r>
              <a:rPr lang="en-GB" sz="2400" dirty="0"/>
              <a:t>, les </a:t>
            </a:r>
            <a:r>
              <a:rPr lang="en-GB" sz="2400" dirty="0" err="1"/>
              <a:t>deux</a:t>
            </a:r>
            <a:r>
              <a:rPr lang="en-GB" sz="2400" dirty="0"/>
              <a:t> </a:t>
            </a:r>
            <a:r>
              <a:rPr lang="en-GB" sz="2400" dirty="0" err="1"/>
              <a:t>chiffre</a:t>
            </a:r>
            <a:r>
              <a:rPr lang="en-GB" sz="2400" dirty="0"/>
              <a:t> “1” </a:t>
            </a:r>
            <a:r>
              <a:rPr lang="en-GB" sz="2400" dirty="0" err="1"/>
              <a:t>forment</a:t>
            </a:r>
            <a:r>
              <a:rPr lang="en-GB" sz="2400" dirty="0"/>
              <a:t> </a:t>
            </a:r>
            <a:r>
              <a:rPr lang="en-GB" sz="2400" dirty="0" err="1"/>
              <a:t>une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, </a:t>
            </a:r>
            <a:r>
              <a:rPr lang="en-GB" sz="2400" dirty="0" err="1"/>
              <a:t>dont</a:t>
            </a:r>
            <a:r>
              <a:rPr lang="en-GB" sz="2400" dirty="0"/>
              <a:t> </a:t>
            </a:r>
            <a:r>
              <a:rPr lang="en-GB" sz="2400" dirty="0" err="1"/>
              <a:t>chaque</a:t>
            </a:r>
            <a:r>
              <a:rPr lang="en-GB" sz="2400" dirty="0"/>
              <a:t> element </a:t>
            </a:r>
            <a:r>
              <a:rPr lang="en-GB" sz="2400" dirty="0" err="1"/>
              <a:t>est</a:t>
            </a:r>
            <a:r>
              <a:rPr lang="en-GB" sz="2400" dirty="0"/>
              <a:t> </a:t>
            </a:r>
            <a:r>
              <a:rPr lang="en-GB" sz="2400" dirty="0" err="1"/>
              <a:t>positionné</a:t>
            </a:r>
            <a:r>
              <a:rPr lang="en-GB" sz="2400" dirty="0"/>
              <a:t> sur un emplacement de la grille: </a:t>
            </a:r>
          </a:p>
        </p:txBody>
      </p:sp>
      <p:grpSp>
        <p:nvGrpSpPr>
          <p:cNvPr id="4" name="Groupe 3"/>
          <p:cNvGrpSpPr/>
          <p:nvPr/>
        </p:nvGrpSpPr>
        <p:grpSpPr>
          <a:xfrm>
            <a:off x="4807226" y="3724111"/>
            <a:ext cx="2553693" cy="2475203"/>
            <a:chOff x="4807226" y="3724111"/>
            <a:chExt cx="2553693" cy="2475203"/>
          </a:xfrm>
        </p:grpSpPr>
        <p:pic>
          <p:nvPicPr>
            <p:cNvPr id="12" name="Picture 1">
              <a:extLst>
                <a:ext uri="{FF2B5EF4-FFF2-40B4-BE49-F238E27FC236}">
                  <a16:creationId xmlns:a16="http://schemas.microsoft.com/office/drawing/2014/main" id="{88F87B56-3A1F-46ED-B0F7-1E813590C4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5294" t="16027" r="25294" b="12133"/>
            <a:stretch/>
          </p:blipFill>
          <p:spPr>
            <a:xfrm>
              <a:off x="4807226" y="3724111"/>
              <a:ext cx="2553693" cy="2475203"/>
            </a:xfrm>
            <a:prstGeom prst="rect">
              <a:avLst/>
            </a:prstGeom>
          </p:spPr>
        </p:pic>
        <p:pic>
          <p:nvPicPr>
            <p:cNvPr id="13" name="Picture 1">
              <a:extLst>
                <a:ext uri="{FF2B5EF4-FFF2-40B4-BE49-F238E27FC236}">
                  <a16:creationId xmlns:a16="http://schemas.microsoft.com/office/drawing/2014/main" id="{88F87B56-3A1F-46ED-B0F7-1E813590C4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9823" t="69829" r="37838" b="12205"/>
            <a:stretch/>
          </p:blipFill>
          <p:spPr>
            <a:xfrm>
              <a:off x="6072272" y="4325560"/>
              <a:ext cx="637735" cy="6189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7199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874195" y="123105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Nous </a:t>
            </a:r>
            <a:r>
              <a:rPr lang="en-GB" sz="2400" dirty="0" err="1"/>
              <a:t>testerons</a:t>
            </a:r>
            <a:r>
              <a:rPr lang="en-GB" sz="2400" dirty="0"/>
              <a:t> </a:t>
            </a:r>
            <a:r>
              <a:rPr lang="en-GB" sz="2400" dirty="0" err="1"/>
              <a:t>votre</a:t>
            </a:r>
            <a:r>
              <a:rPr lang="en-GB" sz="2400" dirty="0"/>
              <a:t> </a:t>
            </a:r>
            <a:r>
              <a:rPr lang="en-GB" sz="2400" dirty="0" err="1"/>
              <a:t>mémoire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montrant</a:t>
            </a:r>
            <a:r>
              <a:rPr lang="en-GB" sz="2400" dirty="0"/>
              <a:t> </a:t>
            </a:r>
            <a:r>
              <a:rPr lang="en-GB" sz="2400" dirty="0" err="1"/>
              <a:t>l’un</a:t>
            </a:r>
            <a:r>
              <a:rPr lang="en-GB" sz="2400" dirty="0"/>
              <a:t> des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F87B56-3A1F-46ED-B0F7-1E813590C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4" t="16027" r="25294" b="12133"/>
          <a:stretch/>
        </p:blipFill>
        <p:spPr>
          <a:xfrm>
            <a:off x="4807226" y="2518988"/>
            <a:ext cx="2553693" cy="2475203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LES EXERCICES DE MEMOIRE: PHASE DE TEST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599875" y="55976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alors</a:t>
            </a:r>
            <a:r>
              <a:rPr lang="en-GB" sz="2400" dirty="0"/>
              <a:t> nous </a:t>
            </a:r>
            <a:r>
              <a:rPr lang="en-GB" sz="2400" dirty="0" err="1"/>
              <a:t>indiquer</a:t>
            </a:r>
            <a:r>
              <a:rPr lang="en-GB" sz="2400" dirty="0"/>
              <a:t> </a:t>
            </a:r>
            <a:r>
              <a:rPr lang="en-GB" sz="2400" dirty="0" err="1"/>
              <a:t>l’emplacement</a:t>
            </a:r>
            <a:r>
              <a:rPr lang="en-GB" sz="2400" dirty="0"/>
              <a:t> de </a:t>
            </a:r>
            <a:r>
              <a:rPr lang="en-GB" sz="2400" dirty="0" err="1"/>
              <a:t>l’autre</a:t>
            </a:r>
            <a:r>
              <a:rPr lang="en-GB" sz="2400" dirty="0"/>
              <a:t> </a:t>
            </a:r>
            <a:r>
              <a:rPr lang="en-GB" sz="2400" dirty="0" err="1"/>
              <a:t>chiffre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9118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4" y="1403927"/>
            <a:ext cx="844360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Avant de tester votre mémoire, vous pourrez visualiser l’emplacement des 8 paires de chiffres autant de fois que vous le souhaitez.</a:t>
            </a:r>
          </a:p>
          <a:p>
            <a:pPr algn="ctr">
              <a:spcAft>
                <a:spcPts val="1200"/>
              </a:spcAft>
            </a:pPr>
            <a:endParaRPr lang="fr-FR" sz="2400" dirty="0"/>
          </a:p>
          <a:p>
            <a:pPr algn="ctr">
              <a:spcAft>
                <a:spcPts val="1200"/>
              </a:spcAft>
            </a:pPr>
            <a:r>
              <a:rPr lang="fr-FR" sz="2400" dirty="0"/>
              <a:t>Cela dit, avant chaque essai, nous vous indiquerons le nombre de paires de chiffres dont vous devrez vous rappeler pour obtenir le bonus financier. C’est ce que nous appelons le « </a:t>
            </a:r>
            <a:r>
              <a:rPr lang="fr-FR" sz="2400" b="1" dirty="0"/>
              <a:t>score cible</a:t>
            </a:r>
            <a:r>
              <a:rPr lang="fr-FR" sz="2400" dirty="0"/>
              <a:t> ».</a:t>
            </a:r>
          </a:p>
          <a:p>
            <a:pPr algn="ctr">
              <a:spcAft>
                <a:spcPts val="1200"/>
              </a:spcAft>
            </a:pPr>
            <a:endParaRPr lang="fr-FR" sz="2400" dirty="0"/>
          </a:p>
          <a:p>
            <a:pPr algn="ctr">
              <a:spcAft>
                <a:spcPts val="1200"/>
              </a:spcAft>
            </a:pPr>
            <a:r>
              <a:rPr lang="fr-FR" sz="2400" dirty="0"/>
              <a:t>La difficulté de chaque exercice dépend donc du score cible. Lors de la phase de mémorisation, vous devrez doser votre effort pour atteindre le score cible.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LES EXERCICES DE MEMOIRE: PHASE 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2559405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8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EVALUATION DE LA METACOGNITION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624292"/>
            <a:ext cx="844360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Au total, le test </a:t>
            </a:r>
            <a:r>
              <a:rPr lang="en-GB" sz="2400" dirty="0" err="1"/>
              <a:t>comprend</a:t>
            </a:r>
            <a:r>
              <a:rPr lang="en-GB" sz="2400" dirty="0"/>
              <a:t> 30 </a:t>
            </a:r>
            <a:r>
              <a:rPr lang="fr-FR" sz="2400" dirty="0"/>
              <a:t>exercices</a:t>
            </a:r>
            <a:r>
              <a:rPr lang="en-GB" sz="2400" dirty="0"/>
              <a:t> de </a:t>
            </a:r>
            <a:r>
              <a:rPr lang="en-GB" sz="2400" dirty="0" err="1"/>
              <a:t>mémoire</a:t>
            </a:r>
            <a:r>
              <a:rPr lang="en-GB" sz="2400" dirty="0"/>
              <a:t>.</a:t>
            </a:r>
          </a:p>
          <a:p>
            <a:pPr algn="ctr"/>
            <a:endParaRPr lang="en-GB" sz="2400" dirty="0"/>
          </a:p>
          <a:p>
            <a:pPr algn="ctr"/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exercice</a:t>
            </a:r>
            <a:r>
              <a:rPr lang="en-GB" sz="2400" dirty="0"/>
              <a:t> de </a:t>
            </a:r>
            <a:r>
              <a:rPr lang="en-GB" sz="2400" dirty="0" err="1"/>
              <a:t>mémoire</a:t>
            </a:r>
            <a:r>
              <a:rPr lang="en-GB" sz="2400" dirty="0"/>
              <a:t> </a:t>
            </a:r>
            <a:r>
              <a:rPr lang="en-GB" sz="2400" dirty="0" err="1"/>
              <a:t>comprend</a:t>
            </a:r>
            <a:r>
              <a:rPr lang="en-GB" sz="2400" dirty="0"/>
              <a:t> </a:t>
            </a:r>
            <a:r>
              <a:rPr lang="en-GB" sz="2400" dirty="0" err="1"/>
              <a:t>une</a:t>
            </a:r>
            <a:r>
              <a:rPr lang="en-GB" sz="2400" dirty="0"/>
              <a:t> phase de memorisation, et </a:t>
            </a:r>
            <a:r>
              <a:rPr lang="en-GB" sz="2400" dirty="0" err="1"/>
              <a:t>une</a:t>
            </a:r>
            <a:r>
              <a:rPr lang="en-GB" sz="2400" dirty="0"/>
              <a:t> phase de test.</a:t>
            </a:r>
          </a:p>
          <a:p>
            <a:pPr algn="ctr"/>
            <a:endParaRPr lang="en-GB" sz="2400" b="1" dirty="0"/>
          </a:p>
          <a:p>
            <a:pPr algn="ctr"/>
            <a:r>
              <a:rPr lang="en-GB" sz="2400" dirty="0"/>
              <a:t>De plus, nous </a:t>
            </a:r>
            <a:r>
              <a:rPr lang="en-GB" sz="2400" dirty="0" err="1"/>
              <a:t>allons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demander </a:t>
            </a:r>
            <a:r>
              <a:rPr lang="fr-FR" sz="2400" dirty="0"/>
              <a:t>d’évaluer</a:t>
            </a:r>
            <a:r>
              <a:rPr lang="en-GB" sz="2400" dirty="0"/>
              <a:t> </a:t>
            </a:r>
            <a:r>
              <a:rPr lang="en-GB" sz="2400" dirty="0" err="1"/>
              <a:t>votre</a:t>
            </a:r>
            <a:r>
              <a:rPr lang="en-GB" sz="2400" dirty="0"/>
              <a:t> </a:t>
            </a:r>
            <a:r>
              <a:rPr lang="en-GB" sz="2400" dirty="0" err="1"/>
              <a:t>mémoire</a:t>
            </a:r>
            <a:r>
              <a:rPr lang="en-GB" sz="2400" dirty="0"/>
              <a:t> </a:t>
            </a:r>
            <a:r>
              <a:rPr lang="en-GB" sz="2400" dirty="0" err="1"/>
              <a:t>avant</a:t>
            </a:r>
            <a:r>
              <a:rPr lang="en-GB" sz="2400" dirty="0"/>
              <a:t> et après la phase de test. </a:t>
            </a:r>
            <a:r>
              <a:rPr lang="en-GB" sz="2400" dirty="0" err="1"/>
              <a:t>Ces</a:t>
            </a:r>
            <a:r>
              <a:rPr lang="en-GB" sz="2400" dirty="0"/>
              <a:t> </a:t>
            </a:r>
            <a:r>
              <a:rPr lang="en-GB" sz="2400" dirty="0" err="1"/>
              <a:t>évaluations</a:t>
            </a:r>
            <a:r>
              <a:rPr lang="en-GB" sz="2400" dirty="0"/>
              <a:t> </a:t>
            </a:r>
            <a:r>
              <a:rPr lang="en-GB" sz="2400" dirty="0" err="1"/>
              <a:t>sont</a:t>
            </a:r>
            <a:r>
              <a:rPr lang="en-GB" sz="2400" dirty="0"/>
              <a:t> </a:t>
            </a:r>
            <a:r>
              <a:rPr lang="en-GB" sz="2400" dirty="0" err="1"/>
              <a:t>importantes</a:t>
            </a:r>
            <a:r>
              <a:rPr lang="en-GB" sz="2400" dirty="0"/>
              <a:t> pour </a:t>
            </a:r>
            <a:r>
              <a:rPr lang="fr-FR" sz="2400" dirty="0"/>
              <a:t>mesurer</a:t>
            </a:r>
            <a:r>
              <a:rPr lang="en-GB" sz="2400" dirty="0"/>
              <a:t> la </a:t>
            </a:r>
            <a:r>
              <a:rPr lang="en-GB" sz="2400" dirty="0" err="1"/>
              <a:t>métacognition</a:t>
            </a:r>
            <a:r>
              <a:rPr lang="en-GB" sz="2400" dirty="0"/>
              <a:t>.</a:t>
            </a:r>
          </a:p>
          <a:p>
            <a:pPr algn="ctr"/>
            <a:endParaRPr lang="en-GB" sz="2400" dirty="0"/>
          </a:p>
          <a:p>
            <a:pPr algn="ctr"/>
            <a:r>
              <a:rPr lang="en-GB" sz="2400" dirty="0"/>
              <a:t>Nous </a:t>
            </a:r>
            <a:r>
              <a:rPr lang="en-GB" sz="2400" dirty="0" err="1"/>
              <a:t>allons</a:t>
            </a:r>
            <a:r>
              <a:rPr lang="en-GB" sz="2400" dirty="0"/>
              <a:t> </a:t>
            </a:r>
            <a:r>
              <a:rPr lang="en-GB" sz="2400" dirty="0" err="1"/>
              <a:t>maintenant</a:t>
            </a:r>
            <a:r>
              <a:rPr lang="en-GB" sz="2400" dirty="0"/>
              <a:t> </a:t>
            </a:r>
            <a:r>
              <a:rPr lang="fr-FR" sz="2400" dirty="0"/>
              <a:t>détailler</a:t>
            </a:r>
            <a:r>
              <a:rPr lang="en-GB" sz="2400" dirty="0"/>
              <a:t> les 6 </a:t>
            </a:r>
            <a:r>
              <a:rPr lang="fr-FR" sz="2400" dirty="0"/>
              <a:t>« </a:t>
            </a:r>
            <a:r>
              <a:rPr lang="en-GB" sz="2400" dirty="0" err="1"/>
              <a:t>étapes</a:t>
            </a:r>
            <a:r>
              <a:rPr lang="fr-FR" sz="2400" dirty="0"/>
              <a:t> » de chaque exercice de mémoire.</a:t>
            </a:r>
          </a:p>
        </p:txBody>
      </p:sp>
    </p:spTree>
    <p:extLst>
      <p:ext uri="{BB962C8B-B14F-4D97-AF65-F5344CB8AC3E}">
        <p14:creationId xmlns:p14="http://schemas.microsoft.com/office/powerpoint/2010/main" val="205549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76701" y="379385"/>
            <a:ext cx="503859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1 - AFFICHAGE DU SCORE CIBLE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4" y="1243122"/>
            <a:ext cx="8443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Avant </a:t>
            </a: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fr-FR" sz="2400" dirty="0"/>
              <a:t>exercice, nous vous indiquerons le numéro de l’essai et le score cible (c’est-à-dire le nombre d’emplacements de chiffres dont vous devrez vous souvenir pour obtenir le bonus):</a:t>
            </a:r>
            <a:endParaRPr lang="en-GB" sz="2400" dirty="0"/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ZoneTexte 9">
            <a:extLst>
              <a:ext uri="{FF2B5EF4-FFF2-40B4-BE49-F238E27FC236}">
                <a16:creationId xmlns:a16="http://schemas.microsoft.com/office/drawing/2014/main" id="{C6521428-2C03-4866-9240-C0CA0E9FD4A9}"/>
              </a:ext>
            </a:extLst>
          </p:cNvPr>
          <p:cNvSpPr txBox="1"/>
          <p:nvPr/>
        </p:nvSpPr>
        <p:spPr>
          <a:xfrm>
            <a:off x="4915030" y="3993766"/>
            <a:ext cx="2361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/>
              <a:t>Essai</a:t>
            </a:r>
            <a:r>
              <a:rPr lang="en-GB" sz="2400" dirty="0"/>
              <a:t> </a:t>
            </a:r>
            <a:r>
              <a:rPr lang="en-GB" sz="2400" dirty="0" err="1"/>
              <a:t>numéro</a:t>
            </a:r>
            <a:r>
              <a:rPr lang="en-GB" sz="2400" dirty="0"/>
              <a:t>: </a:t>
            </a:r>
            <a:r>
              <a:rPr lang="en-GB" sz="2400" b="1" dirty="0"/>
              <a:t>6</a:t>
            </a:r>
          </a:p>
          <a:p>
            <a:pPr algn="ctr"/>
            <a:endParaRPr lang="en-GB" sz="2400" b="1" dirty="0"/>
          </a:p>
          <a:p>
            <a:pPr algn="ctr"/>
            <a:r>
              <a:rPr lang="en-GB" sz="2400" dirty="0"/>
              <a:t>Score </a:t>
            </a:r>
            <a:r>
              <a:rPr lang="en-GB" sz="2400" dirty="0" err="1"/>
              <a:t>cible</a:t>
            </a:r>
            <a:r>
              <a:rPr lang="en-GB" sz="2400" dirty="0"/>
              <a:t>: </a:t>
            </a:r>
            <a:r>
              <a:rPr lang="en-GB" sz="2400" b="1" dirty="0"/>
              <a:t>4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29809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JUGEMENT D’EFFICACITE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74194" y="1413064"/>
            <a:ext cx="844360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Ensuite</a:t>
            </a:r>
            <a:r>
              <a:rPr lang="en-GB" sz="2400" dirty="0"/>
              <a:t>, nous </a:t>
            </a:r>
            <a:r>
              <a:rPr lang="en-GB" sz="2400" dirty="0" err="1"/>
              <a:t>allons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demander </a:t>
            </a:r>
            <a:r>
              <a:rPr lang="en-GB" sz="2400" dirty="0" err="1"/>
              <a:t>d’évaluer</a:t>
            </a:r>
            <a:r>
              <a:rPr lang="en-GB" sz="2400" dirty="0"/>
              <a:t> </a:t>
            </a:r>
            <a:r>
              <a:rPr lang="en-GB" sz="2400" dirty="0" err="1"/>
              <a:t>l’effort</a:t>
            </a:r>
            <a:r>
              <a:rPr lang="en-GB" sz="2400" dirty="0"/>
              <a:t> </a:t>
            </a:r>
            <a:r>
              <a:rPr lang="en-GB" sz="2400" dirty="0" err="1"/>
              <a:t>qu’il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faudra</a:t>
            </a:r>
            <a:r>
              <a:rPr lang="en-GB" sz="2400" dirty="0"/>
              <a:t> </a:t>
            </a:r>
            <a:r>
              <a:rPr lang="en-GB" sz="2400" dirty="0" err="1"/>
              <a:t>fournir</a:t>
            </a:r>
            <a:r>
              <a:rPr lang="en-GB" sz="2400" dirty="0"/>
              <a:t> pour </a:t>
            </a:r>
            <a:r>
              <a:rPr lang="en-GB" sz="2400" dirty="0" err="1"/>
              <a:t>atteindre</a:t>
            </a:r>
            <a:r>
              <a:rPr lang="en-GB" sz="2400" dirty="0"/>
              <a:t> le score </a:t>
            </a:r>
            <a:r>
              <a:rPr lang="en-GB" sz="2400" dirty="0" err="1"/>
              <a:t>cible</a:t>
            </a:r>
            <a:r>
              <a:rPr lang="en-GB" sz="2400" dirty="0"/>
              <a:t>.</a:t>
            </a:r>
          </a:p>
          <a:p>
            <a:pPr algn="ctr">
              <a:spcAft>
                <a:spcPts val="1200"/>
              </a:spcAft>
            </a:pP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/>
              <a:t>La question sera:</a:t>
            </a:r>
          </a:p>
          <a:p>
            <a:pPr algn="ctr">
              <a:spcAft>
                <a:spcPts val="1200"/>
              </a:spcAft>
            </a:pPr>
            <a:r>
              <a:rPr lang="fr-FR" sz="2400" b="1" dirty="0"/>
              <a:t>« </a:t>
            </a:r>
            <a:r>
              <a:rPr lang="en-GB" sz="2400" b="1" dirty="0" err="1"/>
              <a:t>Combien</a:t>
            </a:r>
            <a:r>
              <a:rPr lang="en-GB" sz="2400" b="1" dirty="0"/>
              <a:t> de </a:t>
            </a:r>
            <a:r>
              <a:rPr lang="en-GB" sz="2400" b="1" dirty="0" err="1"/>
              <a:t>fois</a:t>
            </a:r>
            <a:r>
              <a:rPr lang="en-GB" sz="2400" b="1" dirty="0"/>
              <a:t> </a:t>
            </a:r>
            <a:r>
              <a:rPr lang="en-GB" sz="2400" b="1" dirty="0" err="1"/>
              <a:t>aurez-vous</a:t>
            </a:r>
            <a:r>
              <a:rPr lang="en-GB" sz="2400" b="1" dirty="0"/>
              <a:t> </a:t>
            </a:r>
            <a:r>
              <a:rPr lang="en-GB" sz="2400" b="1" dirty="0" err="1"/>
              <a:t>besoin</a:t>
            </a:r>
            <a:r>
              <a:rPr lang="en-GB" sz="2400" b="1" dirty="0"/>
              <a:t> de </a:t>
            </a:r>
            <a:r>
              <a:rPr lang="en-GB" sz="2400" b="1" dirty="0" err="1"/>
              <a:t>voir</a:t>
            </a:r>
            <a:r>
              <a:rPr lang="en-GB" sz="2400" b="1" dirty="0"/>
              <a:t> les </a:t>
            </a:r>
            <a:r>
              <a:rPr lang="en-GB" sz="2400" b="1" dirty="0" err="1"/>
              <a:t>chiffres</a:t>
            </a:r>
            <a:r>
              <a:rPr lang="en-GB" sz="2400" b="1" dirty="0"/>
              <a:t> de la grille pour </a:t>
            </a:r>
            <a:r>
              <a:rPr lang="en-GB" sz="2400" b="1" dirty="0" err="1"/>
              <a:t>vous</a:t>
            </a:r>
            <a:r>
              <a:rPr lang="en-GB" sz="2400" b="1" dirty="0"/>
              <a:t> </a:t>
            </a:r>
            <a:r>
              <a:rPr lang="en-GB" sz="2400" b="1" dirty="0" err="1"/>
              <a:t>atteindre</a:t>
            </a:r>
            <a:r>
              <a:rPr lang="en-GB" sz="2400" b="1" dirty="0"/>
              <a:t> le score </a:t>
            </a:r>
            <a:r>
              <a:rPr lang="en-GB" sz="2400" b="1" dirty="0" err="1"/>
              <a:t>cible</a:t>
            </a:r>
            <a:r>
              <a:rPr lang="en-GB" sz="2400" b="1" dirty="0"/>
              <a:t> ?</a:t>
            </a:r>
            <a:r>
              <a:rPr lang="fr-FR" sz="2400" b="1" dirty="0"/>
              <a:t> »</a:t>
            </a:r>
          </a:p>
          <a:p>
            <a:pPr algn="ctr">
              <a:spcAft>
                <a:spcPts val="1200"/>
              </a:spcAft>
            </a:pP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/>
              <a:t>Au début,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pourriez</a:t>
            </a:r>
            <a:r>
              <a:rPr lang="en-GB" sz="2400" dirty="0"/>
              <a:t> </a:t>
            </a:r>
            <a:r>
              <a:rPr lang="en-GB" sz="2400" dirty="0" err="1"/>
              <a:t>trouver</a:t>
            </a:r>
            <a:r>
              <a:rPr lang="en-GB" sz="2400" dirty="0"/>
              <a:t> </a:t>
            </a:r>
            <a:r>
              <a:rPr lang="en-GB" sz="2400" dirty="0" err="1"/>
              <a:t>cette</a:t>
            </a:r>
            <a:r>
              <a:rPr lang="en-GB" sz="2400" dirty="0"/>
              <a:t> question difficile. </a:t>
            </a:r>
            <a:r>
              <a:rPr lang="en-GB" sz="2400" dirty="0" err="1"/>
              <a:t>C’est</a:t>
            </a:r>
            <a:r>
              <a:rPr lang="en-GB" sz="2400" dirty="0"/>
              <a:t> normal: </a:t>
            </a:r>
            <a:r>
              <a:rPr lang="en-GB" sz="2400" dirty="0" err="1"/>
              <a:t>essayez</a:t>
            </a:r>
            <a:r>
              <a:rPr lang="en-GB" sz="2400" dirty="0"/>
              <a:t> </a:t>
            </a:r>
            <a:r>
              <a:rPr lang="en-GB" sz="2400" dirty="0" err="1"/>
              <a:t>simplement</a:t>
            </a:r>
            <a:r>
              <a:rPr lang="en-GB" sz="2400" dirty="0"/>
              <a:t> de </a:t>
            </a:r>
            <a:r>
              <a:rPr lang="en-GB" sz="2400" dirty="0" err="1"/>
              <a:t>répondre</a:t>
            </a:r>
            <a:r>
              <a:rPr lang="en-GB" sz="2400" dirty="0"/>
              <a:t> le </a:t>
            </a:r>
            <a:r>
              <a:rPr lang="en-GB" sz="2400" dirty="0" err="1"/>
              <a:t>mieux</a:t>
            </a:r>
            <a:r>
              <a:rPr lang="en-GB" sz="2400" dirty="0"/>
              <a:t> possible.</a:t>
            </a:r>
          </a:p>
          <a:p>
            <a:pPr algn="ctr">
              <a:spcAft>
                <a:spcPts val="1200"/>
              </a:spcAft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1784423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6443</TotalTime>
  <Words>1601</Words>
  <Application>Microsoft Office PowerPoint</Application>
  <PresentationFormat>Widescreen</PresentationFormat>
  <Paragraphs>139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Thème Office</vt:lpstr>
      <vt:lpstr>ATTENTION!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HOPPER William</dc:creator>
  <cp:lastModifiedBy>William Hopper</cp:lastModifiedBy>
  <cp:revision>119</cp:revision>
  <dcterms:created xsi:type="dcterms:W3CDTF">2020-02-28T14:25:54Z</dcterms:created>
  <dcterms:modified xsi:type="dcterms:W3CDTF">2020-11-09T09:37:58Z</dcterms:modified>
</cp:coreProperties>
</file>