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6"/>
  </p:handoutMasterIdLst>
  <p:sldIdLst>
    <p:sldId id="256" r:id="rId2"/>
    <p:sldId id="270" r:id="rId3"/>
    <p:sldId id="277" r:id="rId4"/>
    <p:sldId id="265" r:id="rId5"/>
    <p:sldId id="314" r:id="rId6"/>
    <p:sldId id="263" r:id="rId7"/>
    <p:sldId id="284" r:id="rId8"/>
    <p:sldId id="280" r:id="rId9"/>
    <p:sldId id="286" r:id="rId10"/>
    <p:sldId id="287" r:id="rId11"/>
    <p:sldId id="289" r:id="rId12"/>
    <p:sldId id="288" r:id="rId13"/>
    <p:sldId id="292" r:id="rId14"/>
    <p:sldId id="283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3" r:id="rId23"/>
    <p:sldId id="294" r:id="rId24"/>
    <p:sldId id="296" r:id="rId25"/>
    <p:sldId id="317" r:id="rId26"/>
    <p:sldId id="297" r:id="rId27"/>
    <p:sldId id="299" r:id="rId28"/>
    <p:sldId id="303" r:id="rId29"/>
    <p:sldId id="301" r:id="rId30"/>
    <p:sldId id="300" r:id="rId31"/>
    <p:sldId id="304" r:id="rId32"/>
    <p:sldId id="306" r:id="rId33"/>
    <p:sldId id="267" r:id="rId34"/>
    <p:sldId id="31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B588A-FAB3-4C3F-A999-7E77BA0B8118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93CC-A683-496E-881E-0065441347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01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08/11/2021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 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66983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07226" y="3724111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4899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4823852" y="3418718"/>
            <a:ext cx="2553693" cy="2475203"/>
            <a:chOff x="4832165" y="3402092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2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3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0" name="Rectangle 9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56586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ZoneTexte 1"/>
            <p:cNvSpPr txBox="1"/>
            <p:nvPr/>
          </p:nvSpPr>
          <p:spPr>
            <a:xfrm>
              <a:off x="5619405" y="342702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860772" y="530015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52222" y="47381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987752" y="5361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20" name="Groupe 1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3" name="Rectangle 2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843003" y="3458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847957" y="407393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9" name="Groupe 18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1" name="Groupe 2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4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2" name="Rectangle 21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79323" y="34664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601606" y="53367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62698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595026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720840"/>
            <a:ext cx="84436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dure environs 25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En résumé, vous allez effectuer une série d’exercices de mémoire. Ces exercices seront plus ou moins difficiles. Pour chacun d’entre eux, nous vous demanderons d’auto-évaluer votre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88782" y="4086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6858000" y="47216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27674" y="34539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5590692" y="40898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26" y="2769590"/>
            <a:ext cx="372479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phase de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3554499" y="3293566"/>
            <a:ext cx="5083002" cy="3026364"/>
            <a:chOff x="3641585" y="3293566"/>
            <a:chExt cx="5083002" cy="3026364"/>
          </a:xfrm>
        </p:grpSpPr>
        <p:sp>
          <p:nvSpPr>
            <p:cNvPr id="6" name="Rectangle 5"/>
            <p:cNvSpPr/>
            <p:nvPr/>
          </p:nvSpPr>
          <p:spPr>
            <a:xfrm>
              <a:off x="3641585" y="3293566"/>
              <a:ext cx="5083002" cy="3026364"/>
            </a:xfrm>
            <a:prstGeom prst="rect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9912" y="3596904"/>
              <a:ext cx="3724795" cy="2419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785058" y="2477608"/>
            <a:ext cx="2553693" cy="2475203"/>
            <a:chOff x="4832165" y="3402092"/>
            <a:chExt cx="2553693" cy="2475203"/>
          </a:xfrm>
        </p:grpSpPr>
        <p:grpSp>
          <p:nvGrpSpPr>
            <p:cNvPr id="12" name="Groupe 11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5" y="2279533"/>
            <a:ext cx="844360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smtClean="0"/>
              <a:t>Attention !</a:t>
            </a:r>
          </a:p>
          <a:p>
            <a:pPr algn="ctr">
              <a:spcAft>
                <a:spcPts val="1200"/>
              </a:spcAft>
            </a:pPr>
            <a:r>
              <a:rPr lang="fr-FR" sz="2400" dirty="0" smtClean="0"/>
              <a:t>Vous </a:t>
            </a:r>
            <a:r>
              <a:rPr lang="fr-FR" sz="2400" dirty="0"/>
              <a:t>ne pourrez faire qu'autant de suppositions que le score cible pour </a:t>
            </a:r>
            <a:r>
              <a:rPr lang="fr-FR" sz="2400" dirty="0" smtClean="0"/>
              <a:t>l'exercice.</a:t>
            </a:r>
          </a:p>
          <a:p>
            <a:pPr algn="ctr">
              <a:spcAft>
                <a:spcPts val="1200"/>
              </a:spcAft>
            </a:pPr>
            <a:r>
              <a:rPr lang="fr-FR" sz="2400" dirty="0" smtClean="0"/>
              <a:t>Par exemple, si le score cible d’une exercice est 6, vous ne pourrez cliquer que 6 fois sur la grille.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smtClean="0"/>
              <a:t> </a:t>
            </a:r>
            <a:endParaRPr lang="en-GB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68632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Après la phase de test, nous vous demanderons de vous </a:t>
            </a:r>
            <a:r>
              <a:rPr lang="fr-FR" sz="2400" dirty="0" err="1"/>
              <a:t>auto-évaluer</a:t>
            </a:r>
            <a:r>
              <a:rPr lang="fr-FR" sz="2400" dirty="0"/>
              <a:t> 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5 : AUTO-ÉVALUATION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auto-</a:t>
            </a:r>
            <a:r>
              <a:rPr lang="en-US" sz="2400" dirty="0" err="1"/>
              <a:t>évaluations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7361" y="3509319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4857853" y="35015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1315" y="4194825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6245458" y="41977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7361" y="3555216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857853" y="35474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4846" y="4244253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/>
          <p:cNvSpPr txBox="1"/>
          <p:nvPr/>
        </p:nvSpPr>
        <p:spPr>
          <a:xfrm>
            <a:off x="6245458" y="42436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/>
              <a:t>Dans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deux chiffres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grpSp>
          <p:nvGrpSpPr>
            <p:cNvPr id="4" name="Groupe 3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2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586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2869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179064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5554448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246026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2" y="105522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combien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fourni</a:t>
            </a:r>
            <a:r>
              <a:rPr lang="en-GB" sz="2400" dirty="0"/>
              <a:t> pour </a:t>
            </a:r>
            <a:r>
              <a:rPr lang="en-GB" sz="2400" dirty="0" err="1"/>
              <a:t>mémoriser</a:t>
            </a:r>
            <a:r>
              <a:rPr lang="en-GB" sz="2400" dirty="0"/>
              <a:t>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.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7" y="2446186"/>
            <a:ext cx="617306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467086" y="1065163"/>
            <a:ext cx="9257828" cy="5632311"/>
            <a:chOff x="1467086" y="1210306"/>
            <a:chExt cx="9257828" cy="5632311"/>
          </a:xfrm>
        </p:grpSpPr>
        <p:sp>
          <p:nvSpPr>
            <p:cNvPr id="6" name="ZoneTexte 5"/>
            <p:cNvSpPr txBox="1"/>
            <p:nvPr/>
          </p:nvSpPr>
          <p:spPr>
            <a:xfrm>
              <a:off x="1467086" y="1210306"/>
              <a:ext cx="9257828" cy="563231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20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6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r>
                <a:rPr lang="en-GB" sz="2400" dirty="0" err="1"/>
                <a:t>Relisez</a:t>
              </a:r>
              <a:r>
                <a:rPr lang="en-GB" sz="2400" dirty="0"/>
                <a:t> </a:t>
              </a:r>
              <a:r>
                <a:rPr lang="en-GB" sz="2400" dirty="0" err="1"/>
                <a:t>ces</a:t>
              </a:r>
              <a:r>
                <a:rPr lang="en-GB" sz="2400" dirty="0"/>
                <a:t> instructions </a:t>
              </a:r>
              <a:r>
                <a:rPr lang="en-GB" sz="2400" dirty="0" err="1"/>
                <a:t>jusqu’à</a:t>
              </a:r>
              <a:r>
                <a:rPr lang="en-GB" sz="2400" dirty="0"/>
                <a:t> </a:t>
              </a:r>
              <a:r>
                <a:rPr lang="en-GB" sz="2400" dirty="0" err="1"/>
                <a:t>ce</a:t>
              </a:r>
              <a:r>
                <a:rPr lang="en-GB" sz="2400" dirty="0"/>
                <a:t> </a:t>
              </a:r>
              <a:r>
                <a:rPr lang="en-GB" sz="2400" dirty="0" err="1"/>
                <a:t>qu’elles</a:t>
              </a:r>
              <a:r>
                <a:rPr lang="en-GB" sz="2400" dirty="0"/>
                <a:t> </a:t>
              </a:r>
              <a:r>
                <a:rPr lang="en-GB" sz="2400" dirty="0" err="1"/>
                <a:t>soient</a:t>
              </a:r>
              <a:r>
                <a:rPr lang="en-GB" sz="2400" dirty="0"/>
                <a:t> </a:t>
              </a:r>
              <a:r>
                <a:rPr lang="en-GB" sz="2400" dirty="0" err="1"/>
                <a:t>parfaitement</a:t>
              </a:r>
              <a:r>
                <a:rPr lang="en-GB" sz="2400" dirty="0"/>
                <a:t> </a:t>
              </a:r>
              <a:r>
                <a:rPr lang="en-GB" sz="2400" dirty="0" err="1"/>
                <a:t>claires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52800" y="2681237"/>
              <a:ext cx="602065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nous vous indiquons le score cible</a:t>
              </a:r>
            </a:p>
            <a:p>
              <a:r>
                <a:rPr lang="fr-FR" sz="2400" b="1" dirty="0"/>
                <a:t>Etape 2</a:t>
              </a:r>
              <a:r>
                <a:rPr lang="fr-FR" sz="2400" dirty="0"/>
                <a:t> : vous imaginez la quantité d’effort dont vous pensez avoir besoin</a:t>
              </a:r>
            </a:p>
            <a:p>
              <a:r>
                <a:rPr lang="fr-FR" sz="2400" b="1" dirty="0"/>
                <a:t>Etape 3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/>
                <a:t>Etape 4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/>
                <a:t>Etape 5</a:t>
              </a:r>
              <a:r>
                <a:rPr lang="fr-FR" sz="2400" dirty="0"/>
                <a:t> : vous </a:t>
              </a:r>
              <a:r>
                <a:rPr lang="fr-FR" sz="2400" dirty="0" err="1"/>
                <a:t>auto-évaluez</a:t>
              </a:r>
              <a:r>
                <a:rPr lang="fr-FR" sz="2400" dirty="0"/>
                <a:t> votre performance</a:t>
              </a:r>
            </a:p>
            <a:p>
              <a:r>
                <a:rPr lang="fr-FR" sz="2400" b="1" dirty="0"/>
                <a:t>Etape 6</a:t>
              </a:r>
              <a:r>
                <a:rPr lang="fr-FR" sz="2400" dirty="0"/>
                <a:t> : nous évaluons vos réponses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VOTRE CAPACITÉ INITIALE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2327905"/>
            <a:ext cx="9257828" cy="261610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Avant le premier </a:t>
            </a:r>
            <a:r>
              <a:rPr lang="en-GB" sz="2400" dirty="0" err="1"/>
              <a:t>exercice</a:t>
            </a:r>
            <a:r>
              <a:rPr lang="en-GB" sz="2400" dirty="0"/>
              <a:t>, nous </a:t>
            </a:r>
            <a:r>
              <a:rPr lang="en-GB" sz="2400" dirty="0" err="1"/>
              <a:t>voulons</a:t>
            </a:r>
            <a:r>
              <a:rPr lang="en-GB" sz="2400" dirty="0"/>
              <a:t> </a:t>
            </a:r>
            <a:r>
              <a:rPr lang="en-GB" sz="2400" dirty="0" err="1"/>
              <a:t>mesurer</a:t>
            </a:r>
            <a:r>
              <a:rPr lang="en-GB" sz="2400" dirty="0"/>
              <a:t> </a:t>
            </a:r>
            <a:r>
              <a:rPr lang="fr-FR" sz="2400" dirty="0"/>
              <a:t>votre capacité initiale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montrerons la grille une fois et puis nous vous demanderons d’imaginer combien d’effort cela vous demanderait pour atteindre différents scores.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êtes</a:t>
            </a:r>
            <a:r>
              <a:rPr lang="en-GB" sz="2400" dirty="0"/>
              <a:t> prêt(e)? </a:t>
            </a:r>
            <a:r>
              <a:rPr lang="en-GB" sz="2400" dirty="0" err="1"/>
              <a:t>Cest</a:t>
            </a:r>
            <a:r>
              <a:rPr lang="en-GB" sz="2400" dirty="0"/>
              <a:t> </a:t>
            </a:r>
            <a:r>
              <a:rPr lang="en-GB" sz="2400" dirty="0" err="1"/>
              <a:t>parti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669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6" y="10844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19154" y="218647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74196" y="491173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chiffre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Lors de chaque exercice de mémoire, vous serez testé sur plusieurs paires de chiffres.</a:t>
            </a:r>
            <a:endParaRPr lang="en-GB" sz="2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4819154" y="2186478"/>
            <a:ext cx="2553693" cy="2475203"/>
            <a:chOff x="1698266" y="2186478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1698266" y="2186478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051334" y="28678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51334" y="41251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737755"/>
            <a:ext cx="84436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réussir un exercice, il vous faudra donner un certain nombre de réponses correctes : c’est ce que nous appelons </a:t>
            </a:r>
            <a:r>
              <a:rPr lang="fr-FR" sz="2400" b="1" dirty="0"/>
              <a:t>le score cible </a:t>
            </a:r>
            <a:r>
              <a:rPr lang="fr-FR" sz="2400" dirty="0"/>
              <a:t>d’un exercice.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Certains exercices vous paraîtront faciles, parce que le score cible sera faible (4 </a:t>
            </a:r>
            <a:r>
              <a:rPr lang="fr-FR" sz="2400" dirty="0" smtClean="0"/>
              <a:t>ou 5 par </a:t>
            </a:r>
            <a:r>
              <a:rPr lang="fr-FR" sz="2400" dirty="0"/>
              <a:t>exemple). D’autres vous paraîtront plus difficiles, parce que le score cible sera élevé </a:t>
            </a:r>
            <a:r>
              <a:rPr lang="fr-FR" sz="2400" dirty="0" smtClean="0"/>
              <a:t>(6 </a:t>
            </a:r>
            <a:r>
              <a:rPr lang="fr-FR" sz="2400" dirty="0"/>
              <a:t>ou </a:t>
            </a:r>
            <a:r>
              <a:rPr lang="fr-FR" sz="2400" dirty="0" smtClean="0"/>
              <a:t>7). </a:t>
            </a:r>
            <a:endParaRPr lang="fr-FR" sz="2400" dirty="0"/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indiquerons le score cible au début de chaque exercice. Vous aurez la possibilité de doser votre effort de mémorisation en visualisant l’emplacement des 8 paires de chiffres autant de fois que vous le souhaitez, avant de démarrer la phase de test.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AUTO-ÉVALUATION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</a:t>
            </a:r>
            <a:r>
              <a:rPr lang="en-GB" sz="2400" dirty="0" smtClean="0"/>
              <a:t>12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Lors de chaque exercice de mémoire, vous adapterez votre effort pour essayer d’atteindre le score cible de l’exercice. Cela dit, vous ne serez pas toujours capable de réussir.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 la fin de chaque exercice, nous vous demanderons donc de vous auto-évaluer. Ces auto-évaluations sont aussi importantes que la réussite des exercices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En plus de cette auto-évaluation, nous allons vous poser quelques questions supplémentaires. Nous allons maintenant vous détailler toutes les étapes des exercices de mémoire. 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93899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Au début de chaque exercice, nous vous indiquerons le numéro de l’exercice et le score cible (c’est-à-dire le nombre de réponses correctes que vous devrez donner pour réussir l’exercice). 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779798" y="3993766"/>
            <a:ext cx="263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Exercice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999519"/>
            <a:ext cx="8443609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300" dirty="0"/>
              <a:t>Ensuite, nous allons vous demander d’imaginer combien d’effort cela vous demanderait pour atteindre le score cible. </a:t>
            </a:r>
          </a:p>
          <a:p>
            <a:pPr algn="ctr">
              <a:spcAft>
                <a:spcPts val="1200"/>
              </a:spcAft>
            </a:pPr>
            <a:endParaRPr lang="fr-FR" sz="14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La question sera : </a:t>
            </a:r>
          </a:p>
          <a:p>
            <a:pPr algn="ctr">
              <a:spcAft>
                <a:spcPts val="1200"/>
              </a:spcAft>
            </a:pPr>
            <a:r>
              <a:rPr lang="fr-FR" sz="2300" dirty="0"/>
              <a:t>« </a:t>
            </a:r>
            <a:r>
              <a:rPr lang="fr-FR" sz="2300" b="1" dirty="0"/>
              <a:t>Combien de fois pensez-vous avoir besoin de voir les chiffres de la grille pour atteindre le score cible ? </a:t>
            </a:r>
            <a:r>
              <a:rPr lang="fr-FR" sz="2300" dirty="0"/>
              <a:t>»</a:t>
            </a:r>
          </a:p>
          <a:p>
            <a:pPr algn="ctr">
              <a:spcAft>
                <a:spcPts val="1200"/>
              </a:spcAft>
            </a:pPr>
            <a:endParaRPr lang="en-GB" sz="23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Au début, vous pourriez trouver cette question difficile. C’est normal: essayez simplement de répondre le mieux possible</a:t>
            </a:r>
            <a:r>
              <a:rPr lang="en-GB" sz="23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16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Lors de la phase de mémorisation, vous pourriez avoir besoin de plus (ou moins) d’effort qu’attendu. Pas de problème : vous serez libre de choisir votre effort (quelle qu’ait été votre réponse à cette question). 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7652</TotalTime>
  <Words>1829</Words>
  <Application>Microsoft Office PowerPoint</Application>
  <PresentationFormat>Grand écran</PresentationFormat>
  <Paragraphs>170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HOPPER William</cp:lastModifiedBy>
  <cp:revision>159</cp:revision>
  <cp:lastPrinted>2021-10-19T16:24:10Z</cp:lastPrinted>
  <dcterms:created xsi:type="dcterms:W3CDTF">2020-02-28T14:25:54Z</dcterms:created>
  <dcterms:modified xsi:type="dcterms:W3CDTF">2021-11-08T14:05:24Z</dcterms:modified>
</cp:coreProperties>
</file>