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60" r:id="rId4"/>
    <p:sldId id="268" r:id="rId5"/>
    <p:sldId id="288" r:id="rId6"/>
    <p:sldId id="275" r:id="rId7"/>
    <p:sldId id="276" r:id="rId8"/>
    <p:sldId id="272" r:id="rId9"/>
    <p:sldId id="295" r:id="rId10"/>
    <p:sldId id="296" r:id="rId11"/>
    <p:sldId id="297" r:id="rId12"/>
    <p:sldId id="287" r:id="rId13"/>
  </p:sldIdLst>
  <p:sldSz cx="12192000" cy="6858000"/>
  <p:notesSz cx="6858000" cy="9144000"/>
  <p:defaultTextStyle>
    <a:defPPr>
      <a:defRPr lang="fr-FR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UNIZEAU Jean" initials="DJ" lastIdx="6" clrIdx="0">
    <p:extLst>
      <p:ext uri="{19B8F6BF-5375-455C-9EA6-DF929625EA0E}">
        <p15:presenceInfo xmlns:p15="http://schemas.microsoft.com/office/powerpoint/2012/main" userId="DAUNIZEAU Je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383A"/>
    <a:srgbClr val="39B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5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2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3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71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11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2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8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5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7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523999" y="1604503"/>
            <a:ext cx="9144000" cy="1379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/>
              <a:t>Bonjour ! </a:t>
            </a:r>
            <a:endParaRPr lang="fr-FR" sz="4000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439786" y="3250276"/>
            <a:ext cx="7312429" cy="1762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dirty="0"/>
              <a:t>Merci d’avoir accepté de participer à notre expérience.</a:t>
            </a:r>
          </a:p>
        </p:txBody>
      </p:sp>
    </p:spTree>
    <p:extLst>
      <p:ext uri="{BB962C8B-B14F-4D97-AF65-F5344CB8AC3E}">
        <p14:creationId xmlns:p14="http://schemas.microsoft.com/office/powerpoint/2010/main" val="427270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39B93F"/>
                </a:solidFill>
              </a:rPr>
              <a:t>vous rendre la tâche plus facile. 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2B2399-DB2D-4F20-A590-7807DDCC0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3943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39B93F"/>
                </a:solidFill>
              </a:rPr>
              <a:t>vous rendre la tâche plus facile. 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D3C4A0-F4EF-4B02-AA44-7D5DD10FB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1" y="4754907"/>
            <a:ext cx="1080000" cy="10800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9FB1F6-C4B2-47C1-8C72-125FF85421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3943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0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79774" y="2364012"/>
            <a:ext cx="8432453" cy="21299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Cette session est maintenant terminée.</a:t>
            </a: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Merci !</a:t>
            </a:r>
          </a:p>
        </p:txBody>
      </p:sp>
      <p:sp>
        <p:nvSpPr>
          <p:cNvPr id="4" name="Rectangle 3"/>
          <p:cNvSpPr/>
          <p:nvPr/>
        </p:nvSpPr>
        <p:spPr>
          <a:xfrm>
            <a:off x="4376460" y="6369919"/>
            <a:ext cx="3381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finir</a:t>
            </a:r>
          </a:p>
        </p:txBody>
      </p:sp>
    </p:spTree>
    <p:extLst>
      <p:ext uri="{BB962C8B-B14F-4D97-AF65-F5344CB8AC3E}">
        <p14:creationId xmlns:p14="http://schemas.microsoft.com/office/powerpoint/2010/main" val="25567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71848"/>
            <a:ext cx="10515600" cy="4314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Vous allez jouer à un jeux qui dure environ </a:t>
            </a:r>
            <a:r>
              <a:rPr lang="fr-FR" sz="2000" b="1" dirty="0"/>
              <a:t>20 minutes</a:t>
            </a:r>
            <a:r>
              <a:rPr lang="fr-FR" sz="2000" dirty="0"/>
              <a:t>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Le jeu est divisé en </a:t>
            </a:r>
            <a:r>
              <a:rPr lang="fr-FR" sz="2000" b="1" dirty="0"/>
              <a:t>300 "essais", </a:t>
            </a:r>
            <a:r>
              <a:rPr lang="fr-FR" sz="2000" dirty="0"/>
              <a:t>qui rapportent plus ou moins d'argent. Par exemple, il y a des essais pour lesquels une réponse correcte rapporte </a:t>
            </a:r>
            <a:r>
              <a:rPr lang="fr-FR" sz="2000" b="1" dirty="0"/>
              <a:t>5 centimes </a:t>
            </a:r>
            <a:r>
              <a:rPr lang="fr-FR" sz="2000" dirty="0"/>
              <a:t>et d’autres pour lesquels une réponse correcte rapporte </a:t>
            </a:r>
            <a:r>
              <a:rPr lang="fr-FR" sz="2000" b="1" dirty="0"/>
              <a:t>2 euros</a:t>
            </a:r>
            <a:r>
              <a:rPr lang="fr-FR" sz="2000" dirty="0"/>
              <a:t>. Nous vous indiquerons, à chaque essai, quelle est la récompense en jeu.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Note: vous recevrez une indemnisation financière de </a:t>
            </a:r>
            <a:r>
              <a:rPr lang="fr-FR" sz="2000" b="1" dirty="0"/>
              <a:t>2€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pour avoir participé à l'expérience, quelle que soit votre performance. Cela dit, vous recevrez un </a:t>
            </a:r>
            <a:r>
              <a:rPr lang="fr-FR" sz="2000" b="1" dirty="0">
                <a:solidFill>
                  <a:srgbClr val="C00000"/>
                </a:solidFill>
              </a:rPr>
              <a:t>bonus financier proportionnel à votre performance</a:t>
            </a:r>
            <a:r>
              <a:rPr lang="fr-FR" sz="2000" dirty="0"/>
              <a:t>. En effet, à la fin de l'expérience, nous sélectionnerons </a:t>
            </a:r>
            <a:r>
              <a:rPr lang="fr-FR" sz="2000" b="1" dirty="0"/>
              <a:t>2 essais </a:t>
            </a:r>
            <a:r>
              <a:rPr lang="fr-FR" sz="2000" dirty="0"/>
              <a:t>du jeu au hasard, et vous recevrez la somme d'argent qui leur correspond (2 euros ou 5 centimes si vous avez répondu correctement, rien sinon).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292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pour le </a:t>
            </a:r>
            <a:r>
              <a:rPr lang="fr-FR" i="1" dirty="0"/>
              <a:t>jeu de détection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8724"/>
          </a:xfrm>
        </p:spPr>
        <p:txBody>
          <a:bodyPr/>
          <a:lstStyle/>
          <a:p>
            <a:pPr marL="0" indent="0" algn="just">
              <a:buNone/>
            </a:pPr>
            <a:r>
              <a:rPr lang="fr-FR" sz="2000" dirty="0"/>
              <a:t>A chaque essai de ce jeu, nous allons vous présenter une séquence d’images de visages </a:t>
            </a:r>
            <a:r>
              <a:rPr lang="fr-FR" sz="2000" b="1" dirty="0"/>
              <a:t>très rapide</a:t>
            </a:r>
            <a:r>
              <a:rPr lang="fr-FR" sz="2000" dirty="0"/>
              <a:t>. Certains de ces visages ont été brouillés pour vous </a:t>
            </a:r>
            <a:r>
              <a:rPr lang="fr-FR" sz="2000" u="sng" dirty="0"/>
              <a:t>distraire</a:t>
            </a:r>
            <a:r>
              <a:rPr lang="fr-FR" sz="2000" dirty="0"/>
              <a:t>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Le jeu consiste à reconnaître </a:t>
            </a:r>
            <a:r>
              <a:rPr lang="fr-FR" sz="2000" b="1" dirty="0"/>
              <a:t>le genre (homme ou femme) des deux visages intacts</a:t>
            </a:r>
            <a:r>
              <a:rPr lang="fr-FR" sz="2000" dirty="0"/>
              <a:t>, c’est-à-dire non brouillés. Exemple: </a:t>
            </a:r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611" t="946" r="1475" b="-236"/>
          <a:stretch/>
        </p:blipFill>
        <p:spPr>
          <a:xfrm>
            <a:off x="7365077" y="4330931"/>
            <a:ext cx="1875349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16" t="484" r="1078" b="1149"/>
          <a:stretch/>
        </p:blipFill>
        <p:spPr>
          <a:xfrm>
            <a:off x="3050772" y="4322618"/>
            <a:ext cx="1791548" cy="1800000"/>
          </a:xfrm>
          <a:prstGeom prst="rect">
            <a:avLst/>
          </a:prstGeom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3081129" y="3768461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brouillé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7452934" y="3768461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intact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74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pour le </a:t>
            </a:r>
            <a:r>
              <a:rPr lang="fr-FR" i="1" dirty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Dans certains essais, nous vous demanderons si vous avez vu « </a:t>
            </a:r>
            <a:r>
              <a:rPr lang="fr-FR" sz="2000" b="1" dirty="0"/>
              <a:t>au moins un homme </a:t>
            </a:r>
            <a:r>
              <a:rPr lang="fr-FR" sz="2000" dirty="0"/>
              <a:t>» ; dans les autres, nous vous demanderons si vous avez vu « </a:t>
            </a:r>
            <a:r>
              <a:rPr lang="fr-FR" sz="2000" b="1" dirty="0"/>
              <a:t>au moins une femme </a:t>
            </a:r>
            <a:r>
              <a:rPr lang="fr-FR" sz="2000" dirty="0"/>
              <a:t>».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Répondez par « </a:t>
            </a:r>
            <a:r>
              <a:rPr lang="fr-FR" sz="2000" b="1" dirty="0"/>
              <a:t>Oui</a:t>
            </a:r>
            <a:r>
              <a:rPr lang="fr-FR" sz="2000" dirty="0"/>
              <a:t> » ou par « </a:t>
            </a:r>
            <a:r>
              <a:rPr lang="fr-FR" sz="2000" b="1" dirty="0"/>
              <a:t>Non</a:t>
            </a:r>
            <a:r>
              <a:rPr lang="fr-FR" sz="2000" dirty="0"/>
              <a:t> » aussi rapidement que possible, en appuyant sur les touches [</a:t>
            </a:r>
            <a:r>
              <a:rPr lang="fr-FR" sz="2000" b="1" dirty="0"/>
              <a:t>O</a:t>
            </a:r>
            <a:r>
              <a:rPr lang="fr-FR" sz="2000" dirty="0"/>
              <a:t>] ou [</a:t>
            </a:r>
            <a:r>
              <a:rPr lang="fr-FR" sz="2000" b="1" dirty="0"/>
              <a:t>N</a:t>
            </a:r>
            <a:r>
              <a:rPr lang="fr-FR" sz="2000" dirty="0"/>
              <a:t>] du clavier. Vous ne pourrez pas modifier votre réponse!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400" u="sng" dirty="0"/>
              <a:t>/!\ Attention: </a:t>
            </a:r>
            <a:r>
              <a:rPr lang="fr-FR" sz="2000" dirty="0"/>
              <a:t>certains visages auront une expression apeurée et d’autres auront une expression faciale neutre. Les </a:t>
            </a:r>
            <a:r>
              <a:rPr lang="fr-FR" sz="2000" b="1" dirty="0"/>
              <a:t>visages apeurés vont attirer votre attention</a:t>
            </a:r>
            <a:r>
              <a:rPr lang="fr-FR" sz="2000" dirty="0"/>
              <a:t>. Dans certains essais, </a:t>
            </a:r>
            <a:r>
              <a:rPr lang="fr-FR" sz="2000" b="1" dirty="0">
                <a:solidFill>
                  <a:srgbClr val="39B93F"/>
                </a:solidFill>
              </a:rPr>
              <a:t>cela vous rendra la tâche plus facile</a:t>
            </a:r>
            <a:r>
              <a:rPr lang="fr-FR" sz="2000" dirty="0">
                <a:solidFill>
                  <a:schemeClr val="accent6"/>
                </a:solidFill>
              </a:rPr>
              <a:t>. </a:t>
            </a:r>
            <a:r>
              <a:rPr lang="fr-FR" sz="2000" dirty="0"/>
              <a:t>Dans d'autre essais, </a:t>
            </a:r>
            <a:r>
              <a:rPr lang="fr-FR" sz="2000" b="1" dirty="0">
                <a:solidFill>
                  <a:srgbClr val="CD383A"/>
                </a:solidFill>
              </a:rPr>
              <a:t>cela vous distraira, ce qui rendra la tâche plus difficile.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Nous vous indiquerons systématiquement si les visages apeurés vous rendront la tâche plus facile ou plus difficile.</a:t>
            </a:r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34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D0732A4D-E3B0-48A9-97C2-445083C56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9"/>
          <a:stretch/>
        </p:blipFill>
        <p:spPr>
          <a:xfrm>
            <a:off x="0" y="-23598"/>
            <a:ext cx="12192000" cy="637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4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pour le </a:t>
            </a:r>
            <a:r>
              <a:rPr lang="fr-FR" i="1" dirty="0"/>
              <a:t>jeu de détection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avoir plusieurs essais d’entrainement. 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Votre performance dans cette phase ne sera pas prise en compte pour votre bonus financier.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</a:t>
            </a:r>
            <a:r>
              <a:rPr lang="fr-FR" sz="2000" b="1" dirty="0"/>
              <a:t>O</a:t>
            </a:r>
            <a:r>
              <a:rPr lang="fr-FR" sz="2000" dirty="0"/>
              <a:t>] pour répondre « </a:t>
            </a:r>
            <a:r>
              <a:rPr lang="fr-FR" sz="2000" b="1" dirty="0"/>
              <a:t>Oui</a:t>
            </a:r>
            <a:r>
              <a:rPr lang="fr-FR" sz="2000" dirty="0"/>
              <a:t> » et la touche [</a:t>
            </a:r>
            <a:r>
              <a:rPr lang="fr-FR" sz="2000" b="1" dirty="0"/>
              <a:t>N</a:t>
            </a:r>
            <a:r>
              <a:rPr lang="fr-FR" sz="2000" dirty="0"/>
              <a:t>] pour répondre « </a:t>
            </a:r>
            <a:r>
              <a:rPr lang="fr-FR" sz="2000" b="1" dirty="0"/>
              <a:t>Non</a:t>
            </a:r>
            <a:r>
              <a:rPr lang="fr-FR" sz="2000" dirty="0"/>
              <a:t> ».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56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 entrainement pour le </a:t>
            </a:r>
            <a:r>
              <a:rPr lang="fr-FR" i="1" dirty="0"/>
              <a:t>jeu de détection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L’entrainement est terminé.  Vous allez maintenant commencer le jeu.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Votre performance dans cette phase sera prise en compte pour votre bonus financier.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</a:t>
            </a:r>
            <a:r>
              <a:rPr lang="fr-FR" sz="2000" b="1" dirty="0"/>
              <a:t>O</a:t>
            </a:r>
            <a:r>
              <a:rPr lang="fr-FR" sz="2000" dirty="0"/>
              <a:t>] pour répondre « </a:t>
            </a:r>
            <a:r>
              <a:rPr lang="fr-FR" sz="2000" b="1" dirty="0"/>
              <a:t>Oui</a:t>
            </a:r>
            <a:r>
              <a:rPr lang="fr-FR" sz="2000" dirty="0"/>
              <a:t> » et la touche [</a:t>
            </a:r>
            <a:r>
              <a:rPr lang="fr-FR" sz="2000" b="1" dirty="0"/>
              <a:t>N</a:t>
            </a:r>
            <a:r>
              <a:rPr lang="fr-FR" sz="2000" dirty="0"/>
              <a:t>] pour répondre « </a:t>
            </a:r>
            <a:r>
              <a:rPr lang="fr-FR" sz="2000" b="1" dirty="0"/>
              <a:t>Non</a:t>
            </a:r>
            <a:r>
              <a:rPr lang="fr-FR" sz="2000" dirty="0"/>
              <a:t> ».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4919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FF0000"/>
                </a:solidFill>
              </a:rPr>
              <a:t>vous rendre la tâche plus difficile.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</p:spTree>
    <p:extLst>
      <p:ext uri="{BB962C8B-B14F-4D97-AF65-F5344CB8AC3E}">
        <p14:creationId xmlns:p14="http://schemas.microsoft.com/office/powerpoint/2010/main" val="88527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FF0000"/>
                </a:solidFill>
              </a:rPr>
              <a:t>vous rendre la tâche plus difficile.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D3C4A0-F4EF-4B02-AA44-7D5DD10FB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1" y="475490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40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</TotalTime>
  <Words>664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Instructions pour le jeu de détection</vt:lpstr>
      <vt:lpstr>Instructions pour le jeu de discrimination</vt:lpstr>
      <vt:lpstr>PowerPoint Presentation</vt:lpstr>
      <vt:lpstr>Entrainement pour le jeu de détection</vt:lpstr>
      <vt:lpstr>Fin entrainement pour le jeu de détection</vt:lpstr>
      <vt:lpstr>PowerPoint Presentation</vt:lpstr>
      <vt:lpstr>PowerPoint Presentation</vt:lpstr>
      <vt:lpstr>PowerPoint Presentation</vt:lpstr>
      <vt:lpstr>PowerPoint Presentation</vt:lpstr>
      <vt:lpstr>Cette session est maintenant terminée.   Merci 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SPORRER Juliana</dc:creator>
  <cp:lastModifiedBy>Christoph Sporrer</cp:lastModifiedBy>
  <cp:revision>30</cp:revision>
  <dcterms:created xsi:type="dcterms:W3CDTF">2020-03-04T10:36:12Z</dcterms:created>
  <dcterms:modified xsi:type="dcterms:W3CDTF">2020-07-15T07:09:29Z</dcterms:modified>
</cp:coreProperties>
</file>