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1" r:id="rId3"/>
    <p:sldId id="260" r:id="rId4"/>
    <p:sldId id="268" r:id="rId5"/>
    <p:sldId id="288" r:id="rId6"/>
    <p:sldId id="275" r:id="rId7"/>
    <p:sldId id="276" r:id="rId8"/>
    <p:sldId id="272" r:id="rId9"/>
    <p:sldId id="295" r:id="rId10"/>
    <p:sldId id="296" r:id="rId11"/>
    <p:sldId id="297" r:id="rId12"/>
    <p:sldId id="287" r:id="rId13"/>
  </p:sldIdLst>
  <p:sldSz cx="12192000" cy="6858000"/>
  <p:notesSz cx="6858000" cy="9144000"/>
  <p:defaultTextStyle>
    <a:defPPr>
      <a:defRPr lang="fr-FR"/>
    </a:defPPr>
    <a:lvl1pPr marL="0" algn="l" defTabSz="91435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91435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57" algn="l" defTabSz="91435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36" algn="l" defTabSz="91435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14" algn="l" defTabSz="91435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92" algn="l" defTabSz="91435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70" algn="l" defTabSz="91435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49" algn="l" defTabSz="91435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28" algn="l" defTabSz="91435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UNIZEAU Jean" initials="DJ" lastIdx="6" clrIdx="0">
    <p:extLst>
      <p:ext uri="{19B8F6BF-5375-455C-9EA6-DF929625EA0E}">
        <p15:presenceInfo xmlns:p15="http://schemas.microsoft.com/office/powerpoint/2012/main" userId="DAUNIZEAU Jea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D383A"/>
    <a:srgbClr val="39B9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3" d="100"/>
          <a:sy n="63" d="100"/>
        </p:scale>
        <p:origin x="696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9" indent="0" algn="ctr">
              <a:buNone/>
              <a:defRPr sz="2000"/>
            </a:lvl2pPr>
            <a:lvl3pPr marL="914418" indent="0" algn="ctr">
              <a:buNone/>
              <a:defRPr sz="1800"/>
            </a:lvl3pPr>
            <a:lvl4pPr marL="1371627" indent="0" algn="ctr">
              <a:buNone/>
              <a:defRPr sz="1600"/>
            </a:lvl4pPr>
            <a:lvl5pPr marL="1828837" indent="0" algn="ctr">
              <a:buNone/>
              <a:defRPr sz="1600"/>
            </a:lvl5pPr>
            <a:lvl6pPr marL="2286046" indent="0" algn="ctr">
              <a:buNone/>
              <a:defRPr sz="1600"/>
            </a:lvl6pPr>
            <a:lvl7pPr marL="2743255" indent="0" algn="ctr">
              <a:buNone/>
              <a:defRPr sz="1600"/>
            </a:lvl7pPr>
            <a:lvl8pPr marL="3200464" indent="0" algn="ctr">
              <a:buNone/>
              <a:defRPr sz="1600"/>
            </a:lvl8pPr>
            <a:lvl9pPr marL="3657673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DDF4E-9AD6-4EE5-9343-468C572CABA6}" type="datetimeFigureOut">
              <a:rPr lang="fr-FR" smtClean="0"/>
              <a:t>06/05/2020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6F53C-98F8-4EF1-8F44-F193611899A2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13591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DDF4E-9AD6-4EE5-9343-468C572CABA6}" type="datetimeFigureOut">
              <a:rPr lang="fr-FR" smtClean="0"/>
              <a:t>06/05/2020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6F53C-98F8-4EF1-8F44-F193611899A2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08872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DDF4E-9AD6-4EE5-9343-468C572CABA6}" type="datetimeFigureOut">
              <a:rPr lang="fr-FR" smtClean="0"/>
              <a:t>06/05/2020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6F53C-98F8-4EF1-8F44-F193611899A2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6565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DDF4E-9AD6-4EE5-9343-468C572CABA6}" type="datetimeFigureOut">
              <a:rPr lang="fr-FR" smtClean="0"/>
              <a:t>06/05/2020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6F53C-98F8-4EF1-8F44-F193611899A2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65231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1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2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3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5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6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7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DDF4E-9AD6-4EE5-9343-468C572CABA6}" type="datetimeFigureOut">
              <a:rPr lang="fr-FR" smtClean="0"/>
              <a:t>06/05/2020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6F53C-98F8-4EF1-8F44-F193611899A2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75356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DDF4E-9AD6-4EE5-9343-468C572CABA6}" type="datetimeFigureOut">
              <a:rPr lang="fr-FR" smtClean="0"/>
              <a:t>06/05/2020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6F53C-98F8-4EF1-8F44-F193611899A2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82712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9" indent="0">
              <a:buNone/>
              <a:defRPr sz="2000" b="1"/>
            </a:lvl2pPr>
            <a:lvl3pPr marL="914418" indent="0">
              <a:buNone/>
              <a:defRPr sz="1800" b="1"/>
            </a:lvl3pPr>
            <a:lvl4pPr marL="1371627" indent="0">
              <a:buNone/>
              <a:defRPr sz="1600" b="1"/>
            </a:lvl4pPr>
            <a:lvl5pPr marL="1828837" indent="0">
              <a:buNone/>
              <a:defRPr sz="1600" b="1"/>
            </a:lvl5pPr>
            <a:lvl6pPr marL="2286046" indent="0">
              <a:buNone/>
              <a:defRPr sz="1600" b="1"/>
            </a:lvl6pPr>
            <a:lvl7pPr marL="2743255" indent="0">
              <a:buNone/>
              <a:defRPr sz="1600" b="1"/>
            </a:lvl7pPr>
            <a:lvl8pPr marL="3200464" indent="0">
              <a:buNone/>
              <a:defRPr sz="1600" b="1"/>
            </a:lvl8pPr>
            <a:lvl9pPr marL="3657673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9" indent="0">
              <a:buNone/>
              <a:defRPr sz="2000" b="1"/>
            </a:lvl2pPr>
            <a:lvl3pPr marL="914418" indent="0">
              <a:buNone/>
              <a:defRPr sz="1800" b="1"/>
            </a:lvl3pPr>
            <a:lvl4pPr marL="1371627" indent="0">
              <a:buNone/>
              <a:defRPr sz="1600" b="1"/>
            </a:lvl4pPr>
            <a:lvl5pPr marL="1828837" indent="0">
              <a:buNone/>
              <a:defRPr sz="1600" b="1"/>
            </a:lvl5pPr>
            <a:lvl6pPr marL="2286046" indent="0">
              <a:buNone/>
              <a:defRPr sz="1600" b="1"/>
            </a:lvl6pPr>
            <a:lvl7pPr marL="2743255" indent="0">
              <a:buNone/>
              <a:defRPr sz="1600" b="1"/>
            </a:lvl7pPr>
            <a:lvl8pPr marL="3200464" indent="0">
              <a:buNone/>
              <a:defRPr sz="1600" b="1"/>
            </a:lvl8pPr>
            <a:lvl9pPr marL="3657673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DDF4E-9AD6-4EE5-9343-468C572CABA6}" type="datetimeFigureOut">
              <a:rPr lang="fr-FR" smtClean="0"/>
              <a:t>06/05/2020</a:t>
            </a:fld>
            <a:endParaRPr lang="fr-FR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6F53C-98F8-4EF1-8F44-F193611899A2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56111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DDF4E-9AD6-4EE5-9343-468C572CABA6}" type="datetimeFigureOut">
              <a:rPr lang="fr-FR" smtClean="0"/>
              <a:t>06/05/2020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6F53C-98F8-4EF1-8F44-F193611899A2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9029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DDF4E-9AD6-4EE5-9343-468C572CABA6}" type="datetimeFigureOut">
              <a:rPr lang="fr-FR" smtClean="0"/>
              <a:t>06/05/2020</a:t>
            </a:fld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6F53C-98F8-4EF1-8F44-F193611899A2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70816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9" indent="0">
              <a:buNone/>
              <a:defRPr sz="1400"/>
            </a:lvl2pPr>
            <a:lvl3pPr marL="914418" indent="0">
              <a:buNone/>
              <a:defRPr sz="1200"/>
            </a:lvl3pPr>
            <a:lvl4pPr marL="1371627" indent="0">
              <a:buNone/>
              <a:defRPr sz="1000"/>
            </a:lvl4pPr>
            <a:lvl5pPr marL="1828837" indent="0">
              <a:buNone/>
              <a:defRPr sz="1000"/>
            </a:lvl5pPr>
            <a:lvl6pPr marL="2286046" indent="0">
              <a:buNone/>
              <a:defRPr sz="1000"/>
            </a:lvl6pPr>
            <a:lvl7pPr marL="2743255" indent="0">
              <a:buNone/>
              <a:defRPr sz="1000"/>
            </a:lvl7pPr>
            <a:lvl8pPr marL="3200464" indent="0">
              <a:buNone/>
              <a:defRPr sz="1000"/>
            </a:lvl8pPr>
            <a:lvl9pPr marL="3657673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DDF4E-9AD6-4EE5-9343-468C572CABA6}" type="datetimeFigureOut">
              <a:rPr lang="fr-FR" smtClean="0"/>
              <a:t>06/05/2020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6F53C-98F8-4EF1-8F44-F193611899A2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51351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9" indent="0">
              <a:buNone/>
              <a:defRPr sz="2800"/>
            </a:lvl2pPr>
            <a:lvl3pPr marL="914418" indent="0">
              <a:buNone/>
              <a:defRPr sz="2400"/>
            </a:lvl3pPr>
            <a:lvl4pPr marL="1371627" indent="0">
              <a:buNone/>
              <a:defRPr sz="2000"/>
            </a:lvl4pPr>
            <a:lvl5pPr marL="1828837" indent="0">
              <a:buNone/>
              <a:defRPr sz="2000"/>
            </a:lvl5pPr>
            <a:lvl6pPr marL="2286046" indent="0">
              <a:buNone/>
              <a:defRPr sz="2000"/>
            </a:lvl6pPr>
            <a:lvl7pPr marL="2743255" indent="0">
              <a:buNone/>
              <a:defRPr sz="2000"/>
            </a:lvl7pPr>
            <a:lvl8pPr marL="3200464" indent="0">
              <a:buNone/>
              <a:defRPr sz="2000"/>
            </a:lvl8pPr>
            <a:lvl9pPr marL="3657673" indent="0">
              <a:buNone/>
              <a:defRPr sz="2000"/>
            </a:lvl9pPr>
          </a:lstStyle>
          <a:p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9" indent="0">
              <a:buNone/>
              <a:defRPr sz="1400"/>
            </a:lvl2pPr>
            <a:lvl3pPr marL="914418" indent="0">
              <a:buNone/>
              <a:defRPr sz="1200"/>
            </a:lvl3pPr>
            <a:lvl4pPr marL="1371627" indent="0">
              <a:buNone/>
              <a:defRPr sz="1000"/>
            </a:lvl4pPr>
            <a:lvl5pPr marL="1828837" indent="0">
              <a:buNone/>
              <a:defRPr sz="1000"/>
            </a:lvl5pPr>
            <a:lvl6pPr marL="2286046" indent="0">
              <a:buNone/>
              <a:defRPr sz="1000"/>
            </a:lvl6pPr>
            <a:lvl7pPr marL="2743255" indent="0">
              <a:buNone/>
              <a:defRPr sz="1000"/>
            </a:lvl7pPr>
            <a:lvl8pPr marL="3200464" indent="0">
              <a:buNone/>
              <a:defRPr sz="1000"/>
            </a:lvl8pPr>
            <a:lvl9pPr marL="3657673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DDF4E-9AD6-4EE5-9343-468C572CABA6}" type="datetimeFigureOut">
              <a:rPr lang="fr-FR" smtClean="0"/>
              <a:t>06/05/2020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6F53C-98F8-4EF1-8F44-F193611899A2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52740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2DDF4E-9AD6-4EE5-9343-468C572CABA6}" type="datetimeFigureOut">
              <a:rPr lang="fr-FR" smtClean="0"/>
              <a:t>06/05/2020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96F53C-98F8-4EF1-8F44-F193611899A2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0636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18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18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4" indent="-228605" algn="l" defTabSz="91441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3" indent="-228605" algn="l" defTabSz="91441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32" indent="-228605" algn="l" defTabSz="91441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41" indent="-228605" algn="l" defTabSz="91441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50" indent="-228605" algn="l" defTabSz="91441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59" indent="-228605" algn="l" defTabSz="91441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69" indent="-228605" algn="l" defTabSz="91441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78" indent="-228605" algn="l" defTabSz="91441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9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8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7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7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46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55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64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73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/>
          <p:cNvSpPr txBox="1">
            <a:spLocks/>
          </p:cNvSpPr>
          <p:nvPr/>
        </p:nvSpPr>
        <p:spPr>
          <a:xfrm>
            <a:off x="1523999" y="1604503"/>
            <a:ext cx="9144000" cy="1379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4800" dirty="0"/>
              <a:t>Bonjour ! </a:t>
            </a:r>
            <a:endParaRPr lang="fr-FR" sz="4000" dirty="0"/>
          </a:p>
        </p:txBody>
      </p:sp>
      <p:sp>
        <p:nvSpPr>
          <p:cNvPr id="7" name="Sous-titre 2"/>
          <p:cNvSpPr txBox="1">
            <a:spLocks/>
          </p:cNvSpPr>
          <p:nvPr/>
        </p:nvSpPr>
        <p:spPr>
          <a:xfrm>
            <a:off x="2439786" y="3250276"/>
            <a:ext cx="7312429" cy="17622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2400" dirty="0"/>
              <a:t>Merci d’avoir accepté de participer à notre expérience.</a:t>
            </a:r>
          </a:p>
        </p:txBody>
      </p:sp>
    </p:spTree>
    <p:extLst>
      <p:ext uri="{BB962C8B-B14F-4D97-AF65-F5344CB8AC3E}">
        <p14:creationId xmlns:p14="http://schemas.microsoft.com/office/powerpoint/2010/main" val="42727049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2D51CF40-E9DE-45AE-8E78-9D91F254E1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8812" y="4754907"/>
            <a:ext cx="1080000" cy="1080000"/>
          </a:xfrm>
          <a:prstGeom prst="rect">
            <a:avLst/>
          </a:prstGeom>
        </p:spPr>
      </p:pic>
      <p:pic>
        <p:nvPicPr>
          <p:cNvPr id="10" name="Picture 9" descr="A picture containing drawing&#10;&#10;Description automatically generated">
            <a:extLst>
              <a:ext uri="{FF2B5EF4-FFF2-40B4-BE49-F238E27FC236}">
                <a16:creationId xmlns:a16="http://schemas.microsoft.com/office/drawing/2014/main" id="{248DDBD5-A75B-40B9-A045-9BA0BE66D6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8812" y="2445072"/>
            <a:ext cx="1080000" cy="1080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8F21BCE-6694-43EE-802B-A256CC078CB6}"/>
              </a:ext>
            </a:extLst>
          </p:cNvPr>
          <p:cNvSpPr txBox="1"/>
          <p:nvPr/>
        </p:nvSpPr>
        <p:spPr>
          <a:xfrm>
            <a:off x="3238431" y="1241885"/>
            <a:ext cx="60807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400" dirty="0"/>
              <a:t>Pour les 24 essais suivants, les visages apeurés vont </a:t>
            </a:r>
            <a:r>
              <a:rPr lang="fr-FR" sz="2400" dirty="0">
                <a:solidFill>
                  <a:srgbClr val="39B93F"/>
                </a:solidFill>
              </a:rPr>
              <a:t>vous rendre la tâche plus facile. </a:t>
            </a:r>
            <a:endParaRPr lang="fr-FR" sz="2400" dirty="0">
              <a:solidFill>
                <a:srgbClr val="FF0000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8AC55A5-782E-4EEC-A4D3-3DDF5A7B406D}"/>
              </a:ext>
            </a:extLst>
          </p:cNvPr>
          <p:cNvSpPr/>
          <p:nvPr/>
        </p:nvSpPr>
        <p:spPr>
          <a:xfrm>
            <a:off x="3911457" y="10621879"/>
            <a:ext cx="39490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Appuyez sur [espace] pour continuer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8C284C2-7638-46F1-BD84-C9A8024283DA}"/>
              </a:ext>
            </a:extLst>
          </p:cNvPr>
          <p:cNvSpPr txBox="1"/>
          <p:nvPr/>
        </p:nvSpPr>
        <p:spPr>
          <a:xfrm>
            <a:off x="4377342" y="3990568"/>
            <a:ext cx="38029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De plus, la somme en jeu est: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1AC22D3-A63C-4ED4-BF4D-9E90F7629D1C}"/>
              </a:ext>
            </a:extLst>
          </p:cNvPr>
          <p:cNvSpPr/>
          <p:nvPr/>
        </p:nvSpPr>
        <p:spPr>
          <a:xfrm>
            <a:off x="4304296" y="6369919"/>
            <a:ext cx="417755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Appuyez sur [espace] pour commencer</a:t>
            </a:r>
          </a:p>
        </p:txBody>
      </p:sp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EE2B2399-DB2D-4F20-A590-7807DDCC0A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8812" y="2439436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1030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2D51CF40-E9DE-45AE-8E78-9D91F254E1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8812" y="4754907"/>
            <a:ext cx="1080000" cy="1080000"/>
          </a:xfrm>
          <a:prstGeom prst="rect">
            <a:avLst/>
          </a:prstGeom>
        </p:spPr>
      </p:pic>
      <p:pic>
        <p:nvPicPr>
          <p:cNvPr id="10" name="Picture 9" descr="A picture containing drawing&#10;&#10;Description automatically generated">
            <a:extLst>
              <a:ext uri="{FF2B5EF4-FFF2-40B4-BE49-F238E27FC236}">
                <a16:creationId xmlns:a16="http://schemas.microsoft.com/office/drawing/2014/main" id="{248DDBD5-A75B-40B9-A045-9BA0BE66D6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8812" y="2445072"/>
            <a:ext cx="1080000" cy="1080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8F21BCE-6694-43EE-802B-A256CC078CB6}"/>
              </a:ext>
            </a:extLst>
          </p:cNvPr>
          <p:cNvSpPr txBox="1"/>
          <p:nvPr/>
        </p:nvSpPr>
        <p:spPr>
          <a:xfrm>
            <a:off x="3238431" y="1241885"/>
            <a:ext cx="60807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400" dirty="0"/>
              <a:t>Pour les 24 essais suivants, les visages apeurés vont </a:t>
            </a:r>
            <a:r>
              <a:rPr lang="fr-FR" sz="2400" dirty="0">
                <a:solidFill>
                  <a:srgbClr val="39B93F"/>
                </a:solidFill>
              </a:rPr>
              <a:t>vous rendre la tâche plus facile. </a:t>
            </a:r>
            <a:endParaRPr lang="fr-FR" sz="2400" dirty="0">
              <a:solidFill>
                <a:srgbClr val="FF0000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8AC55A5-782E-4EEC-A4D3-3DDF5A7B406D}"/>
              </a:ext>
            </a:extLst>
          </p:cNvPr>
          <p:cNvSpPr/>
          <p:nvPr/>
        </p:nvSpPr>
        <p:spPr>
          <a:xfrm>
            <a:off x="3911457" y="10621879"/>
            <a:ext cx="39490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Appuyez sur [espace] pour continuer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8C284C2-7638-46F1-BD84-C9A8024283DA}"/>
              </a:ext>
            </a:extLst>
          </p:cNvPr>
          <p:cNvSpPr txBox="1"/>
          <p:nvPr/>
        </p:nvSpPr>
        <p:spPr>
          <a:xfrm>
            <a:off x="4377342" y="3990568"/>
            <a:ext cx="38029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De plus, la somme en jeu est: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1AC22D3-A63C-4ED4-BF4D-9E90F7629D1C}"/>
              </a:ext>
            </a:extLst>
          </p:cNvPr>
          <p:cNvSpPr/>
          <p:nvPr/>
        </p:nvSpPr>
        <p:spPr>
          <a:xfrm>
            <a:off x="4304296" y="6369919"/>
            <a:ext cx="417755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Appuyez sur [espace] pour commencer</a:t>
            </a:r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F1D3C4A0-F4EF-4B02-AA44-7D5DD10FB8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8811" y="4754907"/>
            <a:ext cx="1080000" cy="1080000"/>
          </a:xfrm>
          <a:prstGeom prst="rect">
            <a:avLst/>
          </a:prstGeom>
        </p:spPr>
      </p:pic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4F9FB1F6-C4B2-47C1-8C72-125FF854213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8812" y="2439436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0805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879774" y="2364012"/>
            <a:ext cx="8432453" cy="2129977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Cette session est maintenant terminée.</a:t>
            </a:r>
            <a:br>
              <a:rPr lang="fr-FR" dirty="0"/>
            </a:br>
            <a:r>
              <a:rPr lang="fr-FR" dirty="0"/>
              <a:t> </a:t>
            </a:r>
            <a:br>
              <a:rPr lang="fr-FR" dirty="0"/>
            </a:br>
            <a:r>
              <a:rPr lang="fr-FR" dirty="0"/>
              <a:t>Merci !</a:t>
            </a:r>
          </a:p>
        </p:txBody>
      </p:sp>
      <p:sp>
        <p:nvSpPr>
          <p:cNvPr id="4" name="Rectangle 3"/>
          <p:cNvSpPr/>
          <p:nvPr/>
        </p:nvSpPr>
        <p:spPr>
          <a:xfrm>
            <a:off x="4376460" y="6369919"/>
            <a:ext cx="338137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Appuyez sur [espace] pour finir</a:t>
            </a:r>
          </a:p>
        </p:txBody>
      </p:sp>
    </p:spTree>
    <p:extLst>
      <p:ext uri="{BB962C8B-B14F-4D97-AF65-F5344CB8AC3E}">
        <p14:creationId xmlns:p14="http://schemas.microsoft.com/office/powerpoint/2010/main" val="255671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271848"/>
            <a:ext cx="10515600" cy="431430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fr-FR" sz="2000" dirty="0"/>
              <a:t>Vous allez jouer à un jeux qui dure environ </a:t>
            </a:r>
            <a:r>
              <a:rPr lang="fr-FR" sz="2000" b="1" dirty="0"/>
              <a:t>20 minutes</a:t>
            </a:r>
            <a:r>
              <a:rPr lang="fr-FR" sz="2000" dirty="0"/>
              <a:t>. </a:t>
            </a:r>
          </a:p>
          <a:p>
            <a:pPr marL="0" indent="0" algn="just">
              <a:buNone/>
            </a:pPr>
            <a:endParaRPr lang="fr-FR" sz="2000" dirty="0"/>
          </a:p>
          <a:p>
            <a:pPr marL="0" indent="0" algn="just">
              <a:buNone/>
            </a:pPr>
            <a:r>
              <a:rPr lang="fr-FR" sz="2000" dirty="0"/>
              <a:t>Le jeu est divisé en </a:t>
            </a:r>
            <a:r>
              <a:rPr lang="fr-FR" sz="2000" b="1" dirty="0"/>
              <a:t>300 "essais", </a:t>
            </a:r>
            <a:r>
              <a:rPr lang="fr-FR" sz="2000" dirty="0"/>
              <a:t>qui rapportent plus ou moins d'argent. Par exemple, il y a des essais pour lesquels une réponse correcte rapporte </a:t>
            </a:r>
            <a:r>
              <a:rPr lang="fr-FR" sz="2000" b="1" dirty="0"/>
              <a:t>5 centimes </a:t>
            </a:r>
            <a:r>
              <a:rPr lang="fr-FR" sz="2000" dirty="0"/>
              <a:t>et d’autres pour lesquels une réponse correcte rapporte </a:t>
            </a:r>
            <a:r>
              <a:rPr lang="fr-FR" sz="2000" b="1" dirty="0"/>
              <a:t>2 euros</a:t>
            </a:r>
            <a:r>
              <a:rPr lang="fr-FR" sz="2000" dirty="0"/>
              <a:t>. Nous vous indiquerons, à chaque essai, quelle est la récompense en jeu.</a:t>
            </a:r>
          </a:p>
          <a:p>
            <a:pPr marL="0" indent="0" algn="just">
              <a:buNone/>
            </a:pPr>
            <a:endParaRPr lang="fr-FR" sz="2000" dirty="0"/>
          </a:p>
          <a:p>
            <a:pPr marL="0" indent="0" algn="just">
              <a:buNone/>
            </a:pPr>
            <a:r>
              <a:rPr lang="fr-FR" sz="2000" dirty="0"/>
              <a:t>Note: vous recevrez une indemnisation financière de </a:t>
            </a:r>
            <a:r>
              <a:rPr lang="fr-FR" sz="2000" dirty="0">
                <a:solidFill>
                  <a:srgbClr val="FF0000"/>
                </a:solidFill>
              </a:rPr>
              <a:t>X€ </a:t>
            </a:r>
            <a:r>
              <a:rPr lang="fr-FR" sz="2000" dirty="0"/>
              <a:t>pour avoir participé à l'expérience, quelle que soit votre performance. Cela dit, vous recevrez un </a:t>
            </a:r>
            <a:r>
              <a:rPr lang="fr-FR" sz="2000" b="1" dirty="0">
                <a:solidFill>
                  <a:srgbClr val="C00000"/>
                </a:solidFill>
              </a:rPr>
              <a:t>bonus financier proportionnel à votre performance</a:t>
            </a:r>
            <a:r>
              <a:rPr lang="fr-FR" sz="2000" dirty="0"/>
              <a:t>. En effet, à la fin de l'expérience, nous sélectionnerons </a:t>
            </a:r>
            <a:r>
              <a:rPr lang="fr-FR" sz="2000" b="1" dirty="0"/>
              <a:t>4 essais </a:t>
            </a:r>
            <a:r>
              <a:rPr lang="fr-FR" sz="2000" dirty="0"/>
              <a:t>du jeu au hasard, et vous recevrez la somme d'argent qui leur correspond (2 euros ou 5 centimes si vous avez répondu correctement, rien sinon).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12922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Instructions pour le </a:t>
            </a:r>
            <a:r>
              <a:rPr lang="fr-FR" i="1" dirty="0"/>
              <a:t>jeu de détection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98724"/>
          </a:xfrm>
        </p:spPr>
        <p:txBody>
          <a:bodyPr/>
          <a:lstStyle/>
          <a:p>
            <a:pPr marL="0" indent="0" algn="just">
              <a:buNone/>
            </a:pPr>
            <a:r>
              <a:rPr lang="fr-FR" sz="2000" dirty="0"/>
              <a:t>A chaque essai de ce jeu, nous allons vous présenter une séquence d’images de visages </a:t>
            </a:r>
            <a:r>
              <a:rPr lang="fr-FR" sz="2000" b="1" dirty="0"/>
              <a:t>très rapide</a:t>
            </a:r>
            <a:r>
              <a:rPr lang="fr-FR" sz="2000" dirty="0"/>
              <a:t>. Certains de ces visages ont été brouillés pour vous </a:t>
            </a:r>
            <a:r>
              <a:rPr lang="fr-FR" sz="2000" u="sng" dirty="0"/>
              <a:t>distraire</a:t>
            </a:r>
            <a:r>
              <a:rPr lang="fr-FR" sz="2000" dirty="0"/>
              <a:t>.</a:t>
            </a:r>
          </a:p>
          <a:p>
            <a:pPr marL="0" indent="0" algn="just">
              <a:buNone/>
            </a:pPr>
            <a:endParaRPr lang="fr-FR" sz="2000" dirty="0"/>
          </a:p>
          <a:p>
            <a:pPr marL="0" indent="0" algn="just">
              <a:buNone/>
            </a:pPr>
            <a:r>
              <a:rPr lang="fr-FR" sz="2000" dirty="0"/>
              <a:t>Le jeu consiste à reconnaître </a:t>
            </a:r>
            <a:r>
              <a:rPr lang="fr-FR" sz="2000" b="1" dirty="0"/>
              <a:t>le genre (homme ou femme) des deux visages intacts</a:t>
            </a:r>
            <a:r>
              <a:rPr lang="fr-FR" sz="2000" dirty="0"/>
              <a:t>, c’est-à-dire non brouillés. Exemple: </a:t>
            </a:r>
          </a:p>
          <a:p>
            <a:pPr marL="0" indent="0" algn="just">
              <a:buNone/>
            </a:pPr>
            <a:endParaRPr lang="fr-FR" sz="2000" dirty="0"/>
          </a:p>
          <a:p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2"/>
          <a:srcRect l="611" t="946" r="1475" b="-236"/>
          <a:stretch/>
        </p:blipFill>
        <p:spPr>
          <a:xfrm>
            <a:off x="7365077" y="4330931"/>
            <a:ext cx="1875349" cy="1800000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3"/>
          <a:srcRect l="1016" t="484" r="1078" b="1149"/>
          <a:stretch/>
        </p:blipFill>
        <p:spPr>
          <a:xfrm>
            <a:off x="3050772" y="4322618"/>
            <a:ext cx="1791548" cy="1800000"/>
          </a:xfrm>
          <a:prstGeom prst="rect">
            <a:avLst/>
          </a:prstGeom>
        </p:spPr>
      </p:pic>
      <p:sp>
        <p:nvSpPr>
          <p:cNvPr id="8" name="Espace réservé du contenu 4"/>
          <p:cNvSpPr txBox="1">
            <a:spLocks/>
          </p:cNvSpPr>
          <p:nvPr/>
        </p:nvSpPr>
        <p:spPr>
          <a:xfrm>
            <a:off x="3081129" y="3768461"/>
            <a:ext cx="1702724" cy="4013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fr-FR" sz="2000" dirty="0"/>
              <a:t>Visage brouillé</a:t>
            </a:r>
          </a:p>
          <a:p>
            <a:pPr marL="0" indent="0" algn="just">
              <a:buNone/>
            </a:pPr>
            <a:endParaRPr lang="fr-FR" sz="2000" dirty="0"/>
          </a:p>
          <a:p>
            <a:pPr marL="0" indent="0" algn="just">
              <a:buNone/>
            </a:pPr>
            <a:endParaRPr lang="fr-FR" sz="2000" dirty="0"/>
          </a:p>
          <a:p>
            <a:endParaRPr lang="fr-FR" dirty="0"/>
          </a:p>
        </p:txBody>
      </p:sp>
      <p:sp>
        <p:nvSpPr>
          <p:cNvPr id="9" name="Espace réservé du contenu 4"/>
          <p:cNvSpPr txBox="1">
            <a:spLocks/>
          </p:cNvSpPr>
          <p:nvPr/>
        </p:nvSpPr>
        <p:spPr>
          <a:xfrm>
            <a:off x="7452934" y="3768461"/>
            <a:ext cx="1702724" cy="4013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fr-FR" sz="2000" dirty="0"/>
              <a:t>Visage intact </a:t>
            </a:r>
          </a:p>
          <a:p>
            <a:pPr marL="0" indent="0" algn="just">
              <a:buNone/>
            </a:pPr>
            <a:endParaRPr lang="fr-FR" sz="2000" dirty="0"/>
          </a:p>
          <a:p>
            <a:pPr marL="0" indent="0" algn="just">
              <a:buNone/>
            </a:pPr>
            <a:endParaRPr lang="fr-FR" sz="2000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27432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Instructions pour le </a:t>
            </a:r>
            <a:r>
              <a:rPr lang="fr-FR" i="1" dirty="0"/>
              <a:t>jeu de discrimination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endParaRPr lang="fr-FR" sz="2000" dirty="0"/>
          </a:p>
          <a:p>
            <a:pPr marL="0" indent="0" algn="just">
              <a:buNone/>
            </a:pPr>
            <a:r>
              <a:rPr lang="fr-FR" sz="2000" dirty="0"/>
              <a:t>Dans certains essais, nous vous demanderons si vous avez vu « </a:t>
            </a:r>
            <a:r>
              <a:rPr lang="fr-FR" sz="2000" b="1" dirty="0"/>
              <a:t>au moins un homme </a:t>
            </a:r>
            <a:r>
              <a:rPr lang="fr-FR" sz="2000" dirty="0"/>
              <a:t>» ; dans les autres, nous vous demanderons si vous avez vu « </a:t>
            </a:r>
            <a:r>
              <a:rPr lang="fr-FR" sz="2000" b="1" dirty="0"/>
              <a:t>au moins une femme </a:t>
            </a:r>
            <a:r>
              <a:rPr lang="fr-FR" sz="2000" dirty="0"/>
              <a:t>». </a:t>
            </a:r>
          </a:p>
          <a:p>
            <a:pPr marL="0" indent="0" algn="just">
              <a:buNone/>
            </a:pPr>
            <a:endParaRPr lang="fr-FR" sz="2000" dirty="0"/>
          </a:p>
          <a:p>
            <a:pPr marL="0" indent="0" algn="just">
              <a:buNone/>
            </a:pPr>
            <a:r>
              <a:rPr lang="fr-FR" sz="2000" dirty="0"/>
              <a:t>Répondez par « </a:t>
            </a:r>
            <a:r>
              <a:rPr lang="fr-FR" sz="2000" b="1" dirty="0"/>
              <a:t>Oui</a:t>
            </a:r>
            <a:r>
              <a:rPr lang="fr-FR" sz="2000" dirty="0"/>
              <a:t> » ou par « </a:t>
            </a:r>
            <a:r>
              <a:rPr lang="fr-FR" sz="2000" b="1" dirty="0"/>
              <a:t>Non</a:t>
            </a:r>
            <a:r>
              <a:rPr lang="fr-FR" sz="2000" dirty="0"/>
              <a:t> » aussi rapidement que possible, en appuyant sur les touches [</a:t>
            </a:r>
            <a:r>
              <a:rPr lang="fr-FR" sz="2000" b="1" dirty="0"/>
              <a:t>O</a:t>
            </a:r>
            <a:r>
              <a:rPr lang="fr-FR" sz="2000" dirty="0"/>
              <a:t>] ou [</a:t>
            </a:r>
            <a:r>
              <a:rPr lang="fr-FR" sz="2000" b="1" dirty="0"/>
              <a:t>N</a:t>
            </a:r>
            <a:r>
              <a:rPr lang="fr-FR" sz="2000" dirty="0"/>
              <a:t>] du clavier. Vous ne pourrez pas modifier votre réponse!</a:t>
            </a:r>
          </a:p>
          <a:p>
            <a:pPr marL="0" indent="0" algn="just">
              <a:buNone/>
            </a:pPr>
            <a:endParaRPr lang="fr-FR" sz="2000" dirty="0"/>
          </a:p>
          <a:p>
            <a:pPr marL="0" indent="0" algn="just">
              <a:buNone/>
            </a:pPr>
            <a:r>
              <a:rPr lang="fr-FR" sz="2400" u="sng" dirty="0"/>
              <a:t>/!\ Attention: </a:t>
            </a:r>
            <a:r>
              <a:rPr lang="fr-FR" sz="2000" dirty="0"/>
              <a:t>certains visages auront une expression apeurée et d’autres auront une expression faciale neutre. Les </a:t>
            </a:r>
            <a:r>
              <a:rPr lang="fr-FR" sz="2000" b="1" dirty="0"/>
              <a:t>visages apeurés vont attirer votre attention</a:t>
            </a:r>
            <a:r>
              <a:rPr lang="fr-FR" sz="2000" dirty="0"/>
              <a:t>. Dans certains essais, </a:t>
            </a:r>
            <a:r>
              <a:rPr lang="fr-FR" sz="2000" b="1" dirty="0">
                <a:solidFill>
                  <a:srgbClr val="39B93F"/>
                </a:solidFill>
              </a:rPr>
              <a:t>cela vous rendra la tâche plus facile</a:t>
            </a:r>
            <a:r>
              <a:rPr lang="fr-FR" sz="2000" dirty="0">
                <a:solidFill>
                  <a:schemeClr val="accent6"/>
                </a:solidFill>
              </a:rPr>
              <a:t>. </a:t>
            </a:r>
            <a:r>
              <a:rPr lang="fr-FR" sz="2000" dirty="0"/>
              <a:t>Dans d'autre essais, </a:t>
            </a:r>
            <a:r>
              <a:rPr lang="fr-FR" sz="2000" b="1" dirty="0">
                <a:solidFill>
                  <a:srgbClr val="CD383A"/>
                </a:solidFill>
              </a:rPr>
              <a:t>cela vous distraira, ce qui rendra la tâche plus difficile.</a:t>
            </a:r>
            <a:r>
              <a:rPr lang="fr-FR" sz="2000" dirty="0">
                <a:solidFill>
                  <a:srgbClr val="FF0000"/>
                </a:solidFill>
              </a:rPr>
              <a:t> </a:t>
            </a:r>
            <a:r>
              <a:rPr lang="fr-FR" sz="2000" dirty="0"/>
              <a:t>Nous vous indiquerons systématiquement si les visages apeurés vous rendront la tâche plus facile ou plus difficile.</a:t>
            </a:r>
          </a:p>
          <a:p>
            <a:pPr marL="0" indent="0" algn="just">
              <a:buNone/>
            </a:pPr>
            <a:endParaRPr lang="fr-FR" sz="2000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62341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 up of a device&#10;&#10;Description automatically generated">
            <a:extLst>
              <a:ext uri="{FF2B5EF4-FFF2-40B4-BE49-F238E27FC236}">
                <a16:creationId xmlns:a16="http://schemas.microsoft.com/office/drawing/2014/main" id="{D0732A4D-E3B0-48A9-97C2-445083C561E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989"/>
          <a:stretch/>
        </p:blipFill>
        <p:spPr>
          <a:xfrm>
            <a:off x="0" y="-23598"/>
            <a:ext cx="12192000" cy="6378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6499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Entrainement pour le </a:t>
            </a:r>
            <a:r>
              <a:rPr lang="fr-FR" i="1" dirty="0"/>
              <a:t>jeu de détection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838200" y="1825625"/>
            <a:ext cx="10608425" cy="4351338"/>
          </a:xfrm>
        </p:spPr>
        <p:txBody>
          <a:bodyPr/>
          <a:lstStyle/>
          <a:p>
            <a:pPr marL="0" indent="0">
              <a:buNone/>
            </a:pPr>
            <a:endParaRPr lang="fr-FR" sz="2000" dirty="0"/>
          </a:p>
          <a:p>
            <a:pPr marL="0" indent="0">
              <a:buNone/>
            </a:pPr>
            <a:endParaRPr lang="fr-FR" sz="2000" dirty="0"/>
          </a:p>
          <a:p>
            <a:pPr marL="0" indent="0">
              <a:buNone/>
            </a:pPr>
            <a:r>
              <a:rPr lang="fr-FR" sz="2000" dirty="0"/>
              <a:t>Vous allez maintenant avoir plusieurs essais d’entrainement. </a:t>
            </a:r>
          </a:p>
          <a:p>
            <a:endParaRPr lang="fr-FR" sz="2000" dirty="0"/>
          </a:p>
          <a:p>
            <a:pPr marL="0" indent="0">
              <a:buNone/>
            </a:pPr>
            <a:endParaRPr lang="fr-FR" sz="2000" dirty="0"/>
          </a:p>
          <a:p>
            <a:pPr marL="0" indent="0">
              <a:buNone/>
            </a:pPr>
            <a:r>
              <a:rPr lang="fr-FR" sz="2000" dirty="0"/>
              <a:t>Votre performance dans cette phase ne sera pas prise en compte pour votre bonus financier. </a:t>
            </a:r>
          </a:p>
          <a:p>
            <a:pPr marL="0" indent="0">
              <a:buNone/>
            </a:pPr>
            <a:endParaRPr lang="fr-FR" sz="2000" dirty="0"/>
          </a:p>
          <a:p>
            <a:pPr marL="0" indent="0">
              <a:buNone/>
            </a:pPr>
            <a:endParaRPr lang="fr-FR" sz="2000" dirty="0"/>
          </a:p>
          <a:p>
            <a:pPr marL="0" indent="0">
              <a:buNone/>
            </a:pPr>
            <a:r>
              <a:rPr lang="fr-FR" sz="2000" dirty="0"/>
              <a:t>Rappelez-vous d’utiliser la touche [</a:t>
            </a:r>
            <a:r>
              <a:rPr lang="fr-FR" sz="2000" b="1" dirty="0"/>
              <a:t>O</a:t>
            </a:r>
            <a:r>
              <a:rPr lang="fr-FR" sz="2000" dirty="0"/>
              <a:t>] pour répondre « </a:t>
            </a:r>
            <a:r>
              <a:rPr lang="fr-FR" sz="2000" b="1" dirty="0"/>
              <a:t>Oui</a:t>
            </a:r>
            <a:r>
              <a:rPr lang="fr-FR" sz="2000" dirty="0"/>
              <a:t> » et la touche [</a:t>
            </a:r>
            <a:r>
              <a:rPr lang="fr-FR" sz="2000" b="1" dirty="0"/>
              <a:t>N</a:t>
            </a:r>
            <a:r>
              <a:rPr lang="fr-FR" sz="2000" dirty="0"/>
              <a:t>] pour répondre « </a:t>
            </a:r>
            <a:r>
              <a:rPr lang="fr-FR" sz="2000" b="1" dirty="0"/>
              <a:t>Non</a:t>
            </a:r>
            <a:r>
              <a:rPr lang="fr-FR" sz="2000" dirty="0"/>
              <a:t> ». 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715618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Fin entrainement pour le </a:t>
            </a:r>
            <a:r>
              <a:rPr lang="fr-FR" i="1" dirty="0"/>
              <a:t>jeu de détection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838200" y="1825625"/>
            <a:ext cx="10608425" cy="4351338"/>
          </a:xfrm>
        </p:spPr>
        <p:txBody>
          <a:bodyPr/>
          <a:lstStyle/>
          <a:p>
            <a:pPr marL="0" indent="0">
              <a:buNone/>
            </a:pPr>
            <a:endParaRPr lang="fr-FR" sz="2000" dirty="0"/>
          </a:p>
          <a:p>
            <a:pPr marL="0" indent="0">
              <a:buNone/>
            </a:pPr>
            <a:endParaRPr lang="fr-FR" sz="2000" dirty="0"/>
          </a:p>
          <a:p>
            <a:pPr marL="0" indent="0">
              <a:buNone/>
            </a:pPr>
            <a:r>
              <a:rPr lang="fr-FR" sz="2000" dirty="0"/>
              <a:t>L’entrainement est terminé.  Vous allez maintenant commencer le jeu. </a:t>
            </a:r>
          </a:p>
          <a:p>
            <a:pPr marL="0" indent="0">
              <a:buNone/>
            </a:pPr>
            <a:endParaRPr lang="fr-FR" sz="2000" dirty="0"/>
          </a:p>
          <a:p>
            <a:pPr marL="0" indent="0">
              <a:buNone/>
            </a:pPr>
            <a:endParaRPr lang="fr-FR" sz="2000" dirty="0"/>
          </a:p>
          <a:p>
            <a:pPr marL="0" indent="0">
              <a:buNone/>
            </a:pPr>
            <a:r>
              <a:rPr lang="fr-FR" sz="2000" dirty="0"/>
              <a:t>Votre performance dans cette phase sera prise en compte pour votre bonus financier. </a:t>
            </a:r>
          </a:p>
          <a:p>
            <a:pPr marL="0" indent="0">
              <a:buNone/>
            </a:pPr>
            <a:endParaRPr lang="fr-FR" sz="2000" dirty="0"/>
          </a:p>
          <a:p>
            <a:pPr marL="0" indent="0">
              <a:buNone/>
            </a:pPr>
            <a:endParaRPr lang="fr-FR" sz="2000" dirty="0"/>
          </a:p>
          <a:p>
            <a:pPr marL="0" indent="0">
              <a:buNone/>
            </a:pPr>
            <a:r>
              <a:rPr lang="fr-FR" sz="2000" dirty="0"/>
              <a:t>Rappelez-vous d’utiliser la touche [</a:t>
            </a:r>
            <a:r>
              <a:rPr lang="fr-FR" sz="2000" b="1" dirty="0"/>
              <a:t>O</a:t>
            </a:r>
            <a:r>
              <a:rPr lang="fr-FR" sz="2000" dirty="0"/>
              <a:t>] pour répondre « </a:t>
            </a:r>
            <a:r>
              <a:rPr lang="fr-FR" sz="2000" b="1" dirty="0"/>
              <a:t>Oui</a:t>
            </a:r>
            <a:r>
              <a:rPr lang="fr-FR" sz="2000" dirty="0"/>
              <a:t> » et la touche [</a:t>
            </a:r>
            <a:r>
              <a:rPr lang="fr-FR" sz="2000" b="1" dirty="0"/>
              <a:t>N</a:t>
            </a:r>
            <a:r>
              <a:rPr lang="fr-FR" sz="2000" dirty="0"/>
              <a:t>] pour répondre « </a:t>
            </a:r>
            <a:r>
              <a:rPr lang="fr-FR" sz="2000" b="1" dirty="0"/>
              <a:t>Non</a:t>
            </a:r>
            <a:r>
              <a:rPr lang="fr-FR" sz="2000" dirty="0"/>
              <a:t> ». </a:t>
            </a:r>
          </a:p>
          <a:p>
            <a:pPr marL="0" indent="0">
              <a:buNone/>
            </a:pPr>
            <a:endParaRPr lang="fr-FR" sz="2000" dirty="0"/>
          </a:p>
          <a:p>
            <a:pPr marL="0" indent="0">
              <a:buNone/>
            </a:pPr>
            <a:endParaRPr lang="fr-FR" sz="2000" dirty="0"/>
          </a:p>
          <a:p>
            <a:pPr marL="0" indent="0">
              <a:buNone/>
            </a:pPr>
            <a:endParaRPr lang="fr-FR" sz="2000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4121486" y="6369919"/>
            <a:ext cx="39490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Appuyez sur [espace] pour continuer</a:t>
            </a:r>
          </a:p>
        </p:txBody>
      </p:sp>
    </p:spTree>
    <p:extLst>
      <p:ext uri="{BB962C8B-B14F-4D97-AF65-F5344CB8AC3E}">
        <p14:creationId xmlns:p14="http://schemas.microsoft.com/office/powerpoint/2010/main" val="32491931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2D51CF40-E9DE-45AE-8E78-9D91F254E1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8812" y="4754907"/>
            <a:ext cx="1080000" cy="1080000"/>
          </a:xfrm>
          <a:prstGeom prst="rect">
            <a:avLst/>
          </a:prstGeom>
        </p:spPr>
      </p:pic>
      <p:pic>
        <p:nvPicPr>
          <p:cNvPr id="10" name="Picture 9" descr="A picture containing drawing&#10;&#10;Description automatically generated">
            <a:extLst>
              <a:ext uri="{FF2B5EF4-FFF2-40B4-BE49-F238E27FC236}">
                <a16:creationId xmlns:a16="http://schemas.microsoft.com/office/drawing/2014/main" id="{248DDBD5-A75B-40B9-A045-9BA0BE66D6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8812" y="2445072"/>
            <a:ext cx="1080000" cy="1080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8F21BCE-6694-43EE-802B-A256CC078CB6}"/>
              </a:ext>
            </a:extLst>
          </p:cNvPr>
          <p:cNvSpPr txBox="1"/>
          <p:nvPr/>
        </p:nvSpPr>
        <p:spPr>
          <a:xfrm>
            <a:off x="3238431" y="1241885"/>
            <a:ext cx="60807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400" dirty="0"/>
              <a:t>Pour les 24 essais suivants, les visages apeurés vont </a:t>
            </a:r>
            <a:r>
              <a:rPr lang="fr-FR" sz="2400" dirty="0">
                <a:solidFill>
                  <a:srgbClr val="FF0000"/>
                </a:solidFill>
              </a:rPr>
              <a:t>vous rendre la tâche plus difficile.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8AC55A5-782E-4EEC-A4D3-3DDF5A7B406D}"/>
              </a:ext>
            </a:extLst>
          </p:cNvPr>
          <p:cNvSpPr/>
          <p:nvPr/>
        </p:nvSpPr>
        <p:spPr>
          <a:xfrm>
            <a:off x="3911457" y="10621879"/>
            <a:ext cx="39490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Appuyez sur [espace] pour continuer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8C284C2-7638-46F1-BD84-C9A8024283DA}"/>
              </a:ext>
            </a:extLst>
          </p:cNvPr>
          <p:cNvSpPr txBox="1"/>
          <p:nvPr/>
        </p:nvSpPr>
        <p:spPr>
          <a:xfrm>
            <a:off x="4377342" y="3990568"/>
            <a:ext cx="38029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De plus, la somme en jeu est: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1AC22D3-A63C-4ED4-BF4D-9E90F7629D1C}"/>
              </a:ext>
            </a:extLst>
          </p:cNvPr>
          <p:cNvSpPr/>
          <p:nvPr/>
        </p:nvSpPr>
        <p:spPr>
          <a:xfrm>
            <a:off x="4304296" y="6369919"/>
            <a:ext cx="417755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Appuyez sur [espace] pour commencer</a:t>
            </a:r>
          </a:p>
        </p:txBody>
      </p:sp>
    </p:spTree>
    <p:extLst>
      <p:ext uri="{BB962C8B-B14F-4D97-AF65-F5344CB8AC3E}">
        <p14:creationId xmlns:p14="http://schemas.microsoft.com/office/powerpoint/2010/main" val="8852745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2D51CF40-E9DE-45AE-8E78-9D91F254E1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8812" y="4754907"/>
            <a:ext cx="1080000" cy="1080000"/>
          </a:xfrm>
          <a:prstGeom prst="rect">
            <a:avLst/>
          </a:prstGeom>
        </p:spPr>
      </p:pic>
      <p:pic>
        <p:nvPicPr>
          <p:cNvPr id="10" name="Picture 9" descr="A picture containing drawing&#10;&#10;Description automatically generated">
            <a:extLst>
              <a:ext uri="{FF2B5EF4-FFF2-40B4-BE49-F238E27FC236}">
                <a16:creationId xmlns:a16="http://schemas.microsoft.com/office/drawing/2014/main" id="{248DDBD5-A75B-40B9-A045-9BA0BE66D6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8812" y="2445072"/>
            <a:ext cx="1080000" cy="1080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8F21BCE-6694-43EE-802B-A256CC078CB6}"/>
              </a:ext>
            </a:extLst>
          </p:cNvPr>
          <p:cNvSpPr txBox="1"/>
          <p:nvPr/>
        </p:nvSpPr>
        <p:spPr>
          <a:xfrm>
            <a:off x="3238431" y="1241885"/>
            <a:ext cx="60807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400" dirty="0"/>
              <a:t>Pour les 24 essais suivants, les visages apeurés vont </a:t>
            </a:r>
            <a:r>
              <a:rPr lang="fr-FR" sz="2400" dirty="0">
                <a:solidFill>
                  <a:srgbClr val="FF0000"/>
                </a:solidFill>
              </a:rPr>
              <a:t>vous rendre la tâche plus difficile.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8AC55A5-782E-4EEC-A4D3-3DDF5A7B406D}"/>
              </a:ext>
            </a:extLst>
          </p:cNvPr>
          <p:cNvSpPr/>
          <p:nvPr/>
        </p:nvSpPr>
        <p:spPr>
          <a:xfrm>
            <a:off x="3911457" y="10621879"/>
            <a:ext cx="39490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Appuyez sur [espace] pour continuer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8C284C2-7638-46F1-BD84-C9A8024283DA}"/>
              </a:ext>
            </a:extLst>
          </p:cNvPr>
          <p:cNvSpPr txBox="1"/>
          <p:nvPr/>
        </p:nvSpPr>
        <p:spPr>
          <a:xfrm>
            <a:off x="4377342" y="3990568"/>
            <a:ext cx="38029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De plus, la somme en jeu est: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1AC22D3-A63C-4ED4-BF4D-9E90F7629D1C}"/>
              </a:ext>
            </a:extLst>
          </p:cNvPr>
          <p:cNvSpPr/>
          <p:nvPr/>
        </p:nvSpPr>
        <p:spPr>
          <a:xfrm>
            <a:off x="4304296" y="6369919"/>
            <a:ext cx="417755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Appuyez sur [espace] pour commencer</a:t>
            </a:r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F1D3C4A0-F4EF-4B02-AA44-7D5DD10FB8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8811" y="4754907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18409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608</TotalTime>
  <Words>664</Words>
  <Application>Microsoft Office PowerPoint</Application>
  <PresentationFormat>Widescreen</PresentationFormat>
  <Paragraphs>63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Thème Office</vt:lpstr>
      <vt:lpstr>PowerPoint Presentation</vt:lpstr>
      <vt:lpstr>PowerPoint Presentation</vt:lpstr>
      <vt:lpstr>Instructions pour le jeu de détection</vt:lpstr>
      <vt:lpstr>Instructions pour le jeu de discrimination</vt:lpstr>
      <vt:lpstr>PowerPoint Presentation</vt:lpstr>
      <vt:lpstr>Entrainement pour le jeu de détection</vt:lpstr>
      <vt:lpstr>Fin entrainement pour le jeu de détection</vt:lpstr>
      <vt:lpstr>PowerPoint Presentation</vt:lpstr>
      <vt:lpstr>PowerPoint Presentation</vt:lpstr>
      <vt:lpstr>PowerPoint Presentation</vt:lpstr>
      <vt:lpstr>PowerPoint Presentation</vt:lpstr>
      <vt:lpstr>Cette session est maintenant terminée.   Merci !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SPORRER Juliana</dc:creator>
  <cp:lastModifiedBy>Christoph Sporrer</cp:lastModifiedBy>
  <cp:revision>28</cp:revision>
  <dcterms:created xsi:type="dcterms:W3CDTF">2020-03-04T10:36:12Z</dcterms:created>
  <dcterms:modified xsi:type="dcterms:W3CDTF">2020-05-06T10:52:36Z</dcterms:modified>
</cp:coreProperties>
</file>