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71" r:id="rId3"/>
    <p:sldId id="292" r:id="rId4"/>
    <p:sldId id="294" r:id="rId5"/>
    <p:sldId id="323" r:id="rId6"/>
    <p:sldId id="293" r:id="rId7"/>
    <p:sldId id="296" r:id="rId8"/>
    <p:sldId id="310" r:id="rId9"/>
    <p:sldId id="297" r:id="rId10"/>
    <p:sldId id="308" r:id="rId11"/>
    <p:sldId id="311" r:id="rId12"/>
    <p:sldId id="312" r:id="rId13"/>
    <p:sldId id="313" r:id="rId14"/>
    <p:sldId id="314" r:id="rId15"/>
    <p:sldId id="315" r:id="rId16"/>
    <p:sldId id="316" r:id="rId17"/>
    <p:sldId id="322" r:id="rId18"/>
    <p:sldId id="317" r:id="rId19"/>
    <p:sldId id="318" r:id="rId20"/>
    <p:sldId id="306" r:id="rId21"/>
    <p:sldId id="319" r:id="rId22"/>
    <p:sldId id="320" r:id="rId23"/>
    <p:sldId id="321" r:id="rId24"/>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98" d="100"/>
          <a:sy n="98"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a:solidFill>
                  <a:srgbClr val="0070C0"/>
                </a:solidFill>
              </a:rPr>
              <a:t>TEST DE COGNITION SOCIALE:</a:t>
            </a: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fr-FR" sz="2400" dirty="0"/>
              <a:t>Veuillez lire attentivement les instructions qui vont suivre.</a:t>
            </a:r>
          </a:p>
          <a:p>
            <a:pPr algn="ctr">
              <a:lnSpc>
                <a:spcPct val="150000"/>
              </a:lnSpc>
            </a:pPr>
            <a:r>
              <a:rPr lang="fr-FR" sz="2400" dirty="0"/>
              <a:t>Appuyez sur « la flèche de droite » pour continuer et lire la suite.</a:t>
            </a:r>
          </a:p>
          <a:p>
            <a:pPr algn="ctr">
              <a:lnSpc>
                <a:spcPct val="150000"/>
              </a:lnSpc>
            </a:pPr>
            <a:r>
              <a:rPr lang="fr-FR" sz="2400" dirty="0"/>
              <a:t>Appuyez sur « la flèche de gauche » pour revenir et lire l’instruction précédente.</a:t>
            </a:r>
          </a:p>
        </p:txBody>
      </p:sp>
    </p:spTree>
    <p:extLst>
      <p:ext uri="{BB962C8B-B14F-4D97-AF65-F5344CB8AC3E}">
        <p14:creationId xmlns:p14="http://schemas.microsoft.com/office/powerpoint/2010/main" val="24493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43228" y="1300833"/>
            <a:ext cx="10705555" cy="1230846"/>
          </a:xfrm>
        </p:spPr>
        <p:txBody>
          <a:bodyPr>
            <a:normAutofit/>
          </a:bodyPr>
          <a:lstStyle/>
          <a:p>
            <a:pPr marL="0" indent="0" algn="ctr">
              <a:buNone/>
            </a:pPr>
            <a:r>
              <a:rPr lang="fr-FR" sz="2400" dirty="0"/>
              <a:t>Finalement, à la fin de chaque phase de prédiction, nous vous demanderons à quel point vous pensez que l’autre participant(e) est prudent(e):</a:t>
            </a:r>
          </a:p>
        </p:txBody>
      </p:sp>
      <p:pic>
        <p:nvPicPr>
          <p:cNvPr id="10" name="Imagen 9" descr="Captura de pantalla de un celular con texto&#10;&#10;Descripción generada automáticamente">
            <a:extLst>
              <a:ext uri="{FF2B5EF4-FFF2-40B4-BE49-F238E27FC236}">
                <a16:creationId xmlns:a16="http://schemas.microsoft.com/office/drawing/2014/main" id="{92299531-E646-3F46-A73C-E74CEBA6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05" y="2429233"/>
            <a:ext cx="11166401" cy="2681375"/>
          </a:xfrm>
          <a:prstGeom prst="rect">
            <a:avLst/>
          </a:prstGeom>
        </p:spPr>
      </p:pic>
      <p:sp>
        <p:nvSpPr>
          <p:cNvPr id="7" name="ZoneTexte 6"/>
          <p:cNvSpPr txBox="1"/>
          <p:nvPr/>
        </p:nvSpPr>
        <p:spPr>
          <a:xfrm>
            <a:off x="1874204" y="192400"/>
            <a:ext cx="8443609" cy="830997"/>
          </a:xfrm>
          <a:prstGeom prst="rect">
            <a:avLst/>
          </a:prstGeom>
          <a:noFill/>
        </p:spPr>
        <p:txBody>
          <a:bodyPr wrap="square" rtlCol="0">
            <a:spAutoFit/>
          </a:bodyPr>
          <a:lstStyle/>
          <a:p>
            <a:pPr algn="ctr"/>
            <a:r>
              <a:rPr lang="fr-FR" sz="2400" b="1" dirty="0">
                <a:solidFill>
                  <a:srgbClr val="0070C0"/>
                </a:solidFill>
              </a:rPr>
              <a:t>PHASE DE PRÉDICTION: JUGEMENT FINAL</a:t>
            </a:r>
            <a:endParaRPr lang="en-GB" sz="2400" dirty="0"/>
          </a:p>
          <a:p>
            <a:pPr algn="ctr"/>
            <a:endParaRPr lang="en-GB" sz="2400" dirty="0"/>
          </a:p>
        </p:txBody>
      </p:sp>
      <p:sp>
        <p:nvSpPr>
          <p:cNvPr id="2" name="Rectangle 1"/>
          <p:cNvSpPr/>
          <p:nvPr/>
        </p:nvSpPr>
        <p:spPr>
          <a:xfrm>
            <a:off x="598232" y="5392593"/>
            <a:ext cx="10995547" cy="830997"/>
          </a:xfrm>
          <a:prstGeom prst="rect">
            <a:avLst/>
          </a:prstGeom>
        </p:spPr>
        <p:txBody>
          <a:bodyPr wrap="square">
            <a:spAutoFit/>
          </a:bodyPr>
          <a:lstStyle/>
          <a:p>
            <a:pPr algn="ctr"/>
            <a:r>
              <a:rPr lang="fr-FR" sz="2400" dirty="0"/>
              <a:t> Vous indiquerez votre réponse en déplaçant le pointeur de la barre de défilement avec la souris.</a:t>
            </a:r>
          </a:p>
        </p:txBody>
      </p:sp>
    </p:spTree>
    <p:extLst>
      <p:ext uri="{BB962C8B-B14F-4D97-AF65-F5344CB8AC3E}">
        <p14:creationId xmlns:p14="http://schemas.microsoft.com/office/powerpoint/2010/main" val="90659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4893647"/>
          </a:xfrm>
          <a:prstGeom prst="rect">
            <a:avLst/>
          </a:prstGeom>
          <a:noFill/>
        </p:spPr>
        <p:txBody>
          <a:bodyPr wrap="square" rtlCol="0">
            <a:spAutoFit/>
          </a:bodyPr>
          <a:lstStyle/>
          <a:p>
            <a:pPr algn="ctr"/>
            <a:r>
              <a:rPr lang="fr-FR" sz="2400" dirty="0"/>
              <a:t>Au total, le test </a:t>
            </a:r>
            <a:r>
              <a:rPr lang="fr-FR" sz="2400"/>
              <a:t>comprends 4 </a:t>
            </a:r>
            <a:r>
              <a:rPr lang="fr-FR" sz="2400" dirty="0"/>
              <a:t>phases de décision, et 3 phases de prédiction.</a:t>
            </a:r>
          </a:p>
          <a:p>
            <a:pPr algn="ctr"/>
            <a:endParaRPr lang="fr-FR" sz="2400" dirty="0"/>
          </a:p>
          <a:p>
            <a:pPr algn="ctr"/>
            <a:r>
              <a:rPr lang="fr-FR" sz="2400" dirty="0"/>
              <a:t>Chaque phase de décision et/ou prédiction comprend 18 choix risqués.</a:t>
            </a:r>
          </a:p>
          <a:p>
            <a:pPr algn="ctr"/>
            <a:endParaRPr lang="fr-FR" sz="2400" dirty="0"/>
          </a:p>
          <a:p>
            <a:pPr algn="ctr"/>
            <a:r>
              <a:rPr lang="fr-FR" sz="2400" dirty="0"/>
              <a:t>Un choix risqué impose une décision entre une option « sûre » et une option « risquée ». Dans la phase de décision, il n’y a pas de bonne ou de mauvaise réponse.</a:t>
            </a:r>
          </a:p>
          <a:p>
            <a:pPr algn="ctr"/>
            <a:endParaRPr lang="fr-FR" sz="2400" dirty="0"/>
          </a:p>
          <a:p>
            <a:pPr algn="ctr"/>
            <a:r>
              <a:rPr lang="fr-FR" sz="2400" dirty="0"/>
              <a:t>Relisez ces instructions jusqu’à ce qu’elles soient parfaitement claires.</a:t>
            </a:r>
          </a:p>
          <a:p>
            <a:pPr algn="ctr"/>
            <a:endParaRPr lang="fr-FR" sz="2400" dirty="0"/>
          </a:p>
          <a:p>
            <a:pPr algn="ctr"/>
            <a:r>
              <a:rPr lang="fr-FR" sz="2400" dirty="0"/>
              <a:t>Vous êtes prêt(e)? Passons à l’entraînement…</a:t>
            </a:r>
          </a:p>
          <a:p>
            <a:pPr algn="ctr"/>
            <a:endParaRPr lang="en-GB" sz="2400" b="1" dirty="0"/>
          </a:p>
        </p:txBody>
      </p:sp>
    </p:spTree>
    <p:extLst>
      <p:ext uri="{BB962C8B-B14F-4D97-AF65-F5344CB8AC3E}">
        <p14:creationId xmlns:p14="http://schemas.microsoft.com/office/powerpoint/2010/main" val="253282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 – PHASE DE DÉCISION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856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 – PHASE DE PRÉDICTION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40263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L’entrainement est maintenant terminé. Vous allez maintenant commencer le test.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r>
              <a:rPr lang="fr-FR" sz="2400" dirty="0"/>
              <a:t>Vous êtes prêt(e)?</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DE L’ENTRAÎNEMENT</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034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Nous allons évaluer votre prudence, c’est-à-dire votre tendance à prendre en compte les risques. </a:t>
            </a:r>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PHASE DE DÉCISION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5458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Nous allons évaluer votre capacité à évaluer la prudence des autres. </a:t>
            </a:r>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PHASE DE PRÉDICTION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79207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a:t>Le test de cognition sociale est maintenant terminé.</a:t>
            </a:r>
            <a:br>
              <a:rPr lang="fr-FR" sz="2400" dirty="0"/>
            </a:br>
            <a:r>
              <a:rPr lang="fr-FR" sz="2400" dirty="0"/>
              <a:t> </a:t>
            </a:r>
            <a:br>
              <a:rPr lang="fr-FR" sz="2400" dirty="0"/>
            </a:br>
            <a:r>
              <a:rPr lang="fr-FR" sz="2400" dirty="0"/>
              <a:t>Merci !</a:t>
            </a:r>
          </a:p>
        </p:txBody>
      </p:sp>
      <p:sp>
        <p:nvSpPr>
          <p:cNvPr id="4" name="Rectangle 3"/>
          <p:cNvSpPr/>
          <p:nvPr/>
        </p:nvSpPr>
        <p:spPr>
          <a:xfrm>
            <a:off x="4376460" y="6369919"/>
            <a:ext cx="3381375" cy="400110"/>
          </a:xfrm>
          <a:prstGeom prst="rect">
            <a:avLst/>
          </a:prstGeom>
        </p:spPr>
        <p:txBody>
          <a:bodyPr wrap="none">
            <a:spAutoFit/>
          </a:bodyPr>
          <a:lstStyle/>
          <a:p>
            <a:r>
              <a:rPr lang="fr-FR" sz="2000" i="1" dirty="0">
                <a:solidFill>
                  <a:schemeClr val="tx1">
                    <a:lumMod val="50000"/>
                    <a:lumOff val="50000"/>
                  </a:schemeClr>
                </a:solidFill>
              </a:rPr>
              <a:t>Appuyez sur [espace] pour finir</a:t>
            </a:r>
          </a:p>
        </p:txBody>
      </p:sp>
      <p:sp>
        <p:nvSpPr>
          <p:cNvPr id="5" name="ZoneTexte 4"/>
          <p:cNvSpPr txBox="1"/>
          <p:nvPr/>
        </p:nvSpPr>
        <p:spPr>
          <a:xfrm>
            <a:off x="3565404" y="349649"/>
            <a:ext cx="5061192"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DU TEST DE COGNITION SOCIALE</a:t>
            </a:r>
          </a:p>
        </p:txBody>
      </p:sp>
    </p:spTree>
    <p:extLst>
      <p:ext uri="{BB962C8B-B14F-4D97-AF65-F5344CB8AC3E}">
        <p14:creationId xmlns:p14="http://schemas.microsoft.com/office/powerpoint/2010/main" val="116608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a:solidFill>
                  <a:srgbClr val="0070C0"/>
                </a:solidFill>
              </a:rPr>
              <a:t>TEST D’APPRENTISSAGE:</a:t>
            </a: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fr-FR" sz="2400" dirty="0"/>
              <a:t>Veuillez lire attentivement les instructions qui vont suivre.</a:t>
            </a:r>
          </a:p>
          <a:p>
            <a:pPr algn="ctr">
              <a:lnSpc>
                <a:spcPct val="150000"/>
              </a:lnSpc>
            </a:pPr>
            <a:r>
              <a:rPr lang="fr-FR" sz="2400" dirty="0"/>
              <a:t>Appuyez sur « la flèche de droite » pour continuer et lire la suite.</a:t>
            </a:r>
          </a:p>
          <a:p>
            <a:pPr algn="ctr">
              <a:lnSpc>
                <a:spcPct val="150000"/>
              </a:lnSpc>
            </a:pPr>
            <a:r>
              <a:rPr lang="fr-FR" sz="2400" dirty="0"/>
              <a:t>Appuyez sur « la flèche de gauche » pour revenir et lire l’instruction précédente.</a:t>
            </a:r>
          </a:p>
        </p:txBody>
      </p:sp>
    </p:spTree>
    <p:extLst>
      <p:ext uri="{BB962C8B-B14F-4D97-AF65-F5344CB8AC3E}">
        <p14:creationId xmlns:p14="http://schemas.microsoft.com/office/powerpoint/2010/main" val="51598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40716"/>
            <a:ext cx="10515600" cy="5459835"/>
          </a:xfrm>
        </p:spPr>
        <p:txBody>
          <a:bodyPr>
            <a:noAutofit/>
          </a:bodyPr>
          <a:lstStyle/>
          <a:p>
            <a:pPr marL="0" indent="0" algn="ctr">
              <a:buNone/>
            </a:pPr>
            <a:r>
              <a:rPr lang="fr-FR" sz="2400" dirty="0"/>
              <a:t>Ce test dure environ 10 minutes. </a:t>
            </a:r>
          </a:p>
          <a:p>
            <a:pPr marL="0" indent="0" algn="ctr">
              <a:buNone/>
            </a:pPr>
            <a:endParaRPr lang="fr-FR" sz="2400" dirty="0"/>
          </a:p>
          <a:p>
            <a:pPr marL="0" indent="0" algn="ctr">
              <a:buNone/>
            </a:pPr>
            <a:r>
              <a:rPr lang="fr-FR" sz="2400" dirty="0"/>
              <a:t>Nous allons vous demander de comparer des écosystèmes virtuels, composés de plantes dont la croissance naturelle est variable. En particulier, les écosystèmes diffèrent par:</a:t>
            </a:r>
          </a:p>
          <a:p>
            <a:pPr algn="ctr"/>
            <a:r>
              <a:rPr lang="fr-FR" sz="2400" dirty="0"/>
              <a:t>La fertilité des plantes (certaines peuvent être incapables de se reproduire) </a:t>
            </a:r>
          </a:p>
          <a:p>
            <a:pPr algn="ctr"/>
            <a:r>
              <a:rPr lang="fr-FR" sz="2400" dirty="0"/>
              <a:t>Le taux de plantes en contact avec des prédateurs (p. ex. : des herbivores comme des insectes). </a:t>
            </a:r>
          </a:p>
          <a:p>
            <a:pPr marL="0" indent="0" algn="ctr">
              <a:buNone/>
            </a:pPr>
            <a:r>
              <a:rPr lang="fr-FR" sz="2400" dirty="0"/>
              <a:t>Vous devrez essayer de deviner lequel des deux écosystèmes aura donné le plus de plantes au bout d'un an. </a:t>
            </a:r>
          </a:p>
          <a:p>
            <a:pPr marL="0" indent="0" algn="ctr">
              <a:buNone/>
            </a:pPr>
            <a:r>
              <a:rPr lang="fr-FR" sz="2400" dirty="0"/>
              <a:t> </a:t>
            </a:r>
          </a:p>
          <a:p>
            <a:pPr marL="0" indent="0" algn="ctr">
              <a:buNone/>
            </a:pPr>
            <a:r>
              <a:rPr lang="fr-FR" sz="2400" dirty="0"/>
              <a:t>Ici, nous évaluons votre capacité à apprendre et comprendre, en présence d'incertitude, une règle cachée qui permet d'établir une prévision fiable.</a:t>
            </a:r>
          </a:p>
        </p:txBody>
      </p:sp>
    </p:spTree>
    <p:extLst>
      <p:ext uri="{BB962C8B-B14F-4D97-AF65-F5344CB8AC3E}">
        <p14:creationId xmlns:p14="http://schemas.microsoft.com/office/powerpoint/2010/main" val="315223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5014"/>
            <a:ext cx="10515600" cy="5992096"/>
          </a:xfrm>
        </p:spPr>
        <p:txBody>
          <a:bodyPr>
            <a:noAutofit/>
          </a:bodyPr>
          <a:lstStyle/>
          <a:p>
            <a:pPr marL="0" indent="0" algn="ctr">
              <a:buNone/>
            </a:pPr>
            <a:r>
              <a:rPr lang="fr-FR" sz="2400" dirty="0"/>
              <a:t>Ce test dure environ 30 minutes. </a:t>
            </a:r>
          </a:p>
          <a:p>
            <a:pPr marL="0" indent="0" algn="ctr">
              <a:buNone/>
            </a:pPr>
            <a:r>
              <a:rPr lang="fr-FR" sz="2400" dirty="0"/>
              <a:t>Il implique deux phases alternant entre elles :</a:t>
            </a:r>
          </a:p>
          <a:p>
            <a:pPr algn="ctr"/>
            <a:r>
              <a:rPr lang="fr-FR" sz="2400" dirty="0"/>
              <a:t>Durant la « </a:t>
            </a:r>
            <a:r>
              <a:rPr lang="fr-FR" sz="2400" b="1" dirty="0"/>
              <a:t>phase de décision</a:t>
            </a:r>
            <a:r>
              <a:rPr lang="fr-FR" sz="2400" dirty="0">
                <a:solidFill>
                  <a:srgbClr val="FF0000"/>
                </a:solidFill>
              </a:rPr>
              <a:t> </a:t>
            </a:r>
            <a:r>
              <a:rPr lang="fr-FR" sz="2400" dirty="0"/>
              <a:t>», nous évaluerons votre prudence, c´est-à-dire votre tendance à prendre des risques.</a:t>
            </a:r>
          </a:p>
          <a:p>
            <a:pPr algn="ctr"/>
            <a:r>
              <a:rPr lang="fr-FR" sz="2400" dirty="0"/>
              <a:t>Durant la « </a:t>
            </a:r>
            <a:r>
              <a:rPr lang="fr-FR" sz="2400" b="1" dirty="0"/>
              <a:t>phase de prédiction</a:t>
            </a:r>
            <a:r>
              <a:rPr lang="fr-FR" sz="2400" dirty="0">
                <a:solidFill>
                  <a:srgbClr val="FF0000"/>
                </a:solidFill>
              </a:rPr>
              <a:t> </a:t>
            </a:r>
            <a:r>
              <a:rPr lang="fr-FR" sz="2400" dirty="0"/>
              <a:t>», vous devrez prédire les choix plus ou moins prudents d’autres participants. </a:t>
            </a:r>
          </a:p>
          <a:p>
            <a:pPr marL="0" indent="0" algn="ctr">
              <a:buNone/>
            </a:pPr>
            <a:endParaRPr lang="fr-FR" sz="2400" dirty="0"/>
          </a:p>
          <a:p>
            <a:pPr marL="0" indent="0" algn="ctr">
              <a:buNone/>
            </a:pPr>
            <a:r>
              <a:rPr lang="fr-FR" sz="2400" dirty="0"/>
              <a:t>Chaque phase (décision ou prédiction) comporte 18 essais.</a:t>
            </a:r>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effectué ce test, quelle que soit votre performance. De plus, nous sélectionnerons 1 essai</a:t>
            </a:r>
            <a:r>
              <a:rPr lang="fr-FR" sz="2400" b="1" dirty="0"/>
              <a:t> </a:t>
            </a:r>
            <a:r>
              <a:rPr lang="fr-FR" sz="2400" dirty="0"/>
              <a:t>d’une phase de prédiction au hasard, et vous recevrez 2 euros si votre réponse est correcte.</a:t>
            </a:r>
          </a:p>
        </p:txBody>
      </p:sp>
    </p:spTree>
    <p:extLst>
      <p:ext uri="{BB962C8B-B14F-4D97-AF65-F5344CB8AC3E}">
        <p14:creationId xmlns:p14="http://schemas.microsoft.com/office/powerpoint/2010/main" val="401292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857375"/>
            <a:ext cx="10705555" cy="5653572"/>
          </a:xfrm>
        </p:spPr>
        <p:txBody>
          <a:bodyPr>
            <a:noAutofit/>
          </a:bodyPr>
          <a:lstStyle/>
          <a:p>
            <a:pPr marL="0" indent="0" algn="just">
              <a:buNone/>
            </a:pPr>
            <a:r>
              <a:rPr lang="fr-FR" sz="2400" dirty="0"/>
              <a:t>Cette tache se compose de 34 essais. A chaque essai, nous vous présentons deux écosystèmes, dont chacun commence l'année avec 80 plantes. Vous devrez deviner lequel de ces deux écosystèmes contiendra le plus de plantes au bout d'un an, en prenant compte des aspects suivants:</a:t>
            </a:r>
          </a:p>
          <a:p>
            <a:r>
              <a:rPr lang="fr-FR" sz="2400" dirty="0"/>
              <a:t> Succès de la reproduction: plus les plantes réussissent à se reproduire, plus la quantité de plantes sera importante à la fin de l'année. Bien que le taux de reproduction des plantes soit inconnu a priori, vous saurez combien de ces plantes sont fertiles. </a:t>
            </a:r>
            <a:endParaRPr lang="es-FR" sz="2400" dirty="0"/>
          </a:p>
          <a:p>
            <a:r>
              <a:rPr lang="fr-FR" sz="2400" dirty="0"/>
              <a:t> Fréquence du contact avec des prédateurs: plus les plantes sont en contact avec des prédateurs, moins la quantité de plantes sera importante à la fin de l'année. Bien que l'agressivité des prédateurs soit inconnu a priori, vous connaitrez la proportion P de plantes qui sont effectivement en contact avec le prédateur. Celle-ci sera représentée par la portion rouge d´un diagramme en camembert (voir la figure plus bas). Réciproquement, la portion verte du camembert représentera la proportion de plantes qui ne sont pas en contact avec les prédateurs.</a:t>
            </a:r>
          </a:p>
          <a:p>
            <a:pPr marL="0" indent="0" algn="just">
              <a:buNone/>
            </a:pPr>
            <a:r>
              <a:rPr lang="fr-FR" sz="2400" dirty="0"/>
              <a:t>                            </a:t>
            </a:r>
          </a:p>
          <a:p>
            <a:pPr marL="0" indent="0" algn="just">
              <a:buNone/>
            </a:pPr>
            <a:endParaRPr lang="fr-FR" sz="2400" dirty="0"/>
          </a:p>
        </p:txBody>
      </p:sp>
      <p:sp>
        <p:nvSpPr>
          <p:cNvPr id="8" name="ZoneTexte 7"/>
          <p:cNvSpPr txBox="1"/>
          <p:nvPr/>
        </p:nvSpPr>
        <p:spPr>
          <a:xfrm>
            <a:off x="1874204" y="101416"/>
            <a:ext cx="8443609" cy="830997"/>
          </a:xfrm>
          <a:prstGeom prst="rect">
            <a:avLst/>
          </a:prstGeom>
          <a:noFill/>
        </p:spPr>
        <p:txBody>
          <a:bodyPr wrap="square" rtlCol="0">
            <a:spAutoFit/>
          </a:bodyPr>
          <a:lstStyle/>
          <a:p>
            <a:pPr algn="ctr"/>
            <a:r>
              <a:rPr lang="fr-FR" sz="2400" b="1" dirty="0">
                <a:solidFill>
                  <a:srgbClr val="0070C0"/>
                </a:solidFill>
              </a:rPr>
              <a:t>TEST D’APPRENTISSAGE: PRINCIPE</a:t>
            </a:r>
            <a:endParaRPr lang="en-GB" sz="2400" dirty="0"/>
          </a:p>
          <a:p>
            <a:pPr algn="ctr"/>
            <a:endParaRPr lang="en-GB" sz="2400" dirty="0"/>
          </a:p>
        </p:txBody>
      </p:sp>
    </p:spTree>
    <p:extLst>
      <p:ext uri="{BB962C8B-B14F-4D97-AF65-F5344CB8AC3E}">
        <p14:creationId xmlns:p14="http://schemas.microsoft.com/office/powerpoint/2010/main" val="294859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p:cNvGrpSpPr/>
          <p:nvPr/>
        </p:nvGrpSpPr>
        <p:grpSpPr>
          <a:xfrm>
            <a:off x="1928553" y="2881858"/>
            <a:ext cx="8258058" cy="2644461"/>
            <a:chOff x="1928553" y="2363238"/>
            <a:chExt cx="8258058" cy="2644461"/>
          </a:xfrm>
        </p:grpSpPr>
        <p:sp>
          <p:nvSpPr>
            <p:cNvPr id="2" name="CuadroTexto 1">
              <a:extLst>
                <a:ext uri="{FF2B5EF4-FFF2-40B4-BE49-F238E27FC236}">
                  <a16:creationId xmlns:a16="http://schemas.microsoft.com/office/drawing/2014/main" id="{84F0600F-7E63-A04A-B978-D862BB883491}"/>
                </a:ext>
              </a:extLst>
            </p:cNvPr>
            <p:cNvSpPr txBox="1"/>
            <p:nvPr/>
          </p:nvSpPr>
          <p:spPr>
            <a:xfrm>
              <a:off x="2192410" y="2363238"/>
              <a:ext cx="7994201" cy="1938992"/>
            </a:xfrm>
            <a:prstGeom prst="rect">
              <a:avLst/>
            </a:prstGeom>
            <a:noFill/>
          </p:spPr>
          <p:txBody>
            <a:bodyPr wrap="square" rtlCol="0">
              <a:spAutoFit/>
            </a:bodyPr>
            <a:lstStyle/>
            <a:p>
              <a:pPr algn="just"/>
              <a:endParaRPr lang="fr-FR" sz="2400" dirty="0"/>
            </a:p>
            <a:p>
              <a:pPr algn="just"/>
              <a:endParaRPr lang="fr-FR" sz="2400" dirty="0"/>
            </a:p>
            <a:p>
              <a:pPr algn="just"/>
              <a:r>
                <a:rPr lang="fr-FR" sz="2400" dirty="0"/>
                <a:t>60 plantes sont fertiles            Toutes les plantes sont fertiles</a:t>
              </a:r>
            </a:p>
            <a:p>
              <a:pPr algn="just"/>
              <a:endParaRPr lang="fr-FR" sz="2400" dirty="0"/>
            </a:p>
            <a:p>
              <a:r>
                <a:rPr lang="en-GB" sz="2400" dirty="0"/>
                <a:t>                                              vs.</a:t>
              </a:r>
            </a:p>
          </p:txBody>
        </p:sp>
        <p:pic>
          <p:nvPicPr>
            <p:cNvPr id="7" name="Imagen 6" descr="Imagen que contiene fruta, competencia de atletismo, cd&#10;&#10;Descripción generada automáticamente">
              <a:extLst>
                <a:ext uri="{FF2B5EF4-FFF2-40B4-BE49-F238E27FC236}">
                  <a16:creationId xmlns:a16="http://schemas.microsoft.com/office/drawing/2014/main" id="{CE7E1695-9971-E044-97C4-78170A2BFA48}"/>
                </a:ext>
              </a:extLst>
            </p:cNvPr>
            <p:cNvPicPr>
              <a:picLocks noChangeAspect="1"/>
            </p:cNvPicPr>
            <p:nvPr/>
          </p:nvPicPr>
          <p:blipFill rotWithShape="1">
            <a:blip r:embed="rId2">
              <a:extLst>
                <a:ext uri="{28A0092B-C50C-407E-A947-70E740481C1C}">
                  <a14:useLocalDpi xmlns:a14="http://schemas.microsoft.com/office/drawing/2010/main" val="0"/>
                </a:ext>
              </a:extLst>
            </a:blip>
            <a:srcRect l="16420" t="18963" r="14673" b="15062"/>
            <a:stretch/>
          </p:blipFill>
          <p:spPr>
            <a:xfrm>
              <a:off x="7072321" y="3468185"/>
              <a:ext cx="1591734" cy="1524000"/>
            </a:xfrm>
            <a:prstGeom prst="rect">
              <a:avLst/>
            </a:prstGeom>
          </p:spPr>
        </p:pic>
        <p:sp>
          <p:nvSpPr>
            <p:cNvPr id="10" name="Rectángulo 9">
              <a:extLst>
                <a:ext uri="{FF2B5EF4-FFF2-40B4-BE49-F238E27FC236}">
                  <a16:creationId xmlns:a16="http://schemas.microsoft.com/office/drawing/2014/main" id="{DF90F87B-C33D-E549-9349-87E099859D8A}"/>
                </a:ext>
              </a:extLst>
            </p:cNvPr>
            <p:cNvSpPr/>
            <p:nvPr/>
          </p:nvSpPr>
          <p:spPr>
            <a:xfrm>
              <a:off x="1928553" y="3043683"/>
              <a:ext cx="8125588" cy="19640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8" name="ZoneTexte 7"/>
          <p:cNvSpPr txBox="1"/>
          <p:nvPr/>
        </p:nvSpPr>
        <p:spPr>
          <a:xfrm>
            <a:off x="1874204" y="55924"/>
            <a:ext cx="8443609" cy="830997"/>
          </a:xfrm>
          <a:prstGeom prst="rect">
            <a:avLst/>
          </a:prstGeom>
          <a:noFill/>
        </p:spPr>
        <p:txBody>
          <a:bodyPr wrap="square" rtlCol="0">
            <a:spAutoFit/>
          </a:bodyPr>
          <a:lstStyle/>
          <a:p>
            <a:pPr algn="ctr"/>
            <a:r>
              <a:rPr lang="fr-FR" sz="2400" b="1" dirty="0">
                <a:solidFill>
                  <a:srgbClr val="0070C0"/>
                </a:solidFill>
              </a:rPr>
              <a:t>TEST D’APPRENTISSAGE: PARI</a:t>
            </a:r>
            <a:endParaRPr lang="en-GB" sz="2400" dirty="0"/>
          </a:p>
          <a:p>
            <a:pPr algn="ctr"/>
            <a:endParaRPr lang="en-GB" sz="2400" dirty="0"/>
          </a:p>
        </p:txBody>
      </p:sp>
      <p:sp>
        <p:nvSpPr>
          <p:cNvPr id="5" name="Rectangle 4"/>
          <p:cNvSpPr/>
          <p:nvPr/>
        </p:nvSpPr>
        <p:spPr>
          <a:xfrm>
            <a:off x="407138" y="760947"/>
            <a:ext cx="11168418" cy="1938992"/>
          </a:xfrm>
          <a:prstGeom prst="rect">
            <a:avLst/>
          </a:prstGeom>
        </p:spPr>
        <p:txBody>
          <a:bodyPr wrap="square">
            <a:spAutoFit/>
          </a:bodyPr>
          <a:lstStyle/>
          <a:p>
            <a:pPr algn="ctr"/>
            <a:r>
              <a:rPr lang="fr-FR" sz="2400" dirty="0"/>
              <a:t>L’un des écosystème n’aura aucun contact avec les prédateurs, mais seulement certaines de ses plantes seront fertiles.</a:t>
            </a:r>
          </a:p>
          <a:p>
            <a:pPr algn="ctr"/>
            <a:r>
              <a:rPr lang="fr-FR" sz="2400" dirty="0"/>
              <a:t>L’autre sera tel que ses plantes seront toutes fertiles, mais une proportion P d’entre elles seront en contact avec des prédateurs.</a:t>
            </a:r>
          </a:p>
          <a:p>
            <a:pPr algn="ctr"/>
            <a:r>
              <a:rPr lang="fr-FR" sz="2400" dirty="0"/>
              <a:t>Vous devrez parier sur celui qui aura le plus de plantes à la fin de l’année:</a:t>
            </a:r>
          </a:p>
        </p:txBody>
      </p:sp>
      <p:sp>
        <p:nvSpPr>
          <p:cNvPr id="11" name="Rectangle 10"/>
          <p:cNvSpPr/>
          <p:nvPr/>
        </p:nvSpPr>
        <p:spPr>
          <a:xfrm>
            <a:off x="970129" y="5774227"/>
            <a:ext cx="10251743" cy="830997"/>
          </a:xfrm>
          <a:prstGeom prst="rect">
            <a:avLst/>
          </a:prstGeom>
        </p:spPr>
        <p:txBody>
          <a:bodyPr wrap="square">
            <a:spAutoFit/>
          </a:bodyPr>
          <a:lstStyle/>
          <a:p>
            <a:pPr algn="ctr"/>
            <a:r>
              <a:rPr lang="fr-FR" sz="2400" dirty="0"/>
              <a:t>Après chacune de vos prévisions, nous vous donnerons la bonne réponse. Cela vous permettra d'améliorer progressivement votre compréhension du problème.</a:t>
            </a:r>
          </a:p>
        </p:txBody>
      </p:sp>
      <p:sp>
        <p:nvSpPr>
          <p:cNvPr id="12" name="Rectangle 11"/>
          <p:cNvSpPr/>
          <p:nvPr/>
        </p:nvSpPr>
        <p:spPr>
          <a:xfrm>
            <a:off x="543636" y="3015079"/>
            <a:ext cx="11104729" cy="461665"/>
          </a:xfrm>
          <a:prstGeom prst="rect">
            <a:avLst/>
          </a:prstGeom>
        </p:spPr>
        <p:txBody>
          <a:bodyPr wrap="square">
            <a:spAutoFit/>
          </a:bodyPr>
          <a:lstStyle/>
          <a:p>
            <a:pPr algn="ctr"/>
            <a:r>
              <a:rPr lang="fr-FR" sz="2400" i="1" dirty="0"/>
              <a:t>Chaque écosystème démarre avec 80 plantes. Lequel en aura le plus à la fin de l’année?</a:t>
            </a:r>
          </a:p>
        </p:txBody>
      </p:sp>
    </p:spTree>
    <p:extLst>
      <p:ext uri="{BB962C8B-B14F-4D97-AF65-F5344CB8AC3E}">
        <p14:creationId xmlns:p14="http://schemas.microsoft.com/office/powerpoint/2010/main" val="28019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a:t>Pour certaines prédictions, nous vous demanderons d’exprimer votre degré de confiance avant de vous dire si votre prédiction était correcte: </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TEST D’APPRENTISSAGE: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a:t>Pour répondre, vous déplacerez le pointeur de la barre de défilement avec la souris.</a:t>
            </a:r>
          </a:p>
          <a:p>
            <a:pPr algn="ctr"/>
            <a:endParaRPr lang="fr-FR" sz="2400" dirty="0"/>
          </a:p>
          <a:p>
            <a:pPr algn="ctr"/>
            <a:r>
              <a:rPr lang="fr-FR" sz="2400" dirty="0"/>
              <a:t>Attention: si vous ne déplacez pas la barre, vous ne pourrez pas continuer le test.</a:t>
            </a:r>
          </a:p>
        </p:txBody>
      </p:sp>
    </p:spTree>
    <p:extLst>
      <p:ext uri="{BB962C8B-B14F-4D97-AF65-F5344CB8AC3E}">
        <p14:creationId xmlns:p14="http://schemas.microsoft.com/office/powerpoint/2010/main" val="97812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a:t>Le test d’apprentissage est maintenant terminé.</a:t>
            </a:r>
            <a:br>
              <a:rPr lang="fr-FR" sz="2400" dirty="0"/>
            </a:br>
            <a:r>
              <a:rPr lang="fr-FR" sz="2400" dirty="0"/>
              <a:t> </a:t>
            </a:r>
            <a:br>
              <a:rPr lang="fr-FR" sz="2400" dirty="0"/>
            </a:br>
            <a:r>
              <a:rPr lang="fr-FR" sz="2400" dirty="0"/>
              <a:t>Merci !</a:t>
            </a:r>
          </a:p>
        </p:txBody>
      </p:sp>
      <p:sp>
        <p:nvSpPr>
          <p:cNvPr id="5" name="ZoneTexte 4"/>
          <p:cNvSpPr txBox="1"/>
          <p:nvPr/>
        </p:nvSpPr>
        <p:spPr>
          <a:xfrm>
            <a:off x="3878093" y="349649"/>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DU TEST D’APPRENTISSAGE</a:t>
            </a:r>
          </a:p>
        </p:txBody>
      </p:sp>
      <p:sp>
        <p:nvSpPr>
          <p:cNvPr id="6"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420826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91111"/>
            <a:ext cx="10515600" cy="4690305"/>
          </a:xfrm>
        </p:spPr>
        <p:txBody>
          <a:bodyPr>
            <a:normAutofit/>
          </a:bodyPr>
          <a:lstStyle/>
          <a:p>
            <a:pPr marL="0" indent="0" algn="ctr">
              <a:buNone/>
            </a:pPr>
            <a:r>
              <a:rPr lang="fr-FR" sz="2400" dirty="0"/>
              <a:t>Durant la « phase de décision</a:t>
            </a:r>
            <a:r>
              <a:rPr lang="fr-FR" sz="2400" dirty="0">
                <a:solidFill>
                  <a:srgbClr val="FF0000"/>
                </a:solidFill>
              </a:rPr>
              <a:t> </a:t>
            </a:r>
            <a:r>
              <a:rPr lang="fr-FR" sz="2400" dirty="0"/>
              <a:t>», nous évaluerons votre prudence, c´est-à-dire votre tendance à prendre des risques.</a:t>
            </a:r>
          </a:p>
          <a:p>
            <a:pPr marL="0" indent="0" algn="ctr">
              <a:buNone/>
            </a:pPr>
            <a:endParaRPr lang="fr-FR" sz="2400" dirty="0"/>
          </a:p>
          <a:p>
            <a:pPr marL="0" indent="0" algn="ctr">
              <a:buNone/>
            </a:pPr>
            <a:r>
              <a:rPr lang="fr-FR" sz="2400" dirty="0"/>
              <a:t>Vous allez jouer à un jeu d´argent virtuel dans lequel vous aurez à choisir entre un gain modéré mais certain (option 1) et un gain important mais risqué (option 2). C’est ce que nous appelons un « choix risqué ». Nous vous proposerons 18 choix risqués pour chaque phase de prédiction.</a:t>
            </a:r>
          </a:p>
          <a:p>
            <a:pPr marL="0" indent="0" algn="ctr">
              <a:buNone/>
            </a:pPr>
            <a:endParaRPr lang="fr-FR" sz="2400" dirty="0"/>
          </a:p>
          <a:p>
            <a:pPr marL="0" indent="0" algn="ctr">
              <a:buNone/>
            </a:pPr>
            <a:r>
              <a:rPr lang="fr-FR" sz="2400" dirty="0"/>
              <a:t>Il n’y a pas de bonne ou de mauvaise réponse ! La plupart des gens prennent des risques lorsqu´ils pensent que cela vaut le coup. Répondez simplement selon ce que vous préférez : désirez-vous prendre le risque ou non ? </a:t>
            </a:r>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DÉCISION: PRINCIPE</a:t>
            </a:r>
            <a:endParaRPr lang="en-GB" sz="2400" dirty="0"/>
          </a:p>
          <a:p>
            <a:pPr algn="ctr"/>
            <a:endParaRPr lang="en-GB" sz="2400" dirty="0"/>
          </a:p>
        </p:txBody>
      </p:sp>
    </p:spTree>
    <p:extLst>
      <p:ext uri="{BB962C8B-B14F-4D97-AF65-F5344CB8AC3E}">
        <p14:creationId xmlns:p14="http://schemas.microsoft.com/office/powerpoint/2010/main" val="23168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a:bodyPr>
          <a:lstStyle/>
          <a:p>
            <a:pPr marL="0" indent="0" algn="ctr">
              <a:buNone/>
            </a:pPr>
            <a:r>
              <a:rPr lang="fr-FR" sz="2400" dirty="0"/>
              <a:t>A chaque choix, vous recevrez une quantité virtuelle d’argent de 50 euros. Vous devrez choisir entre une option sûre et une option risquée.</a:t>
            </a:r>
          </a:p>
          <a:p>
            <a:pPr marL="0" indent="0" algn="ctr">
              <a:buNone/>
            </a:pPr>
            <a:r>
              <a:rPr lang="fr-FR" sz="2400" dirty="0"/>
              <a:t>Si vous choisissez l'option sûre, vous garderez ou perdrez une partie des 50 euros initiaux. Lisez attentivement les instructions: parfois, les instructions indiqueront « Perdre X euros » et parfois, elles indiqueront « Garder X euros ».</a:t>
            </a:r>
          </a:p>
          <a:p>
            <a:pPr marL="0" indent="0" algn="ctr">
              <a:buNone/>
            </a:pPr>
            <a:r>
              <a:rPr lang="fr-FR" sz="2400" dirty="0"/>
              <a:t>Si vous choisissez l'option risquée, vous pariez que vous gardez les 50 euros avec une probabilité P, par exemple 25%. Dans ce cas, évidemment, il y a 75% de risque que vous perdiez les 50 euros. Donc, plus la probabilité P est petite, plus vous prenez un risque important. La probabilité P de garder les 50 euros sera représentée par la portion verte d´un diagramme en camembert (voir la figure plus bas) et la probabilité 1-P de perdre les 50 euros sera représentée par la portion rouge:</a:t>
            </a:r>
          </a:p>
          <a:p>
            <a:pPr marL="0" indent="0" algn="ctr">
              <a:buNone/>
            </a:pPr>
            <a:r>
              <a:rPr lang="fr-FR" sz="2400" dirty="0">
                <a:solidFill>
                  <a:srgbClr val="FF0000"/>
                </a:solidFill>
              </a:rPr>
              <a:t>                                        </a:t>
            </a:r>
            <a:endParaRPr lang="fr-FR" sz="2400" dirty="0"/>
          </a:p>
        </p:txBody>
      </p:sp>
      <p:pic>
        <p:nvPicPr>
          <p:cNvPr id="9" name="Imagen 8" descr="Imagen que contiene cd&#10;&#10;Descripción generada automáticamente">
            <a:extLst>
              <a:ext uri="{FF2B5EF4-FFF2-40B4-BE49-F238E27FC236}">
                <a16:creationId xmlns:a16="http://schemas.microsoft.com/office/drawing/2014/main" id="{531D5A67-D583-A94F-838D-EB4050DBF6BD}"/>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5337185" y="5055457"/>
            <a:ext cx="1792224" cy="1679448"/>
          </a:xfrm>
          <a:prstGeom prst="rect">
            <a:avLst/>
          </a:prstGeom>
        </p:spPr>
      </p:pic>
      <p:sp>
        <p:nvSpPr>
          <p:cNvPr id="7" name="ZoneTexte 6"/>
          <p:cNvSpPr txBox="1"/>
          <p:nvPr/>
        </p:nvSpPr>
        <p:spPr>
          <a:xfrm>
            <a:off x="1874204" y="101416"/>
            <a:ext cx="8443609" cy="830997"/>
          </a:xfrm>
          <a:prstGeom prst="rect">
            <a:avLst/>
          </a:prstGeom>
          <a:noFill/>
        </p:spPr>
        <p:txBody>
          <a:bodyPr wrap="square" rtlCol="0">
            <a:spAutoFit/>
          </a:bodyPr>
          <a:lstStyle/>
          <a:p>
            <a:pPr algn="ctr"/>
            <a:r>
              <a:rPr lang="fr-FR" sz="2400" b="1" dirty="0">
                <a:solidFill>
                  <a:srgbClr val="0070C0"/>
                </a:solidFill>
              </a:rPr>
              <a:t>PHASE DE DÉCISION: CHOIX RISQUÉ</a:t>
            </a:r>
            <a:endParaRPr lang="en-GB" sz="2400" dirty="0"/>
          </a:p>
          <a:p>
            <a:pPr algn="ctr"/>
            <a:endParaRPr lang="en-GB" sz="2400" dirty="0"/>
          </a:p>
        </p:txBody>
      </p:sp>
    </p:spTree>
    <p:extLst>
      <p:ext uri="{BB962C8B-B14F-4D97-AF65-F5344CB8AC3E}">
        <p14:creationId xmlns:p14="http://schemas.microsoft.com/office/powerpoint/2010/main" val="18625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a:t>Vous recevez une somme initiale de 50 euros. Quelle option allez-vous choisir ?</a:t>
            </a:r>
          </a:p>
          <a:p>
            <a:pPr marL="0" indent="0" algn="just">
              <a:buNone/>
            </a:pPr>
            <a:endParaRPr lang="fr-FR" sz="2400" dirty="0"/>
          </a:p>
          <a:p>
            <a:pPr marL="0" indent="0" algn="just">
              <a:buNone/>
            </a:pPr>
            <a:r>
              <a:rPr lang="fr-FR" sz="2400" dirty="0">
                <a:solidFill>
                  <a:srgbClr val="FF0000"/>
                </a:solidFill>
              </a:rPr>
              <a:t>                                    </a:t>
            </a:r>
            <a:r>
              <a:rPr lang="fr-FR" sz="2400" dirty="0"/>
              <a:t>Option sûre</a:t>
            </a:r>
            <a:r>
              <a:rPr lang="fr-FR" sz="2400" dirty="0">
                <a:solidFill>
                  <a:srgbClr val="FF0000"/>
                </a:solidFill>
              </a:rPr>
              <a:t>                                 </a:t>
            </a:r>
            <a:r>
              <a:rPr lang="fr-FR" sz="2400" dirty="0"/>
              <a:t>Option risquée</a:t>
            </a:r>
          </a:p>
          <a:p>
            <a:pPr marL="0" indent="0" algn="just">
              <a:buNone/>
            </a:pPr>
            <a:endParaRPr lang="fr-FR" sz="2400" dirty="0"/>
          </a:p>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a:solidFill>
                  <a:srgbClr val="0070C0"/>
                </a:solidFill>
              </a:rPr>
              <a:t>PHASE DE PRÉDICTION: CHOIX RISQUÉ</a:t>
            </a:r>
            <a:endParaRPr lang="en-GB" sz="2400" dirty="0"/>
          </a:p>
          <a:p>
            <a:pPr algn="ctr"/>
            <a:endParaRPr lang="en-GB" sz="2400" dirty="0"/>
          </a:p>
        </p:txBody>
      </p:sp>
      <p:sp>
        <p:nvSpPr>
          <p:cNvPr id="2" name="Rectangle 1"/>
          <p:cNvSpPr/>
          <p:nvPr/>
        </p:nvSpPr>
        <p:spPr>
          <a:xfrm>
            <a:off x="764274" y="911728"/>
            <a:ext cx="10589525" cy="830997"/>
          </a:xfrm>
          <a:prstGeom prst="rect">
            <a:avLst/>
          </a:prstGeom>
        </p:spPr>
        <p:txBody>
          <a:bodyPr wrap="square">
            <a:spAutoFit/>
          </a:bodyPr>
          <a:lstStyle/>
          <a:p>
            <a:pPr algn="just"/>
            <a:r>
              <a:rPr lang="fr-FR" sz="2400" dirty="0"/>
              <a:t>A chaque essai, regardez les deux options qui vous sont présentées et indiquez celle que vous préférez en cliquant sur le bouton « je choisis cette option ! »:</a:t>
            </a:r>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a:t>Je choisis cette option</a:t>
            </a:r>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a:t>Je choisis cette option</a:t>
            </a:r>
          </a:p>
        </p:txBody>
      </p:sp>
    </p:spTree>
    <p:extLst>
      <p:ext uri="{BB962C8B-B14F-4D97-AF65-F5344CB8AC3E}">
        <p14:creationId xmlns:p14="http://schemas.microsoft.com/office/powerpoint/2010/main" val="1643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39879"/>
            <a:ext cx="10515600" cy="4690305"/>
          </a:xfrm>
        </p:spPr>
        <p:txBody>
          <a:bodyPr>
            <a:normAutofit/>
          </a:bodyPr>
          <a:lstStyle/>
          <a:p>
            <a:pPr marL="0" indent="0" algn="ctr">
              <a:buNone/>
            </a:pPr>
            <a:r>
              <a:rPr lang="fr-FR" sz="2400" dirty="0"/>
              <a:t>Durant la « phase de prédiction</a:t>
            </a:r>
            <a:r>
              <a:rPr lang="fr-FR" sz="2400" dirty="0">
                <a:solidFill>
                  <a:srgbClr val="FF0000"/>
                </a:solidFill>
              </a:rPr>
              <a:t> </a:t>
            </a:r>
            <a:r>
              <a:rPr lang="fr-FR" sz="2400" dirty="0"/>
              <a:t>», vous devrez prédire les choix d’autres participants ayant participé au même jeu d´argent avant vous. </a:t>
            </a:r>
          </a:p>
          <a:p>
            <a:pPr marL="0" indent="0" algn="ctr">
              <a:buNone/>
            </a:pPr>
            <a:endParaRPr lang="fr-FR" sz="2400" dirty="0"/>
          </a:p>
          <a:p>
            <a:pPr marL="0" indent="0" algn="ctr">
              <a:buNone/>
            </a:pPr>
            <a:r>
              <a:rPr lang="fr-FR" sz="2400" dirty="0"/>
              <a:t>Ici, nous évaluerons votre capacité à comprendre et à anticiper la prise de risque d´autres personnes. Vous aurez la possibilité d´améliorer progressivement vos prédictions. En effet, après chaque prédiction, nous vous dirons si elle était correcte ou non. </a:t>
            </a:r>
          </a:p>
          <a:p>
            <a:pPr marL="0" indent="0" algn="ctr">
              <a:buNone/>
            </a:pPr>
            <a:endParaRPr lang="fr-FR" sz="2400" dirty="0"/>
          </a:p>
          <a:p>
            <a:pPr marL="0" indent="0" algn="ctr">
              <a:buNone/>
            </a:pPr>
            <a:r>
              <a:rPr lang="fr-FR" sz="2400" dirty="0"/>
              <a:t>Vous devrez effectuer ce jeu plusieurs fois. Attention : chaque phase de prédiction correspond à un participant différent qui pourra être plus ou moins prudent(e) que la normale. </a:t>
            </a:r>
            <a:endParaRPr lang="es-FR" sz="2400" dirty="0"/>
          </a:p>
          <a:p>
            <a:pPr marL="0" indent="0" algn="ctr">
              <a:buNone/>
            </a:pPr>
            <a:endParaRPr lang="fr-FR" sz="2400" dirty="0"/>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Tree>
    <p:extLst>
      <p:ext uri="{BB962C8B-B14F-4D97-AF65-F5344CB8AC3E}">
        <p14:creationId xmlns:p14="http://schemas.microsoft.com/office/powerpoint/2010/main" val="410197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a:t>Julia reçoit une somme initiale de 50 euros. Quelle option va t-elle choisir ?</a:t>
            </a:r>
          </a:p>
          <a:p>
            <a:pPr marL="0" indent="0" algn="just">
              <a:buNone/>
            </a:pPr>
            <a:endParaRPr lang="fr-FR" sz="2400" dirty="0"/>
          </a:p>
          <a:p>
            <a:pPr marL="0" indent="0" algn="just">
              <a:buNone/>
            </a:pPr>
            <a:r>
              <a:rPr lang="fr-FR" sz="2400" dirty="0">
                <a:solidFill>
                  <a:srgbClr val="FF0000"/>
                </a:solidFill>
              </a:rPr>
              <a:t>                                    </a:t>
            </a:r>
            <a:r>
              <a:rPr lang="fr-FR" sz="2400" dirty="0"/>
              <a:t>Option sûre</a:t>
            </a:r>
            <a:r>
              <a:rPr lang="fr-FR" sz="2400" dirty="0">
                <a:solidFill>
                  <a:srgbClr val="FF0000"/>
                </a:solidFill>
              </a:rPr>
              <a:t>                                 </a:t>
            </a:r>
            <a:r>
              <a:rPr lang="fr-FR" sz="2400" dirty="0"/>
              <a:t>Option risquée</a:t>
            </a:r>
          </a:p>
          <a:p>
            <a:pPr marL="0" indent="0" algn="just">
              <a:buNone/>
            </a:pPr>
            <a:endParaRPr lang="fr-FR" sz="2400" dirty="0"/>
          </a:p>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
        <p:nvSpPr>
          <p:cNvPr id="2" name="Rectangle 1"/>
          <p:cNvSpPr/>
          <p:nvPr/>
        </p:nvSpPr>
        <p:spPr>
          <a:xfrm>
            <a:off x="764274" y="911728"/>
            <a:ext cx="10589525" cy="1200329"/>
          </a:xfrm>
          <a:prstGeom prst="rect">
            <a:avLst/>
          </a:prstGeom>
        </p:spPr>
        <p:txBody>
          <a:bodyPr wrap="square">
            <a:spAutoFit/>
          </a:bodyPr>
          <a:lstStyle/>
          <a:p>
            <a:pPr algn="just"/>
            <a:r>
              <a:rPr lang="fr-FR" sz="2400" dirty="0"/>
              <a:t>A chaque essai, regardez les deux options qui ont été présentées à l’autre personne et indiquez celle que vous pensez qu’elle a choisi en cliquant sur le bouton « Il / Elle choisira cette option ! »:</a:t>
            </a:r>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a:t>Elle choisira cette option</a:t>
            </a:r>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a:t>Elle choisira cette option</a:t>
            </a:r>
          </a:p>
        </p:txBody>
      </p:sp>
    </p:spTree>
    <p:extLst>
      <p:ext uri="{BB962C8B-B14F-4D97-AF65-F5344CB8AC3E}">
        <p14:creationId xmlns:p14="http://schemas.microsoft.com/office/powerpoint/2010/main" val="232281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
        <p:nvSpPr>
          <p:cNvPr id="10" name="Rectangle 9"/>
          <p:cNvSpPr/>
          <p:nvPr/>
        </p:nvSpPr>
        <p:spPr>
          <a:xfrm>
            <a:off x="823416" y="3256986"/>
            <a:ext cx="10526973" cy="3416320"/>
          </a:xfrm>
          <a:prstGeom prst="rect">
            <a:avLst/>
          </a:prstGeom>
        </p:spPr>
        <p:txBody>
          <a:bodyPr wrap="square">
            <a:spAutoFit/>
          </a:bodyPr>
          <a:lstStyle/>
          <a:p>
            <a:pPr algn="ctr"/>
            <a:r>
              <a:rPr lang="fr-FR" sz="2400" dirty="0"/>
              <a:t>Pour la phase de prédiction, il y a une réponse correcte: il s’agit du choix qui a effectivement été pris par le participant avant vous.</a:t>
            </a:r>
          </a:p>
          <a:p>
            <a:pPr algn="ctr"/>
            <a:r>
              <a:rPr lang="fr-FR" sz="2400" dirty="0"/>
              <a:t>Nous vous informerons donc si votre prédiction était correcte ou non. </a:t>
            </a:r>
          </a:p>
          <a:p>
            <a:pPr algn="ctr"/>
            <a:endParaRPr lang="fr-FR" sz="2400" dirty="0"/>
          </a:p>
          <a:p>
            <a:pPr algn="ctr"/>
            <a:r>
              <a:rPr lang="fr-FR" sz="2400" dirty="0"/>
              <a:t>Si vous aviez raison, vous verrez sur l’écran :</a:t>
            </a:r>
          </a:p>
          <a:p>
            <a:pPr algn="ctr"/>
            <a:r>
              <a:rPr lang="fr-FR" sz="2400" dirty="0">
                <a:solidFill>
                  <a:srgbClr val="00B050"/>
                </a:solidFill>
              </a:rPr>
              <a:t>'Bien joué! Il / Elle a effectivement choisi cette option</a:t>
            </a:r>
            <a:r>
              <a:rPr lang="fr-FR" sz="2400" dirty="0"/>
              <a:t>´. </a:t>
            </a:r>
          </a:p>
          <a:p>
            <a:pPr algn="ctr"/>
            <a:endParaRPr lang="fr-FR" sz="2400" dirty="0"/>
          </a:p>
          <a:p>
            <a:pPr algn="ctr"/>
            <a:r>
              <a:rPr lang="fr-FR" sz="2400" dirty="0"/>
              <a:t>Si vous vous êtes trompé, vous verrez sur l’écran :</a:t>
            </a:r>
          </a:p>
          <a:p>
            <a:pPr algn="ctr"/>
            <a:r>
              <a:rPr lang="fr-FR" sz="2400" dirty="0">
                <a:solidFill>
                  <a:srgbClr val="C00000"/>
                </a:solidFill>
              </a:rPr>
              <a:t>'Désolé, il / elle a choisi l'autre option</a:t>
            </a:r>
            <a:r>
              <a:rPr lang="fr-FR" sz="2400" dirty="0"/>
              <a:t>.’</a:t>
            </a:r>
          </a:p>
        </p:txBody>
      </p:sp>
      <p:sp>
        <p:nvSpPr>
          <p:cNvPr id="11" name="Espace réservé du contenu 2"/>
          <p:cNvSpPr>
            <a:spLocks noGrp="1"/>
          </p:cNvSpPr>
          <p:nvPr>
            <p:ph idx="1"/>
          </p:nvPr>
        </p:nvSpPr>
        <p:spPr>
          <a:xfrm>
            <a:off x="941695" y="1329744"/>
            <a:ext cx="6435022" cy="1476401"/>
          </a:xfrm>
        </p:spPr>
        <p:txBody>
          <a:bodyPr>
            <a:normAutofit/>
          </a:bodyPr>
          <a:lstStyle/>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12"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6997112" y="1193048"/>
            <a:ext cx="1792224" cy="1679448"/>
          </a:xfrm>
          <a:prstGeom prst="rect">
            <a:avLst/>
          </a:prstGeom>
        </p:spPr>
      </p:pic>
      <p:sp>
        <p:nvSpPr>
          <p:cNvPr id="13" name="Rectángulo 7">
            <a:extLst>
              <a:ext uri="{FF2B5EF4-FFF2-40B4-BE49-F238E27FC236}">
                <a16:creationId xmlns:a16="http://schemas.microsoft.com/office/drawing/2014/main" id="{3185A225-8110-D840-8071-BC74BD54C6B1}"/>
              </a:ext>
            </a:extLst>
          </p:cNvPr>
          <p:cNvSpPr/>
          <p:nvPr/>
        </p:nvSpPr>
        <p:spPr>
          <a:xfrm>
            <a:off x="2380488" y="1001099"/>
            <a:ext cx="7239000" cy="201505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52404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a:t>Pour certaines prédictions, nous vous demanderons d’exprimer votre degré de confiance avant de vous dire si votre prédiction était correcte: </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a:t>Pour répondre, vous déplacerez le pointeur de la barre de défilement avec la souris.</a:t>
            </a:r>
          </a:p>
          <a:p>
            <a:pPr algn="ctr"/>
            <a:endParaRPr lang="fr-FR" sz="2400" dirty="0"/>
          </a:p>
          <a:p>
            <a:pPr algn="ctr"/>
            <a:r>
              <a:rPr lang="fr-FR" sz="2400" dirty="0"/>
              <a:t>Attention: si vous ne déplacez pas la barre, vous ne pourrez pas continuer le test.</a:t>
            </a:r>
          </a:p>
        </p:txBody>
      </p:sp>
    </p:spTree>
    <p:extLst>
      <p:ext uri="{BB962C8B-B14F-4D97-AF65-F5344CB8AC3E}">
        <p14:creationId xmlns:p14="http://schemas.microsoft.com/office/powerpoint/2010/main" val="42633671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3301</TotalTime>
  <Words>1905</Words>
  <Application>Microsoft Macintosh PowerPoint</Application>
  <PresentationFormat>Panorámica</PresentationFormat>
  <Paragraphs>165</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Thème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Le test de cognition sociale est maintenant terminé.   Merci !</vt:lpstr>
      <vt:lpstr>Presentación de PowerPoint</vt:lpstr>
      <vt:lpstr>Presentación de PowerPoint</vt:lpstr>
      <vt:lpstr>Presentación de PowerPoint</vt:lpstr>
      <vt:lpstr>Presentación de PowerPoint</vt:lpstr>
      <vt:lpstr>Presentación de PowerPoint</vt:lpstr>
      <vt:lpstr>Le test d’apprentissage est maintenant terminé.   Merci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Cabanas Gonzalez, Cynthia</cp:lastModifiedBy>
  <cp:revision>55</cp:revision>
  <dcterms:created xsi:type="dcterms:W3CDTF">2020-03-04T10:36:12Z</dcterms:created>
  <dcterms:modified xsi:type="dcterms:W3CDTF">2020-07-22T11:17:02Z</dcterms:modified>
</cp:coreProperties>
</file>