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9" r:id="rId2"/>
    <p:sldId id="271" r:id="rId3"/>
    <p:sldId id="292" r:id="rId4"/>
    <p:sldId id="294" r:id="rId5"/>
    <p:sldId id="323" r:id="rId6"/>
    <p:sldId id="293" r:id="rId7"/>
    <p:sldId id="296" r:id="rId8"/>
    <p:sldId id="310" r:id="rId9"/>
    <p:sldId id="297" r:id="rId10"/>
    <p:sldId id="308" r:id="rId11"/>
    <p:sldId id="311" r:id="rId12"/>
    <p:sldId id="312" r:id="rId13"/>
    <p:sldId id="313" r:id="rId14"/>
    <p:sldId id="314" r:id="rId15"/>
    <p:sldId id="315" r:id="rId16"/>
    <p:sldId id="316" r:id="rId17"/>
    <p:sldId id="322" r:id="rId18"/>
    <p:sldId id="317" r:id="rId19"/>
    <p:sldId id="318" r:id="rId20"/>
    <p:sldId id="306" r:id="rId21"/>
    <p:sldId id="319" r:id="rId22"/>
    <p:sldId id="320" r:id="rId23"/>
    <p:sldId id="321" r:id="rId24"/>
  </p:sldIdLst>
  <p:sldSz cx="12192000" cy="6858000"/>
  <p:notesSz cx="6858000" cy="9144000"/>
  <p:defaultTextStyle>
    <a:defPPr>
      <a:defRPr lang="fr-FR"/>
    </a:defPPr>
    <a:lvl1pPr marL="0" algn="l" defTabSz="914357" rtl="0" eaLnBrk="1" latinLnBrk="0" hangingPunct="1">
      <a:defRPr sz="1800" kern="1200">
        <a:solidFill>
          <a:schemeClr val="tx1"/>
        </a:solidFill>
        <a:latin typeface="+mn-lt"/>
        <a:ea typeface="+mn-ea"/>
        <a:cs typeface="+mn-cs"/>
      </a:defRPr>
    </a:lvl1pPr>
    <a:lvl2pPr marL="457178" algn="l" defTabSz="914357" rtl="0" eaLnBrk="1" latinLnBrk="0" hangingPunct="1">
      <a:defRPr sz="1800" kern="1200">
        <a:solidFill>
          <a:schemeClr val="tx1"/>
        </a:solidFill>
        <a:latin typeface="+mn-lt"/>
        <a:ea typeface="+mn-ea"/>
        <a:cs typeface="+mn-cs"/>
      </a:defRPr>
    </a:lvl2pPr>
    <a:lvl3pPr marL="914357" algn="l" defTabSz="914357" rtl="0" eaLnBrk="1" latinLnBrk="0" hangingPunct="1">
      <a:defRPr sz="1800" kern="1200">
        <a:solidFill>
          <a:schemeClr val="tx1"/>
        </a:solidFill>
        <a:latin typeface="+mn-lt"/>
        <a:ea typeface="+mn-ea"/>
        <a:cs typeface="+mn-cs"/>
      </a:defRPr>
    </a:lvl3pPr>
    <a:lvl4pPr marL="1371536" algn="l" defTabSz="914357" rtl="0" eaLnBrk="1" latinLnBrk="0" hangingPunct="1">
      <a:defRPr sz="1800" kern="1200">
        <a:solidFill>
          <a:schemeClr val="tx1"/>
        </a:solidFill>
        <a:latin typeface="+mn-lt"/>
        <a:ea typeface="+mn-ea"/>
        <a:cs typeface="+mn-cs"/>
      </a:defRPr>
    </a:lvl4pPr>
    <a:lvl5pPr marL="1828714" algn="l" defTabSz="914357" rtl="0" eaLnBrk="1" latinLnBrk="0" hangingPunct="1">
      <a:defRPr sz="1800" kern="1200">
        <a:solidFill>
          <a:schemeClr val="tx1"/>
        </a:solidFill>
        <a:latin typeface="+mn-lt"/>
        <a:ea typeface="+mn-ea"/>
        <a:cs typeface="+mn-cs"/>
      </a:defRPr>
    </a:lvl5pPr>
    <a:lvl6pPr marL="2285892" algn="l" defTabSz="914357" rtl="0" eaLnBrk="1" latinLnBrk="0" hangingPunct="1">
      <a:defRPr sz="1800" kern="1200">
        <a:solidFill>
          <a:schemeClr val="tx1"/>
        </a:solidFill>
        <a:latin typeface="+mn-lt"/>
        <a:ea typeface="+mn-ea"/>
        <a:cs typeface="+mn-cs"/>
      </a:defRPr>
    </a:lvl6pPr>
    <a:lvl7pPr marL="2743070" algn="l" defTabSz="914357" rtl="0" eaLnBrk="1" latinLnBrk="0" hangingPunct="1">
      <a:defRPr sz="1800" kern="1200">
        <a:solidFill>
          <a:schemeClr val="tx1"/>
        </a:solidFill>
        <a:latin typeface="+mn-lt"/>
        <a:ea typeface="+mn-ea"/>
        <a:cs typeface="+mn-cs"/>
      </a:defRPr>
    </a:lvl7pPr>
    <a:lvl8pPr marL="3200249" algn="l" defTabSz="914357" rtl="0" eaLnBrk="1" latinLnBrk="0" hangingPunct="1">
      <a:defRPr sz="1800" kern="1200">
        <a:solidFill>
          <a:schemeClr val="tx1"/>
        </a:solidFill>
        <a:latin typeface="+mn-lt"/>
        <a:ea typeface="+mn-ea"/>
        <a:cs typeface="+mn-cs"/>
      </a:defRPr>
    </a:lvl8pPr>
    <a:lvl9pPr marL="3657428" algn="l" defTabSz="91435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70" d="100"/>
          <a:sy n="70" d="100"/>
        </p:scale>
        <p:origin x="49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9" indent="0" algn="ctr">
              <a:buNone/>
              <a:defRPr sz="2000"/>
            </a:lvl2pPr>
            <a:lvl3pPr marL="914418" indent="0" algn="ctr">
              <a:buNone/>
              <a:defRPr sz="1800"/>
            </a:lvl3pPr>
            <a:lvl4pPr marL="1371627" indent="0" algn="ctr">
              <a:buNone/>
              <a:defRPr sz="1600"/>
            </a:lvl4pPr>
            <a:lvl5pPr marL="1828837" indent="0" algn="ctr">
              <a:buNone/>
              <a:defRPr sz="1600"/>
            </a:lvl5pPr>
            <a:lvl6pPr marL="2286046" indent="0" algn="ctr">
              <a:buNone/>
              <a:defRPr sz="1600"/>
            </a:lvl6pPr>
            <a:lvl7pPr marL="2743255" indent="0" algn="ctr">
              <a:buNone/>
              <a:defRPr sz="1600"/>
            </a:lvl7pPr>
            <a:lvl8pPr marL="3200464" indent="0" algn="ctr">
              <a:buNone/>
              <a:defRPr sz="1600"/>
            </a:lvl8pPr>
            <a:lvl9pPr marL="3657673"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712DDF4E-9AD6-4EE5-9343-468C572CABA6}" type="datetimeFigureOut">
              <a:rPr lang="fr-FR" smtClean="0"/>
              <a:t>19/07/2020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496F53C-98F8-4EF1-8F44-F193611899A2}" type="slidenum">
              <a:rPr lang="fr-FR" smtClean="0"/>
              <a:t>‹N°›</a:t>
            </a:fld>
            <a:endParaRPr lang="fr-FR" dirty="0"/>
          </a:p>
        </p:txBody>
      </p:sp>
    </p:spTree>
    <p:extLst>
      <p:ext uri="{BB962C8B-B14F-4D97-AF65-F5344CB8AC3E}">
        <p14:creationId xmlns:p14="http://schemas.microsoft.com/office/powerpoint/2010/main" val="2213591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12DDF4E-9AD6-4EE5-9343-468C572CABA6}" type="datetimeFigureOut">
              <a:rPr lang="fr-FR" smtClean="0"/>
              <a:t>19/07/2020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496F53C-98F8-4EF1-8F44-F193611899A2}" type="slidenum">
              <a:rPr lang="fr-FR" smtClean="0"/>
              <a:t>‹N°›</a:t>
            </a:fld>
            <a:endParaRPr lang="fr-FR" dirty="0"/>
          </a:p>
        </p:txBody>
      </p:sp>
    </p:spTree>
    <p:extLst>
      <p:ext uri="{BB962C8B-B14F-4D97-AF65-F5344CB8AC3E}">
        <p14:creationId xmlns:p14="http://schemas.microsoft.com/office/powerpoint/2010/main" val="4008872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12DDF4E-9AD6-4EE5-9343-468C572CABA6}" type="datetimeFigureOut">
              <a:rPr lang="fr-FR" smtClean="0"/>
              <a:t>19/07/2020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496F53C-98F8-4EF1-8F44-F193611899A2}" type="slidenum">
              <a:rPr lang="fr-FR" smtClean="0"/>
              <a:t>‹N°›</a:t>
            </a:fld>
            <a:endParaRPr lang="fr-FR" dirty="0"/>
          </a:p>
        </p:txBody>
      </p:sp>
    </p:spTree>
    <p:extLst>
      <p:ext uri="{BB962C8B-B14F-4D97-AF65-F5344CB8AC3E}">
        <p14:creationId xmlns:p14="http://schemas.microsoft.com/office/powerpoint/2010/main" val="46565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12DDF4E-9AD6-4EE5-9343-468C572CABA6}" type="datetimeFigureOut">
              <a:rPr lang="fr-FR" smtClean="0"/>
              <a:t>19/07/2020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496F53C-98F8-4EF1-8F44-F193611899A2}" type="slidenum">
              <a:rPr lang="fr-FR" smtClean="0"/>
              <a:t>‹N°›</a:t>
            </a:fld>
            <a:endParaRPr lang="fr-FR" dirty="0"/>
          </a:p>
        </p:txBody>
      </p:sp>
    </p:spTree>
    <p:extLst>
      <p:ext uri="{BB962C8B-B14F-4D97-AF65-F5344CB8AC3E}">
        <p14:creationId xmlns:p14="http://schemas.microsoft.com/office/powerpoint/2010/main" val="2565231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9"/>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09" indent="0">
              <a:buNone/>
              <a:defRPr sz="2000">
                <a:solidFill>
                  <a:schemeClr val="tx1">
                    <a:tint val="75000"/>
                  </a:schemeClr>
                </a:solidFill>
              </a:defRPr>
            </a:lvl2pPr>
            <a:lvl3pPr marL="914418" indent="0">
              <a:buNone/>
              <a:defRPr sz="1800">
                <a:solidFill>
                  <a:schemeClr val="tx1">
                    <a:tint val="75000"/>
                  </a:schemeClr>
                </a:solidFill>
              </a:defRPr>
            </a:lvl3pPr>
            <a:lvl4pPr marL="1371627" indent="0">
              <a:buNone/>
              <a:defRPr sz="1600">
                <a:solidFill>
                  <a:schemeClr val="tx1">
                    <a:tint val="75000"/>
                  </a:schemeClr>
                </a:solidFill>
              </a:defRPr>
            </a:lvl4pPr>
            <a:lvl5pPr marL="1828837" indent="0">
              <a:buNone/>
              <a:defRPr sz="1600">
                <a:solidFill>
                  <a:schemeClr val="tx1">
                    <a:tint val="75000"/>
                  </a:schemeClr>
                </a:solidFill>
              </a:defRPr>
            </a:lvl5pPr>
            <a:lvl6pPr marL="2286046" indent="0">
              <a:buNone/>
              <a:defRPr sz="1600">
                <a:solidFill>
                  <a:schemeClr val="tx1">
                    <a:tint val="75000"/>
                  </a:schemeClr>
                </a:solidFill>
              </a:defRPr>
            </a:lvl6pPr>
            <a:lvl7pPr marL="2743255" indent="0">
              <a:buNone/>
              <a:defRPr sz="1600">
                <a:solidFill>
                  <a:schemeClr val="tx1">
                    <a:tint val="75000"/>
                  </a:schemeClr>
                </a:solidFill>
              </a:defRPr>
            </a:lvl7pPr>
            <a:lvl8pPr marL="3200464" indent="0">
              <a:buNone/>
              <a:defRPr sz="1600">
                <a:solidFill>
                  <a:schemeClr val="tx1">
                    <a:tint val="75000"/>
                  </a:schemeClr>
                </a:solidFill>
              </a:defRPr>
            </a:lvl8pPr>
            <a:lvl9pPr marL="3657673"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712DDF4E-9AD6-4EE5-9343-468C572CABA6}" type="datetimeFigureOut">
              <a:rPr lang="fr-FR" smtClean="0"/>
              <a:t>19/07/2020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496F53C-98F8-4EF1-8F44-F193611899A2}" type="slidenum">
              <a:rPr lang="fr-FR" smtClean="0"/>
              <a:t>‹N°›</a:t>
            </a:fld>
            <a:endParaRPr lang="fr-FR" dirty="0"/>
          </a:p>
        </p:txBody>
      </p:sp>
    </p:spTree>
    <p:extLst>
      <p:ext uri="{BB962C8B-B14F-4D97-AF65-F5344CB8AC3E}">
        <p14:creationId xmlns:p14="http://schemas.microsoft.com/office/powerpoint/2010/main" val="675356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12DDF4E-9AD6-4EE5-9343-468C572CABA6}" type="datetimeFigureOut">
              <a:rPr lang="fr-FR" smtClean="0"/>
              <a:t>19/07/2020</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6496F53C-98F8-4EF1-8F44-F193611899A2}" type="slidenum">
              <a:rPr lang="fr-FR" smtClean="0"/>
              <a:t>‹N°›</a:t>
            </a:fld>
            <a:endParaRPr lang="fr-FR" dirty="0"/>
          </a:p>
        </p:txBody>
      </p:sp>
    </p:spTree>
    <p:extLst>
      <p:ext uri="{BB962C8B-B14F-4D97-AF65-F5344CB8AC3E}">
        <p14:creationId xmlns:p14="http://schemas.microsoft.com/office/powerpoint/2010/main" val="2982712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6"/>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9" indent="0">
              <a:buNone/>
              <a:defRPr sz="2000" b="1"/>
            </a:lvl2pPr>
            <a:lvl3pPr marL="914418" indent="0">
              <a:buNone/>
              <a:defRPr sz="1800" b="1"/>
            </a:lvl3pPr>
            <a:lvl4pPr marL="1371627" indent="0">
              <a:buNone/>
              <a:defRPr sz="1600" b="1"/>
            </a:lvl4pPr>
            <a:lvl5pPr marL="1828837" indent="0">
              <a:buNone/>
              <a:defRPr sz="1600" b="1"/>
            </a:lvl5pPr>
            <a:lvl6pPr marL="2286046" indent="0">
              <a:buNone/>
              <a:defRPr sz="1600" b="1"/>
            </a:lvl6pPr>
            <a:lvl7pPr marL="2743255" indent="0">
              <a:buNone/>
              <a:defRPr sz="1600" b="1"/>
            </a:lvl7pPr>
            <a:lvl8pPr marL="3200464" indent="0">
              <a:buNone/>
              <a:defRPr sz="1600" b="1"/>
            </a:lvl8pPr>
            <a:lvl9pPr marL="3657673"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9" indent="0">
              <a:buNone/>
              <a:defRPr sz="2000" b="1"/>
            </a:lvl2pPr>
            <a:lvl3pPr marL="914418" indent="0">
              <a:buNone/>
              <a:defRPr sz="1800" b="1"/>
            </a:lvl3pPr>
            <a:lvl4pPr marL="1371627" indent="0">
              <a:buNone/>
              <a:defRPr sz="1600" b="1"/>
            </a:lvl4pPr>
            <a:lvl5pPr marL="1828837" indent="0">
              <a:buNone/>
              <a:defRPr sz="1600" b="1"/>
            </a:lvl5pPr>
            <a:lvl6pPr marL="2286046" indent="0">
              <a:buNone/>
              <a:defRPr sz="1600" b="1"/>
            </a:lvl6pPr>
            <a:lvl7pPr marL="2743255" indent="0">
              <a:buNone/>
              <a:defRPr sz="1600" b="1"/>
            </a:lvl7pPr>
            <a:lvl8pPr marL="3200464" indent="0">
              <a:buNone/>
              <a:defRPr sz="1600" b="1"/>
            </a:lvl8pPr>
            <a:lvl9pPr marL="3657673"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12DDF4E-9AD6-4EE5-9343-468C572CABA6}" type="datetimeFigureOut">
              <a:rPr lang="fr-FR" smtClean="0"/>
              <a:t>19/07/2020</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6496F53C-98F8-4EF1-8F44-F193611899A2}" type="slidenum">
              <a:rPr lang="fr-FR" smtClean="0"/>
              <a:t>‹N°›</a:t>
            </a:fld>
            <a:endParaRPr lang="fr-FR" dirty="0"/>
          </a:p>
        </p:txBody>
      </p:sp>
    </p:spTree>
    <p:extLst>
      <p:ext uri="{BB962C8B-B14F-4D97-AF65-F5344CB8AC3E}">
        <p14:creationId xmlns:p14="http://schemas.microsoft.com/office/powerpoint/2010/main" val="3556111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12DDF4E-9AD6-4EE5-9343-468C572CABA6}" type="datetimeFigureOut">
              <a:rPr lang="fr-FR" smtClean="0"/>
              <a:t>19/07/2020</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6496F53C-98F8-4EF1-8F44-F193611899A2}" type="slidenum">
              <a:rPr lang="fr-FR" smtClean="0"/>
              <a:t>‹N°›</a:t>
            </a:fld>
            <a:endParaRPr lang="fr-FR" dirty="0"/>
          </a:p>
        </p:txBody>
      </p:sp>
    </p:spTree>
    <p:extLst>
      <p:ext uri="{BB962C8B-B14F-4D97-AF65-F5344CB8AC3E}">
        <p14:creationId xmlns:p14="http://schemas.microsoft.com/office/powerpoint/2010/main" val="119029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12DDF4E-9AD6-4EE5-9343-468C572CABA6}" type="datetimeFigureOut">
              <a:rPr lang="fr-FR" smtClean="0"/>
              <a:t>19/07/2020</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6496F53C-98F8-4EF1-8F44-F193611899A2}" type="slidenum">
              <a:rPr lang="fr-FR" smtClean="0"/>
              <a:t>‹N°›</a:t>
            </a:fld>
            <a:endParaRPr lang="fr-FR" dirty="0"/>
          </a:p>
        </p:txBody>
      </p:sp>
    </p:spTree>
    <p:extLst>
      <p:ext uri="{BB962C8B-B14F-4D97-AF65-F5344CB8AC3E}">
        <p14:creationId xmlns:p14="http://schemas.microsoft.com/office/powerpoint/2010/main" val="4070816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9"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9" y="2057400"/>
            <a:ext cx="3932237" cy="3811588"/>
          </a:xfrm>
        </p:spPr>
        <p:txBody>
          <a:bodyPr/>
          <a:lstStyle>
            <a:lvl1pPr marL="0" indent="0">
              <a:buNone/>
              <a:defRPr sz="1600"/>
            </a:lvl1pPr>
            <a:lvl2pPr marL="457209" indent="0">
              <a:buNone/>
              <a:defRPr sz="1400"/>
            </a:lvl2pPr>
            <a:lvl3pPr marL="914418" indent="0">
              <a:buNone/>
              <a:defRPr sz="1200"/>
            </a:lvl3pPr>
            <a:lvl4pPr marL="1371627" indent="0">
              <a:buNone/>
              <a:defRPr sz="1000"/>
            </a:lvl4pPr>
            <a:lvl5pPr marL="1828837" indent="0">
              <a:buNone/>
              <a:defRPr sz="1000"/>
            </a:lvl5pPr>
            <a:lvl6pPr marL="2286046" indent="0">
              <a:buNone/>
              <a:defRPr sz="1000"/>
            </a:lvl6pPr>
            <a:lvl7pPr marL="2743255" indent="0">
              <a:buNone/>
              <a:defRPr sz="1000"/>
            </a:lvl7pPr>
            <a:lvl8pPr marL="3200464" indent="0">
              <a:buNone/>
              <a:defRPr sz="1000"/>
            </a:lvl8pPr>
            <a:lvl9pPr marL="3657673"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712DDF4E-9AD6-4EE5-9343-468C572CABA6}" type="datetimeFigureOut">
              <a:rPr lang="fr-FR" smtClean="0"/>
              <a:t>19/07/2020</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6496F53C-98F8-4EF1-8F44-F193611899A2}" type="slidenum">
              <a:rPr lang="fr-FR" smtClean="0"/>
              <a:t>‹N°›</a:t>
            </a:fld>
            <a:endParaRPr lang="fr-FR" dirty="0"/>
          </a:p>
        </p:txBody>
      </p:sp>
    </p:spTree>
    <p:extLst>
      <p:ext uri="{BB962C8B-B14F-4D97-AF65-F5344CB8AC3E}">
        <p14:creationId xmlns:p14="http://schemas.microsoft.com/office/powerpoint/2010/main" val="2751351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9"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6"/>
            <a:ext cx="6172200" cy="4873625"/>
          </a:xfrm>
        </p:spPr>
        <p:txBody>
          <a:bodyPr/>
          <a:lstStyle>
            <a:lvl1pPr marL="0" indent="0">
              <a:buNone/>
              <a:defRPr sz="3200"/>
            </a:lvl1pPr>
            <a:lvl2pPr marL="457209" indent="0">
              <a:buNone/>
              <a:defRPr sz="2800"/>
            </a:lvl2pPr>
            <a:lvl3pPr marL="914418" indent="0">
              <a:buNone/>
              <a:defRPr sz="2400"/>
            </a:lvl3pPr>
            <a:lvl4pPr marL="1371627" indent="0">
              <a:buNone/>
              <a:defRPr sz="2000"/>
            </a:lvl4pPr>
            <a:lvl5pPr marL="1828837" indent="0">
              <a:buNone/>
              <a:defRPr sz="2000"/>
            </a:lvl5pPr>
            <a:lvl6pPr marL="2286046" indent="0">
              <a:buNone/>
              <a:defRPr sz="2000"/>
            </a:lvl6pPr>
            <a:lvl7pPr marL="2743255" indent="0">
              <a:buNone/>
              <a:defRPr sz="2000"/>
            </a:lvl7pPr>
            <a:lvl8pPr marL="3200464" indent="0">
              <a:buNone/>
              <a:defRPr sz="2000"/>
            </a:lvl8pPr>
            <a:lvl9pPr marL="3657673" indent="0">
              <a:buNone/>
              <a:defRPr sz="2000"/>
            </a:lvl9pPr>
          </a:lstStyle>
          <a:p>
            <a:endParaRPr lang="fr-FR" dirty="0"/>
          </a:p>
        </p:txBody>
      </p:sp>
      <p:sp>
        <p:nvSpPr>
          <p:cNvPr id="4" name="Espace réservé du texte 3"/>
          <p:cNvSpPr>
            <a:spLocks noGrp="1"/>
          </p:cNvSpPr>
          <p:nvPr>
            <p:ph type="body" sz="half" idx="2"/>
          </p:nvPr>
        </p:nvSpPr>
        <p:spPr>
          <a:xfrm>
            <a:off x="839789" y="2057400"/>
            <a:ext cx="3932237" cy="3811588"/>
          </a:xfrm>
        </p:spPr>
        <p:txBody>
          <a:bodyPr/>
          <a:lstStyle>
            <a:lvl1pPr marL="0" indent="0">
              <a:buNone/>
              <a:defRPr sz="1600"/>
            </a:lvl1pPr>
            <a:lvl2pPr marL="457209" indent="0">
              <a:buNone/>
              <a:defRPr sz="1400"/>
            </a:lvl2pPr>
            <a:lvl3pPr marL="914418" indent="0">
              <a:buNone/>
              <a:defRPr sz="1200"/>
            </a:lvl3pPr>
            <a:lvl4pPr marL="1371627" indent="0">
              <a:buNone/>
              <a:defRPr sz="1000"/>
            </a:lvl4pPr>
            <a:lvl5pPr marL="1828837" indent="0">
              <a:buNone/>
              <a:defRPr sz="1000"/>
            </a:lvl5pPr>
            <a:lvl6pPr marL="2286046" indent="0">
              <a:buNone/>
              <a:defRPr sz="1000"/>
            </a:lvl6pPr>
            <a:lvl7pPr marL="2743255" indent="0">
              <a:buNone/>
              <a:defRPr sz="1000"/>
            </a:lvl7pPr>
            <a:lvl8pPr marL="3200464" indent="0">
              <a:buNone/>
              <a:defRPr sz="1000"/>
            </a:lvl8pPr>
            <a:lvl9pPr marL="3657673"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712DDF4E-9AD6-4EE5-9343-468C572CABA6}" type="datetimeFigureOut">
              <a:rPr lang="fr-FR" smtClean="0"/>
              <a:t>19/07/2020</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6496F53C-98F8-4EF1-8F44-F193611899A2}" type="slidenum">
              <a:rPr lang="fr-FR" smtClean="0"/>
              <a:t>‹N°›</a:t>
            </a:fld>
            <a:endParaRPr lang="fr-FR" dirty="0"/>
          </a:p>
        </p:txBody>
      </p:sp>
    </p:spTree>
    <p:extLst>
      <p:ext uri="{BB962C8B-B14F-4D97-AF65-F5344CB8AC3E}">
        <p14:creationId xmlns:p14="http://schemas.microsoft.com/office/powerpoint/2010/main" val="1152740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2DDF4E-9AD6-4EE5-9343-468C572CABA6}" type="datetimeFigureOut">
              <a:rPr lang="fr-FR" smtClean="0"/>
              <a:t>19/07/2020</a:t>
            </a:fld>
            <a:endParaRPr lang="fr-FR" dirty="0"/>
          </a:p>
        </p:txBody>
      </p:sp>
      <p:sp>
        <p:nvSpPr>
          <p:cNvPr id="5" name="Espace réservé du pied de page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96F53C-98F8-4EF1-8F44-F193611899A2}" type="slidenum">
              <a:rPr lang="fr-FR" smtClean="0"/>
              <a:t>‹N°›</a:t>
            </a:fld>
            <a:endParaRPr lang="fr-FR" dirty="0"/>
          </a:p>
        </p:txBody>
      </p:sp>
    </p:spTree>
    <p:extLst>
      <p:ext uri="{BB962C8B-B14F-4D97-AF65-F5344CB8AC3E}">
        <p14:creationId xmlns:p14="http://schemas.microsoft.com/office/powerpoint/2010/main" val="160636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1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4" indent="-228605" algn="l" defTabSz="91441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3" indent="-228605" algn="l" defTabSz="91441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32"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41"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50"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59"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69"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78"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18" rtl="0" eaLnBrk="1" latinLnBrk="0" hangingPunct="1">
        <a:defRPr sz="1800" kern="1200">
          <a:solidFill>
            <a:schemeClr val="tx1"/>
          </a:solidFill>
          <a:latin typeface="+mn-lt"/>
          <a:ea typeface="+mn-ea"/>
          <a:cs typeface="+mn-cs"/>
        </a:defRPr>
      </a:lvl1pPr>
      <a:lvl2pPr marL="457209" algn="l" defTabSz="914418" rtl="0" eaLnBrk="1" latinLnBrk="0" hangingPunct="1">
        <a:defRPr sz="1800" kern="1200">
          <a:solidFill>
            <a:schemeClr val="tx1"/>
          </a:solidFill>
          <a:latin typeface="+mn-lt"/>
          <a:ea typeface="+mn-ea"/>
          <a:cs typeface="+mn-cs"/>
        </a:defRPr>
      </a:lvl2pPr>
      <a:lvl3pPr marL="914418" algn="l" defTabSz="914418" rtl="0" eaLnBrk="1" latinLnBrk="0" hangingPunct="1">
        <a:defRPr sz="1800" kern="1200">
          <a:solidFill>
            <a:schemeClr val="tx1"/>
          </a:solidFill>
          <a:latin typeface="+mn-lt"/>
          <a:ea typeface="+mn-ea"/>
          <a:cs typeface="+mn-cs"/>
        </a:defRPr>
      </a:lvl3pPr>
      <a:lvl4pPr marL="1371627" algn="l" defTabSz="914418" rtl="0" eaLnBrk="1" latinLnBrk="0" hangingPunct="1">
        <a:defRPr sz="1800" kern="1200">
          <a:solidFill>
            <a:schemeClr val="tx1"/>
          </a:solidFill>
          <a:latin typeface="+mn-lt"/>
          <a:ea typeface="+mn-ea"/>
          <a:cs typeface="+mn-cs"/>
        </a:defRPr>
      </a:lvl4pPr>
      <a:lvl5pPr marL="1828837" algn="l" defTabSz="914418" rtl="0" eaLnBrk="1" latinLnBrk="0" hangingPunct="1">
        <a:defRPr sz="1800" kern="1200">
          <a:solidFill>
            <a:schemeClr val="tx1"/>
          </a:solidFill>
          <a:latin typeface="+mn-lt"/>
          <a:ea typeface="+mn-ea"/>
          <a:cs typeface="+mn-cs"/>
        </a:defRPr>
      </a:lvl5pPr>
      <a:lvl6pPr marL="2286046" algn="l" defTabSz="914418" rtl="0" eaLnBrk="1" latinLnBrk="0" hangingPunct="1">
        <a:defRPr sz="1800" kern="1200">
          <a:solidFill>
            <a:schemeClr val="tx1"/>
          </a:solidFill>
          <a:latin typeface="+mn-lt"/>
          <a:ea typeface="+mn-ea"/>
          <a:cs typeface="+mn-cs"/>
        </a:defRPr>
      </a:lvl6pPr>
      <a:lvl7pPr marL="2743255" algn="l" defTabSz="914418" rtl="0" eaLnBrk="1" latinLnBrk="0" hangingPunct="1">
        <a:defRPr sz="1800" kern="1200">
          <a:solidFill>
            <a:schemeClr val="tx1"/>
          </a:solidFill>
          <a:latin typeface="+mn-lt"/>
          <a:ea typeface="+mn-ea"/>
          <a:cs typeface="+mn-cs"/>
        </a:defRPr>
      </a:lvl7pPr>
      <a:lvl8pPr marL="3200464" algn="l" defTabSz="914418" rtl="0" eaLnBrk="1" latinLnBrk="0" hangingPunct="1">
        <a:defRPr sz="1800" kern="1200">
          <a:solidFill>
            <a:schemeClr val="tx1"/>
          </a:solidFill>
          <a:latin typeface="+mn-lt"/>
          <a:ea typeface="+mn-ea"/>
          <a:cs typeface="+mn-cs"/>
        </a:defRPr>
      </a:lvl8pPr>
      <a:lvl9pPr marL="3657673" algn="l" defTabSz="91441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1874204" y="2274838"/>
            <a:ext cx="8443609" cy="1569660"/>
          </a:xfrm>
          <a:prstGeom prst="rect">
            <a:avLst/>
          </a:prstGeom>
          <a:noFill/>
        </p:spPr>
        <p:txBody>
          <a:bodyPr wrap="square" rtlCol="0">
            <a:spAutoFit/>
          </a:bodyPr>
          <a:lstStyle/>
          <a:p>
            <a:pPr algn="ctr"/>
            <a:r>
              <a:rPr lang="fr-FR" sz="2400" b="1" dirty="0" smtClean="0">
                <a:solidFill>
                  <a:srgbClr val="0070C0"/>
                </a:solidFill>
              </a:rPr>
              <a:t>TEST DE COGNITION SOCIALE:</a:t>
            </a:r>
          </a:p>
          <a:p>
            <a:pPr algn="ctr"/>
            <a:r>
              <a:rPr lang="fr-FR" sz="2400" b="1" dirty="0" smtClean="0">
                <a:solidFill>
                  <a:srgbClr val="0070C0"/>
                </a:solidFill>
              </a:rPr>
              <a:t>INSTRUCTIONS</a:t>
            </a:r>
            <a:endParaRPr lang="en-GB" sz="2400" b="1" dirty="0" smtClean="0">
              <a:solidFill>
                <a:srgbClr val="0070C0"/>
              </a:solidFill>
            </a:endParaRPr>
          </a:p>
          <a:p>
            <a:pPr algn="ctr"/>
            <a:endParaRPr lang="en-GB" sz="2400" dirty="0"/>
          </a:p>
          <a:p>
            <a:pPr algn="ctr"/>
            <a:endParaRPr lang="en-GB" sz="2400" dirty="0"/>
          </a:p>
        </p:txBody>
      </p:sp>
      <p:sp>
        <p:nvSpPr>
          <p:cNvPr id="3" name="Rectangle 2"/>
          <p:cNvSpPr/>
          <p:nvPr/>
        </p:nvSpPr>
        <p:spPr>
          <a:xfrm>
            <a:off x="1041966" y="4317964"/>
            <a:ext cx="10108088" cy="1754326"/>
          </a:xfrm>
          <a:prstGeom prst="rect">
            <a:avLst/>
          </a:prstGeom>
        </p:spPr>
        <p:txBody>
          <a:bodyPr wrap="none">
            <a:spAutoFit/>
          </a:bodyPr>
          <a:lstStyle/>
          <a:p>
            <a:pPr algn="ctr">
              <a:lnSpc>
                <a:spcPct val="150000"/>
              </a:lnSpc>
            </a:pPr>
            <a:r>
              <a:rPr lang="en-GB" sz="2400" dirty="0" err="1" smtClean="0"/>
              <a:t>Veuillez</a:t>
            </a:r>
            <a:r>
              <a:rPr lang="en-GB" sz="2400" dirty="0" smtClean="0"/>
              <a:t> lire </a:t>
            </a:r>
            <a:r>
              <a:rPr lang="en-GB" sz="2400" dirty="0" err="1" smtClean="0"/>
              <a:t>attentivement</a:t>
            </a:r>
            <a:r>
              <a:rPr lang="en-GB" sz="2400" dirty="0" smtClean="0"/>
              <a:t> les instructions qui </a:t>
            </a:r>
            <a:r>
              <a:rPr lang="en-GB" sz="2400" dirty="0" err="1" smtClean="0"/>
              <a:t>vont</a:t>
            </a:r>
            <a:r>
              <a:rPr lang="en-GB" sz="2400" dirty="0" smtClean="0"/>
              <a:t> </a:t>
            </a:r>
            <a:r>
              <a:rPr lang="en-GB" sz="2400" dirty="0" err="1" smtClean="0"/>
              <a:t>suivre</a:t>
            </a:r>
            <a:r>
              <a:rPr lang="en-GB" sz="2400" dirty="0" smtClean="0"/>
              <a:t>.</a:t>
            </a:r>
            <a:endParaRPr lang="en-GB" sz="2400" dirty="0"/>
          </a:p>
          <a:p>
            <a:pPr algn="ctr">
              <a:lnSpc>
                <a:spcPct val="150000"/>
              </a:lnSpc>
            </a:pPr>
            <a:r>
              <a:rPr lang="en-GB" sz="2400" dirty="0" err="1" smtClean="0"/>
              <a:t>Appuyez</a:t>
            </a:r>
            <a:r>
              <a:rPr lang="en-GB" sz="2400" dirty="0" smtClean="0"/>
              <a:t> </a:t>
            </a:r>
            <a:r>
              <a:rPr lang="en-GB" sz="2400" dirty="0"/>
              <a:t>sur </a:t>
            </a:r>
            <a:r>
              <a:rPr lang="fr-FR" sz="2400" dirty="0"/>
              <a:t>« </a:t>
            </a:r>
            <a:r>
              <a:rPr lang="en-GB" sz="2400" dirty="0"/>
              <a:t>la </a:t>
            </a:r>
            <a:r>
              <a:rPr lang="en-GB" sz="2400" dirty="0" err="1" smtClean="0"/>
              <a:t>flèche</a:t>
            </a:r>
            <a:r>
              <a:rPr lang="en-GB" sz="2400" dirty="0" smtClean="0"/>
              <a:t> </a:t>
            </a:r>
            <a:r>
              <a:rPr lang="en-GB" sz="2400" dirty="0"/>
              <a:t>de </a:t>
            </a:r>
            <a:r>
              <a:rPr lang="en-GB" sz="2400" dirty="0" err="1" smtClean="0"/>
              <a:t>droite</a:t>
            </a:r>
            <a:r>
              <a:rPr lang="fr-FR" sz="2400" dirty="0"/>
              <a:t> »</a:t>
            </a:r>
            <a:r>
              <a:rPr lang="en-GB" sz="2400" dirty="0"/>
              <a:t> pour continuer et lire la </a:t>
            </a:r>
            <a:r>
              <a:rPr lang="en-GB" sz="2400" dirty="0" smtClean="0"/>
              <a:t>suite.</a:t>
            </a:r>
            <a:endParaRPr lang="en-GB" sz="2400" dirty="0"/>
          </a:p>
          <a:p>
            <a:pPr algn="ctr">
              <a:lnSpc>
                <a:spcPct val="150000"/>
              </a:lnSpc>
            </a:pPr>
            <a:r>
              <a:rPr lang="en-GB" sz="2400" dirty="0" err="1"/>
              <a:t>Appuyez</a:t>
            </a:r>
            <a:r>
              <a:rPr lang="en-GB" sz="2400" dirty="0"/>
              <a:t> sur </a:t>
            </a:r>
            <a:r>
              <a:rPr lang="fr-FR" sz="2400" dirty="0"/>
              <a:t>« </a:t>
            </a:r>
            <a:r>
              <a:rPr lang="en-GB" sz="2400" dirty="0"/>
              <a:t>la </a:t>
            </a:r>
            <a:r>
              <a:rPr lang="en-GB" sz="2400" dirty="0" err="1" smtClean="0"/>
              <a:t>flèche</a:t>
            </a:r>
            <a:r>
              <a:rPr lang="en-GB" sz="2400" dirty="0" smtClean="0"/>
              <a:t> </a:t>
            </a:r>
            <a:r>
              <a:rPr lang="en-GB" sz="2400" dirty="0"/>
              <a:t>de gauche </a:t>
            </a:r>
            <a:r>
              <a:rPr lang="fr-FR" sz="2400" dirty="0"/>
              <a:t>»</a:t>
            </a:r>
            <a:r>
              <a:rPr lang="en-GB" sz="2400" dirty="0"/>
              <a:t> pour </a:t>
            </a:r>
            <a:r>
              <a:rPr lang="en-GB" sz="2400" dirty="0" err="1"/>
              <a:t>revenir</a:t>
            </a:r>
            <a:r>
              <a:rPr lang="en-GB" sz="2400" dirty="0"/>
              <a:t> et lire </a:t>
            </a:r>
            <a:r>
              <a:rPr lang="en-GB" sz="2400" dirty="0" err="1" smtClean="0"/>
              <a:t>l’instruction</a:t>
            </a:r>
            <a:r>
              <a:rPr lang="en-GB" sz="2400" dirty="0" smtClean="0"/>
              <a:t> </a:t>
            </a:r>
            <a:r>
              <a:rPr lang="en-GB" sz="2400" dirty="0" err="1" smtClean="0"/>
              <a:t>précédente</a:t>
            </a:r>
            <a:r>
              <a:rPr lang="en-GB" sz="2400" smtClean="0"/>
              <a:t>.</a:t>
            </a:r>
            <a:endParaRPr lang="fr-FR" sz="2400" dirty="0"/>
          </a:p>
        </p:txBody>
      </p:sp>
    </p:spTree>
    <p:extLst>
      <p:ext uri="{BB962C8B-B14F-4D97-AF65-F5344CB8AC3E}">
        <p14:creationId xmlns:p14="http://schemas.microsoft.com/office/powerpoint/2010/main" val="2449323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43228" y="1300833"/>
            <a:ext cx="10705555" cy="1230846"/>
          </a:xfrm>
        </p:spPr>
        <p:txBody>
          <a:bodyPr>
            <a:normAutofit/>
          </a:bodyPr>
          <a:lstStyle/>
          <a:p>
            <a:pPr marL="0" indent="0" algn="ctr">
              <a:buNone/>
            </a:pPr>
            <a:r>
              <a:rPr lang="fr-FR" sz="2400" dirty="0"/>
              <a:t>Finalement, à la fin de chaque </a:t>
            </a:r>
            <a:r>
              <a:rPr lang="fr-FR" sz="2400" dirty="0" smtClean="0"/>
              <a:t>phase </a:t>
            </a:r>
            <a:r>
              <a:rPr lang="fr-FR" sz="2400" dirty="0"/>
              <a:t>de prédiction, </a:t>
            </a:r>
            <a:r>
              <a:rPr lang="fr-FR" sz="2400" dirty="0" smtClean="0"/>
              <a:t>nous </a:t>
            </a:r>
            <a:r>
              <a:rPr lang="fr-FR" sz="2400" dirty="0"/>
              <a:t>vous </a:t>
            </a:r>
            <a:r>
              <a:rPr lang="fr-FR" sz="2400" dirty="0" smtClean="0"/>
              <a:t>demanderons </a:t>
            </a:r>
            <a:r>
              <a:rPr lang="fr-FR" sz="2400" dirty="0"/>
              <a:t>à quel point vous pensez que l’autre participant(e) est </a:t>
            </a:r>
            <a:r>
              <a:rPr lang="fr-FR" sz="2400" dirty="0" smtClean="0"/>
              <a:t>prudent(e):</a:t>
            </a:r>
            <a:endParaRPr lang="fr-FR" sz="2400" dirty="0"/>
          </a:p>
        </p:txBody>
      </p:sp>
      <p:pic>
        <p:nvPicPr>
          <p:cNvPr id="10" name="Imagen 9" descr="Captura de pantalla de un celular con texto&#10;&#10;Descripción generada automáticamente">
            <a:extLst>
              <a:ext uri="{FF2B5EF4-FFF2-40B4-BE49-F238E27FC236}">
                <a16:creationId xmlns:a16="http://schemas.microsoft.com/office/drawing/2014/main" id="{92299531-E646-3F46-A73C-E74CEBA665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805" y="2429233"/>
            <a:ext cx="11166401" cy="2681375"/>
          </a:xfrm>
          <a:prstGeom prst="rect">
            <a:avLst/>
          </a:prstGeom>
        </p:spPr>
      </p:pic>
      <p:sp>
        <p:nvSpPr>
          <p:cNvPr id="7" name="ZoneTexte 6"/>
          <p:cNvSpPr txBox="1"/>
          <p:nvPr/>
        </p:nvSpPr>
        <p:spPr>
          <a:xfrm>
            <a:off x="1874204" y="192400"/>
            <a:ext cx="8443609" cy="830997"/>
          </a:xfrm>
          <a:prstGeom prst="rect">
            <a:avLst/>
          </a:prstGeom>
          <a:noFill/>
        </p:spPr>
        <p:txBody>
          <a:bodyPr wrap="square" rtlCol="0">
            <a:spAutoFit/>
          </a:bodyPr>
          <a:lstStyle/>
          <a:p>
            <a:pPr algn="ctr"/>
            <a:r>
              <a:rPr lang="fr-FR" sz="2400" b="1" dirty="0" smtClean="0">
                <a:solidFill>
                  <a:srgbClr val="0070C0"/>
                </a:solidFill>
              </a:rPr>
              <a:t>PHASE DE PRÉDICTION: JUGEMENT FINAL</a:t>
            </a:r>
            <a:endParaRPr lang="en-GB" sz="2400" dirty="0"/>
          </a:p>
          <a:p>
            <a:pPr algn="ctr"/>
            <a:endParaRPr lang="en-GB" sz="2400" dirty="0"/>
          </a:p>
        </p:txBody>
      </p:sp>
      <p:sp>
        <p:nvSpPr>
          <p:cNvPr id="2" name="Rectangle 1"/>
          <p:cNvSpPr/>
          <p:nvPr/>
        </p:nvSpPr>
        <p:spPr>
          <a:xfrm>
            <a:off x="598232" y="5392593"/>
            <a:ext cx="10995547" cy="830997"/>
          </a:xfrm>
          <a:prstGeom prst="rect">
            <a:avLst/>
          </a:prstGeom>
        </p:spPr>
        <p:txBody>
          <a:bodyPr wrap="square">
            <a:spAutoFit/>
          </a:bodyPr>
          <a:lstStyle/>
          <a:p>
            <a:pPr algn="ctr"/>
            <a:r>
              <a:rPr lang="fr-FR" sz="2400" dirty="0"/>
              <a:t> </a:t>
            </a:r>
            <a:r>
              <a:rPr lang="fr-FR" sz="2400" dirty="0" smtClean="0"/>
              <a:t>Vous indiquerez votre réponse </a:t>
            </a:r>
            <a:r>
              <a:rPr lang="fr-FR" sz="2400" dirty="0"/>
              <a:t>en déplaçant le pointeur de la barre de défilement avec la </a:t>
            </a:r>
            <a:r>
              <a:rPr lang="fr-FR" sz="2400" dirty="0" smtClean="0"/>
              <a:t>souris.</a:t>
            </a:r>
            <a:endParaRPr lang="fr-FR" sz="2400" dirty="0"/>
          </a:p>
        </p:txBody>
      </p:sp>
    </p:spTree>
    <p:extLst>
      <p:ext uri="{BB962C8B-B14F-4D97-AF65-F5344CB8AC3E}">
        <p14:creationId xmlns:p14="http://schemas.microsoft.com/office/powerpoint/2010/main" val="9065906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3878093" y="379385"/>
            <a:ext cx="4435815"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RÉSUMÉ</a:t>
            </a:r>
          </a:p>
        </p:txBody>
      </p:sp>
      <p:sp>
        <p:nvSpPr>
          <p:cNvPr id="6" name="ZoneTexte 5"/>
          <p:cNvSpPr txBox="1"/>
          <p:nvPr/>
        </p:nvSpPr>
        <p:spPr>
          <a:xfrm>
            <a:off x="1467086" y="1210306"/>
            <a:ext cx="9257828" cy="4893647"/>
          </a:xfrm>
          <a:prstGeom prst="rect">
            <a:avLst/>
          </a:prstGeom>
          <a:noFill/>
        </p:spPr>
        <p:txBody>
          <a:bodyPr wrap="square" rtlCol="0">
            <a:spAutoFit/>
          </a:bodyPr>
          <a:lstStyle/>
          <a:p>
            <a:pPr algn="ctr"/>
            <a:r>
              <a:rPr lang="en-GB" sz="2400" dirty="0" smtClean="0"/>
              <a:t>Au total, le test </a:t>
            </a:r>
            <a:r>
              <a:rPr lang="en-GB" sz="2400" dirty="0" err="1" smtClean="0"/>
              <a:t>comprend</a:t>
            </a:r>
            <a:r>
              <a:rPr lang="en-GB" sz="2400" dirty="0" smtClean="0"/>
              <a:t> 4 phases de decision, et 3 phases de prediction.</a:t>
            </a:r>
          </a:p>
          <a:p>
            <a:pPr algn="ctr"/>
            <a:endParaRPr lang="en-GB" sz="2400" dirty="0"/>
          </a:p>
          <a:p>
            <a:pPr algn="ctr"/>
            <a:r>
              <a:rPr lang="fr-FR" sz="2400" dirty="0" smtClean="0"/>
              <a:t>Chaque phase de décision et/ou prédiction comprend 32 choix risqués.</a:t>
            </a:r>
          </a:p>
          <a:p>
            <a:pPr algn="ctr"/>
            <a:endParaRPr lang="fr-FR" sz="2400" dirty="0"/>
          </a:p>
          <a:p>
            <a:pPr algn="ctr"/>
            <a:r>
              <a:rPr lang="fr-FR" sz="2400" dirty="0" smtClean="0"/>
              <a:t>Un choix risqué impose une décision entre une option « sûre » et une option « risquée ». Dans la phase de décision, il n’y a pas de bonne ou de mauvaise réponse.</a:t>
            </a:r>
            <a:endParaRPr lang="en-GB" sz="2400" dirty="0" smtClean="0"/>
          </a:p>
          <a:p>
            <a:pPr algn="ctr"/>
            <a:endParaRPr lang="en-GB" sz="2400" dirty="0"/>
          </a:p>
          <a:p>
            <a:pPr algn="ctr"/>
            <a:r>
              <a:rPr lang="en-GB" sz="2400" dirty="0" err="1" smtClean="0"/>
              <a:t>Relisez</a:t>
            </a:r>
            <a:r>
              <a:rPr lang="en-GB" sz="2400" dirty="0" smtClean="0"/>
              <a:t> </a:t>
            </a:r>
            <a:r>
              <a:rPr lang="en-GB" sz="2400" dirty="0" err="1" smtClean="0"/>
              <a:t>ces</a:t>
            </a:r>
            <a:r>
              <a:rPr lang="en-GB" sz="2400" dirty="0" smtClean="0"/>
              <a:t> instructions </a:t>
            </a:r>
            <a:r>
              <a:rPr lang="en-GB" sz="2400" dirty="0" err="1" smtClean="0"/>
              <a:t>jusqu’à</a:t>
            </a:r>
            <a:r>
              <a:rPr lang="en-GB" sz="2400" dirty="0" smtClean="0"/>
              <a:t> </a:t>
            </a:r>
            <a:r>
              <a:rPr lang="en-GB" sz="2400" dirty="0" err="1" smtClean="0"/>
              <a:t>ce</a:t>
            </a:r>
            <a:r>
              <a:rPr lang="en-GB" sz="2400" dirty="0" smtClean="0"/>
              <a:t> </a:t>
            </a:r>
            <a:r>
              <a:rPr lang="en-GB" sz="2400" dirty="0" err="1" smtClean="0"/>
              <a:t>qu’elles</a:t>
            </a:r>
            <a:r>
              <a:rPr lang="en-GB" sz="2400" dirty="0" smtClean="0"/>
              <a:t> </a:t>
            </a:r>
            <a:r>
              <a:rPr lang="en-GB" sz="2400" dirty="0" err="1" smtClean="0"/>
              <a:t>soient</a:t>
            </a:r>
            <a:r>
              <a:rPr lang="en-GB" sz="2400" dirty="0" smtClean="0"/>
              <a:t> </a:t>
            </a:r>
            <a:r>
              <a:rPr lang="en-GB" sz="2400" dirty="0" err="1" smtClean="0"/>
              <a:t>parfaitement</a:t>
            </a:r>
            <a:r>
              <a:rPr lang="en-GB" sz="2400" dirty="0" smtClean="0"/>
              <a:t> </a:t>
            </a:r>
            <a:r>
              <a:rPr lang="en-GB" sz="2400" dirty="0" err="1" smtClean="0"/>
              <a:t>claires</a:t>
            </a:r>
            <a:r>
              <a:rPr lang="en-GB" sz="2400" dirty="0" smtClean="0"/>
              <a:t>.</a:t>
            </a:r>
          </a:p>
          <a:p>
            <a:pPr algn="ctr"/>
            <a:endParaRPr lang="en-GB" sz="2400" dirty="0" smtClean="0"/>
          </a:p>
          <a:p>
            <a:pPr algn="ctr"/>
            <a:r>
              <a:rPr lang="en-GB" sz="2400" dirty="0" err="1" smtClean="0"/>
              <a:t>Vous</a:t>
            </a:r>
            <a:r>
              <a:rPr lang="en-GB" sz="2400" dirty="0" smtClean="0"/>
              <a:t> </a:t>
            </a:r>
            <a:r>
              <a:rPr lang="en-GB" sz="2400" dirty="0" err="1" smtClean="0"/>
              <a:t>êtes</a:t>
            </a:r>
            <a:r>
              <a:rPr lang="en-GB" sz="2400" dirty="0" smtClean="0"/>
              <a:t> prêt(e)? </a:t>
            </a:r>
            <a:r>
              <a:rPr lang="en-GB" sz="2400" dirty="0" err="1" smtClean="0"/>
              <a:t>Passons</a:t>
            </a:r>
            <a:r>
              <a:rPr lang="en-GB" sz="2400" dirty="0" smtClean="0"/>
              <a:t> à </a:t>
            </a:r>
            <a:r>
              <a:rPr lang="en-GB" sz="2400" dirty="0" err="1" smtClean="0"/>
              <a:t>l’entraînement</a:t>
            </a:r>
            <a:r>
              <a:rPr lang="en-GB" sz="2400" dirty="0" smtClean="0"/>
              <a:t>…</a:t>
            </a:r>
            <a:endParaRPr lang="en-GB" sz="2400" dirty="0"/>
          </a:p>
          <a:p>
            <a:pPr algn="ctr"/>
            <a:endParaRPr lang="en-GB" sz="2400" b="1" dirty="0"/>
          </a:p>
        </p:txBody>
      </p:sp>
    </p:spTree>
    <p:extLst>
      <p:ext uri="{BB962C8B-B14F-4D97-AF65-F5344CB8AC3E}">
        <p14:creationId xmlns:p14="http://schemas.microsoft.com/office/powerpoint/2010/main" val="2532824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838200" y="1193722"/>
            <a:ext cx="10608425" cy="5207077"/>
          </a:xfrm>
        </p:spPr>
        <p:txBody>
          <a:bodyPr>
            <a:noAutofit/>
          </a:bodyPr>
          <a:lstStyle/>
          <a:p>
            <a:pPr marL="0" indent="0" algn="ctr">
              <a:buNone/>
            </a:pPr>
            <a:endParaRPr lang="fr-FR" sz="2400" dirty="0"/>
          </a:p>
          <a:p>
            <a:pPr marL="0" indent="0" algn="ctr">
              <a:buNone/>
            </a:pPr>
            <a:endParaRPr lang="fr-FR" sz="2400" dirty="0"/>
          </a:p>
          <a:p>
            <a:pPr marL="0" indent="0" algn="ctr">
              <a:buNone/>
            </a:pPr>
            <a:r>
              <a:rPr lang="fr-FR" sz="2400" dirty="0"/>
              <a:t>Vous allez maintenant avoir plusieurs essais d’entrainement. </a:t>
            </a:r>
          </a:p>
          <a:p>
            <a:pPr algn="ctr"/>
            <a:endParaRPr lang="fr-FR" sz="2400" dirty="0"/>
          </a:p>
          <a:p>
            <a:pPr marL="0" indent="0" algn="ctr">
              <a:buNone/>
            </a:pPr>
            <a:endParaRPr lang="fr-FR" sz="2400" dirty="0"/>
          </a:p>
          <a:p>
            <a:pPr marL="0" indent="0" algn="ctr">
              <a:buNone/>
            </a:pPr>
            <a:r>
              <a:rPr lang="fr-FR" sz="2400" dirty="0"/>
              <a:t>Votre performance dans cette phase ne sera pas prise en compte pour votre bonus financier. </a:t>
            </a:r>
          </a:p>
          <a:p>
            <a:pPr marL="0" indent="0" algn="ctr">
              <a:buNone/>
            </a:pPr>
            <a:endParaRPr lang="fr-FR" sz="2400" dirty="0"/>
          </a:p>
          <a:p>
            <a:pPr marL="0" indent="0" algn="ctr">
              <a:buNone/>
            </a:pPr>
            <a:endParaRPr lang="fr-FR" sz="2400" dirty="0"/>
          </a:p>
          <a:p>
            <a:pPr marL="0" indent="0" algn="ctr">
              <a:buNone/>
            </a:pPr>
            <a:endParaRPr lang="fr-FR" sz="2400" dirty="0"/>
          </a:p>
        </p:txBody>
      </p:sp>
      <p:sp>
        <p:nvSpPr>
          <p:cNvPr id="6" name="ZoneTexte 5"/>
          <p:cNvSpPr txBox="1"/>
          <p:nvPr/>
        </p:nvSpPr>
        <p:spPr>
          <a:xfrm>
            <a:off x="3533560" y="379385"/>
            <a:ext cx="5124881" cy="461665"/>
          </a:xfrm>
          <a:prstGeom prst="rect">
            <a:avLst/>
          </a:prstGeom>
          <a:noFill/>
          <a:ln>
            <a:noFill/>
          </a:ln>
        </p:spPr>
        <p:txBody>
          <a:bodyPr wrap="square" rtlCol="0" anchor="ctr">
            <a:spAutoFit/>
          </a:bodyPr>
          <a:lstStyle/>
          <a:p>
            <a:pPr algn="ctr">
              <a:spcBef>
                <a:spcPts val="1800"/>
              </a:spcBef>
              <a:spcAft>
                <a:spcPts val="1800"/>
              </a:spcAft>
            </a:pPr>
            <a:r>
              <a:rPr lang="en-GB" sz="2400" b="1" dirty="0" smtClean="0">
                <a:solidFill>
                  <a:srgbClr val="0070C0"/>
                </a:solidFill>
              </a:rPr>
              <a:t>ENTRAÎNEMENT – PHASE DE DÉCISION</a:t>
            </a:r>
            <a:endParaRPr lang="en-GB" sz="2400" b="1" dirty="0">
              <a:solidFill>
                <a:srgbClr val="0070C0"/>
              </a:solidFill>
            </a:endParaRPr>
          </a:p>
        </p:txBody>
      </p:sp>
      <p:sp>
        <p:nvSpPr>
          <p:cNvPr id="4" name="Rectangle 3">
            <a:extLst>
              <a:ext uri="{FF2B5EF4-FFF2-40B4-BE49-F238E27FC236}">
                <a16:creationId xmlns:a16="http://schemas.microsoft.com/office/drawing/2014/main" id="{8D4A4AC5-717D-F343-BCBE-5E4E31179B80}"/>
              </a:ext>
            </a:extLst>
          </p:cNvPr>
          <p:cNvSpPr/>
          <p:nvPr/>
        </p:nvSpPr>
        <p:spPr>
          <a:xfrm>
            <a:off x="3551393" y="6176963"/>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285613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838200" y="1193722"/>
            <a:ext cx="10608425" cy="5207077"/>
          </a:xfrm>
        </p:spPr>
        <p:txBody>
          <a:bodyPr>
            <a:noAutofit/>
          </a:bodyPr>
          <a:lstStyle/>
          <a:p>
            <a:pPr marL="0" indent="0" algn="ctr">
              <a:buNone/>
            </a:pPr>
            <a:endParaRPr lang="fr-FR" sz="2400" dirty="0"/>
          </a:p>
          <a:p>
            <a:pPr marL="0" indent="0" algn="ctr">
              <a:buNone/>
            </a:pPr>
            <a:endParaRPr lang="fr-FR" sz="2400" dirty="0"/>
          </a:p>
          <a:p>
            <a:pPr marL="0" indent="0" algn="ctr">
              <a:buNone/>
            </a:pPr>
            <a:r>
              <a:rPr lang="fr-FR" sz="2400" dirty="0"/>
              <a:t>Vous allez maintenant avoir plusieurs essais d’entrainement. </a:t>
            </a:r>
          </a:p>
          <a:p>
            <a:pPr algn="ctr"/>
            <a:endParaRPr lang="fr-FR" sz="2400" dirty="0"/>
          </a:p>
          <a:p>
            <a:pPr marL="0" indent="0" algn="ctr">
              <a:buNone/>
            </a:pPr>
            <a:endParaRPr lang="fr-FR" sz="2400" dirty="0"/>
          </a:p>
          <a:p>
            <a:pPr marL="0" indent="0" algn="ctr">
              <a:buNone/>
            </a:pPr>
            <a:r>
              <a:rPr lang="fr-FR" sz="2400" dirty="0"/>
              <a:t>Votre performance dans cette phase ne sera pas prise en compte pour votre bonus financier. </a:t>
            </a:r>
          </a:p>
          <a:p>
            <a:pPr marL="0" indent="0" algn="ctr">
              <a:buNone/>
            </a:pPr>
            <a:endParaRPr lang="fr-FR" sz="2400" dirty="0"/>
          </a:p>
          <a:p>
            <a:pPr marL="0" indent="0" algn="ctr">
              <a:buNone/>
            </a:pPr>
            <a:endParaRPr lang="fr-FR" sz="2400" dirty="0"/>
          </a:p>
          <a:p>
            <a:pPr marL="0" indent="0" algn="ctr">
              <a:buNone/>
            </a:pPr>
            <a:endParaRPr lang="fr-FR" sz="2400" dirty="0"/>
          </a:p>
        </p:txBody>
      </p:sp>
      <p:sp>
        <p:nvSpPr>
          <p:cNvPr id="6" name="ZoneTexte 5"/>
          <p:cNvSpPr txBox="1"/>
          <p:nvPr/>
        </p:nvSpPr>
        <p:spPr>
          <a:xfrm>
            <a:off x="3299878" y="379385"/>
            <a:ext cx="5592244" cy="461665"/>
          </a:xfrm>
          <a:prstGeom prst="rect">
            <a:avLst/>
          </a:prstGeom>
          <a:noFill/>
          <a:ln>
            <a:noFill/>
          </a:ln>
        </p:spPr>
        <p:txBody>
          <a:bodyPr wrap="square" rtlCol="0" anchor="ctr">
            <a:spAutoFit/>
          </a:bodyPr>
          <a:lstStyle/>
          <a:p>
            <a:pPr algn="ctr">
              <a:spcBef>
                <a:spcPts val="1800"/>
              </a:spcBef>
              <a:spcAft>
                <a:spcPts val="1800"/>
              </a:spcAft>
            </a:pPr>
            <a:r>
              <a:rPr lang="en-GB" sz="2400" b="1" dirty="0" smtClean="0">
                <a:solidFill>
                  <a:srgbClr val="0070C0"/>
                </a:solidFill>
              </a:rPr>
              <a:t>ENTRAÎNEMENT – PHASE DE PRÉDICTION</a:t>
            </a:r>
            <a:endParaRPr lang="en-GB" sz="2400" b="1" dirty="0">
              <a:solidFill>
                <a:srgbClr val="0070C0"/>
              </a:solidFill>
            </a:endParaRPr>
          </a:p>
        </p:txBody>
      </p:sp>
      <p:sp>
        <p:nvSpPr>
          <p:cNvPr id="4" name="Rectangle 3">
            <a:extLst>
              <a:ext uri="{FF2B5EF4-FFF2-40B4-BE49-F238E27FC236}">
                <a16:creationId xmlns:a16="http://schemas.microsoft.com/office/drawing/2014/main" id="{8D4A4AC5-717D-F343-BCBE-5E4E31179B80}"/>
              </a:ext>
            </a:extLst>
          </p:cNvPr>
          <p:cNvSpPr/>
          <p:nvPr/>
        </p:nvSpPr>
        <p:spPr>
          <a:xfrm>
            <a:off x="3551393" y="6176963"/>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24026397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838200" y="1193722"/>
            <a:ext cx="10608425" cy="5207077"/>
          </a:xfrm>
        </p:spPr>
        <p:txBody>
          <a:bodyPr>
            <a:noAutofit/>
          </a:bodyPr>
          <a:lstStyle/>
          <a:p>
            <a:pPr marL="0" indent="0" algn="ctr">
              <a:buNone/>
            </a:pPr>
            <a:endParaRPr lang="fr-FR" sz="2400" dirty="0"/>
          </a:p>
          <a:p>
            <a:pPr marL="0" indent="0" algn="ctr">
              <a:buNone/>
            </a:pPr>
            <a:endParaRPr lang="fr-FR" sz="2400" dirty="0"/>
          </a:p>
          <a:p>
            <a:pPr marL="0" indent="0" algn="ctr">
              <a:buNone/>
            </a:pPr>
            <a:r>
              <a:rPr lang="fr-FR" sz="2400" dirty="0" smtClean="0"/>
              <a:t>L’entrainement est maintenant terminé. Vous allez maintenant commencer le test. </a:t>
            </a:r>
            <a:endParaRPr lang="fr-FR" sz="2400" dirty="0"/>
          </a:p>
          <a:p>
            <a:pPr algn="ctr"/>
            <a:endParaRPr lang="fr-FR" sz="2400" dirty="0"/>
          </a:p>
          <a:p>
            <a:pPr marL="0" indent="0" algn="ctr">
              <a:buNone/>
            </a:pPr>
            <a:endParaRPr lang="fr-FR" sz="2400" dirty="0"/>
          </a:p>
          <a:p>
            <a:pPr marL="0" indent="0" algn="ctr">
              <a:buNone/>
            </a:pPr>
            <a:r>
              <a:rPr lang="fr-FR" sz="2400" dirty="0"/>
              <a:t>Votre performance dans cette phase ne sera pas prise en compte pour votre bonus financier. </a:t>
            </a:r>
            <a:endParaRPr lang="fr-FR" sz="2400" dirty="0" smtClean="0"/>
          </a:p>
          <a:p>
            <a:pPr marL="0" indent="0" algn="ctr">
              <a:buNone/>
            </a:pPr>
            <a:endParaRPr lang="fr-FR" sz="2400" dirty="0"/>
          </a:p>
          <a:p>
            <a:pPr marL="0" indent="0" algn="ctr">
              <a:buNone/>
            </a:pPr>
            <a:r>
              <a:rPr lang="fr-FR" sz="2400" dirty="0" smtClean="0"/>
              <a:t>Vous êtes prêt(e)?</a:t>
            </a:r>
            <a:endParaRPr lang="fr-FR" sz="2400" dirty="0"/>
          </a:p>
          <a:p>
            <a:pPr marL="0" indent="0" algn="ctr">
              <a:buNone/>
            </a:pPr>
            <a:endParaRPr lang="fr-FR" sz="2400" dirty="0"/>
          </a:p>
          <a:p>
            <a:pPr marL="0" indent="0" algn="ctr">
              <a:buNone/>
            </a:pPr>
            <a:endParaRPr lang="fr-FR" sz="2400" dirty="0"/>
          </a:p>
          <a:p>
            <a:pPr marL="0" indent="0" algn="ctr">
              <a:buNone/>
            </a:pPr>
            <a:endParaRPr lang="fr-FR" sz="2400" dirty="0"/>
          </a:p>
        </p:txBody>
      </p:sp>
      <p:sp>
        <p:nvSpPr>
          <p:cNvPr id="6" name="ZoneTexte 5"/>
          <p:cNvSpPr txBox="1"/>
          <p:nvPr/>
        </p:nvSpPr>
        <p:spPr>
          <a:xfrm>
            <a:off x="3299878" y="379385"/>
            <a:ext cx="5592244" cy="461665"/>
          </a:xfrm>
          <a:prstGeom prst="rect">
            <a:avLst/>
          </a:prstGeom>
          <a:noFill/>
          <a:ln>
            <a:noFill/>
          </a:ln>
        </p:spPr>
        <p:txBody>
          <a:bodyPr wrap="square" rtlCol="0" anchor="ctr">
            <a:spAutoFit/>
          </a:bodyPr>
          <a:lstStyle/>
          <a:p>
            <a:pPr algn="ctr">
              <a:spcBef>
                <a:spcPts val="1800"/>
              </a:spcBef>
              <a:spcAft>
                <a:spcPts val="1800"/>
              </a:spcAft>
            </a:pPr>
            <a:r>
              <a:rPr lang="en-GB" sz="2400" b="1" dirty="0" smtClean="0">
                <a:solidFill>
                  <a:srgbClr val="0070C0"/>
                </a:solidFill>
              </a:rPr>
              <a:t>FIN DE L’ENTRAÎNEMENT</a:t>
            </a:r>
            <a:endParaRPr lang="en-GB" sz="2400" b="1" dirty="0">
              <a:solidFill>
                <a:srgbClr val="0070C0"/>
              </a:solidFill>
            </a:endParaRPr>
          </a:p>
        </p:txBody>
      </p:sp>
      <p:sp>
        <p:nvSpPr>
          <p:cNvPr id="4" name="Rectangle 3">
            <a:extLst>
              <a:ext uri="{FF2B5EF4-FFF2-40B4-BE49-F238E27FC236}">
                <a16:creationId xmlns:a16="http://schemas.microsoft.com/office/drawing/2014/main" id="{8D4A4AC5-717D-F343-BCBE-5E4E31179B80}"/>
              </a:ext>
            </a:extLst>
          </p:cNvPr>
          <p:cNvSpPr/>
          <p:nvPr/>
        </p:nvSpPr>
        <p:spPr>
          <a:xfrm>
            <a:off x="3551393" y="6176963"/>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10345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838200" y="1193722"/>
            <a:ext cx="10608425" cy="5207077"/>
          </a:xfrm>
        </p:spPr>
        <p:txBody>
          <a:bodyPr>
            <a:noAutofit/>
          </a:bodyPr>
          <a:lstStyle/>
          <a:p>
            <a:pPr marL="0" indent="0" algn="ctr">
              <a:buNone/>
            </a:pPr>
            <a:endParaRPr lang="fr-FR" sz="2400" dirty="0"/>
          </a:p>
          <a:p>
            <a:pPr marL="0" indent="0" algn="ctr">
              <a:buNone/>
            </a:pPr>
            <a:endParaRPr lang="fr-FR" sz="2400" dirty="0"/>
          </a:p>
          <a:p>
            <a:pPr marL="0" indent="0" algn="ctr">
              <a:buNone/>
            </a:pPr>
            <a:r>
              <a:rPr lang="fr-FR" sz="2400" dirty="0" smtClean="0"/>
              <a:t>Nous allons évaluer votre prudence, c’est-à-dire votre tendance à prendre en compte les risques. </a:t>
            </a:r>
            <a:endParaRPr lang="fr-FR" sz="2400" dirty="0"/>
          </a:p>
          <a:p>
            <a:pPr algn="ctr"/>
            <a:endParaRPr lang="fr-FR" sz="2400" dirty="0"/>
          </a:p>
          <a:p>
            <a:pPr marL="0" indent="0" algn="ctr">
              <a:buNone/>
            </a:pPr>
            <a:endParaRPr lang="fr-FR" sz="2400" dirty="0"/>
          </a:p>
          <a:p>
            <a:pPr marL="0" indent="0" algn="ctr">
              <a:buNone/>
            </a:pPr>
            <a:endParaRPr lang="fr-FR" sz="2400" dirty="0"/>
          </a:p>
          <a:p>
            <a:pPr marL="0" indent="0" algn="ctr">
              <a:buNone/>
            </a:pPr>
            <a:endParaRPr lang="fr-FR" sz="2400" dirty="0"/>
          </a:p>
        </p:txBody>
      </p:sp>
      <p:sp>
        <p:nvSpPr>
          <p:cNvPr id="6" name="ZoneTexte 5"/>
          <p:cNvSpPr txBox="1"/>
          <p:nvPr/>
        </p:nvSpPr>
        <p:spPr>
          <a:xfrm>
            <a:off x="3299878" y="379385"/>
            <a:ext cx="5592244" cy="461665"/>
          </a:xfrm>
          <a:prstGeom prst="rect">
            <a:avLst/>
          </a:prstGeom>
          <a:noFill/>
          <a:ln>
            <a:noFill/>
          </a:ln>
        </p:spPr>
        <p:txBody>
          <a:bodyPr wrap="square" rtlCol="0" anchor="ctr">
            <a:spAutoFit/>
          </a:bodyPr>
          <a:lstStyle/>
          <a:p>
            <a:pPr algn="ctr">
              <a:spcBef>
                <a:spcPts val="1800"/>
              </a:spcBef>
              <a:spcAft>
                <a:spcPts val="1800"/>
              </a:spcAft>
            </a:pPr>
            <a:r>
              <a:rPr lang="en-GB" sz="2400" b="1" dirty="0" smtClean="0">
                <a:solidFill>
                  <a:srgbClr val="0070C0"/>
                </a:solidFill>
              </a:rPr>
              <a:t>PHASE DE DÉCISION</a:t>
            </a:r>
            <a:endParaRPr lang="en-GB" sz="2400" b="1" dirty="0">
              <a:solidFill>
                <a:srgbClr val="0070C0"/>
              </a:solidFill>
            </a:endParaRPr>
          </a:p>
        </p:txBody>
      </p:sp>
      <p:sp>
        <p:nvSpPr>
          <p:cNvPr id="4" name="Rectangle 3">
            <a:extLst>
              <a:ext uri="{FF2B5EF4-FFF2-40B4-BE49-F238E27FC236}">
                <a16:creationId xmlns:a16="http://schemas.microsoft.com/office/drawing/2014/main" id="{8D4A4AC5-717D-F343-BCBE-5E4E31179B80}"/>
              </a:ext>
            </a:extLst>
          </p:cNvPr>
          <p:cNvSpPr/>
          <p:nvPr/>
        </p:nvSpPr>
        <p:spPr>
          <a:xfrm>
            <a:off x="3551393" y="6176963"/>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3545859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838200" y="1193722"/>
            <a:ext cx="10608425" cy="5207077"/>
          </a:xfrm>
        </p:spPr>
        <p:txBody>
          <a:bodyPr>
            <a:noAutofit/>
          </a:bodyPr>
          <a:lstStyle/>
          <a:p>
            <a:pPr marL="0" indent="0" algn="ctr">
              <a:buNone/>
            </a:pPr>
            <a:endParaRPr lang="fr-FR" sz="2400" dirty="0"/>
          </a:p>
          <a:p>
            <a:pPr marL="0" indent="0" algn="ctr">
              <a:buNone/>
            </a:pPr>
            <a:endParaRPr lang="fr-FR" sz="2400" dirty="0"/>
          </a:p>
          <a:p>
            <a:pPr marL="0" indent="0" algn="ctr">
              <a:buNone/>
            </a:pPr>
            <a:r>
              <a:rPr lang="fr-FR" sz="2400" dirty="0" smtClean="0"/>
              <a:t>Nous allons évaluer votre capacité à évaluer la prudence des autres. </a:t>
            </a:r>
            <a:endParaRPr lang="fr-FR" sz="2400" dirty="0"/>
          </a:p>
          <a:p>
            <a:pPr algn="ctr"/>
            <a:endParaRPr lang="fr-FR" sz="2400" dirty="0"/>
          </a:p>
          <a:p>
            <a:pPr marL="0" indent="0" algn="ctr">
              <a:buNone/>
            </a:pPr>
            <a:endParaRPr lang="fr-FR" sz="2400" dirty="0"/>
          </a:p>
          <a:p>
            <a:pPr marL="0" indent="0" algn="ctr">
              <a:buNone/>
            </a:pPr>
            <a:endParaRPr lang="fr-FR" sz="2400" dirty="0"/>
          </a:p>
          <a:p>
            <a:pPr marL="0" indent="0" algn="ctr">
              <a:buNone/>
            </a:pPr>
            <a:endParaRPr lang="fr-FR" sz="2400" dirty="0"/>
          </a:p>
        </p:txBody>
      </p:sp>
      <p:sp>
        <p:nvSpPr>
          <p:cNvPr id="6" name="ZoneTexte 5"/>
          <p:cNvSpPr txBox="1"/>
          <p:nvPr/>
        </p:nvSpPr>
        <p:spPr>
          <a:xfrm>
            <a:off x="3299878" y="379385"/>
            <a:ext cx="5592244" cy="461665"/>
          </a:xfrm>
          <a:prstGeom prst="rect">
            <a:avLst/>
          </a:prstGeom>
          <a:noFill/>
          <a:ln>
            <a:noFill/>
          </a:ln>
        </p:spPr>
        <p:txBody>
          <a:bodyPr wrap="square" rtlCol="0" anchor="ctr">
            <a:spAutoFit/>
          </a:bodyPr>
          <a:lstStyle/>
          <a:p>
            <a:pPr algn="ctr">
              <a:spcBef>
                <a:spcPts val="1800"/>
              </a:spcBef>
              <a:spcAft>
                <a:spcPts val="1800"/>
              </a:spcAft>
            </a:pPr>
            <a:r>
              <a:rPr lang="en-GB" sz="2400" b="1" dirty="0" smtClean="0">
                <a:solidFill>
                  <a:srgbClr val="0070C0"/>
                </a:solidFill>
              </a:rPr>
              <a:t>PHASE DE PRÉDICTION</a:t>
            </a:r>
            <a:endParaRPr lang="en-GB" sz="2400" b="1" dirty="0">
              <a:solidFill>
                <a:srgbClr val="0070C0"/>
              </a:solidFill>
            </a:endParaRPr>
          </a:p>
        </p:txBody>
      </p:sp>
      <p:sp>
        <p:nvSpPr>
          <p:cNvPr id="4" name="Rectangle 3">
            <a:extLst>
              <a:ext uri="{FF2B5EF4-FFF2-40B4-BE49-F238E27FC236}">
                <a16:creationId xmlns:a16="http://schemas.microsoft.com/office/drawing/2014/main" id="{8D4A4AC5-717D-F343-BCBE-5E4E31179B80}"/>
              </a:ext>
            </a:extLst>
          </p:cNvPr>
          <p:cNvSpPr/>
          <p:nvPr/>
        </p:nvSpPr>
        <p:spPr>
          <a:xfrm>
            <a:off x="3551393" y="6176963"/>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37920712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79774" y="2364012"/>
            <a:ext cx="8432453" cy="2129977"/>
          </a:xfrm>
        </p:spPr>
        <p:txBody>
          <a:bodyPr>
            <a:normAutofit/>
          </a:bodyPr>
          <a:lstStyle/>
          <a:p>
            <a:pPr algn="ctr"/>
            <a:r>
              <a:rPr lang="fr-FR" sz="2400" dirty="0" smtClean="0"/>
              <a:t>Le test de cognition sociale </a:t>
            </a:r>
            <a:r>
              <a:rPr lang="fr-FR" sz="2400" dirty="0"/>
              <a:t>est maintenant </a:t>
            </a:r>
            <a:r>
              <a:rPr lang="fr-FR" sz="2400" dirty="0" smtClean="0"/>
              <a:t>terminé.</a:t>
            </a:r>
            <a:r>
              <a:rPr lang="fr-FR" sz="2400" dirty="0"/>
              <a:t/>
            </a:r>
            <a:br>
              <a:rPr lang="fr-FR" sz="2400" dirty="0"/>
            </a:br>
            <a:r>
              <a:rPr lang="fr-FR" sz="2400" dirty="0"/>
              <a:t> </a:t>
            </a:r>
            <a:br>
              <a:rPr lang="fr-FR" sz="2400" dirty="0"/>
            </a:br>
            <a:r>
              <a:rPr lang="fr-FR" sz="2400" dirty="0"/>
              <a:t>Merci !</a:t>
            </a:r>
          </a:p>
        </p:txBody>
      </p:sp>
      <p:sp>
        <p:nvSpPr>
          <p:cNvPr id="4" name="Rectangle 3"/>
          <p:cNvSpPr/>
          <p:nvPr/>
        </p:nvSpPr>
        <p:spPr>
          <a:xfrm>
            <a:off x="4376460" y="6369919"/>
            <a:ext cx="3381375" cy="400110"/>
          </a:xfrm>
          <a:prstGeom prst="rect">
            <a:avLst/>
          </a:prstGeom>
        </p:spPr>
        <p:txBody>
          <a:bodyPr wrap="none">
            <a:spAutoFit/>
          </a:bodyPr>
          <a:lstStyle/>
          <a:p>
            <a:r>
              <a:rPr lang="fr-FR" sz="2000" i="1" dirty="0">
                <a:solidFill>
                  <a:schemeClr val="tx1">
                    <a:lumMod val="50000"/>
                    <a:lumOff val="50000"/>
                  </a:schemeClr>
                </a:solidFill>
              </a:rPr>
              <a:t>Appuyez sur [espace] pour finir</a:t>
            </a:r>
          </a:p>
        </p:txBody>
      </p:sp>
      <p:sp>
        <p:nvSpPr>
          <p:cNvPr id="5" name="ZoneTexte 4"/>
          <p:cNvSpPr txBox="1"/>
          <p:nvPr/>
        </p:nvSpPr>
        <p:spPr>
          <a:xfrm>
            <a:off x="3565404" y="349649"/>
            <a:ext cx="5061192" cy="461665"/>
          </a:xfrm>
          <a:prstGeom prst="rect">
            <a:avLst/>
          </a:prstGeom>
          <a:noFill/>
          <a:ln>
            <a:noFill/>
          </a:ln>
        </p:spPr>
        <p:txBody>
          <a:bodyPr wrap="square" rtlCol="0" anchor="ctr">
            <a:spAutoFit/>
          </a:bodyPr>
          <a:lstStyle/>
          <a:p>
            <a:pPr algn="ctr">
              <a:spcBef>
                <a:spcPts val="1800"/>
              </a:spcBef>
              <a:spcAft>
                <a:spcPts val="1800"/>
              </a:spcAft>
            </a:pPr>
            <a:r>
              <a:rPr lang="en-GB" sz="2400" b="1" dirty="0" smtClean="0">
                <a:solidFill>
                  <a:srgbClr val="0070C0"/>
                </a:solidFill>
              </a:rPr>
              <a:t>FIN DU TEST DE COGNITION SOCIALE</a:t>
            </a:r>
            <a:endParaRPr lang="en-GB" sz="2400" b="1" dirty="0">
              <a:solidFill>
                <a:srgbClr val="0070C0"/>
              </a:solidFill>
            </a:endParaRPr>
          </a:p>
        </p:txBody>
      </p:sp>
    </p:spTree>
    <p:extLst>
      <p:ext uri="{BB962C8B-B14F-4D97-AF65-F5344CB8AC3E}">
        <p14:creationId xmlns:p14="http://schemas.microsoft.com/office/powerpoint/2010/main" val="11660893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1874204" y="2274838"/>
            <a:ext cx="8443609" cy="1569660"/>
          </a:xfrm>
          <a:prstGeom prst="rect">
            <a:avLst/>
          </a:prstGeom>
          <a:noFill/>
        </p:spPr>
        <p:txBody>
          <a:bodyPr wrap="square" rtlCol="0">
            <a:spAutoFit/>
          </a:bodyPr>
          <a:lstStyle/>
          <a:p>
            <a:pPr algn="ctr"/>
            <a:r>
              <a:rPr lang="fr-FR" sz="2400" b="1" dirty="0" smtClean="0">
                <a:solidFill>
                  <a:srgbClr val="0070C0"/>
                </a:solidFill>
              </a:rPr>
              <a:t>TEST D’APPRENTISSAGE:</a:t>
            </a:r>
          </a:p>
          <a:p>
            <a:pPr algn="ctr"/>
            <a:r>
              <a:rPr lang="fr-FR" sz="2400" b="1" dirty="0" smtClean="0">
                <a:solidFill>
                  <a:srgbClr val="0070C0"/>
                </a:solidFill>
              </a:rPr>
              <a:t>INSTRUCTIONS</a:t>
            </a:r>
            <a:endParaRPr lang="en-GB" sz="2400" b="1" dirty="0" smtClean="0">
              <a:solidFill>
                <a:srgbClr val="0070C0"/>
              </a:solidFill>
            </a:endParaRPr>
          </a:p>
          <a:p>
            <a:pPr algn="ctr"/>
            <a:endParaRPr lang="en-GB" sz="2400" dirty="0"/>
          </a:p>
          <a:p>
            <a:pPr algn="ctr"/>
            <a:endParaRPr lang="en-GB" sz="2400" dirty="0"/>
          </a:p>
        </p:txBody>
      </p:sp>
      <p:sp>
        <p:nvSpPr>
          <p:cNvPr id="3" name="Rectangle 2"/>
          <p:cNvSpPr/>
          <p:nvPr/>
        </p:nvSpPr>
        <p:spPr>
          <a:xfrm>
            <a:off x="1041966" y="4317964"/>
            <a:ext cx="10108088" cy="1754326"/>
          </a:xfrm>
          <a:prstGeom prst="rect">
            <a:avLst/>
          </a:prstGeom>
        </p:spPr>
        <p:txBody>
          <a:bodyPr wrap="none">
            <a:spAutoFit/>
          </a:bodyPr>
          <a:lstStyle/>
          <a:p>
            <a:pPr algn="ctr">
              <a:lnSpc>
                <a:spcPct val="150000"/>
              </a:lnSpc>
            </a:pPr>
            <a:r>
              <a:rPr lang="en-GB" sz="2400" dirty="0" err="1" smtClean="0"/>
              <a:t>Veuillez</a:t>
            </a:r>
            <a:r>
              <a:rPr lang="en-GB" sz="2400" dirty="0" smtClean="0"/>
              <a:t> lire </a:t>
            </a:r>
            <a:r>
              <a:rPr lang="en-GB" sz="2400" dirty="0" err="1" smtClean="0"/>
              <a:t>attentivement</a:t>
            </a:r>
            <a:r>
              <a:rPr lang="en-GB" sz="2400" dirty="0" smtClean="0"/>
              <a:t> les instructions qui </a:t>
            </a:r>
            <a:r>
              <a:rPr lang="en-GB" sz="2400" dirty="0" err="1" smtClean="0"/>
              <a:t>vont</a:t>
            </a:r>
            <a:r>
              <a:rPr lang="en-GB" sz="2400" dirty="0" smtClean="0"/>
              <a:t> </a:t>
            </a:r>
            <a:r>
              <a:rPr lang="en-GB" sz="2400" dirty="0" err="1" smtClean="0"/>
              <a:t>suivre</a:t>
            </a:r>
            <a:r>
              <a:rPr lang="en-GB" sz="2400" dirty="0" smtClean="0"/>
              <a:t>.</a:t>
            </a:r>
            <a:endParaRPr lang="en-GB" sz="2400" dirty="0"/>
          </a:p>
          <a:p>
            <a:pPr algn="ctr">
              <a:lnSpc>
                <a:spcPct val="150000"/>
              </a:lnSpc>
            </a:pPr>
            <a:r>
              <a:rPr lang="en-GB" sz="2400" dirty="0" err="1" smtClean="0"/>
              <a:t>Appuyez</a:t>
            </a:r>
            <a:r>
              <a:rPr lang="en-GB" sz="2400" dirty="0" smtClean="0"/>
              <a:t> </a:t>
            </a:r>
            <a:r>
              <a:rPr lang="en-GB" sz="2400" dirty="0"/>
              <a:t>sur </a:t>
            </a:r>
            <a:r>
              <a:rPr lang="fr-FR" sz="2400" dirty="0"/>
              <a:t>« </a:t>
            </a:r>
            <a:r>
              <a:rPr lang="en-GB" sz="2400" dirty="0"/>
              <a:t>la </a:t>
            </a:r>
            <a:r>
              <a:rPr lang="en-GB" sz="2400" dirty="0" err="1" smtClean="0"/>
              <a:t>flèche</a:t>
            </a:r>
            <a:r>
              <a:rPr lang="en-GB" sz="2400" dirty="0" smtClean="0"/>
              <a:t> </a:t>
            </a:r>
            <a:r>
              <a:rPr lang="en-GB" sz="2400" dirty="0"/>
              <a:t>de </a:t>
            </a:r>
            <a:r>
              <a:rPr lang="en-GB" sz="2400" dirty="0" err="1" smtClean="0"/>
              <a:t>droite</a:t>
            </a:r>
            <a:r>
              <a:rPr lang="fr-FR" sz="2400" dirty="0"/>
              <a:t> »</a:t>
            </a:r>
            <a:r>
              <a:rPr lang="en-GB" sz="2400" dirty="0"/>
              <a:t> pour continuer et lire la </a:t>
            </a:r>
            <a:r>
              <a:rPr lang="en-GB" sz="2400" dirty="0" smtClean="0"/>
              <a:t>suite.</a:t>
            </a:r>
            <a:endParaRPr lang="en-GB" sz="2400" dirty="0"/>
          </a:p>
          <a:p>
            <a:pPr algn="ctr">
              <a:lnSpc>
                <a:spcPct val="150000"/>
              </a:lnSpc>
            </a:pPr>
            <a:r>
              <a:rPr lang="en-GB" sz="2400" dirty="0" err="1"/>
              <a:t>Appuyez</a:t>
            </a:r>
            <a:r>
              <a:rPr lang="en-GB" sz="2400" dirty="0"/>
              <a:t> sur </a:t>
            </a:r>
            <a:r>
              <a:rPr lang="fr-FR" sz="2400" dirty="0"/>
              <a:t>« </a:t>
            </a:r>
            <a:r>
              <a:rPr lang="en-GB" sz="2400" dirty="0"/>
              <a:t>la </a:t>
            </a:r>
            <a:r>
              <a:rPr lang="en-GB" sz="2400" dirty="0" err="1" smtClean="0"/>
              <a:t>flèche</a:t>
            </a:r>
            <a:r>
              <a:rPr lang="en-GB" sz="2400" dirty="0" smtClean="0"/>
              <a:t> </a:t>
            </a:r>
            <a:r>
              <a:rPr lang="en-GB" sz="2400" dirty="0"/>
              <a:t>de gauche </a:t>
            </a:r>
            <a:r>
              <a:rPr lang="fr-FR" sz="2400" dirty="0"/>
              <a:t>»</a:t>
            </a:r>
            <a:r>
              <a:rPr lang="en-GB" sz="2400" dirty="0"/>
              <a:t> pour </a:t>
            </a:r>
            <a:r>
              <a:rPr lang="en-GB" sz="2400" dirty="0" err="1"/>
              <a:t>revenir</a:t>
            </a:r>
            <a:r>
              <a:rPr lang="en-GB" sz="2400" dirty="0"/>
              <a:t> et lire </a:t>
            </a:r>
            <a:r>
              <a:rPr lang="en-GB" sz="2400" dirty="0" err="1" smtClean="0"/>
              <a:t>l’instruction</a:t>
            </a:r>
            <a:r>
              <a:rPr lang="en-GB" sz="2400" dirty="0" smtClean="0"/>
              <a:t> </a:t>
            </a:r>
            <a:r>
              <a:rPr lang="en-GB" sz="2400" dirty="0" err="1" smtClean="0"/>
              <a:t>précédente</a:t>
            </a:r>
            <a:r>
              <a:rPr lang="en-GB" sz="2400" smtClean="0"/>
              <a:t>.</a:t>
            </a:r>
            <a:endParaRPr lang="fr-FR" sz="2400" dirty="0"/>
          </a:p>
        </p:txBody>
      </p:sp>
    </p:spTree>
    <p:extLst>
      <p:ext uri="{BB962C8B-B14F-4D97-AF65-F5344CB8AC3E}">
        <p14:creationId xmlns:p14="http://schemas.microsoft.com/office/powerpoint/2010/main" val="5159809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640716"/>
            <a:ext cx="10515600" cy="5459835"/>
          </a:xfrm>
        </p:spPr>
        <p:txBody>
          <a:bodyPr>
            <a:noAutofit/>
          </a:bodyPr>
          <a:lstStyle/>
          <a:p>
            <a:pPr marL="0" indent="0" algn="ctr">
              <a:buNone/>
            </a:pPr>
            <a:r>
              <a:rPr lang="fr-FR" sz="2400" dirty="0" smtClean="0"/>
              <a:t>Ce test </a:t>
            </a:r>
            <a:r>
              <a:rPr lang="fr-FR" sz="2400" dirty="0"/>
              <a:t>dure environ 1</a:t>
            </a:r>
            <a:r>
              <a:rPr lang="fr-FR" sz="2400" dirty="0" smtClean="0"/>
              <a:t>0 minutes. </a:t>
            </a:r>
          </a:p>
          <a:p>
            <a:pPr marL="0" indent="0" algn="ctr">
              <a:buNone/>
            </a:pPr>
            <a:endParaRPr lang="fr-FR" sz="2400" dirty="0"/>
          </a:p>
          <a:p>
            <a:pPr marL="0" indent="0" algn="ctr">
              <a:buNone/>
            </a:pPr>
            <a:r>
              <a:rPr lang="fr-FR" sz="2400" dirty="0"/>
              <a:t>Nous allons vous demander de comparer des écosystèmes virtuels, composés de plantes dont la croissance naturelle est variable. En particulier, les écosystèmes diffèrent par:</a:t>
            </a:r>
          </a:p>
          <a:p>
            <a:pPr algn="ctr"/>
            <a:r>
              <a:rPr lang="fr-FR" sz="2400" dirty="0"/>
              <a:t>La fertilité des plantes (certaines peuvent être incapables de se reproduire) </a:t>
            </a:r>
          </a:p>
          <a:p>
            <a:pPr algn="ctr"/>
            <a:r>
              <a:rPr lang="fr-FR" sz="2400" dirty="0"/>
              <a:t>Le taux de plantes en contact avec des prédateurs (p. ex. : des herbivores comme des insectes). </a:t>
            </a:r>
          </a:p>
          <a:p>
            <a:pPr marL="0" indent="0" algn="ctr">
              <a:buNone/>
            </a:pPr>
            <a:r>
              <a:rPr lang="fr-FR" sz="2400" dirty="0"/>
              <a:t>Vous devrez essayer de deviner lequel des deux écosystèmes aura donné le plus de plantes au bout d'un an. </a:t>
            </a:r>
            <a:endParaRPr lang="fr-FR" sz="2400" dirty="0" smtClean="0"/>
          </a:p>
          <a:p>
            <a:pPr marL="0" indent="0" algn="ctr">
              <a:buNone/>
            </a:pPr>
            <a:r>
              <a:rPr lang="fr-FR" sz="2400" dirty="0" smtClean="0"/>
              <a:t> </a:t>
            </a:r>
            <a:endParaRPr lang="fr-FR" sz="2400" dirty="0"/>
          </a:p>
          <a:p>
            <a:pPr marL="0" indent="0" algn="ctr">
              <a:buNone/>
            </a:pPr>
            <a:r>
              <a:rPr lang="fr-FR" sz="2400" dirty="0"/>
              <a:t>Ici, nous évaluons votre capacité à apprendre et comprendre, en présence d'incertitude, une règle cachée qui permet d'établir une prévision fiable</a:t>
            </a:r>
            <a:r>
              <a:rPr lang="fr-FR" sz="2400" dirty="0" smtClean="0"/>
              <a:t>.</a:t>
            </a:r>
            <a:endParaRPr lang="fr-FR" sz="2400" dirty="0"/>
          </a:p>
        </p:txBody>
      </p:sp>
    </p:spTree>
    <p:extLst>
      <p:ext uri="{BB962C8B-B14F-4D97-AF65-F5344CB8AC3E}">
        <p14:creationId xmlns:p14="http://schemas.microsoft.com/office/powerpoint/2010/main" val="3152234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345014"/>
            <a:ext cx="10515600" cy="5992096"/>
          </a:xfrm>
        </p:spPr>
        <p:txBody>
          <a:bodyPr>
            <a:noAutofit/>
          </a:bodyPr>
          <a:lstStyle/>
          <a:p>
            <a:pPr marL="0" indent="0" algn="ctr">
              <a:buNone/>
            </a:pPr>
            <a:r>
              <a:rPr lang="fr-FR" sz="2400" dirty="0" smtClean="0"/>
              <a:t>Ce test </a:t>
            </a:r>
            <a:r>
              <a:rPr lang="fr-FR" sz="2400" dirty="0"/>
              <a:t>dure environ </a:t>
            </a:r>
            <a:r>
              <a:rPr lang="fr-FR" sz="2400" dirty="0" smtClean="0"/>
              <a:t>30 minutes. </a:t>
            </a:r>
            <a:endParaRPr lang="fr-FR" sz="2400" dirty="0"/>
          </a:p>
          <a:p>
            <a:pPr marL="0" indent="0" algn="ctr">
              <a:buNone/>
            </a:pPr>
            <a:r>
              <a:rPr lang="fr-FR" sz="2400" dirty="0" smtClean="0"/>
              <a:t>Il implique </a:t>
            </a:r>
            <a:r>
              <a:rPr lang="fr-FR" sz="2400" dirty="0"/>
              <a:t>deux phases alternant entre elles </a:t>
            </a:r>
            <a:r>
              <a:rPr lang="fr-FR" sz="2400" dirty="0" smtClean="0"/>
              <a:t>:</a:t>
            </a:r>
            <a:endParaRPr lang="fr-FR" sz="2400" dirty="0"/>
          </a:p>
          <a:p>
            <a:pPr algn="ctr"/>
            <a:r>
              <a:rPr lang="fr-FR" sz="2400" dirty="0"/>
              <a:t>Durant la « </a:t>
            </a:r>
            <a:r>
              <a:rPr lang="fr-FR" sz="2400" b="1" dirty="0"/>
              <a:t>phase de décision</a:t>
            </a:r>
            <a:r>
              <a:rPr lang="fr-FR" sz="2400" dirty="0">
                <a:solidFill>
                  <a:srgbClr val="FF0000"/>
                </a:solidFill>
              </a:rPr>
              <a:t> </a:t>
            </a:r>
            <a:r>
              <a:rPr lang="fr-FR" sz="2400" dirty="0"/>
              <a:t>», nous évaluerons votre prudence, c´est-à-dire votre tendance à prendre des risques.</a:t>
            </a:r>
          </a:p>
          <a:p>
            <a:pPr algn="ctr"/>
            <a:r>
              <a:rPr lang="fr-FR" sz="2400" dirty="0"/>
              <a:t>Durant la « </a:t>
            </a:r>
            <a:r>
              <a:rPr lang="fr-FR" sz="2400" b="1" dirty="0"/>
              <a:t>phase de prédiction</a:t>
            </a:r>
            <a:r>
              <a:rPr lang="fr-FR" sz="2400" dirty="0">
                <a:solidFill>
                  <a:srgbClr val="FF0000"/>
                </a:solidFill>
              </a:rPr>
              <a:t> </a:t>
            </a:r>
            <a:r>
              <a:rPr lang="fr-FR" sz="2400" dirty="0"/>
              <a:t>», vous devrez prédire les choix </a:t>
            </a:r>
            <a:r>
              <a:rPr lang="fr-FR" sz="2400" dirty="0" smtClean="0"/>
              <a:t>plus ou moins prudents d’autres participants. </a:t>
            </a:r>
            <a:endParaRPr lang="fr-FR" sz="2400" dirty="0"/>
          </a:p>
          <a:p>
            <a:pPr marL="0" indent="0" algn="ctr">
              <a:buNone/>
            </a:pPr>
            <a:endParaRPr lang="fr-FR" sz="2400" dirty="0" smtClean="0"/>
          </a:p>
          <a:p>
            <a:pPr marL="0" indent="0" algn="ctr">
              <a:buNone/>
            </a:pPr>
            <a:r>
              <a:rPr lang="fr-FR" sz="2400" dirty="0" smtClean="0"/>
              <a:t>Chaque phase (décision ou prédiction) comporte 30 essais.</a:t>
            </a:r>
            <a:endParaRPr lang="fr-FR" sz="2400" dirty="0"/>
          </a:p>
          <a:p>
            <a:pPr marL="0" indent="0" algn="ctr">
              <a:buNone/>
            </a:pPr>
            <a:endParaRPr lang="fr-FR" sz="2400" dirty="0"/>
          </a:p>
          <a:p>
            <a:pPr marL="0" indent="0" algn="ctr">
              <a:buNone/>
            </a:pPr>
            <a:r>
              <a:rPr lang="fr-FR" sz="2400" dirty="0"/>
              <a:t>Note: vous recevrez une indemnisation financière de 2€</a:t>
            </a:r>
            <a:r>
              <a:rPr lang="fr-FR" sz="2400" dirty="0">
                <a:solidFill>
                  <a:srgbClr val="FF0000"/>
                </a:solidFill>
              </a:rPr>
              <a:t> </a:t>
            </a:r>
            <a:r>
              <a:rPr lang="fr-FR" sz="2400" dirty="0"/>
              <a:t>pour avoir </a:t>
            </a:r>
            <a:r>
              <a:rPr lang="fr-FR" sz="2400" dirty="0" smtClean="0"/>
              <a:t>effectué ce test, </a:t>
            </a:r>
            <a:r>
              <a:rPr lang="fr-FR" sz="2400" dirty="0"/>
              <a:t>quelle que soit votre performance. De plus, nous sélectionnerons </a:t>
            </a:r>
            <a:r>
              <a:rPr lang="fr-FR" sz="2400" dirty="0" smtClean="0"/>
              <a:t>1 essai</a:t>
            </a:r>
            <a:r>
              <a:rPr lang="fr-FR" sz="2400" b="1" dirty="0" smtClean="0"/>
              <a:t> </a:t>
            </a:r>
            <a:r>
              <a:rPr lang="fr-FR" sz="2400" dirty="0" smtClean="0"/>
              <a:t>d’une phase de prédiction au </a:t>
            </a:r>
            <a:r>
              <a:rPr lang="fr-FR" sz="2400" dirty="0"/>
              <a:t>hasard, et vous recevrez </a:t>
            </a:r>
            <a:r>
              <a:rPr lang="fr-FR" sz="2400" dirty="0" smtClean="0"/>
              <a:t>2 </a:t>
            </a:r>
            <a:r>
              <a:rPr lang="fr-FR" sz="2400" dirty="0"/>
              <a:t>euros </a:t>
            </a:r>
            <a:r>
              <a:rPr lang="fr-FR" sz="2400" dirty="0" smtClean="0"/>
              <a:t>si votre réponse est correcte.</a:t>
            </a:r>
            <a:endParaRPr lang="fr-FR" sz="2400" dirty="0"/>
          </a:p>
        </p:txBody>
      </p:sp>
    </p:spTree>
    <p:extLst>
      <p:ext uri="{BB962C8B-B14F-4D97-AF65-F5344CB8AC3E}">
        <p14:creationId xmlns:p14="http://schemas.microsoft.com/office/powerpoint/2010/main" val="40129226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48245" y="857375"/>
            <a:ext cx="10705555" cy="5653572"/>
          </a:xfrm>
        </p:spPr>
        <p:txBody>
          <a:bodyPr>
            <a:noAutofit/>
          </a:bodyPr>
          <a:lstStyle/>
          <a:p>
            <a:pPr marL="0" indent="0" algn="just">
              <a:buNone/>
            </a:pPr>
            <a:r>
              <a:rPr lang="fr-FR" sz="2400" dirty="0"/>
              <a:t>Cette tache se compose de 34 essais. A chaque essai, nous vous présentons deux écosystèmes, dont chacun commence l'année avec 80 plantes. Vous devrez deviner lequel de ces deux écosystèmes contiendra le plus de plantes au bout d'un an, en prenant compte des aspects suivants:</a:t>
            </a:r>
          </a:p>
          <a:p>
            <a:r>
              <a:rPr lang="fr-FR" sz="2400" dirty="0"/>
              <a:t> Succès de la </a:t>
            </a:r>
            <a:r>
              <a:rPr lang="fr-FR" sz="2400" dirty="0" smtClean="0"/>
              <a:t>reproduction: plus </a:t>
            </a:r>
            <a:r>
              <a:rPr lang="fr-FR" sz="2400" dirty="0"/>
              <a:t>les plantes réussissent à se reproduire, plus la quantité de plantes sera importante à la fin de l'année. Bien que le taux de reproduction des plantes soit inconnu a priori, vous saurez combien de ces plantes sont fertiles. </a:t>
            </a:r>
            <a:endParaRPr lang="es-FR" sz="2400" dirty="0"/>
          </a:p>
          <a:p>
            <a:r>
              <a:rPr lang="fr-FR" sz="2400" dirty="0"/>
              <a:t> Fréquence du contact avec des </a:t>
            </a:r>
            <a:r>
              <a:rPr lang="fr-FR" sz="2400" dirty="0" smtClean="0"/>
              <a:t>prédateurs: plus </a:t>
            </a:r>
            <a:r>
              <a:rPr lang="fr-FR" sz="2400" dirty="0"/>
              <a:t>les plantes sont en contact avec des prédateurs, moins la quantité de plantes sera importante à la fin de l'année. Bien que l'agressivité des prédateurs soit inconnu a priori, vous connaitrez la proportion P de plantes qui sont effectivement en contact avec le prédateur. Celle-ci sera représentée par la portion rouge d´un diagramme en camembert (voir la figure plus bas). Réciproquement, la portion verte du camembert représentera la proportion de plantes qui ne sont pas en contact avec les prédateurs.</a:t>
            </a:r>
          </a:p>
          <a:p>
            <a:pPr marL="0" indent="0" algn="just">
              <a:buNone/>
            </a:pPr>
            <a:r>
              <a:rPr lang="fr-FR" sz="2400" dirty="0" smtClean="0"/>
              <a:t>                            </a:t>
            </a:r>
            <a:endParaRPr lang="fr-FR" sz="2400" dirty="0"/>
          </a:p>
          <a:p>
            <a:pPr marL="0" indent="0" algn="just">
              <a:buNone/>
            </a:pPr>
            <a:endParaRPr lang="fr-FR" sz="2400" dirty="0"/>
          </a:p>
        </p:txBody>
      </p:sp>
      <p:sp>
        <p:nvSpPr>
          <p:cNvPr id="8" name="ZoneTexte 7"/>
          <p:cNvSpPr txBox="1"/>
          <p:nvPr/>
        </p:nvSpPr>
        <p:spPr>
          <a:xfrm>
            <a:off x="1874204" y="101416"/>
            <a:ext cx="8443609" cy="830997"/>
          </a:xfrm>
          <a:prstGeom prst="rect">
            <a:avLst/>
          </a:prstGeom>
          <a:noFill/>
        </p:spPr>
        <p:txBody>
          <a:bodyPr wrap="square" rtlCol="0">
            <a:spAutoFit/>
          </a:bodyPr>
          <a:lstStyle/>
          <a:p>
            <a:pPr algn="ctr"/>
            <a:r>
              <a:rPr lang="fr-FR" sz="2400" b="1" dirty="0" smtClean="0">
                <a:solidFill>
                  <a:srgbClr val="0070C0"/>
                </a:solidFill>
              </a:rPr>
              <a:t>TEST D’APPRENTISSAGE: PRINCIPE</a:t>
            </a:r>
            <a:endParaRPr lang="en-GB" sz="2400" dirty="0"/>
          </a:p>
          <a:p>
            <a:pPr algn="ctr"/>
            <a:endParaRPr lang="en-GB" sz="2400" dirty="0"/>
          </a:p>
        </p:txBody>
      </p:sp>
    </p:spTree>
    <p:extLst>
      <p:ext uri="{BB962C8B-B14F-4D97-AF65-F5344CB8AC3E}">
        <p14:creationId xmlns:p14="http://schemas.microsoft.com/office/powerpoint/2010/main" val="29485919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e 8"/>
          <p:cNvGrpSpPr/>
          <p:nvPr/>
        </p:nvGrpSpPr>
        <p:grpSpPr>
          <a:xfrm>
            <a:off x="1928553" y="2881858"/>
            <a:ext cx="8258058" cy="2644461"/>
            <a:chOff x="1928553" y="2363238"/>
            <a:chExt cx="8258058" cy="2644461"/>
          </a:xfrm>
        </p:grpSpPr>
        <p:sp>
          <p:nvSpPr>
            <p:cNvPr id="2" name="CuadroTexto 1">
              <a:extLst>
                <a:ext uri="{FF2B5EF4-FFF2-40B4-BE49-F238E27FC236}">
                  <a16:creationId xmlns:a16="http://schemas.microsoft.com/office/drawing/2014/main" id="{84F0600F-7E63-A04A-B978-D862BB883491}"/>
                </a:ext>
              </a:extLst>
            </p:cNvPr>
            <p:cNvSpPr txBox="1"/>
            <p:nvPr/>
          </p:nvSpPr>
          <p:spPr>
            <a:xfrm>
              <a:off x="2192410" y="2363238"/>
              <a:ext cx="7994201" cy="1938992"/>
            </a:xfrm>
            <a:prstGeom prst="rect">
              <a:avLst/>
            </a:prstGeom>
            <a:noFill/>
          </p:spPr>
          <p:txBody>
            <a:bodyPr wrap="square" rtlCol="0">
              <a:spAutoFit/>
            </a:bodyPr>
            <a:lstStyle/>
            <a:p>
              <a:pPr algn="just"/>
              <a:endParaRPr lang="fr-FR" sz="2400" dirty="0"/>
            </a:p>
            <a:p>
              <a:pPr algn="just"/>
              <a:endParaRPr lang="fr-FR" sz="2400" dirty="0"/>
            </a:p>
            <a:p>
              <a:pPr algn="just"/>
              <a:r>
                <a:rPr lang="fr-FR" sz="2400" dirty="0"/>
                <a:t>60 plantes sont fertiles    </a:t>
              </a:r>
              <a:r>
                <a:rPr lang="fr-FR" sz="2400" dirty="0" smtClean="0"/>
                <a:t>        Toutes </a:t>
              </a:r>
              <a:r>
                <a:rPr lang="fr-FR" sz="2400" dirty="0"/>
                <a:t>les plantes sont fertiles</a:t>
              </a:r>
            </a:p>
            <a:p>
              <a:pPr algn="just"/>
              <a:endParaRPr lang="fr-FR" sz="2400" dirty="0"/>
            </a:p>
            <a:p>
              <a:r>
                <a:rPr lang="en-GB" sz="2400" dirty="0"/>
                <a:t>                                              </a:t>
              </a:r>
              <a:r>
                <a:rPr lang="en-GB" sz="2400" dirty="0" smtClean="0"/>
                <a:t>vs</a:t>
              </a:r>
              <a:r>
                <a:rPr lang="en-GB" sz="2400" dirty="0"/>
                <a:t>.</a:t>
              </a:r>
            </a:p>
          </p:txBody>
        </p:sp>
        <p:pic>
          <p:nvPicPr>
            <p:cNvPr id="7" name="Imagen 6" descr="Imagen que contiene fruta, competencia de atletismo, cd&#10;&#10;Descripción generada automáticamente">
              <a:extLst>
                <a:ext uri="{FF2B5EF4-FFF2-40B4-BE49-F238E27FC236}">
                  <a16:creationId xmlns:a16="http://schemas.microsoft.com/office/drawing/2014/main" id="{CE7E1695-9971-E044-97C4-78170A2BFA48}"/>
                </a:ext>
              </a:extLst>
            </p:cNvPr>
            <p:cNvPicPr>
              <a:picLocks noChangeAspect="1"/>
            </p:cNvPicPr>
            <p:nvPr/>
          </p:nvPicPr>
          <p:blipFill rotWithShape="1">
            <a:blip r:embed="rId2">
              <a:extLst>
                <a:ext uri="{28A0092B-C50C-407E-A947-70E740481C1C}">
                  <a14:useLocalDpi xmlns:a14="http://schemas.microsoft.com/office/drawing/2010/main" val="0"/>
                </a:ext>
              </a:extLst>
            </a:blip>
            <a:srcRect l="16420" t="18963" r="14673" b="15062"/>
            <a:stretch/>
          </p:blipFill>
          <p:spPr>
            <a:xfrm>
              <a:off x="7072321" y="3468185"/>
              <a:ext cx="1591734" cy="1524000"/>
            </a:xfrm>
            <a:prstGeom prst="rect">
              <a:avLst/>
            </a:prstGeom>
          </p:spPr>
        </p:pic>
        <p:sp>
          <p:nvSpPr>
            <p:cNvPr id="10" name="Rectángulo 9">
              <a:extLst>
                <a:ext uri="{FF2B5EF4-FFF2-40B4-BE49-F238E27FC236}">
                  <a16:creationId xmlns:a16="http://schemas.microsoft.com/office/drawing/2014/main" id="{DF90F87B-C33D-E549-9349-87E099859D8A}"/>
                </a:ext>
              </a:extLst>
            </p:cNvPr>
            <p:cNvSpPr/>
            <p:nvPr/>
          </p:nvSpPr>
          <p:spPr>
            <a:xfrm>
              <a:off x="1928553" y="3043683"/>
              <a:ext cx="8125588" cy="196401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sp>
        <p:nvSpPr>
          <p:cNvPr id="8" name="ZoneTexte 7"/>
          <p:cNvSpPr txBox="1"/>
          <p:nvPr/>
        </p:nvSpPr>
        <p:spPr>
          <a:xfrm>
            <a:off x="1874204" y="55924"/>
            <a:ext cx="8443609" cy="830997"/>
          </a:xfrm>
          <a:prstGeom prst="rect">
            <a:avLst/>
          </a:prstGeom>
          <a:noFill/>
        </p:spPr>
        <p:txBody>
          <a:bodyPr wrap="square" rtlCol="0">
            <a:spAutoFit/>
          </a:bodyPr>
          <a:lstStyle/>
          <a:p>
            <a:pPr algn="ctr"/>
            <a:r>
              <a:rPr lang="fr-FR" sz="2400" b="1" dirty="0" smtClean="0">
                <a:solidFill>
                  <a:srgbClr val="0070C0"/>
                </a:solidFill>
              </a:rPr>
              <a:t>TEST D’APPRENTISSAGE: PARI</a:t>
            </a:r>
            <a:endParaRPr lang="en-GB" sz="2400" dirty="0"/>
          </a:p>
          <a:p>
            <a:pPr algn="ctr"/>
            <a:endParaRPr lang="en-GB" sz="2400" dirty="0"/>
          </a:p>
        </p:txBody>
      </p:sp>
      <p:sp>
        <p:nvSpPr>
          <p:cNvPr id="5" name="Rectangle 4"/>
          <p:cNvSpPr/>
          <p:nvPr/>
        </p:nvSpPr>
        <p:spPr>
          <a:xfrm>
            <a:off x="407138" y="760947"/>
            <a:ext cx="11168418" cy="1938992"/>
          </a:xfrm>
          <a:prstGeom prst="rect">
            <a:avLst/>
          </a:prstGeom>
        </p:spPr>
        <p:txBody>
          <a:bodyPr wrap="square">
            <a:spAutoFit/>
          </a:bodyPr>
          <a:lstStyle/>
          <a:p>
            <a:pPr algn="ctr"/>
            <a:r>
              <a:rPr lang="fr-FR" sz="2400" dirty="0" smtClean="0"/>
              <a:t>L’un des écosystème n’aura aucun contact avec les prédateurs, mais seulement certaines de ses plantes seront fertiles.</a:t>
            </a:r>
            <a:endParaRPr lang="fr-FR" sz="2400" dirty="0"/>
          </a:p>
          <a:p>
            <a:pPr algn="ctr"/>
            <a:r>
              <a:rPr lang="fr-FR" sz="2400" dirty="0" smtClean="0"/>
              <a:t>L’autre sera tel que ses plantes seront toutes fertiles, mais une proportion P d’entre elles seront en contact avec des prédateurs.</a:t>
            </a:r>
          </a:p>
          <a:p>
            <a:pPr algn="ctr"/>
            <a:r>
              <a:rPr lang="fr-FR" sz="2400" dirty="0" smtClean="0"/>
              <a:t>Vous devrez parier sur celui qui aura le plus de plantes à la fin de l’année:</a:t>
            </a:r>
          </a:p>
        </p:txBody>
      </p:sp>
      <p:sp>
        <p:nvSpPr>
          <p:cNvPr id="11" name="Rectangle 10"/>
          <p:cNvSpPr/>
          <p:nvPr/>
        </p:nvSpPr>
        <p:spPr>
          <a:xfrm>
            <a:off x="970129" y="5774227"/>
            <a:ext cx="10251743" cy="830997"/>
          </a:xfrm>
          <a:prstGeom prst="rect">
            <a:avLst/>
          </a:prstGeom>
        </p:spPr>
        <p:txBody>
          <a:bodyPr wrap="square">
            <a:spAutoFit/>
          </a:bodyPr>
          <a:lstStyle/>
          <a:p>
            <a:pPr algn="ctr"/>
            <a:r>
              <a:rPr lang="fr-FR" sz="2400" dirty="0"/>
              <a:t>Après chacune de vos prévisions, nous vous donnerons la bonne réponse. Cela vous permettra d'améliorer progressivement votre compréhension du problème.</a:t>
            </a:r>
          </a:p>
        </p:txBody>
      </p:sp>
      <p:sp>
        <p:nvSpPr>
          <p:cNvPr id="12" name="Rectangle 11"/>
          <p:cNvSpPr/>
          <p:nvPr/>
        </p:nvSpPr>
        <p:spPr>
          <a:xfrm>
            <a:off x="543636" y="3015079"/>
            <a:ext cx="11104729" cy="461665"/>
          </a:xfrm>
          <a:prstGeom prst="rect">
            <a:avLst/>
          </a:prstGeom>
        </p:spPr>
        <p:txBody>
          <a:bodyPr wrap="square">
            <a:spAutoFit/>
          </a:bodyPr>
          <a:lstStyle/>
          <a:p>
            <a:pPr algn="ctr"/>
            <a:r>
              <a:rPr lang="fr-FR" sz="2400" i="1" dirty="0" smtClean="0"/>
              <a:t>Chaque écosystème démarre avec 80 plantes. Lequel en aura le plus à la fin de l’année?</a:t>
            </a:r>
            <a:endParaRPr lang="fr-FR" sz="2400" i="1" dirty="0"/>
          </a:p>
        </p:txBody>
      </p:sp>
    </p:spTree>
    <p:extLst>
      <p:ext uri="{BB962C8B-B14F-4D97-AF65-F5344CB8AC3E}">
        <p14:creationId xmlns:p14="http://schemas.microsoft.com/office/powerpoint/2010/main" val="2801902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97445" y="938127"/>
            <a:ext cx="10705555" cy="1239944"/>
          </a:xfrm>
        </p:spPr>
        <p:txBody>
          <a:bodyPr>
            <a:normAutofit/>
          </a:bodyPr>
          <a:lstStyle/>
          <a:p>
            <a:pPr marL="0" indent="0" algn="ctr">
              <a:buNone/>
            </a:pPr>
            <a:r>
              <a:rPr lang="fr-FR" sz="2400" dirty="0" smtClean="0"/>
              <a:t>Pour certaines prédictions, nous </a:t>
            </a:r>
            <a:r>
              <a:rPr lang="fr-FR" sz="2400" dirty="0"/>
              <a:t>vous </a:t>
            </a:r>
            <a:r>
              <a:rPr lang="fr-FR" sz="2400" dirty="0" smtClean="0"/>
              <a:t>demanderons </a:t>
            </a:r>
            <a:r>
              <a:rPr lang="fr-FR" sz="2400" dirty="0"/>
              <a:t>d’exprimer votre degré de </a:t>
            </a:r>
            <a:r>
              <a:rPr lang="fr-FR" sz="2400" dirty="0" smtClean="0"/>
              <a:t>confiance </a:t>
            </a:r>
            <a:r>
              <a:rPr lang="fr-FR" sz="2400" dirty="0"/>
              <a:t>avant de vous dire si </a:t>
            </a:r>
            <a:r>
              <a:rPr lang="fr-FR" sz="2400" dirty="0" smtClean="0"/>
              <a:t>votre prédiction était correcte: </a:t>
            </a:r>
            <a:endParaRPr lang="fr-FR" sz="2400" dirty="0"/>
          </a:p>
        </p:txBody>
      </p:sp>
      <p:pic>
        <p:nvPicPr>
          <p:cNvPr id="7" name="Imagen 6" descr="Captura de pantalla de un celular con texto&#10;&#10;Descripción generada automáticamente">
            <a:extLst>
              <a:ext uri="{FF2B5EF4-FFF2-40B4-BE49-F238E27FC236}">
                <a16:creationId xmlns:a16="http://schemas.microsoft.com/office/drawing/2014/main" id="{485527D2-D048-7F45-8790-830E59B186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000" y="1921079"/>
            <a:ext cx="10414000" cy="2493879"/>
          </a:xfrm>
          <a:prstGeom prst="rect">
            <a:avLst/>
          </a:prstGeom>
        </p:spPr>
      </p:pic>
      <p:sp>
        <p:nvSpPr>
          <p:cNvPr id="15" name="ZoneTexte 14"/>
          <p:cNvSpPr txBox="1"/>
          <p:nvPr/>
        </p:nvSpPr>
        <p:spPr>
          <a:xfrm>
            <a:off x="1874204" y="237893"/>
            <a:ext cx="8443609" cy="830997"/>
          </a:xfrm>
          <a:prstGeom prst="rect">
            <a:avLst/>
          </a:prstGeom>
          <a:noFill/>
        </p:spPr>
        <p:txBody>
          <a:bodyPr wrap="square" rtlCol="0">
            <a:spAutoFit/>
          </a:bodyPr>
          <a:lstStyle/>
          <a:p>
            <a:pPr algn="ctr"/>
            <a:r>
              <a:rPr lang="fr-FR" sz="2400" b="1" dirty="0" smtClean="0">
                <a:solidFill>
                  <a:srgbClr val="0070C0"/>
                </a:solidFill>
              </a:rPr>
              <a:t>TEST D’APPRENTISSAGE: JUGEMENT DE CONFIANCE</a:t>
            </a:r>
            <a:endParaRPr lang="en-GB" sz="2400" dirty="0"/>
          </a:p>
          <a:p>
            <a:pPr algn="ctr"/>
            <a:endParaRPr lang="en-GB" sz="2400" dirty="0"/>
          </a:p>
        </p:txBody>
      </p:sp>
      <p:sp>
        <p:nvSpPr>
          <p:cNvPr id="2" name="Rectangle 1"/>
          <p:cNvSpPr/>
          <p:nvPr/>
        </p:nvSpPr>
        <p:spPr>
          <a:xfrm>
            <a:off x="1756012" y="4714252"/>
            <a:ext cx="8679976" cy="1938992"/>
          </a:xfrm>
          <a:prstGeom prst="rect">
            <a:avLst/>
          </a:prstGeom>
        </p:spPr>
        <p:txBody>
          <a:bodyPr wrap="square">
            <a:spAutoFit/>
          </a:bodyPr>
          <a:lstStyle/>
          <a:p>
            <a:pPr algn="ctr"/>
            <a:r>
              <a:rPr lang="fr-FR" sz="2400" dirty="0" smtClean="0"/>
              <a:t>Pour </a:t>
            </a:r>
            <a:r>
              <a:rPr lang="fr-FR" sz="2400" dirty="0"/>
              <a:t>répondre, vous déplacerez le pointeur de la barre de défilement avec la souris.</a:t>
            </a:r>
          </a:p>
          <a:p>
            <a:pPr algn="ctr"/>
            <a:endParaRPr lang="fr-FR" sz="2400" dirty="0"/>
          </a:p>
          <a:p>
            <a:pPr algn="ctr"/>
            <a:r>
              <a:rPr lang="fr-FR" sz="2400" dirty="0" smtClean="0"/>
              <a:t>Attention: si </a:t>
            </a:r>
            <a:r>
              <a:rPr lang="fr-FR" sz="2400" dirty="0"/>
              <a:t>vous ne déplacez pas la </a:t>
            </a:r>
            <a:r>
              <a:rPr lang="fr-FR" sz="2400" dirty="0" smtClean="0"/>
              <a:t>barre, </a:t>
            </a:r>
            <a:r>
              <a:rPr lang="fr-FR" sz="2400" dirty="0"/>
              <a:t>vous ne pourrez pas </a:t>
            </a:r>
            <a:r>
              <a:rPr lang="fr-FR" sz="2400" dirty="0" smtClean="0"/>
              <a:t>continuer le test.</a:t>
            </a:r>
            <a:endParaRPr lang="fr-FR" sz="2400" dirty="0"/>
          </a:p>
        </p:txBody>
      </p:sp>
    </p:spTree>
    <p:extLst>
      <p:ext uri="{BB962C8B-B14F-4D97-AF65-F5344CB8AC3E}">
        <p14:creationId xmlns:p14="http://schemas.microsoft.com/office/powerpoint/2010/main" val="978124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79774" y="2364012"/>
            <a:ext cx="8432453" cy="2129977"/>
          </a:xfrm>
        </p:spPr>
        <p:txBody>
          <a:bodyPr>
            <a:normAutofit/>
          </a:bodyPr>
          <a:lstStyle/>
          <a:p>
            <a:pPr algn="ctr"/>
            <a:r>
              <a:rPr lang="fr-FR" sz="2400" dirty="0" smtClean="0"/>
              <a:t>Le test d’apprentissage </a:t>
            </a:r>
            <a:r>
              <a:rPr lang="fr-FR" sz="2400" dirty="0"/>
              <a:t>est maintenant </a:t>
            </a:r>
            <a:r>
              <a:rPr lang="fr-FR" sz="2400" dirty="0" smtClean="0"/>
              <a:t>terminé.</a:t>
            </a:r>
            <a:r>
              <a:rPr lang="fr-FR" sz="2400" dirty="0"/>
              <a:t/>
            </a:r>
            <a:br>
              <a:rPr lang="fr-FR" sz="2400" dirty="0"/>
            </a:br>
            <a:r>
              <a:rPr lang="fr-FR" sz="2400" dirty="0"/>
              <a:t> </a:t>
            </a:r>
            <a:br>
              <a:rPr lang="fr-FR" sz="2400" dirty="0"/>
            </a:br>
            <a:r>
              <a:rPr lang="fr-FR" sz="2400" dirty="0"/>
              <a:t>Merci !</a:t>
            </a:r>
          </a:p>
        </p:txBody>
      </p:sp>
      <p:sp>
        <p:nvSpPr>
          <p:cNvPr id="5" name="ZoneTexte 4"/>
          <p:cNvSpPr txBox="1"/>
          <p:nvPr/>
        </p:nvSpPr>
        <p:spPr>
          <a:xfrm>
            <a:off x="3878093" y="349649"/>
            <a:ext cx="4435815" cy="461665"/>
          </a:xfrm>
          <a:prstGeom prst="rect">
            <a:avLst/>
          </a:prstGeom>
          <a:noFill/>
          <a:ln>
            <a:noFill/>
          </a:ln>
        </p:spPr>
        <p:txBody>
          <a:bodyPr wrap="square" rtlCol="0" anchor="ctr">
            <a:spAutoFit/>
          </a:bodyPr>
          <a:lstStyle/>
          <a:p>
            <a:pPr algn="ctr">
              <a:spcBef>
                <a:spcPts val="1800"/>
              </a:spcBef>
              <a:spcAft>
                <a:spcPts val="1800"/>
              </a:spcAft>
            </a:pPr>
            <a:r>
              <a:rPr lang="en-GB" sz="2400" b="1" dirty="0" smtClean="0">
                <a:solidFill>
                  <a:srgbClr val="0070C0"/>
                </a:solidFill>
              </a:rPr>
              <a:t>FIN DU TEST D’APPRENTISSAGE</a:t>
            </a:r>
            <a:endParaRPr lang="en-GB" sz="2400" b="1" dirty="0">
              <a:solidFill>
                <a:srgbClr val="0070C0"/>
              </a:solidFill>
            </a:endParaRPr>
          </a:p>
        </p:txBody>
      </p:sp>
      <p:sp>
        <p:nvSpPr>
          <p:cNvPr id="6" name="Rectangle 3">
            <a:extLst>
              <a:ext uri="{FF2B5EF4-FFF2-40B4-BE49-F238E27FC236}">
                <a16:creationId xmlns:a16="http://schemas.microsoft.com/office/drawing/2014/main" id="{96E0DEE1-FC76-AB42-A24F-D4D41E2BA40D}"/>
              </a:ext>
            </a:extLst>
          </p:cNvPr>
          <p:cNvSpPr/>
          <p:nvPr/>
        </p:nvSpPr>
        <p:spPr>
          <a:xfrm>
            <a:off x="3856192" y="6233684"/>
            <a:ext cx="4521559"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finir</a:t>
            </a:r>
          </a:p>
        </p:txBody>
      </p:sp>
    </p:spTree>
    <p:extLst>
      <p:ext uri="{BB962C8B-B14F-4D97-AF65-F5344CB8AC3E}">
        <p14:creationId xmlns:p14="http://schemas.microsoft.com/office/powerpoint/2010/main" val="42082604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291111"/>
            <a:ext cx="10515600" cy="4690305"/>
          </a:xfrm>
        </p:spPr>
        <p:txBody>
          <a:bodyPr>
            <a:normAutofit/>
          </a:bodyPr>
          <a:lstStyle/>
          <a:p>
            <a:pPr marL="0" indent="0" algn="ctr">
              <a:buNone/>
            </a:pPr>
            <a:r>
              <a:rPr lang="fr-FR" sz="2400" dirty="0"/>
              <a:t>Durant la « phase de décision</a:t>
            </a:r>
            <a:r>
              <a:rPr lang="fr-FR" sz="2400" dirty="0">
                <a:solidFill>
                  <a:srgbClr val="FF0000"/>
                </a:solidFill>
              </a:rPr>
              <a:t> </a:t>
            </a:r>
            <a:r>
              <a:rPr lang="fr-FR" sz="2400" dirty="0"/>
              <a:t>», nous évaluerons votre prudence, c´est-à-dire votre tendance à prendre des risques.</a:t>
            </a:r>
          </a:p>
          <a:p>
            <a:pPr marL="0" indent="0" algn="ctr">
              <a:buNone/>
            </a:pPr>
            <a:endParaRPr lang="fr-FR" sz="2400" dirty="0"/>
          </a:p>
          <a:p>
            <a:pPr marL="0" indent="0" algn="ctr">
              <a:buNone/>
            </a:pPr>
            <a:r>
              <a:rPr lang="fr-FR" sz="2400" dirty="0"/>
              <a:t>Vous allez jouer à un jeu d´argent </a:t>
            </a:r>
            <a:r>
              <a:rPr lang="fr-FR" sz="2400" dirty="0" smtClean="0"/>
              <a:t>virtuel dans </a:t>
            </a:r>
            <a:r>
              <a:rPr lang="fr-FR" sz="2400" dirty="0"/>
              <a:t>lequel vous aurez à choisir entre un gain modéré mais certain (option 1) et un gain important mais risqué (option 2). </a:t>
            </a:r>
            <a:r>
              <a:rPr lang="fr-FR" sz="2400" dirty="0" smtClean="0"/>
              <a:t>C’est ce que nous appelons un « choix risqué ». Nous vous proposerons 34 choix risqués pour chaque phase de prédiction.</a:t>
            </a:r>
            <a:endParaRPr lang="fr-FR" sz="2400" dirty="0"/>
          </a:p>
          <a:p>
            <a:pPr marL="0" indent="0" algn="ctr">
              <a:buNone/>
            </a:pPr>
            <a:endParaRPr lang="fr-FR" sz="2400" dirty="0"/>
          </a:p>
          <a:p>
            <a:pPr marL="0" indent="0" algn="ctr">
              <a:buNone/>
            </a:pPr>
            <a:r>
              <a:rPr lang="fr-FR" sz="2400" dirty="0"/>
              <a:t>Il n’y a pas de bonne ou de mauvaise réponse ! La plupart des gens prennent des risques lorsqu´ils pensent que cela vaut le coup. Répondez simplement selon ce que vous préférez : désirez-vous prendre le risque ou non ? </a:t>
            </a:r>
          </a:p>
        </p:txBody>
      </p:sp>
      <p:sp>
        <p:nvSpPr>
          <p:cNvPr id="7" name="ZoneTexte 6"/>
          <p:cNvSpPr txBox="1"/>
          <p:nvPr/>
        </p:nvSpPr>
        <p:spPr>
          <a:xfrm>
            <a:off x="1874204" y="237893"/>
            <a:ext cx="8443609" cy="830997"/>
          </a:xfrm>
          <a:prstGeom prst="rect">
            <a:avLst/>
          </a:prstGeom>
          <a:noFill/>
        </p:spPr>
        <p:txBody>
          <a:bodyPr wrap="square" rtlCol="0">
            <a:spAutoFit/>
          </a:bodyPr>
          <a:lstStyle/>
          <a:p>
            <a:pPr algn="ctr"/>
            <a:r>
              <a:rPr lang="fr-FR" sz="2400" b="1" dirty="0" smtClean="0">
                <a:solidFill>
                  <a:srgbClr val="0070C0"/>
                </a:solidFill>
              </a:rPr>
              <a:t>PHASE DE DÉCISION: PRINCIPE</a:t>
            </a:r>
            <a:endParaRPr lang="en-GB" sz="2400" dirty="0"/>
          </a:p>
          <a:p>
            <a:pPr algn="ctr"/>
            <a:endParaRPr lang="en-GB" sz="2400" dirty="0"/>
          </a:p>
        </p:txBody>
      </p:sp>
    </p:spTree>
    <p:extLst>
      <p:ext uri="{BB962C8B-B14F-4D97-AF65-F5344CB8AC3E}">
        <p14:creationId xmlns:p14="http://schemas.microsoft.com/office/powerpoint/2010/main" val="23168163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48245" y="716347"/>
            <a:ext cx="10705555" cy="5653572"/>
          </a:xfrm>
        </p:spPr>
        <p:txBody>
          <a:bodyPr>
            <a:normAutofit/>
          </a:bodyPr>
          <a:lstStyle/>
          <a:p>
            <a:pPr marL="0" indent="0" algn="ctr">
              <a:buNone/>
            </a:pPr>
            <a:r>
              <a:rPr lang="fr-FR" sz="2400" dirty="0" smtClean="0"/>
              <a:t>A </a:t>
            </a:r>
            <a:r>
              <a:rPr lang="fr-FR" sz="2400" dirty="0"/>
              <a:t>chaque </a:t>
            </a:r>
            <a:r>
              <a:rPr lang="fr-FR" sz="2400" dirty="0" smtClean="0"/>
              <a:t>choix, </a:t>
            </a:r>
            <a:r>
              <a:rPr lang="fr-FR" sz="2400" dirty="0"/>
              <a:t>vous recevrez une quantité </a:t>
            </a:r>
            <a:r>
              <a:rPr lang="fr-FR" sz="2400" dirty="0" smtClean="0"/>
              <a:t>virtuelle d’argent </a:t>
            </a:r>
            <a:r>
              <a:rPr lang="fr-FR" sz="2400" dirty="0"/>
              <a:t>de 50 euros. Vous devrez choisir entre une option sûre et une option </a:t>
            </a:r>
            <a:r>
              <a:rPr lang="fr-FR" sz="2400" dirty="0" smtClean="0"/>
              <a:t>risquée.</a:t>
            </a:r>
          </a:p>
          <a:p>
            <a:pPr marL="0" indent="0" algn="ctr">
              <a:buNone/>
            </a:pPr>
            <a:r>
              <a:rPr lang="fr-FR" sz="2400" dirty="0" smtClean="0"/>
              <a:t>Si </a:t>
            </a:r>
            <a:r>
              <a:rPr lang="fr-FR" sz="2400" dirty="0"/>
              <a:t>vous choisissez l'option sûre, vous garderez ou perdrez une partie des 50 euros initiaux. Lisez attentivement les instructions: parfois, les instructions indiqueront « Perdre X euros » et parfois, elles indiqueront « Garder X euros ».</a:t>
            </a:r>
          </a:p>
          <a:p>
            <a:pPr marL="0" indent="0" algn="ctr">
              <a:buNone/>
            </a:pPr>
            <a:r>
              <a:rPr lang="fr-FR" sz="2400" dirty="0"/>
              <a:t>Si vous choisissez l'option risquée, vous pariez que vous gardez les 50 euros avec une probabilité P, par exemple 25%. Dans ce cas, évidemment, il y a 75% de risque que vous perdiez les 50 euros. Donc, plus la probabilité P est petite, plus vous prenez un risque important. La probabilité P de garder les 50 euros sera représentée par la portion verte d´un diagramme en camembert (voir la figure plus bas) et la probabilité 1-P de perdre les 50 euros sera représentée par la portion </a:t>
            </a:r>
            <a:r>
              <a:rPr lang="fr-FR" sz="2400" dirty="0" smtClean="0"/>
              <a:t>rouge:</a:t>
            </a:r>
            <a:endParaRPr lang="fr-FR" sz="2400" dirty="0"/>
          </a:p>
          <a:p>
            <a:pPr marL="0" indent="0" algn="ctr">
              <a:buNone/>
            </a:pPr>
            <a:r>
              <a:rPr lang="fr-FR" sz="2400" dirty="0">
                <a:solidFill>
                  <a:srgbClr val="FF0000"/>
                </a:solidFill>
              </a:rPr>
              <a:t>                                        </a:t>
            </a:r>
            <a:endParaRPr lang="fr-FR" sz="2400" dirty="0"/>
          </a:p>
        </p:txBody>
      </p:sp>
      <p:pic>
        <p:nvPicPr>
          <p:cNvPr id="9" name="Imagen 8" descr="Imagen que contiene cd&#10;&#10;Descripción generada automáticamente">
            <a:extLst>
              <a:ext uri="{FF2B5EF4-FFF2-40B4-BE49-F238E27FC236}">
                <a16:creationId xmlns:a16="http://schemas.microsoft.com/office/drawing/2014/main" id="{531D5A67-D583-A94F-838D-EB4050DBF6BD}"/>
              </a:ext>
            </a:extLst>
          </p:cNvPr>
          <p:cNvPicPr>
            <a:picLocks noChangeAspect="1"/>
          </p:cNvPicPr>
          <p:nvPr/>
        </p:nvPicPr>
        <p:blipFill rotWithShape="1">
          <a:blip r:embed="rId2">
            <a:extLst>
              <a:ext uri="{28A0092B-C50C-407E-A947-70E740481C1C}">
                <a14:useLocalDpi xmlns:a14="http://schemas.microsoft.com/office/drawing/2010/main" val="0"/>
              </a:ext>
            </a:extLst>
          </a:blip>
          <a:srcRect l="15920" t="20240" r="13521" b="13640"/>
          <a:stretch/>
        </p:blipFill>
        <p:spPr>
          <a:xfrm>
            <a:off x="5337185" y="5055457"/>
            <a:ext cx="1792224" cy="1679448"/>
          </a:xfrm>
          <a:prstGeom prst="rect">
            <a:avLst/>
          </a:prstGeom>
        </p:spPr>
      </p:pic>
      <p:sp>
        <p:nvSpPr>
          <p:cNvPr id="7" name="ZoneTexte 6"/>
          <p:cNvSpPr txBox="1"/>
          <p:nvPr/>
        </p:nvSpPr>
        <p:spPr>
          <a:xfrm>
            <a:off x="1874204" y="101416"/>
            <a:ext cx="8443609" cy="830997"/>
          </a:xfrm>
          <a:prstGeom prst="rect">
            <a:avLst/>
          </a:prstGeom>
          <a:noFill/>
        </p:spPr>
        <p:txBody>
          <a:bodyPr wrap="square" rtlCol="0">
            <a:spAutoFit/>
          </a:bodyPr>
          <a:lstStyle/>
          <a:p>
            <a:pPr algn="ctr"/>
            <a:r>
              <a:rPr lang="fr-FR" sz="2400" b="1" dirty="0" smtClean="0">
                <a:solidFill>
                  <a:srgbClr val="0070C0"/>
                </a:solidFill>
              </a:rPr>
              <a:t>PHASE DE DÉCISION: CHOIX RISQUÉ</a:t>
            </a:r>
            <a:endParaRPr lang="en-GB" sz="2400" dirty="0"/>
          </a:p>
          <a:p>
            <a:pPr algn="ctr"/>
            <a:endParaRPr lang="en-GB" sz="2400" dirty="0"/>
          </a:p>
        </p:txBody>
      </p:sp>
    </p:spTree>
    <p:extLst>
      <p:ext uri="{BB962C8B-B14F-4D97-AF65-F5344CB8AC3E}">
        <p14:creationId xmlns:p14="http://schemas.microsoft.com/office/powerpoint/2010/main" val="1862501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48245" y="2304043"/>
            <a:ext cx="10705555" cy="3832907"/>
          </a:xfrm>
        </p:spPr>
        <p:txBody>
          <a:bodyPr>
            <a:normAutofit/>
          </a:bodyPr>
          <a:lstStyle/>
          <a:p>
            <a:pPr marL="0" indent="0" algn="ctr">
              <a:buNone/>
            </a:pPr>
            <a:r>
              <a:rPr lang="fr-FR" sz="2400" i="1" dirty="0" smtClean="0"/>
              <a:t>Vous recevez </a:t>
            </a:r>
            <a:r>
              <a:rPr lang="fr-FR" sz="2400" i="1" dirty="0"/>
              <a:t>une somme </a:t>
            </a:r>
            <a:r>
              <a:rPr lang="fr-FR" sz="2400" i="1" dirty="0" smtClean="0"/>
              <a:t>initiale </a:t>
            </a:r>
            <a:r>
              <a:rPr lang="fr-FR" sz="2400" i="1" dirty="0"/>
              <a:t>de 50 euros. Quelle option </a:t>
            </a:r>
            <a:r>
              <a:rPr lang="fr-FR" sz="2400" i="1" dirty="0" smtClean="0"/>
              <a:t>allez-vous </a:t>
            </a:r>
            <a:r>
              <a:rPr lang="fr-FR" sz="2400" i="1" dirty="0"/>
              <a:t>choisir ?</a:t>
            </a:r>
          </a:p>
          <a:p>
            <a:pPr marL="0" indent="0" algn="just">
              <a:buNone/>
            </a:pPr>
            <a:endParaRPr lang="fr-FR" sz="2400" dirty="0"/>
          </a:p>
          <a:p>
            <a:pPr marL="0" indent="0" algn="just">
              <a:buNone/>
            </a:pPr>
            <a:r>
              <a:rPr lang="fr-FR" sz="2400" dirty="0">
                <a:solidFill>
                  <a:srgbClr val="FF0000"/>
                </a:solidFill>
              </a:rPr>
              <a:t>                              </a:t>
            </a:r>
            <a:r>
              <a:rPr lang="fr-FR" sz="2400" dirty="0" smtClean="0">
                <a:solidFill>
                  <a:srgbClr val="FF0000"/>
                </a:solidFill>
              </a:rPr>
              <a:t>      </a:t>
            </a:r>
            <a:r>
              <a:rPr lang="fr-FR" sz="2400" dirty="0" smtClean="0"/>
              <a:t>Option </a:t>
            </a:r>
            <a:r>
              <a:rPr lang="fr-FR" sz="2400" dirty="0"/>
              <a:t>sûre</a:t>
            </a:r>
            <a:r>
              <a:rPr lang="fr-FR" sz="2400" dirty="0">
                <a:solidFill>
                  <a:srgbClr val="FF0000"/>
                </a:solidFill>
              </a:rPr>
              <a:t>                                 </a:t>
            </a:r>
            <a:r>
              <a:rPr lang="fr-FR" sz="2400" dirty="0" smtClean="0"/>
              <a:t>Option </a:t>
            </a:r>
            <a:r>
              <a:rPr lang="fr-FR" sz="2400" dirty="0"/>
              <a:t>risquée</a:t>
            </a:r>
          </a:p>
          <a:p>
            <a:pPr marL="0" indent="0" algn="just">
              <a:buNone/>
            </a:pPr>
            <a:endParaRPr lang="fr-FR" sz="2400" dirty="0"/>
          </a:p>
          <a:p>
            <a:pPr marL="0" indent="0" algn="just">
              <a:buNone/>
            </a:pPr>
            <a:endParaRPr lang="fr-FR" sz="2400" dirty="0"/>
          </a:p>
          <a:p>
            <a:pPr marL="0" indent="0" algn="just">
              <a:buNone/>
            </a:pPr>
            <a:r>
              <a:rPr lang="fr-FR" sz="2400" dirty="0"/>
              <a:t>		  </a:t>
            </a:r>
            <a:r>
              <a:rPr lang="fr-FR" sz="2400" dirty="0" smtClean="0"/>
              <a:t>    Garder </a:t>
            </a:r>
            <a:r>
              <a:rPr lang="fr-FR" sz="2400" dirty="0"/>
              <a:t>13 euros            </a:t>
            </a:r>
            <a:r>
              <a:rPr lang="fr-FR" sz="2400" dirty="0" smtClean="0"/>
              <a:t>vs. </a:t>
            </a:r>
          </a:p>
          <a:p>
            <a:pPr marL="0" indent="0" algn="just">
              <a:buNone/>
            </a:pPr>
            <a:endParaRPr lang="fr-FR" sz="2400" dirty="0"/>
          </a:p>
          <a:p>
            <a:pPr marL="0" indent="0" algn="just">
              <a:buNone/>
            </a:pPr>
            <a:endParaRPr lang="fr-FR" sz="2400" dirty="0"/>
          </a:p>
          <a:p>
            <a:pPr marL="0" indent="0" algn="just">
              <a:buNone/>
            </a:pPr>
            <a:endParaRPr lang="fr-FR" sz="2400" dirty="0"/>
          </a:p>
        </p:txBody>
      </p:sp>
      <p:pic>
        <p:nvPicPr>
          <p:cNvPr id="6" name="Imagen 5" descr="Imagen que contiene cd&#10;&#10;Descripción generada automáticamente">
            <a:extLst>
              <a:ext uri="{FF2B5EF4-FFF2-40B4-BE49-F238E27FC236}">
                <a16:creationId xmlns:a16="http://schemas.microsoft.com/office/drawing/2014/main" id="{AB879153-7034-454E-A9DD-67142BFF7BE4}"/>
              </a:ext>
            </a:extLst>
          </p:cNvPr>
          <p:cNvPicPr>
            <a:picLocks noChangeAspect="1"/>
          </p:cNvPicPr>
          <p:nvPr/>
        </p:nvPicPr>
        <p:blipFill rotWithShape="1">
          <a:blip r:embed="rId2">
            <a:extLst>
              <a:ext uri="{28A0092B-C50C-407E-A947-70E740481C1C}">
                <a14:useLocalDpi xmlns:a14="http://schemas.microsoft.com/office/drawing/2010/main" val="0"/>
              </a:ext>
            </a:extLst>
          </a:blip>
          <a:srcRect l="15920" t="20240" r="13521" b="13640"/>
          <a:stretch/>
        </p:blipFill>
        <p:spPr>
          <a:xfrm>
            <a:off x="7101746" y="3959011"/>
            <a:ext cx="1792224" cy="1679448"/>
          </a:xfrm>
          <a:prstGeom prst="rect">
            <a:avLst/>
          </a:prstGeom>
        </p:spPr>
      </p:pic>
      <p:sp>
        <p:nvSpPr>
          <p:cNvPr id="8" name="Rectángulo 7">
            <a:extLst>
              <a:ext uri="{FF2B5EF4-FFF2-40B4-BE49-F238E27FC236}">
                <a16:creationId xmlns:a16="http://schemas.microsoft.com/office/drawing/2014/main" id="{3185A225-8110-D840-8071-BC74BD54C6B1}"/>
              </a:ext>
            </a:extLst>
          </p:cNvPr>
          <p:cNvSpPr/>
          <p:nvPr/>
        </p:nvSpPr>
        <p:spPr>
          <a:xfrm>
            <a:off x="2380488" y="2852658"/>
            <a:ext cx="7239000" cy="365277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9" name="ZoneTexte 8"/>
          <p:cNvSpPr txBox="1"/>
          <p:nvPr/>
        </p:nvSpPr>
        <p:spPr>
          <a:xfrm>
            <a:off x="1874204" y="192401"/>
            <a:ext cx="8443609" cy="830997"/>
          </a:xfrm>
          <a:prstGeom prst="rect">
            <a:avLst/>
          </a:prstGeom>
          <a:noFill/>
        </p:spPr>
        <p:txBody>
          <a:bodyPr wrap="square" rtlCol="0">
            <a:spAutoFit/>
          </a:bodyPr>
          <a:lstStyle/>
          <a:p>
            <a:pPr algn="ctr"/>
            <a:r>
              <a:rPr lang="fr-FR" sz="2400" b="1" dirty="0" smtClean="0">
                <a:solidFill>
                  <a:srgbClr val="0070C0"/>
                </a:solidFill>
              </a:rPr>
              <a:t>PHASE DE PRÉDICTION: CHOIX RISQUÉ</a:t>
            </a:r>
            <a:endParaRPr lang="en-GB" sz="2400" dirty="0"/>
          </a:p>
          <a:p>
            <a:pPr algn="ctr"/>
            <a:endParaRPr lang="en-GB" sz="2400" dirty="0"/>
          </a:p>
        </p:txBody>
      </p:sp>
      <p:sp>
        <p:nvSpPr>
          <p:cNvPr id="2" name="Rectangle 1"/>
          <p:cNvSpPr/>
          <p:nvPr/>
        </p:nvSpPr>
        <p:spPr>
          <a:xfrm>
            <a:off x="764274" y="911728"/>
            <a:ext cx="10589525" cy="830997"/>
          </a:xfrm>
          <a:prstGeom prst="rect">
            <a:avLst/>
          </a:prstGeom>
        </p:spPr>
        <p:txBody>
          <a:bodyPr wrap="square">
            <a:spAutoFit/>
          </a:bodyPr>
          <a:lstStyle/>
          <a:p>
            <a:pPr algn="just"/>
            <a:r>
              <a:rPr lang="fr-FR" sz="2400" dirty="0"/>
              <a:t>A chaque essai, regardez les deux options qui </a:t>
            </a:r>
            <a:r>
              <a:rPr lang="fr-FR" sz="2400" dirty="0" smtClean="0"/>
              <a:t>vous sont présentées et </a:t>
            </a:r>
            <a:r>
              <a:rPr lang="fr-FR" sz="2400" dirty="0"/>
              <a:t>indiquez celle </a:t>
            </a:r>
            <a:r>
              <a:rPr lang="fr-FR" sz="2400" dirty="0" smtClean="0"/>
              <a:t>que vous préférez </a:t>
            </a:r>
            <a:r>
              <a:rPr lang="fr-FR" sz="2400" dirty="0"/>
              <a:t>en cliquant sur le bouton </a:t>
            </a:r>
            <a:r>
              <a:rPr lang="fr-FR" sz="2400" dirty="0" smtClean="0"/>
              <a:t>« je choisis </a:t>
            </a:r>
            <a:r>
              <a:rPr lang="fr-FR" sz="2400" dirty="0"/>
              <a:t>cette option </a:t>
            </a:r>
            <a:r>
              <a:rPr lang="fr-FR" sz="2400" dirty="0" smtClean="0"/>
              <a:t>! »:</a:t>
            </a:r>
            <a:endParaRPr lang="fr-FR" sz="2400" dirty="0"/>
          </a:p>
        </p:txBody>
      </p:sp>
      <p:sp>
        <p:nvSpPr>
          <p:cNvPr id="11" name="Rectangle 10"/>
          <p:cNvSpPr/>
          <p:nvPr/>
        </p:nvSpPr>
        <p:spPr>
          <a:xfrm>
            <a:off x="2702255" y="5859438"/>
            <a:ext cx="2711355" cy="432179"/>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2813711" y="5890861"/>
            <a:ext cx="2488442" cy="369332"/>
          </a:xfrm>
          <a:prstGeom prst="rect">
            <a:avLst/>
          </a:prstGeom>
          <a:noFill/>
        </p:spPr>
        <p:txBody>
          <a:bodyPr wrap="square" rtlCol="0">
            <a:spAutoFit/>
          </a:bodyPr>
          <a:lstStyle/>
          <a:p>
            <a:pPr algn="ctr"/>
            <a:r>
              <a:rPr lang="fr-FR" dirty="0" smtClean="0"/>
              <a:t>Je choisis cette option</a:t>
            </a:r>
            <a:endParaRPr lang="fr-FR" dirty="0"/>
          </a:p>
        </p:txBody>
      </p:sp>
      <p:sp>
        <p:nvSpPr>
          <p:cNvPr id="13" name="Rectangle 12"/>
          <p:cNvSpPr/>
          <p:nvPr/>
        </p:nvSpPr>
        <p:spPr>
          <a:xfrm>
            <a:off x="6657864" y="5857162"/>
            <a:ext cx="2711355" cy="432179"/>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p:cNvSpPr txBox="1"/>
          <p:nvPr/>
        </p:nvSpPr>
        <p:spPr>
          <a:xfrm>
            <a:off x="6769320" y="5888585"/>
            <a:ext cx="2488442" cy="369332"/>
          </a:xfrm>
          <a:prstGeom prst="rect">
            <a:avLst/>
          </a:prstGeom>
          <a:noFill/>
        </p:spPr>
        <p:txBody>
          <a:bodyPr wrap="square" rtlCol="0">
            <a:spAutoFit/>
          </a:bodyPr>
          <a:lstStyle/>
          <a:p>
            <a:pPr algn="ctr"/>
            <a:r>
              <a:rPr lang="fr-FR" dirty="0" smtClean="0"/>
              <a:t>Je choisis cette option</a:t>
            </a:r>
            <a:endParaRPr lang="fr-FR" dirty="0"/>
          </a:p>
        </p:txBody>
      </p:sp>
    </p:spTree>
    <p:extLst>
      <p:ext uri="{BB962C8B-B14F-4D97-AF65-F5344CB8AC3E}">
        <p14:creationId xmlns:p14="http://schemas.microsoft.com/office/powerpoint/2010/main" val="16435854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339879"/>
            <a:ext cx="10515600" cy="4690305"/>
          </a:xfrm>
        </p:spPr>
        <p:txBody>
          <a:bodyPr>
            <a:normAutofit/>
          </a:bodyPr>
          <a:lstStyle/>
          <a:p>
            <a:pPr marL="0" indent="0" algn="ctr">
              <a:buNone/>
            </a:pPr>
            <a:r>
              <a:rPr lang="fr-FR" sz="2400" dirty="0"/>
              <a:t>Durant la « phase de prédiction</a:t>
            </a:r>
            <a:r>
              <a:rPr lang="fr-FR" sz="2400" dirty="0">
                <a:solidFill>
                  <a:srgbClr val="FF0000"/>
                </a:solidFill>
              </a:rPr>
              <a:t> </a:t>
            </a:r>
            <a:r>
              <a:rPr lang="fr-FR" sz="2400" dirty="0"/>
              <a:t>», vous devrez prédire les choix d’autres participants ayant participé au même jeu d´argent avant vous. </a:t>
            </a:r>
          </a:p>
          <a:p>
            <a:pPr marL="0" indent="0" algn="ctr">
              <a:buNone/>
            </a:pPr>
            <a:endParaRPr lang="fr-FR" sz="2400" dirty="0"/>
          </a:p>
          <a:p>
            <a:pPr marL="0" indent="0" algn="ctr">
              <a:buNone/>
            </a:pPr>
            <a:r>
              <a:rPr lang="fr-FR" sz="2400" dirty="0"/>
              <a:t>Ici, nous évaluerons votre capacité à comprendre et à anticiper la prise de risque d´autres personnes. Vous aurez la possibilité d´améliorer progressivement vos prédictions. En effet, après chaque </a:t>
            </a:r>
            <a:r>
              <a:rPr lang="fr-FR" sz="2400" dirty="0" smtClean="0"/>
              <a:t>prédiction, </a:t>
            </a:r>
            <a:r>
              <a:rPr lang="fr-FR" sz="2400" dirty="0"/>
              <a:t>nous vous dirons si elle était correcte ou non. </a:t>
            </a:r>
          </a:p>
          <a:p>
            <a:pPr marL="0" indent="0" algn="ctr">
              <a:buNone/>
            </a:pPr>
            <a:endParaRPr lang="fr-FR" sz="2400" dirty="0"/>
          </a:p>
          <a:p>
            <a:pPr marL="0" indent="0" algn="ctr">
              <a:buNone/>
            </a:pPr>
            <a:r>
              <a:rPr lang="fr-FR" sz="2400" dirty="0"/>
              <a:t>Vous devrez effectuer ce jeu plusieurs fois. Attention : chaque phase de prédiction correspond à un participant </a:t>
            </a:r>
            <a:r>
              <a:rPr lang="fr-FR" sz="2400" dirty="0" smtClean="0"/>
              <a:t>différent </a:t>
            </a:r>
            <a:r>
              <a:rPr lang="fr-FR" sz="2400" dirty="0"/>
              <a:t>qui pourra être plus ou moins prudent(e) que la normale. </a:t>
            </a:r>
            <a:endParaRPr lang="es-FR" sz="2400" dirty="0"/>
          </a:p>
          <a:p>
            <a:pPr marL="0" indent="0" algn="ctr">
              <a:buNone/>
            </a:pPr>
            <a:endParaRPr lang="fr-FR" sz="2400" dirty="0"/>
          </a:p>
        </p:txBody>
      </p:sp>
      <p:sp>
        <p:nvSpPr>
          <p:cNvPr id="7" name="ZoneTexte 6"/>
          <p:cNvSpPr txBox="1"/>
          <p:nvPr/>
        </p:nvSpPr>
        <p:spPr>
          <a:xfrm>
            <a:off x="1874204" y="237893"/>
            <a:ext cx="8443609" cy="830997"/>
          </a:xfrm>
          <a:prstGeom prst="rect">
            <a:avLst/>
          </a:prstGeom>
          <a:noFill/>
        </p:spPr>
        <p:txBody>
          <a:bodyPr wrap="square" rtlCol="0">
            <a:spAutoFit/>
          </a:bodyPr>
          <a:lstStyle/>
          <a:p>
            <a:pPr algn="ctr"/>
            <a:r>
              <a:rPr lang="fr-FR" sz="2400" b="1" dirty="0" smtClean="0">
                <a:solidFill>
                  <a:srgbClr val="0070C0"/>
                </a:solidFill>
              </a:rPr>
              <a:t>PHASE DE PRÉDICTION: PRINCIPE</a:t>
            </a:r>
            <a:endParaRPr lang="en-GB" sz="2400" dirty="0"/>
          </a:p>
          <a:p>
            <a:pPr algn="ctr"/>
            <a:endParaRPr lang="en-GB" sz="2400" dirty="0"/>
          </a:p>
        </p:txBody>
      </p:sp>
    </p:spTree>
    <p:extLst>
      <p:ext uri="{BB962C8B-B14F-4D97-AF65-F5344CB8AC3E}">
        <p14:creationId xmlns:p14="http://schemas.microsoft.com/office/powerpoint/2010/main" val="41019772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48245" y="2304043"/>
            <a:ext cx="10705555" cy="3832907"/>
          </a:xfrm>
        </p:spPr>
        <p:txBody>
          <a:bodyPr>
            <a:normAutofit/>
          </a:bodyPr>
          <a:lstStyle/>
          <a:p>
            <a:pPr marL="0" indent="0" algn="ctr">
              <a:buNone/>
            </a:pPr>
            <a:r>
              <a:rPr lang="fr-FR" sz="2400" i="1" dirty="0" smtClean="0"/>
              <a:t>Julia </a:t>
            </a:r>
            <a:r>
              <a:rPr lang="fr-FR" sz="2400" i="1" dirty="0"/>
              <a:t>reçoit une somme </a:t>
            </a:r>
            <a:r>
              <a:rPr lang="fr-FR" sz="2400" i="1" dirty="0" smtClean="0"/>
              <a:t>initiale </a:t>
            </a:r>
            <a:r>
              <a:rPr lang="fr-FR" sz="2400" i="1" dirty="0"/>
              <a:t>de 50 euros. Quelle option va t-elle choisir ?</a:t>
            </a:r>
          </a:p>
          <a:p>
            <a:pPr marL="0" indent="0" algn="just">
              <a:buNone/>
            </a:pPr>
            <a:endParaRPr lang="fr-FR" sz="2400" dirty="0"/>
          </a:p>
          <a:p>
            <a:pPr marL="0" indent="0" algn="just">
              <a:buNone/>
            </a:pPr>
            <a:r>
              <a:rPr lang="fr-FR" sz="2400" dirty="0">
                <a:solidFill>
                  <a:srgbClr val="FF0000"/>
                </a:solidFill>
              </a:rPr>
              <a:t>                              </a:t>
            </a:r>
            <a:r>
              <a:rPr lang="fr-FR" sz="2400" dirty="0" smtClean="0">
                <a:solidFill>
                  <a:srgbClr val="FF0000"/>
                </a:solidFill>
              </a:rPr>
              <a:t>      </a:t>
            </a:r>
            <a:r>
              <a:rPr lang="fr-FR" sz="2400" dirty="0" smtClean="0"/>
              <a:t>Option </a:t>
            </a:r>
            <a:r>
              <a:rPr lang="fr-FR" sz="2400" dirty="0"/>
              <a:t>sûre</a:t>
            </a:r>
            <a:r>
              <a:rPr lang="fr-FR" sz="2400" dirty="0">
                <a:solidFill>
                  <a:srgbClr val="FF0000"/>
                </a:solidFill>
              </a:rPr>
              <a:t>                                 </a:t>
            </a:r>
            <a:r>
              <a:rPr lang="fr-FR" sz="2400" dirty="0" smtClean="0"/>
              <a:t>Option </a:t>
            </a:r>
            <a:r>
              <a:rPr lang="fr-FR" sz="2400" dirty="0"/>
              <a:t>risquée</a:t>
            </a:r>
          </a:p>
          <a:p>
            <a:pPr marL="0" indent="0" algn="just">
              <a:buNone/>
            </a:pPr>
            <a:endParaRPr lang="fr-FR" sz="2400" dirty="0"/>
          </a:p>
          <a:p>
            <a:pPr marL="0" indent="0" algn="just">
              <a:buNone/>
            </a:pPr>
            <a:endParaRPr lang="fr-FR" sz="2400" dirty="0"/>
          </a:p>
          <a:p>
            <a:pPr marL="0" indent="0" algn="just">
              <a:buNone/>
            </a:pPr>
            <a:r>
              <a:rPr lang="fr-FR" sz="2400" dirty="0"/>
              <a:t>		  </a:t>
            </a:r>
            <a:r>
              <a:rPr lang="fr-FR" sz="2400" dirty="0" smtClean="0"/>
              <a:t>    Garder </a:t>
            </a:r>
            <a:r>
              <a:rPr lang="fr-FR" sz="2400" dirty="0"/>
              <a:t>13 euros            </a:t>
            </a:r>
            <a:r>
              <a:rPr lang="fr-FR" sz="2400" dirty="0" smtClean="0"/>
              <a:t>vs. </a:t>
            </a:r>
          </a:p>
          <a:p>
            <a:pPr marL="0" indent="0" algn="just">
              <a:buNone/>
            </a:pPr>
            <a:endParaRPr lang="fr-FR" sz="2400" dirty="0"/>
          </a:p>
          <a:p>
            <a:pPr marL="0" indent="0" algn="just">
              <a:buNone/>
            </a:pPr>
            <a:endParaRPr lang="fr-FR" sz="2400" dirty="0"/>
          </a:p>
          <a:p>
            <a:pPr marL="0" indent="0" algn="just">
              <a:buNone/>
            </a:pPr>
            <a:endParaRPr lang="fr-FR" sz="2400" dirty="0"/>
          </a:p>
        </p:txBody>
      </p:sp>
      <p:pic>
        <p:nvPicPr>
          <p:cNvPr id="6" name="Imagen 5" descr="Imagen que contiene cd&#10;&#10;Descripción generada automáticamente">
            <a:extLst>
              <a:ext uri="{FF2B5EF4-FFF2-40B4-BE49-F238E27FC236}">
                <a16:creationId xmlns:a16="http://schemas.microsoft.com/office/drawing/2014/main" id="{AB879153-7034-454E-A9DD-67142BFF7BE4}"/>
              </a:ext>
            </a:extLst>
          </p:cNvPr>
          <p:cNvPicPr>
            <a:picLocks noChangeAspect="1"/>
          </p:cNvPicPr>
          <p:nvPr/>
        </p:nvPicPr>
        <p:blipFill rotWithShape="1">
          <a:blip r:embed="rId2">
            <a:extLst>
              <a:ext uri="{28A0092B-C50C-407E-A947-70E740481C1C}">
                <a14:useLocalDpi xmlns:a14="http://schemas.microsoft.com/office/drawing/2010/main" val="0"/>
              </a:ext>
            </a:extLst>
          </a:blip>
          <a:srcRect l="15920" t="20240" r="13521" b="13640"/>
          <a:stretch/>
        </p:blipFill>
        <p:spPr>
          <a:xfrm>
            <a:off x="7101746" y="3959011"/>
            <a:ext cx="1792224" cy="1679448"/>
          </a:xfrm>
          <a:prstGeom prst="rect">
            <a:avLst/>
          </a:prstGeom>
        </p:spPr>
      </p:pic>
      <p:sp>
        <p:nvSpPr>
          <p:cNvPr id="8" name="Rectángulo 7">
            <a:extLst>
              <a:ext uri="{FF2B5EF4-FFF2-40B4-BE49-F238E27FC236}">
                <a16:creationId xmlns:a16="http://schemas.microsoft.com/office/drawing/2014/main" id="{3185A225-8110-D840-8071-BC74BD54C6B1}"/>
              </a:ext>
            </a:extLst>
          </p:cNvPr>
          <p:cNvSpPr/>
          <p:nvPr/>
        </p:nvSpPr>
        <p:spPr>
          <a:xfrm>
            <a:off x="2380488" y="2852658"/>
            <a:ext cx="7239000" cy="365277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9" name="ZoneTexte 8"/>
          <p:cNvSpPr txBox="1"/>
          <p:nvPr/>
        </p:nvSpPr>
        <p:spPr>
          <a:xfrm>
            <a:off x="1874204" y="192401"/>
            <a:ext cx="8443609" cy="830997"/>
          </a:xfrm>
          <a:prstGeom prst="rect">
            <a:avLst/>
          </a:prstGeom>
          <a:noFill/>
        </p:spPr>
        <p:txBody>
          <a:bodyPr wrap="square" rtlCol="0">
            <a:spAutoFit/>
          </a:bodyPr>
          <a:lstStyle/>
          <a:p>
            <a:pPr algn="ctr"/>
            <a:r>
              <a:rPr lang="fr-FR" sz="2400" b="1" dirty="0" smtClean="0">
                <a:solidFill>
                  <a:srgbClr val="0070C0"/>
                </a:solidFill>
              </a:rPr>
              <a:t>PHASE DE PRÉDICTION: PRINCIPE</a:t>
            </a:r>
            <a:endParaRPr lang="en-GB" sz="2400" dirty="0"/>
          </a:p>
          <a:p>
            <a:pPr algn="ctr"/>
            <a:endParaRPr lang="en-GB" sz="2400" dirty="0"/>
          </a:p>
        </p:txBody>
      </p:sp>
      <p:sp>
        <p:nvSpPr>
          <p:cNvPr id="2" name="Rectangle 1"/>
          <p:cNvSpPr/>
          <p:nvPr/>
        </p:nvSpPr>
        <p:spPr>
          <a:xfrm>
            <a:off x="764274" y="911728"/>
            <a:ext cx="10589525" cy="1200329"/>
          </a:xfrm>
          <a:prstGeom prst="rect">
            <a:avLst/>
          </a:prstGeom>
        </p:spPr>
        <p:txBody>
          <a:bodyPr wrap="square">
            <a:spAutoFit/>
          </a:bodyPr>
          <a:lstStyle/>
          <a:p>
            <a:pPr algn="just"/>
            <a:r>
              <a:rPr lang="fr-FR" sz="2400" dirty="0"/>
              <a:t>A chaque essai, regardez les deux options qui ont été présentées à l’autre personne et indiquez celle que vous pensez qu’elle a choisi en cliquant sur le bouton </a:t>
            </a:r>
            <a:r>
              <a:rPr lang="fr-FR" sz="2400" dirty="0" smtClean="0"/>
              <a:t>« Il </a:t>
            </a:r>
            <a:r>
              <a:rPr lang="fr-FR" sz="2400" dirty="0"/>
              <a:t>/ Elle choisira cette option </a:t>
            </a:r>
            <a:r>
              <a:rPr lang="fr-FR" sz="2400" dirty="0" smtClean="0"/>
              <a:t>! »:</a:t>
            </a:r>
            <a:endParaRPr lang="fr-FR" sz="2400" dirty="0"/>
          </a:p>
        </p:txBody>
      </p:sp>
      <p:sp>
        <p:nvSpPr>
          <p:cNvPr id="11" name="Rectangle 10"/>
          <p:cNvSpPr/>
          <p:nvPr/>
        </p:nvSpPr>
        <p:spPr>
          <a:xfrm>
            <a:off x="2702255" y="5859438"/>
            <a:ext cx="2711355" cy="432179"/>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2813711" y="5890861"/>
            <a:ext cx="2488442" cy="369332"/>
          </a:xfrm>
          <a:prstGeom prst="rect">
            <a:avLst/>
          </a:prstGeom>
          <a:noFill/>
        </p:spPr>
        <p:txBody>
          <a:bodyPr wrap="square" rtlCol="0">
            <a:spAutoFit/>
          </a:bodyPr>
          <a:lstStyle/>
          <a:p>
            <a:pPr algn="ctr"/>
            <a:r>
              <a:rPr lang="fr-FR" dirty="0" smtClean="0"/>
              <a:t>Elle choisira cette option</a:t>
            </a:r>
            <a:endParaRPr lang="fr-FR" dirty="0"/>
          </a:p>
        </p:txBody>
      </p:sp>
      <p:sp>
        <p:nvSpPr>
          <p:cNvPr id="13" name="Rectangle 12"/>
          <p:cNvSpPr/>
          <p:nvPr/>
        </p:nvSpPr>
        <p:spPr>
          <a:xfrm>
            <a:off x="6657864" y="5857162"/>
            <a:ext cx="2711355" cy="432179"/>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p:cNvSpPr txBox="1"/>
          <p:nvPr/>
        </p:nvSpPr>
        <p:spPr>
          <a:xfrm>
            <a:off x="6769320" y="5888585"/>
            <a:ext cx="2488442" cy="369332"/>
          </a:xfrm>
          <a:prstGeom prst="rect">
            <a:avLst/>
          </a:prstGeom>
          <a:noFill/>
        </p:spPr>
        <p:txBody>
          <a:bodyPr wrap="square" rtlCol="0">
            <a:spAutoFit/>
          </a:bodyPr>
          <a:lstStyle/>
          <a:p>
            <a:pPr algn="ctr"/>
            <a:r>
              <a:rPr lang="fr-FR" dirty="0" smtClean="0"/>
              <a:t>Elle choisira cette option</a:t>
            </a:r>
            <a:endParaRPr lang="fr-FR" dirty="0"/>
          </a:p>
        </p:txBody>
      </p:sp>
    </p:spTree>
    <p:extLst>
      <p:ext uri="{BB962C8B-B14F-4D97-AF65-F5344CB8AC3E}">
        <p14:creationId xmlns:p14="http://schemas.microsoft.com/office/powerpoint/2010/main" val="23228169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p:cNvSpPr txBox="1"/>
          <p:nvPr/>
        </p:nvSpPr>
        <p:spPr>
          <a:xfrm>
            <a:off x="1874204" y="237893"/>
            <a:ext cx="8443609" cy="830997"/>
          </a:xfrm>
          <a:prstGeom prst="rect">
            <a:avLst/>
          </a:prstGeom>
          <a:noFill/>
        </p:spPr>
        <p:txBody>
          <a:bodyPr wrap="square" rtlCol="0">
            <a:spAutoFit/>
          </a:bodyPr>
          <a:lstStyle/>
          <a:p>
            <a:pPr algn="ctr"/>
            <a:r>
              <a:rPr lang="fr-FR" sz="2400" b="1" dirty="0" smtClean="0">
                <a:solidFill>
                  <a:srgbClr val="0070C0"/>
                </a:solidFill>
              </a:rPr>
              <a:t>PHASE DE PRÉDICTION: PRINCIPE</a:t>
            </a:r>
            <a:endParaRPr lang="en-GB" sz="2400" dirty="0"/>
          </a:p>
          <a:p>
            <a:pPr algn="ctr"/>
            <a:endParaRPr lang="en-GB" sz="2400" dirty="0"/>
          </a:p>
        </p:txBody>
      </p:sp>
      <p:sp>
        <p:nvSpPr>
          <p:cNvPr id="10" name="Rectangle 9"/>
          <p:cNvSpPr/>
          <p:nvPr/>
        </p:nvSpPr>
        <p:spPr>
          <a:xfrm>
            <a:off x="823416" y="3256986"/>
            <a:ext cx="10526973" cy="3416320"/>
          </a:xfrm>
          <a:prstGeom prst="rect">
            <a:avLst/>
          </a:prstGeom>
        </p:spPr>
        <p:txBody>
          <a:bodyPr wrap="square">
            <a:spAutoFit/>
          </a:bodyPr>
          <a:lstStyle/>
          <a:p>
            <a:pPr algn="ctr"/>
            <a:r>
              <a:rPr lang="fr-FR" sz="2400" dirty="0" smtClean="0"/>
              <a:t>Pour la phase de prédiction, il y a une réponse correcte: il s’agit du choix qui a effectivement été pris par le participant avant vous.</a:t>
            </a:r>
          </a:p>
          <a:p>
            <a:pPr algn="ctr"/>
            <a:r>
              <a:rPr lang="fr-FR" sz="2400" dirty="0" smtClean="0"/>
              <a:t>Nous </a:t>
            </a:r>
            <a:r>
              <a:rPr lang="fr-FR" sz="2400" dirty="0"/>
              <a:t>vous informerons </a:t>
            </a:r>
            <a:r>
              <a:rPr lang="fr-FR" sz="2400" dirty="0" smtClean="0"/>
              <a:t>donc </a:t>
            </a:r>
            <a:r>
              <a:rPr lang="fr-FR" sz="2400" dirty="0"/>
              <a:t>si votre prédiction était correcte ou non. </a:t>
            </a:r>
          </a:p>
          <a:p>
            <a:pPr algn="ctr"/>
            <a:endParaRPr lang="fr-FR" sz="2400" dirty="0" smtClean="0"/>
          </a:p>
          <a:p>
            <a:pPr algn="ctr"/>
            <a:r>
              <a:rPr lang="fr-FR" sz="2400" dirty="0" smtClean="0"/>
              <a:t>Si </a:t>
            </a:r>
            <a:r>
              <a:rPr lang="fr-FR" sz="2400" dirty="0"/>
              <a:t>vous aviez raison, vous verrez sur l’écran </a:t>
            </a:r>
            <a:r>
              <a:rPr lang="fr-FR" sz="2400" dirty="0" smtClean="0"/>
              <a:t>:</a:t>
            </a:r>
          </a:p>
          <a:p>
            <a:pPr algn="ctr"/>
            <a:r>
              <a:rPr lang="fr-FR" sz="2400" dirty="0" smtClean="0">
                <a:solidFill>
                  <a:srgbClr val="00B050"/>
                </a:solidFill>
              </a:rPr>
              <a:t>'Bien </a:t>
            </a:r>
            <a:r>
              <a:rPr lang="fr-FR" sz="2400" dirty="0">
                <a:solidFill>
                  <a:srgbClr val="00B050"/>
                </a:solidFill>
              </a:rPr>
              <a:t>joué! Il / Elle a effectivement choisi cette option</a:t>
            </a:r>
            <a:r>
              <a:rPr lang="fr-FR" sz="2400" dirty="0" smtClean="0"/>
              <a:t>´. </a:t>
            </a:r>
          </a:p>
          <a:p>
            <a:pPr algn="ctr"/>
            <a:endParaRPr lang="fr-FR" sz="2400" dirty="0" smtClean="0"/>
          </a:p>
          <a:p>
            <a:pPr algn="ctr"/>
            <a:r>
              <a:rPr lang="fr-FR" sz="2400" dirty="0" smtClean="0"/>
              <a:t>Si </a:t>
            </a:r>
            <a:r>
              <a:rPr lang="fr-FR" sz="2400" dirty="0"/>
              <a:t>vous vous êtes trompé, vous verrez sur l’écran </a:t>
            </a:r>
            <a:r>
              <a:rPr lang="fr-FR" sz="2400" dirty="0" smtClean="0"/>
              <a:t>:</a:t>
            </a:r>
          </a:p>
          <a:p>
            <a:pPr algn="ctr"/>
            <a:r>
              <a:rPr lang="fr-FR" sz="2400" dirty="0" smtClean="0">
                <a:solidFill>
                  <a:srgbClr val="C00000"/>
                </a:solidFill>
              </a:rPr>
              <a:t>'Désolé</a:t>
            </a:r>
            <a:r>
              <a:rPr lang="fr-FR" sz="2400" dirty="0">
                <a:solidFill>
                  <a:srgbClr val="C00000"/>
                </a:solidFill>
              </a:rPr>
              <a:t>, il / elle a choisi l'autre option</a:t>
            </a:r>
            <a:r>
              <a:rPr lang="fr-FR" sz="2400" dirty="0"/>
              <a:t>.’</a:t>
            </a:r>
          </a:p>
        </p:txBody>
      </p:sp>
      <p:sp>
        <p:nvSpPr>
          <p:cNvPr id="11" name="Espace réservé du contenu 2"/>
          <p:cNvSpPr>
            <a:spLocks noGrp="1"/>
          </p:cNvSpPr>
          <p:nvPr>
            <p:ph idx="1"/>
          </p:nvPr>
        </p:nvSpPr>
        <p:spPr>
          <a:xfrm>
            <a:off x="941695" y="1329744"/>
            <a:ext cx="6435022" cy="1476401"/>
          </a:xfrm>
        </p:spPr>
        <p:txBody>
          <a:bodyPr>
            <a:normAutofit/>
          </a:bodyPr>
          <a:lstStyle/>
          <a:p>
            <a:pPr marL="0" indent="0" algn="just">
              <a:buNone/>
            </a:pPr>
            <a:endParaRPr lang="fr-FR" sz="2400" dirty="0" smtClean="0"/>
          </a:p>
          <a:p>
            <a:pPr marL="0" indent="0" algn="just">
              <a:buNone/>
            </a:pPr>
            <a:r>
              <a:rPr lang="fr-FR" sz="2400" dirty="0" smtClean="0"/>
              <a:t>	</a:t>
            </a:r>
            <a:r>
              <a:rPr lang="fr-FR" sz="2400" dirty="0"/>
              <a:t>	  </a:t>
            </a:r>
            <a:r>
              <a:rPr lang="fr-FR" sz="2400" dirty="0" smtClean="0"/>
              <a:t>    Garder </a:t>
            </a:r>
            <a:r>
              <a:rPr lang="fr-FR" sz="2400" dirty="0"/>
              <a:t>13 euros            </a:t>
            </a:r>
            <a:r>
              <a:rPr lang="fr-FR" sz="2400" dirty="0" smtClean="0"/>
              <a:t>vs. </a:t>
            </a:r>
          </a:p>
          <a:p>
            <a:pPr marL="0" indent="0" algn="just">
              <a:buNone/>
            </a:pPr>
            <a:endParaRPr lang="fr-FR" sz="2400" dirty="0"/>
          </a:p>
          <a:p>
            <a:pPr marL="0" indent="0" algn="just">
              <a:buNone/>
            </a:pPr>
            <a:endParaRPr lang="fr-FR" sz="2400" dirty="0"/>
          </a:p>
          <a:p>
            <a:pPr marL="0" indent="0" algn="just">
              <a:buNone/>
            </a:pPr>
            <a:endParaRPr lang="fr-FR" sz="2400" dirty="0"/>
          </a:p>
        </p:txBody>
      </p:sp>
      <p:pic>
        <p:nvPicPr>
          <p:cNvPr id="12" name="Imagen 5" descr="Imagen que contiene cd&#10;&#10;Descripción generada automáticamente">
            <a:extLst>
              <a:ext uri="{FF2B5EF4-FFF2-40B4-BE49-F238E27FC236}">
                <a16:creationId xmlns:a16="http://schemas.microsoft.com/office/drawing/2014/main" id="{AB879153-7034-454E-A9DD-67142BFF7BE4}"/>
              </a:ext>
            </a:extLst>
          </p:cNvPr>
          <p:cNvPicPr>
            <a:picLocks noChangeAspect="1"/>
          </p:cNvPicPr>
          <p:nvPr/>
        </p:nvPicPr>
        <p:blipFill rotWithShape="1">
          <a:blip r:embed="rId2">
            <a:extLst>
              <a:ext uri="{28A0092B-C50C-407E-A947-70E740481C1C}">
                <a14:useLocalDpi xmlns:a14="http://schemas.microsoft.com/office/drawing/2010/main" val="0"/>
              </a:ext>
            </a:extLst>
          </a:blip>
          <a:srcRect l="15920" t="20240" r="13521" b="13640"/>
          <a:stretch/>
        </p:blipFill>
        <p:spPr>
          <a:xfrm>
            <a:off x="6997112" y="1193048"/>
            <a:ext cx="1792224" cy="1679448"/>
          </a:xfrm>
          <a:prstGeom prst="rect">
            <a:avLst/>
          </a:prstGeom>
        </p:spPr>
      </p:pic>
      <p:sp>
        <p:nvSpPr>
          <p:cNvPr id="13" name="Rectángulo 7">
            <a:extLst>
              <a:ext uri="{FF2B5EF4-FFF2-40B4-BE49-F238E27FC236}">
                <a16:creationId xmlns:a16="http://schemas.microsoft.com/office/drawing/2014/main" id="{3185A225-8110-D840-8071-BC74BD54C6B1}"/>
              </a:ext>
            </a:extLst>
          </p:cNvPr>
          <p:cNvSpPr/>
          <p:nvPr/>
        </p:nvSpPr>
        <p:spPr>
          <a:xfrm>
            <a:off x="2380488" y="1001099"/>
            <a:ext cx="7239000" cy="201505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5240477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97445" y="938127"/>
            <a:ext cx="10705555" cy="1239944"/>
          </a:xfrm>
        </p:spPr>
        <p:txBody>
          <a:bodyPr>
            <a:normAutofit/>
          </a:bodyPr>
          <a:lstStyle/>
          <a:p>
            <a:pPr marL="0" indent="0" algn="ctr">
              <a:buNone/>
            </a:pPr>
            <a:r>
              <a:rPr lang="fr-FR" sz="2400" dirty="0" smtClean="0"/>
              <a:t>Pour certaines prédictions, nous </a:t>
            </a:r>
            <a:r>
              <a:rPr lang="fr-FR" sz="2400" dirty="0"/>
              <a:t>vous </a:t>
            </a:r>
            <a:r>
              <a:rPr lang="fr-FR" sz="2400" dirty="0" smtClean="0"/>
              <a:t>demanderons </a:t>
            </a:r>
            <a:r>
              <a:rPr lang="fr-FR" sz="2400" dirty="0"/>
              <a:t>d’exprimer votre degré de </a:t>
            </a:r>
            <a:r>
              <a:rPr lang="fr-FR" sz="2400" dirty="0" smtClean="0"/>
              <a:t>confiance </a:t>
            </a:r>
            <a:r>
              <a:rPr lang="fr-FR" sz="2400" dirty="0"/>
              <a:t>avant de vous dire si </a:t>
            </a:r>
            <a:r>
              <a:rPr lang="fr-FR" sz="2400" dirty="0" smtClean="0"/>
              <a:t>votre prédiction était correcte: </a:t>
            </a:r>
            <a:endParaRPr lang="fr-FR" sz="2400" dirty="0"/>
          </a:p>
        </p:txBody>
      </p:sp>
      <p:pic>
        <p:nvPicPr>
          <p:cNvPr id="7" name="Imagen 6" descr="Captura de pantalla de un celular con texto&#10;&#10;Descripción generada automáticamente">
            <a:extLst>
              <a:ext uri="{FF2B5EF4-FFF2-40B4-BE49-F238E27FC236}">
                <a16:creationId xmlns:a16="http://schemas.microsoft.com/office/drawing/2014/main" id="{485527D2-D048-7F45-8790-830E59B186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000" y="1921079"/>
            <a:ext cx="10414000" cy="2493879"/>
          </a:xfrm>
          <a:prstGeom prst="rect">
            <a:avLst/>
          </a:prstGeom>
        </p:spPr>
      </p:pic>
      <p:sp>
        <p:nvSpPr>
          <p:cNvPr id="15" name="ZoneTexte 14"/>
          <p:cNvSpPr txBox="1"/>
          <p:nvPr/>
        </p:nvSpPr>
        <p:spPr>
          <a:xfrm>
            <a:off x="1874204" y="237893"/>
            <a:ext cx="8443609" cy="830997"/>
          </a:xfrm>
          <a:prstGeom prst="rect">
            <a:avLst/>
          </a:prstGeom>
          <a:noFill/>
        </p:spPr>
        <p:txBody>
          <a:bodyPr wrap="square" rtlCol="0">
            <a:spAutoFit/>
          </a:bodyPr>
          <a:lstStyle/>
          <a:p>
            <a:pPr algn="ctr"/>
            <a:r>
              <a:rPr lang="fr-FR" sz="2400" b="1" dirty="0" smtClean="0">
                <a:solidFill>
                  <a:srgbClr val="0070C0"/>
                </a:solidFill>
              </a:rPr>
              <a:t>PHASE DE PRÉDICTION: JUGEMENT DE CONFIANCE</a:t>
            </a:r>
            <a:endParaRPr lang="en-GB" sz="2400" dirty="0"/>
          </a:p>
          <a:p>
            <a:pPr algn="ctr"/>
            <a:endParaRPr lang="en-GB" sz="2400" dirty="0"/>
          </a:p>
        </p:txBody>
      </p:sp>
      <p:sp>
        <p:nvSpPr>
          <p:cNvPr id="2" name="Rectangle 1"/>
          <p:cNvSpPr/>
          <p:nvPr/>
        </p:nvSpPr>
        <p:spPr>
          <a:xfrm>
            <a:off x="1756012" y="4714252"/>
            <a:ext cx="8679976" cy="1938992"/>
          </a:xfrm>
          <a:prstGeom prst="rect">
            <a:avLst/>
          </a:prstGeom>
        </p:spPr>
        <p:txBody>
          <a:bodyPr wrap="square">
            <a:spAutoFit/>
          </a:bodyPr>
          <a:lstStyle/>
          <a:p>
            <a:pPr algn="ctr"/>
            <a:r>
              <a:rPr lang="fr-FR" sz="2400" dirty="0" smtClean="0"/>
              <a:t>Pour </a:t>
            </a:r>
            <a:r>
              <a:rPr lang="fr-FR" sz="2400" dirty="0"/>
              <a:t>répondre, vous déplacerez le pointeur de la barre de défilement avec la souris.</a:t>
            </a:r>
          </a:p>
          <a:p>
            <a:pPr algn="ctr"/>
            <a:endParaRPr lang="fr-FR" sz="2400" dirty="0"/>
          </a:p>
          <a:p>
            <a:pPr algn="ctr"/>
            <a:r>
              <a:rPr lang="fr-FR" sz="2400" dirty="0" smtClean="0"/>
              <a:t>Attention: si </a:t>
            </a:r>
            <a:r>
              <a:rPr lang="fr-FR" sz="2400" dirty="0"/>
              <a:t>vous ne déplacez pas la </a:t>
            </a:r>
            <a:r>
              <a:rPr lang="fr-FR" sz="2400" dirty="0" smtClean="0"/>
              <a:t>barre, </a:t>
            </a:r>
            <a:r>
              <a:rPr lang="fr-FR" sz="2400" dirty="0"/>
              <a:t>vous ne pourrez pas </a:t>
            </a:r>
            <a:r>
              <a:rPr lang="fr-FR" sz="2400" dirty="0" smtClean="0"/>
              <a:t>continuer le test.</a:t>
            </a:r>
            <a:endParaRPr lang="fr-FR" sz="2400" dirty="0"/>
          </a:p>
        </p:txBody>
      </p:sp>
    </p:spTree>
    <p:extLst>
      <p:ext uri="{BB962C8B-B14F-4D97-AF65-F5344CB8AC3E}">
        <p14:creationId xmlns:p14="http://schemas.microsoft.com/office/powerpoint/2010/main" val="426336719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3282</TotalTime>
  <Words>1801</Words>
  <Application>Microsoft Office PowerPoint</Application>
  <PresentationFormat>Grand écran</PresentationFormat>
  <Paragraphs>165</Paragraphs>
  <Slides>23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23</vt:i4>
      </vt:variant>
    </vt:vector>
  </HeadingPairs>
  <TitlesOfParts>
    <vt:vector size="28" baseType="lpstr">
      <vt:lpstr>Arial</vt:lpstr>
      <vt:lpstr>Calibri</vt:lpstr>
      <vt:lpstr>Calibri Light</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Le test de cognition sociale est maintenant terminé.   Merci !</vt:lpstr>
      <vt:lpstr>Présentation PowerPoint</vt:lpstr>
      <vt:lpstr>Présentation PowerPoint</vt:lpstr>
      <vt:lpstr>Présentation PowerPoint</vt:lpstr>
      <vt:lpstr>Présentation PowerPoint</vt:lpstr>
      <vt:lpstr>Présentation PowerPoint</vt:lpstr>
      <vt:lpstr>Le test d’apprentissage est maintenant terminé.   Merci !</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SPORRER Juliana</dc:creator>
  <cp:lastModifiedBy>DAUNIZEAU Jean</cp:lastModifiedBy>
  <cp:revision>53</cp:revision>
  <dcterms:created xsi:type="dcterms:W3CDTF">2020-03-04T10:36:12Z</dcterms:created>
  <dcterms:modified xsi:type="dcterms:W3CDTF">2020-07-19T15:49:33Z</dcterms:modified>
</cp:coreProperties>
</file>