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19/07/2020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INSTRUCTIONS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 smtClean="0"/>
              <a:t>attentivement</a:t>
            </a:r>
            <a:r>
              <a:rPr lang="en-GB" sz="2400" dirty="0" smtClean="0"/>
              <a:t> les instructions qui </a:t>
            </a:r>
            <a:r>
              <a:rPr lang="en-GB" sz="2400" dirty="0" err="1" smtClean="0"/>
              <a:t>vont</a:t>
            </a:r>
            <a:r>
              <a:rPr lang="en-GB" sz="2400" dirty="0" smtClean="0"/>
              <a:t> </a:t>
            </a:r>
            <a:r>
              <a:rPr lang="en-GB" sz="2400" dirty="0" err="1" smtClean="0"/>
              <a:t>suivre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 smtClean="0"/>
              <a:t>Appuyez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droite</a:t>
            </a:r>
            <a:r>
              <a:rPr lang="fr-FR" sz="2400" dirty="0"/>
              <a:t> 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] </a:t>
            </a:r>
            <a:r>
              <a:rPr lang="en-GB" sz="2400" dirty="0" smtClean="0"/>
              <a:t>pour </a:t>
            </a:r>
            <a:r>
              <a:rPr lang="en-GB" sz="2400" dirty="0"/>
              <a:t>continuer et lire la </a:t>
            </a:r>
            <a:r>
              <a:rPr lang="en-GB" sz="2400" dirty="0" smtClean="0"/>
              <a:t>suite.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gauche </a:t>
            </a:r>
            <a:r>
              <a:rPr lang="fr-FR" sz="2400" dirty="0"/>
              <a:t>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] </a:t>
            </a:r>
            <a:r>
              <a:rPr lang="en-GB" sz="2400" dirty="0" smtClean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 smtClean="0"/>
              <a:t>l’instruction</a:t>
            </a:r>
            <a:r>
              <a:rPr lang="en-GB" sz="2400" dirty="0" smtClean="0"/>
              <a:t> </a:t>
            </a:r>
            <a:r>
              <a:rPr lang="en-GB" sz="2400" dirty="0" err="1" smtClean="0"/>
              <a:t>précédente</a:t>
            </a:r>
            <a:r>
              <a:rPr lang="en-GB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déplacer la barre vers la gauche et la droite en utilisant respectivement les flèches gauche et </a:t>
            </a:r>
            <a:r>
              <a:rPr lang="fr-FR" sz="2400" dirty="0" smtClean="0"/>
              <a:t>droite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</a:t>
            </a:r>
            <a:r>
              <a:rPr lang="fr-FR" sz="2400" dirty="0" smtClean="0"/>
              <a:t>alors augmenter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</a:t>
            </a:r>
            <a:r>
              <a:rPr lang="en-US" sz="2400" dirty="0" smtClean="0"/>
              <a:t>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Bien évidemment, vous </a:t>
            </a:r>
            <a:r>
              <a:rPr lang="fr-FR" sz="2400" dirty="0"/>
              <a:t>pourrez </a:t>
            </a:r>
            <a:r>
              <a:rPr lang="fr-FR" sz="2400" dirty="0" smtClean="0"/>
              <a:t>aussi raccourcir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flèche du </a:t>
            </a:r>
            <a:r>
              <a:rPr lang="fr-FR" sz="2400" dirty="0" smtClean="0"/>
              <a:t>bas: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Pour confirmer votre réponse, </a:t>
            </a:r>
            <a:r>
              <a:rPr lang="fr-FR" sz="2400" dirty="0"/>
              <a:t>appuyez sur </a:t>
            </a:r>
            <a:r>
              <a:rPr lang="fr-FR" sz="2400" dirty="0" smtClean="0"/>
              <a:t>« Entrée ».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avez 3 minutes pour répondre, après quoi la phase de mémorisation démarrera.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smtClean="0"/>
              <a:t>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Ce test </a:t>
            </a:r>
            <a:r>
              <a:rPr lang="en-GB" sz="2400" dirty="0" err="1" smtClean="0"/>
              <a:t>dure</a:t>
            </a:r>
            <a:r>
              <a:rPr lang="en-GB" sz="2400" dirty="0" smtClean="0"/>
              <a:t> environs 20 minutes.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Il s’agit d’un test mesurant votre capacité à </a:t>
            </a:r>
            <a:r>
              <a:rPr lang="fr-FR" sz="2400" dirty="0" err="1" smtClean="0"/>
              <a:t>auto-évaluer</a:t>
            </a:r>
            <a:r>
              <a:rPr lang="fr-FR" sz="2400" dirty="0" smtClean="0"/>
              <a:t> correctement vos compétences mentales. C’est ce qu’on appelle la </a:t>
            </a:r>
            <a:r>
              <a:rPr lang="fr-FR" sz="2400" i="1" dirty="0" smtClean="0"/>
              <a:t>métacognition</a:t>
            </a:r>
            <a:r>
              <a:rPr lang="fr-FR" sz="2400" dirty="0" smtClean="0"/>
              <a:t>.</a:t>
            </a:r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En</a:t>
            </a:r>
            <a:r>
              <a:rPr lang="en-GB" sz="2400" dirty="0" smtClean="0"/>
              <a:t> résumé,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allez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effectuer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série</a:t>
            </a:r>
            <a:r>
              <a:rPr lang="en-GB" sz="2400" dirty="0" smtClean="0"/>
              <a:t> de 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 Nous </a:t>
            </a:r>
            <a:r>
              <a:rPr lang="en-GB" sz="2400" dirty="0" err="1"/>
              <a:t>v</a:t>
            </a:r>
            <a:r>
              <a:rPr lang="en-GB" sz="2400" dirty="0" err="1" smtClean="0"/>
              <a:t>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</a:t>
            </a:r>
            <a:r>
              <a:rPr lang="en-GB" sz="2400" dirty="0" err="1" smtClean="0"/>
              <a:t>avoir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effectué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Note: v</a:t>
            </a:r>
            <a:r>
              <a:rPr lang="fr-FR" sz="2400" dirty="0" err="1" smtClean="0"/>
              <a:t>ous</a:t>
            </a:r>
            <a:r>
              <a:rPr lang="fr-FR" sz="2400" dirty="0" smtClean="0"/>
              <a:t> recevrez une </a:t>
            </a:r>
            <a:r>
              <a:rPr lang="fr-FR" sz="2400" dirty="0"/>
              <a:t>indemnisation financière de base de 2€ pour votre participation à ce test, quelle que soit votre performance. De plus, </a:t>
            </a:r>
            <a:r>
              <a:rPr lang="fr-FR" sz="2400" dirty="0" smtClean="0"/>
              <a:t>nous </a:t>
            </a:r>
            <a:r>
              <a:rPr lang="fr-FR" sz="2400" dirty="0"/>
              <a:t>sélectionnerons au hasard un </a:t>
            </a:r>
            <a:r>
              <a:rPr lang="fr-FR" sz="2400" dirty="0" smtClean="0"/>
              <a:t>exercice </a:t>
            </a:r>
            <a:r>
              <a:rPr lang="fr-FR" sz="2400" dirty="0"/>
              <a:t>du </a:t>
            </a:r>
            <a:r>
              <a:rPr lang="fr-FR" sz="2400" dirty="0" smtClean="0"/>
              <a:t>test </a:t>
            </a:r>
            <a:r>
              <a:rPr lang="fr-FR" sz="2400" dirty="0"/>
              <a:t>et vous recevrez </a:t>
            </a:r>
            <a:r>
              <a:rPr lang="fr-FR" sz="2400" dirty="0" smtClean="0"/>
              <a:t>un bonus de 2</a:t>
            </a:r>
            <a:r>
              <a:rPr lang="fr-FR" sz="2400" dirty="0"/>
              <a:t>€  si votre </a:t>
            </a:r>
            <a:r>
              <a:rPr lang="fr-FR" sz="2400" dirty="0" smtClean="0"/>
              <a:t>performance est adéquate.</a:t>
            </a:r>
            <a:endParaRPr lang="en-GB" sz="2400" dirty="0" smtClean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pourrez</a:t>
            </a:r>
            <a:r>
              <a:rPr lang="en-GB" sz="2400" dirty="0" smtClean="0"/>
              <a:t> </a:t>
            </a:r>
            <a:r>
              <a:rPr lang="en-GB" sz="2400" dirty="0" err="1" smtClean="0"/>
              <a:t>voir</a:t>
            </a:r>
            <a:r>
              <a:rPr lang="en-GB" sz="2400" dirty="0" smtClean="0"/>
              <a:t> et revoir les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autant</a:t>
            </a:r>
            <a:r>
              <a:rPr lang="en-GB" sz="2400" dirty="0" smtClean="0"/>
              <a:t> de </a:t>
            </a:r>
            <a:r>
              <a:rPr lang="en-GB" sz="2400" dirty="0" err="1" smtClean="0"/>
              <a:t>fois</a:t>
            </a:r>
            <a:r>
              <a:rPr lang="en-GB" sz="2400" dirty="0" smtClean="0"/>
              <a:t> que </a:t>
            </a:r>
            <a:r>
              <a:rPr lang="en-GB" sz="2400" dirty="0" err="1" smtClean="0"/>
              <a:t>vous</a:t>
            </a:r>
            <a:r>
              <a:rPr lang="en-GB" sz="2400" dirty="0" smtClean="0"/>
              <a:t> le </a:t>
            </a:r>
            <a:r>
              <a:rPr lang="en-GB" sz="2400" dirty="0" err="1" smtClean="0"/>
              <a:t>désirez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Après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visualisation de la grille, 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smtClean="0"/>
              <a:t>Si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souhaitez</a:t>
            </a:r>
            <a:r>
              <a:rPr lang="en-GB" sz="2400" dirty="0" smtClean="0"/>
              <a:t> revoir la grille, </a:t>
            </a:r>
            <a:r>
              <a:rPr lang="en-GB" sz="2400" dirty="0" err="1" smtClean="0"/>
              <a:t>cliquez</a:t>
            </a:r>
            <a:r>
              <a:rPr lang="en-GB" sz="2400" dirty="0" smtClean="0"/>
              <a:t> sur </a:t>
            </a:r>
            <a:r>
              <a:rPr lang="fr-FR" sz="2400" dirty="0"/>
              <a:t>le bouton « Oui </a:t>
            </a:r>
            <a:r>
              <a:rPr lang="fr-FR" sz="2400" dirty="0" smtClean="0"/>
              <a:t>».</a:t>
            </a:r>
            <a:endParaRPr lang="fr-FR" sz="2400" dirty="0"/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</a:t>
            </a:r>
            <a:r>
              <a:rPr lang="fr-FR" sz="2400" dirty="0" smtClean="0"/>
              <a:t>et passer </a:t>
            </a:r>
            <a:r>
              <a:rPr lang="fr-FR" sz="2400" dirty="0"/>
              <a:t>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</a:t>
            </a:r>
            <a:r>
              <a:rPr lang="fr-FR" sz="2400" dirty="0"/>
              <a:t>avez </a:t>
            </a:r>
            <a:r>
              <a:rPr lang="fr-FR" sz="2400" dirty="0" smtClean="0"/>
              <a:t>5 </a:t>
            </a:r>
            <a:r>
              <a:rPr lang="fr-FR" sz="2400" dirty="0" smtClean="0"/>
              <a:t>secondes seulement </a:t>
            </a:r>
            <a:r>
              <a:rPr lang="fr-FR" sz="2400" dirty="0"/>
              <a:t>pour répondre, après quoi la phase </a:t>
            </a:r>
            <a:r>
              <a:rPr lang="en-GB" sz="2400" dirty="0" smtClean="0"/>
              <a:t>de </a:t>
            </a:r>
            <a:r>
              <a:rPr lang="en-GB" sz="2400" dirty="0"/>
              <a:t>test </a:t>
            </a:r>
            <a:r>
              <a:rPr lang="en-GB" sz="2400" dirty="0" err="1" smtClean="0"/>
              <a:t>démarrera</a:t>
            </a:r>
            <a:r>
              <a:rPr lang="en-GB" sz="2400" dirty="0" smtClean="0"/>
              <a:t>…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smtClean="0"/>
              <a:t>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montrerons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 (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):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cliquer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Il se peut que vous ne vous </a:t>
            </a:r>
            <a:r>
              <a:rPr lang="fr-FR" sz="2400" dirty="0" smtClean="0"/>
              <a:t>rappeliez </a:t>
            </a:r>
            <a:r>
              <a:rPr lang="fr-FR" sz="2400" dirty="0" smtClean="0"/>
              <a:t>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Lorsque vous pensez avoir atteint le score cible, cliquez sur le bouton « je crois avoir atteint le score cible » pour terminer la phase de test:</a:t>
            </a:r>
            <a:endParaRPr lang="fr-F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 smtClean="0"/>
              <a:t>d’évaluer</a:t>
            </a:r>
            <a:r>
              <a:rPr lang="en-US" sz="2400" dirty="0" smtClean="0"/>
              <a:t>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confiance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 smtClean="0"/>
              <a:t>Répondez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cliquant</a:t>
            </a:r>
            <a:r>
              <a:rPr lang="en-US" sz="2400" dirty="0" smtClean="0"/>
              <a:t> </a:t>
            </a:r>
            <a:r>
              <a:rPr lang="en-US" sz="2400" dirty="0"/>
              <a:t>sur le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</a:t>
            </a:r>
            <a:r>
              <a:rPr lang="en-US" sz="2400" dirty="0" err="1" smtClean="0"/>
              <a:t>d’emplacements</a:t>
            </a:r>
            <a:r>
              <a:rPr lang="en-US" sz="2400" dirty="0" smtClean="0"/>
              <a:t> que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pensez</a:t>
            </a:r>
            <a:r>
              <a:rPr lang="en-US" sz="2400" dirty="0" smtClean="0"/>
              <a:t> </a:t>
            </a:r>
            <a:r>
              <a:rPr lang="en-US" sz="2400" dirty="0" err="1" smtClean="0"/>
              <a:t>avoir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correctement</a:t>
            </a:r>
            <a:r>
              <a:rPr lang="en-US" sz="2400" dirty="0" smtClean="0"/>
              <a:t> </a:t>
            </a:r>
            <a:r>
              <a:rPr lang="en-US" sz="2400" dirty="0" err="1" smtClean="0"/>
              <a:t>deviné</a:t>
            </a:r>
            <a:r>
              <a:rPr lang="en-US" sz="2400" dirty="0" smtClean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smtClean="0"/>
              <a:t>le </a:t>
            </a:r>
            <a:r>
              <a:rPr lang="en-US" sz="2400" dirty="0" err="1" smtClean="0"/>
              <a:t>jugement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Nous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montrerons</a:t>
            </a:r>
            <a:r>
              <a:rPr lang="en-US" sz="2400" dirty="0" smtClean="0"/>
              <a:t>, </a:t>
            </a:r>
            <a:r>
              <a:rPr lang="en-US" sz="2400" dirty="0" err="1" smtClean="0"/>
              <a:t>une</a:t>
            </a:r>
            <a:r>
              <a:rPr lang="en-US" sz="2400" dirty="0" smtClean="0"/>
              <a:t> à </a:t>
            </a:r>
            <a:r>
              <a:rPr lang="en-US" sz="2400" dirty="0" err="1" smtClean="0"/>
              <a:t>une</a:t>
            </a:r>
            <a:r>
              <a:rPr lang="en-US" sz="2400" dirty="0" smtClean="0"/>
              <a:t>,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</a:t>
            </a:r>
            <a:r>
              <a:rPr lang="en-US" sz="2400" dirty="0" err="1" smtClean="0"/>
              <a:t>paire</a:t>
            </a:r>
            <a:r>
              <a:rPr lang="en-US" sz="2400" dirty="0" smtClean="0"/>
              <a:t> de </a:t>
            </a:r>
            <a:r>
              <a:rPr lang="en-US" sz="2400" dirty="0" err="1" smtClean="0"/>
              <a:t>chiffres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Le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/>
              <a:t>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</a:t>
            </a:r>
            <a:r>
              <a:rPr lang="en-GB" sz="2400" dirty="0" smtClean="0"/>
              <a:t>test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jaune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</a:t>
            </a:r>
            <a:r>
              <a:rPr lang="en-GB" sz="2400" dirty="0" err="1" smtClean="0"/>
              <a:t>erronné</a:t>
            </a:r>
            <a:r>
              <a:rPr lang="en-GB" sz="2400" dirty="0" smtClean="0"/>
              <a:t>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smtClean="0"/>
              <a:t>rouge: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PRINCIPE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exercise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souvenir de la position de 8 </a:t>
            </a:r>
            <a:r>
              <a:rPr lang="en-GB" sz="2400" dirty="0" err="1" smtClean="0"/>
              <a:t>paires</a:t>
            </a:r>
            <a:r>
              <a:rPr lang="en-GB" sz="2400" dirty="0" smtClean="0"/>
              <a:t> de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disposés</a:t>
            </a:r>
            <a:r>
              <a:rPr lang="en-GB" sz="2400" dirty="0" smtClean="0"/>
              <a:t> sur </a:t>
            </a:r>
            <a:r>
              <a:rPr lang="en-GB" sz="2400" dirty="0" err="1" smtClean="0"/>
              <a:t>une</a:t>
            </a:r>
            <a:r>
              <a:rPr lang="en-GB" sz="2400" dirty="0" smtClean="0"/>
              <a:t> grille </a:t>
            </a:r>
            <a:r>
              <a:rPr lang="en-GB" sz="2400" dirty="0" err="1" smtClean="0"/>
              <a:t>carrée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l’exemple</a:t>
            </a:r>
            <a:r>
              <a:rPr lang="en-GB" sz="2400" dirty="0" smtClean="0"/>
              <a:t> </a:t>
            </a:r>
            <a:r>
              <a:rPr lang="en-GB" sz="2400" dirty="0" err="1" smtClean="0"/>
              <a:t>suivant</a:t>
            </a:r>
            <a:r>
              <a:rPr lang="en-GB" sz="2400" dirty="0" smtClean="0"/>
              <a:t>, les </a:t>
            </a:r>
            <a:r>
              <a:rPr lang="en-GB" sz="2400" dirty="0" err="1" smtClean="0"/>
              <a:t>deux</a:t>
            </a:r>
            <a:r>
              <a:rPr lang="en-GB" sz="2400" dirty="0" smtClean="0"/>
              <a:t>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smtClean="0"/>
              <a:t>“1” </a:t>
            </a:r>
            <a:r>
              <a:rPr lang="en-GB" sz="2400" dirty="0" err="1" smtClean="0"/>
              <a:t>forment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, </a:t>
            </a:r>
            <a:r>
              <a:rPr lang="en-GB" sz="2400" dirty="0" err="1" smtClean="0"/>
              <a:t>dont</a:t>
            </a:r>
            <a:r>
              <a:rPr lang="en-GB" sz="2400" dirty="0" smtClean="0"/>
              <a:t>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element </a:t>
            </a:r>
            <a:r>
              <a:rPr lang="en-GB" sz="2400" dirty="0" err="1" smtClean="0"/>
              <a:t>est</a:t>
            </a:r>
            <a:r>
              <a:rPr lang="en-GB" sz="2400" dirty="0" smtClean="0"/>
              <a:t> </a:t>
            </a:r>
            <a:r>
              <a:rPr lang="en-GB" sz="2400" dirty="0" err="1" smtClean="0"/>
              <a:t>positionné</a:t>
            </a:r>
            <a:r>
              <a:rPr lang="en-GB" sz="2400" dirty="0" smtClean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correct,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 smtClean="0"/>
              <a:t>vert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D’UN EXERCICE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 smtClean="0"/>
              <a:t>l’étape</a:t>
            </a:r>
            <a:r>
              <a:rPr lang="en-US" sz="2400" dirty="0" smtClean="0"/>
              <a:t> 6 (retour </a:t>
            </a:r>
            <a:r>
              <a:rPr lang="en-US" sz="2400" dirty="0"/>
              <a:t>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 smtClean="0"/>
              <a:t>exercice</a:t>
            </a:r>
            <a:r>
              <a:rPr lang="en-US" sz="2400" dirty="0" smtClean="0"/>
              <a:t> </a:t>
            </a:r>
            <a:r>
              <a:rPr lang="en-US" sz="2400" dirty="0"/>
              <a:t>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</a:t>
            </a:r>
            <a:r>
              <a:rPr lang="fr-FR" sz="2400" dirty="0" smtClean="0"/>
              <a:t>démarrer </a:t>
            </a:r>
            <a:r>
              <a:rPr lang="fr-FR" sz="2400" dirty="0"/>
              <a:t>le prochain </a:t>
            </a:r>
            <a:r>
              <a:rPr lang="fr-FR" sz="2400" dirty="0" smtClean="0"/>
              <a:t>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navigateur</a:t>
            </a:r>
            <a:r>
              <a:rPr lang="en-US" sz="2400" dirty="0" smtClean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</a:t>
            </a:r>
            <a:r>
              <a:rPr lang="en-US" sz="2400" dirty="0" smtClean="0"/>
              <a:t>le test </a:t>
            </a:r>
            <a:r>
              <a:rPr lang="en-US" sz="2400" dirty="0" err="1" smtClean="0"/>
              <a:t>depuis</a:t>
            </a:r>
            <a:r>
              <a:rPr lang="en-US" sz="2400" dirty="0" smtClean="0"/>
              <a:t> </a:t>
            </a:r>
            <a:r>
              <a:rPr lang="en-US" sz="2400" dirty="0" smtClean="0"/>
              <a:t>le </a:t>
            </a:r>
            <a:r>
              <a:rPr lang="en-US" sz="2400" dirty="0" smtClean="0"/>
              <a:t>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</a:t>
            </a:r>
            <a:r>
              <a:rPr lang="en-GB" sz="2400" b="1" dirty="0" smtClean="0">
                <a:solidFill>
                  <a:srgbClr val="0070C0"/>
                </a:solidFill>
              </a:rPr>
              <a:t>PETITE VARIATION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certains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, nous </a:t>
            </a:r>
            <a:r>
              <a:rPr lang="en-GB" sz="2400" dirty="0" err="1" smtClean="0"/>
              <a:t>remplacerons</a:t>
            </a:r>
            <a:r>
              <a:rPr lang="en-GB" sz="2400" dirty="0" smtClean="0"/>
              <a:t> la phase de test par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confiance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Répondez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déplaçant</a:t>
            </a:r>
            <a:r>
              <a:rPr lang="en-GB" sz="2400" dirty="0" smtClean="0"/>
              <a:t> le </a:t>
            </a:r>
            <a:r>
              <a:rPr lang="en-GB" sz="2400" dirty="0" err="1" smtClean="0"/>
              <a:t>curseur</a:t>
            </a:r>
            <a:r>
              <a:rPr lang="en-GB" sz="2400" dirty="0"/>
              <a:t> </a:t>
            </a:r>
            <a:r>
              <a:rPr lang="en-GB" sz="2400" dirty="0" smtClean="0"/>
              <a:t>de </a:t>
            </a:r>
            <a:r>
              <a:rPr lang="en-GB" sz="2400" dirty="0" err="1" smtClean="0"/>
              <a:t>manière</a:t>
            </a:r>
            <a:r>
              <a:rPr lang="en-GB" sz="2400" dirty="0" smtClean="0"/>
              <a:t> à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certitude </a:t>
            </a:r>
            <a:r>
              <a:rPr lang="en-GB" sz="2400" dirty="0" err="1" smtClean="0"/>
              <a:t>d’atteindre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, </a:t>
            </a:r>
            <a:r>
              <a:rPr lang="en-GB" sz="2400" dirty="0" err="1" smtClean="0"/>
              <a:t>si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aviez</a:t>
            </a:r>
            <a:r>
              <a:rPr lang="en-GB" sz="2400" dirty="0" smtClean="0"/>
              <a:t> </a:t>
            </a:r>
            <a:r>
              <a:rPr lang="en-GB" sz="2400" dirty="0" err="1" smtClean="0"/>
              <a:t>été</a:t>
            </a:r>
            <a:r>
              <a:rPr lang="en-GB" sz="2400" dirty="0" smtClean="0"/>
              <a:t> </a:t>
            </a:r>
            <a:r>
              <a:rPr lang="en-GB" sz="2400" dirty="0" err="1" smtClean="0"/>
              <a:t>testé</a:t>
            </a:r>
            <a:r>
              <a:rPr lang="en-GB" sz="2400" dirty="0" smtClean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6 </a:t>
            </a:r>
            <a:r>
              <a:rPr lang="en-GB" sz="2400" dirty="0" err="1" smtClean="0"/>
              <a:t>étapes</a:t>
            </a:r>
            <a:r>
              <a:rPr lang="en-GB" sz="2400" dirty="0" smtClean="0"/>
              <a:t>: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1: indication du score </a:t>
            </a:r>
            <a:r>
              <a:rPr lang="en-GB" sz="2400" dirty="0" err="1" smtClean="0"/>
              <a:t>cible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2: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</a:t>
            </a:r>
            <a:r>
              <a:rPr lang="en-GB" sz="2400" dirty="0" err="1" smtClean="0"/>
              <a:t>d’efficacité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3: phase de </a:t>
            </a:r>
            <a:r>
              <a:rPr lang="en-GB" sz="2400" dirty="0" err="1" smtClean="0"/>
              <a:t>mémorisation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4: phase de test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5: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de </a:t>
            </a:r>
            <a:r>
              <a:rPr lang="en-GB" sz="2400" dirty="0" err="1" smtClean="0"/>
              <a:t>confiance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6: retour sur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Relisez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instructions </a:t>
            </a:r>
            <a:r>
              <a:rPr lang="en-GB" sz="2400" dirty="0" err="1" smtClean="0"/>
              <a:t>jusqu’à</a:t>
            </a:r>
            <a:r>
              <a:rPr lang="en-GB" sz="2400" dirty="0" smtClean="0"/>
              <a:t> </a:t>
            </a:r>
            <a:r>
              <a:rPr lang="en-GB" sz="2400" dirty="0" err="1" smtClean="0"/>
              <a:t>ce</a:t>
            </a:r>
            <a:r>
              <a:rPr lang="en-GB" sz="2400" dirty="0" smtClean="0"/>
              <a:t> </a:t>
            </a:r>
            <a:r>
              <a:rPr lang="en-GB" sz="2400" dirty="0" err="1" smtClean="0"/>
              <a:t>qu’elles</a:t>
            </a:r>
            <a:r>
              <a:rPr lang="en-GB" sz="2400" dirty="0" smtClean="0"/>
              <a:t> </a:t>
            </a:r>
            <a:r>
              <a:rPr lang="en-GB" sz="2400" dirty="0" err="1" smtClean="0"/>
              <a:t>soient</a:t>
            </a:r>
            <a:r>
              <a:rPr lang="en-GB" sz="2400" dirty="0" smtClean="0"/>
              <a:t> </a:t>
            </a:r>
            <a:r>
              <a:rPr lang="en-GB" sz="2400" dirty="0" err="1" smtClean="0"/>
              <a:t>parfaitement</a:t>
            </a:r>
            <a:r>
              <a:rPr lang="en-GB" sz="2400" dirty="0" smtClean="0"/>
              <a:t> </a:t>
            </a:r>
            <a:r>
              <a:rPr lang="en-GB" sz="2400" dirty="0" err="1" smtClean="0"/>
              <a:t>claires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êtes</a:t>
            </a:r>
            <a:r>
              <a:rPr lang="en-GB" sz="2400" dirty="0" smtClean="0"/>
              <a:t> prêt(e)? </a:t>
            </a:r>
            <a:r>
              <a:rPr lang="en-GB" sz="2400" dirty="0" err="1" smtClean="0"/>
              <a:t>Cest</a:t>
            </a:r>
            <a:r>
              <a:rPr lang="en-GB" sz="2400" dirty="0" smtClean="0"/>
              <a:t> </a:t>
            </a:r>
            <a:r>
              <a:rPr lang="en-GB" sz="2400" dirty="0" err="1" smtClean="0"/>
              <a:t>parti</a:t>
            </a:r>
            <a:r>
              <a:rPr lang="en-GB" sz="2400" dirty="0" smtClean="0"/>
              <a:t>…</a:t>
            </a:r>
            <a:endParaRPr lang="en-GB" sz="2400" dirty="0"/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latin typeface="+mn-lt"/>
              </a:rPr>
              <a:t>Le test de métacognition </a:t>
            </a:r>
            <a:r>
              <a:rPr lang="fr-FR" sz="2400" dirty="0">
                <a:latin typeface="+mn-lt"/>
              </a:rPr>
              <a:t>est maintenant </a:t>
            </a:r>
            <a:r>
              <a:rPr lang="fr-FR" sz="2400" dirty="0" smtClean="0">
                <a:latin typeface="+mn-lt"/>
              </a:rPr>
              <a:t>terminé.</a:t>
            </a:r>
            <a:r>
              <a:rPr lang="fr-FR" sz="2400" dirty="0">
                <a:latin typeface="+mn-lt"/>
              </a:rPr>
              <a:t/>
            </a:r>
            <a:br>
              <a:rPr lang="fr-FR" sz="2400" dirty="0">
                <a:latin typeface="+mn-lt"/>
              </a:rPr>
            </a:br>
            <a:r>
              <a:rPr lang="fr-FR" sz="2400" dirty="0">
                <a:latin typeface="+mn-lt"/>
              </a:rPr>
              <a:t> </a:t>
            </a:r>
            <a:br>
              <a:rPr lang="fr-FR" sz="2400" dirty="0">
                <a:latin typeface="+mn-lt"/>
              </a:rPr>
            </a:br>
            <a:r>
              <a:rPr lang="fr-FR" sz="2400" dirty="0">
                <a:latin typeface="+mn-lt"/>
              </a:rPr>
              <a:t>Merci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DU TEST DE METACOGNITION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E0DEE1-FC76-AB42-A24F-D4D41E2BA40D}"/>
              </a:ext>
            </a:extLst>
          </p:cNvPr>
          <p:cNvSpPr/>
          <p:nvPr/>
        </p:nvSpPr>
        <p:spPr>
          <a:xfrm>
            <a:off x="3856192" y="6233684"/>
            <a:ext cx="4521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la flèche droite [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pour finir</a:t>
            </a:r>
          </a:p>
        </p:txBody>
      </p:sp>
    </p:spTree>
    <p:extLst>
      <p:ext uri="{BB962C8B-B14F-4D97-AF65-F5344CB8AC3E}">
        <p14:creationId xmlns:p14="http://schemas.microsoft.com/office/powerpoint/2010/main" val="7148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Nous </a:t>
            </a:r>
            <a:r>
              <a:rPr lang="en-GB" sz="2400" dirty="0" err="1" smtClean="0"/>
              <a:t>testerons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montrant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TEST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alors</a:t>
            </a:r>
            <a:r>
              <a:rPr lang="en-GB" sz="2400" dirty="0" smtClean="0"/>
              <a:t> nous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Cela dit, avant chaque essai, nous vous indiquerons le nombre de paires de chiffres dont vous devrez vous </a:t>
            </a:r>
            <a:r>
              <a:rPr lang="fr-FR" sz="2400" dirty="0" err="1" smtClean="0"/>
              <a:t>rappeller</a:t>
            </a:r>
            <a:r>
              <a:rPr lang="fr-FR" sz="2400" dirty="0" smtClean="0"/>
              <a:t> pour obtenir le bonus financier. C’est ce que nous </a:t>
            </a:r>
            <a:r>
              <a:rPr lang="fr-FR" sz="2400" dirty="0" err="1" smtClean="0"/>
              <a:t>appellons</a:t>
            </a:r>
            <a:r>
              <a:rPr lang="fr-FR" sz="2400" dirty="0" smtClean="0"/>
              <a:t> le « </a:t>
            </a:r>
            <a:r>
              <a:rPr lang="fr-FR" sz="2400" b="1" dirty="0" smtClean="0"/>
              <a:t>score cible</a:t>
            </a:r>
            <a:r>
              <a:rPr lang="fr-FR" sz="2400" dirty="0" smtClean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La difficulté de chaque exercice </a:t>
            </a:r>
            <a:r>
              <a:rPr lang="fr-FR" sz="2400" dirty="0" smtClean="0"/>
              <a:t>dépend </a:t>
            </a:r>
            <a:r>
              <a:rPr lang="fr-FR" sz="2400" dirty="0" smtClean="0"/>
              <a:t>donc du score cible. Lors de la phase de </a:t>
            </a:r>
            <a:r>
              <a:rPr lang="fr-FR" sz="2400" dirty="0" smtClean="0"/>
              <a:t>mémorisation</a:t>
            </a:r>
            <a:r>
              <a:rPr lang="fr-FR" sz="2400" dirty="0" smtClean="0"/>
              <a:t>, vous devrez doser votre effort pour atteindre le score cible.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MEMORISATION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EVALUATION DE LA METACOGNITION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memorisation, et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test.</a:t>
            </a:r>
            <a:endParaRPr lang="en-GB" sz="2400" dirty="0"/>
          </a:p>
          <a:p>
            <a:pPr algn="ctr"/>
            <a:endParaRPr lang="en-GB" sz="2400" b="1" dirty="0"/>
          </a:p>
          <a:p>
            <a:pPr algn="ctr"/>
            <a:r>
              <a:rPr lang="en-GB" sz="2400" dirty="0" smtClean="0"/>
              <a:t>De plus,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la phase de test.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évaluations</a:t>
            </a:r>
            <a:r>
              <a:rPr lang="en-GB" sz="2400" dirty="0" smtClean="0"/>
              <a:t> </a:t>
            </a:r>
            <a:r>
              <a:rPr lang="en-GB" sz="2400" dirty="0" err="1" smtClean="0"/>
              <a:t>sont</a:t>
            </a:r>
            <a:r>
              <a:rPr lang="en-GB" sz="2400" dirty="0" smtClean="0"/>
              <a:t> </a:t>
            </a:r>
            <a:r>
              <a:rPr lang="en-GB" sz="2400" dirty="0" err="1" smtClean="0"/>
              <a:t>importantes</a:t>
            </a:r>
            <a:r>
              <a:rPr lang="en-GB" sz="2400" dirty="0" smtClean="0"/>
              <a:t> pour </a:t>
            </a:r>
            <a:r>
              <a:rPr lang="en-GB" sz="2400" dirty="0" err="1" smtClean="0"/>
              <a:t>mesurer</a:t>
            </a:r>
            <a:r>
              <a:rPr lang="en-GB" sz="2400" dirty="0" smtClean="0"/>
              <a:t> la </a:t>
            </a:r>
            <a:r>
              <a:rPr lang="en-GB" sz="2400" dirty="0" err="1" smtClean="0"/>
              <a:t>métacognition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maintenant</a:t>
            </a:r>
            <a:r>
              <a:rPr lang="en-GB" sz="2400" dirty="0" smtClean="0"/>
              <a:t> </a:t>
            </a:r>
            <a:r>
              <a:rPr lang="en-GB" sz="2400" dirty="0" err="1" smtClean="0"/>
              <a:t>détailler</a:t>
            </a:r>
            <a:r>
              <a:rPr lang="en-GB" sz="2400" dirty="0" smtClean="0"/>
              <a:t> les 6 </a:t>
            </a:r>
            <a:r>
              <a:rPr lang="fr-FR" sz="2400" dirty="0" smtClean="0"/>
              <a:t>«</a:t>
            </a:r>
            <a:r>
              <a:rPr lang="fr-FR" sz="2400" dirty="0"/>
              <a:t> </a:t>
            </a:r>
            <a:r>
              <a:rPr lang="en-GB" sz="2400" dirty="0" err="1"/>
              <a:t>étapes</a:t>
            </a:r>
            <a:r>
              <a:rPr lang="fr-FR" sz="2400" dirty="0"/>
              <a:t> </a:t>
            </a:r>
            <a:r>
              <a:rPr lang="fr-FR" sz="2400" dirty="0" smtClean="0"/>
              <a:t>» de chaque exercice de mémoire.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1 - </a:t>
            </a:r>
            <a:r>
              <a:rPr lang="en-GB" sz="2400" b="1" dirty="0">
                <a:solidFill>
                  <a:srgbClr val="0070C0"/>
                </a:solidFill>
              </a:rPr>
              <a:t>AFFICHAGE </a:t>
            </a:r>
            <a:r>
              <a:rPr lang="en-GB" sz="2400" b="1" dirty="0" smtClean="0">
                <a:solidFill>
                  <a:srgbClr val="0070C0"/>
                </a:solidFill>
              </a:rPr>
              <a:t>DU </a:t>
            </a:r>
            <a:r>
              <a:rPr lang="en-GB" sz="2400" b="1" dirty="0">
                <a:solidFill>
                  <a:srgbClr val="0070C0"/>
                </a:solidFill>
              </a:rPr>
              <a:t>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Avant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fr-FR" sz="2400" dirty="0" smtClean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Ensuite</a:t>
            </a:r>
            <a:r>
              <a:rPr lang="en-GB" sz="2400" dirty="0" smtClean="0"/>
              <a:t>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l’effort</a:t>
            </a:r>
            <a:r>
              <a:rPr lang="en-GB" sz="2400" dirty="0" smtClean="0"/>
              <a:t> </a:t>
            </a:r>
            <a:r>
              <a:rPr lang="en-GB" sz="2400" dirty="0" err="1" smtClean="0"/>
              <a:t>qu’il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faudra</a:t>
            </a:r>
            <a:r>
              <a:rPr lang="en-GB" sz="2400" dirty="0" smtClean="0"/>
              <a:t> </a:t>
            </a:r>
            <a:r>
              <a:rPr lang="en-GB" sz="2400" dirty="0" err="1" smtClean="0"/>
              <a:t>fournir</a:t>
            </a:r>
            <a:r>
              <a:rPr lang="en-GB" sz="2400" dirty="0" smtClean="0"/>
              <a:t> pour </a:t>
            </a:r>
            <a:r>
              <a:rPr lang="en-GB" sz="2400" dirty="0" err="1" smtClean="0"/>
              <a:t>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smtClean="0"/>
              <a:t>les </a:t>
            </a:r>
            <a:r>
              <a:rPr lang="en-GB" sz="2400" b="1" dirty="0" err="1" smtClean="0"/>
              <a:t>chiffres</a:t>
            </a:r>
            <a:r>
              <a:rPr lang="en-GB" sz="2400" b="1" dirty="0" smtClean="0"/>
              <a:t> de la grille </a:t>
            </a:r>
            <a:r>
              <a:rPr lang="en-GB" sz="2400" b="1" dirty="0"/>
              <a:t>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 smtClean="0"/>
              <a:t>atteindre</a:t>
            </a:r>
            <a:r>
              <a:rPr lang="en-GB" sz="2400" b="1" dirty="0" smtClean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Au </a:t>
            </a:r>
            <a:r>
              <a:rPr lang="en-GB" sz="2400" dirty="0"/>
              <a:t>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smtClean="0"/>
              <a:t>difficile. </a:t>
            </a:r>
            <a:r>
              <a:rPr lang="en-GB" sz="2400" dirty="0" err="1" smtClean="0"/>
              <a:t>C’est</a:t>
            </a:r>
            <a:r>
              <a:rPr lang="en-GB" sz="2400" dirty="0" smtClean="0"/>
              <a:t> normal: </a:t>
            </a:r>
            <a:r>
              <a:rPr lang="en-GB" sz="2400" dirty="0" err="1" smtClean="0"/>
              <a:t>essayez</a:t>
            </a:r>
            <a:r>
              <a:rPr lang="en-GB" sz="2400" dirty="0" smtClean="0"/>
              <a:t> </a:t>
            </a:r>
            <a:r>
              <a:rPr lang="en-GB" sz="2400" dirty="0" err="1" smtClean="0"/>
              <a:t>simplement</a:t>
            </a:r>
            <a:r>
              <a:rPr lang="en-GB" sz="2400" dirty="0" smtClean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en-GB" sz="2400" dirty="0" smtClean="0"/>
              <a:t>le </a:t>
            </a:r>
            <a:r>
              <a:rPr lang="en-GB" sz="2400" dirty="0" err="1"/>
              <a:t>mieux</a:t>
            </a:r>
            <a:r>
              <a:rPr lang="en-GB" sz="2400" dirty="0"/>
              <a:t> </a:t>
            </a:r>
            <a:r>
              <a:rPr lang="en-GB" sz="2400" dirty="0" smtClean="0"/>
              <a:t>possible.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Vous répondrez </a:t>
            </a:r>
            <a:r>
              <a:rPr lang="fr-FR" sz="2400" dirty="0"/>
              <a:t>à cette question en </a:t>
            </a:r>
            <a:r>
              <a:rPr lang="fr-FR" sz="2400" dirty="0" smtClean="0"/>
              <a:t>déplaçant la </a:t>
            </a:r>
            <a:r>
              <a:rPr lang="fr-FR" sz="2400" dirty="0"/>
              <a:t>barre rouge le long </a:t>
            </a:r>
            <a:r>
              <a:rPr lang="fr-FR" sz="2400" dirty="0" smtClean="0"/>
              <a:t>de la règle numérique: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l’exemple ci-dessus, j’ai répondu que j’aurai besoin de voir les chiffres de la grille entre 8 et 11 fois pour atteindre le score cible…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7637</TotalTime>
  <Words>1576</Words>
  <Application>Microsoft Office PowerPoint</Application>
  <PresentationFormat>Grand écran</PresentationFormat>
  <Paragraphs>125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test de métacognition est maintenant terminé.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DAUNIZEAU Jean</cp:lastModifiedBy>
  <cp:revision>106</cp:revision>
  <dcterms:created xsi:type="dcterms:W3CDTF">2020-02-28T14:25:54Z</dcterms:created>
  <dcterms:modified xsi:type="dcterms:W3CDTF">2020-07-20T13:18:16Z</dcterms:modified>
</cp:coreProperties>
</file>