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260" r:id="rId4"/>
    <p:sldId id="268" r:id="rId5"/>
    <p:sldId id="288" r:id="rId6"/>
    <p:sldId id="300" r:id="rId7"/>
    <p:sldId id="301" r:id="rId8"/>
    <p:sldId id="275" r:id="rId9"/>
    <p:sldId id="276" r:id="rId10"/>
    <p:sldId id="272" r:id="rId11"/>
    <p:sldId id="295" r:id="rId12"/>
    <p:sldId id="296" r:id="rId13"/>
    <p:sldId id="297" r:id="rId14"/>
    <p:sldId id="287" r:id="rId15"/>
  </p:sldIdLst>
  <p:sldSz cx="12192000" cy="6858000"/>
  <p:notesSz cx="6858000" cy="9144000"/>
  <p:defaultTextStyle>
    <a:defPPr>
      <a:defRPr lang="fr-FR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UNIZEAU Jean" initials="DJ" lastIdx="6" clrIdx="0">
    <p:extLst>
      <p:ext uri="{19B8F6BF-5375-455C-9EA6-DF929625EA0E}">
        <p15:presenceInfo xmlns:p15="http://schemas.microsoft.com/office/powerpoint/2012/main" userId="DAUNIZEAU Je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83A"/>
    <a:srgbClr val="39B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59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7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35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27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611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2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81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5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7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F4E-9AD6-4EE5-9343-468C572CABA6}" type="datetimeFigureOut">
              <a:rPr lang="fr-FR" smtClean="0"/>
              <a:t>17/07/2020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F53C-98F8-4EF1-8F44-F193611899A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TEST D’ATTENTION:</a:t>
            </a:r>
          </a:p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INSTRUCTIONS</a:t>
            </a:r>
            <a:endParaRPr lang="en-GB" sz="2400" b="1" dirty="0" smtClean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 smtClean="0"/>
              <a:t>Veuillez</a:t>
            </a:r>
            <a:r>
              <a:rPr lang="en-GB" sz="2400" dirty="0" smtClean="0"/>
              <a:t> lire </a:t>
            </a:r>
            <a:r>
              <a:rPr lang="en-GB" sz="2400" dirty="0" err="1" smtClean="0"/>
              <a:t>attentivement</a:t>
            </a:r>
            <a:r>
              <a:rPr lang="en-GB" sz="2400" dirty="0" smtClean="0"/>
              <a:t> les instructions qui </a:t>
            </a:r>
            <a:r>
              <a:rPr lang="en-GB" sz="2400" dirty="0" err="1" smtClean="0"/>
              <a:t>vont</a:t>
            </a:r>
            <a:r>
              <a:rPr lang="en-GB" sz="2400" dirty="0" smtClean="0"/>
              <a:t> </a:t>
            </a:r>
            <a:r>
              <a:rPr lang="en-GB" sz="2400" dirty="0" err="1" smtClean="0"/>
              <a:t>suivre</a:t>
            </a:r>
            <a:r>
              <a:rPr lang="en-GB" sz="2400" dirty="0" smtClean="0"/>
              <a:t>.</a:t>
            </a:r>
            <a:endParaRPr lang="en-GB" sz="2400" dirty="0"/>
          </a:p>
          <a:p>
            <a:pPr algn="ctr">
              <a:lnSpc>
                <a:spcPct val="150000"/>
              </a:lnSpc>
            </a:pPr>
            <a:r>
              <a:rPr lang="en-GB" sz="2400" dirty="0" err="1" smtClean="0"/>
              <a:t>Appuyez</a:t>
            </a:r>
            <a:r>
              <a:rPr lang="en-GB" sz="2400" dirty="0" smtClean="0"/>
              <a:t> </a:t>
            </a:r>
            <a:r>
              <a:rPr lang="en-GB" sz="2400" dirty="0"/>
              <a:t>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 smtClean="0"/>
              <a:t>flèche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droite</a:t>
            </a:r>
            <a:r>
              <a:rPr lang="fr-FR" sz="2400" dirty="0"/>
              <a:t> »</a:t>
            </a:r>
            <a:r>
              <a:rPr lang="en-GB" sz="2400" dirty="0"/>
              <a:t> </a:t>
            </a:r>
            <a:r>
              <a:rPr lang="en-GB" sz="2400" dirty="0" smtClean="0"/>
              <a:t>[</a:t>
            </a:r>
            <a:r>
              <a:rPr lang="en-GB" sz="2400" dirty="0" smtClean="0">
                <a:sym typeface="Wingdings" panose="05000000000000000000" pitchFamily="2" charset="2"/>
              </a:rPr>
              <a:t>] </a:t>
            </a:r>
            <a:r>
              <a:rPr lang="en-GB" sz="2400" dirty="0" smtClean="0"/>
              <a:t>pour </a:t>
            </a:r>
            <a:r>
              <a:rPr lang="en-GB" sz="2400" dirty="0"/>
              <a:t>continuer et lire la </a:t>
            </a:r>
            <a:r>
              <a:rPr lang="en-GB" sz="2400" dirty="0" smtClean="0"/>
              <a:t>suite.</a:t>
            </a:r>
            <a:endParaRPr lang="en-GB" sz="2400" dirty="0"/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 smtClean="0"/>
              <a:t>flèche</a:t>
            </a:r>
            <a:r>
              <a:rPr lang="en-GB" sz="2400" dirty="0" smtClean="0"/>
              <a:t> </a:t>
            </a:r>
            <a:r>
              <a:rPr lang="en-GB" sz="2400" dirty="0"/>
              <a:t>de gauche </a:t>
            </a:r>
            <a:r>
              <a:rPr lang="fr-FR" sz="2400" dirty="0"/>
              <a:t>»</a:t>
            </a:r>
            <a:r>
              <a:rPr lang="en-GB" sz="2400" dirty="0"/>
              <a:t> </a:t>
            </a:r>
            <a:r>
              <a:rPr lang="en-GB" sz="2400" dirty="0" smtClean="0"/>
              <a:t>[</a:t>
            </a:r>
            <a:r>
              <a:rPr lang="en-GB" sz="2400" dirty="0" smtClean="0">
                <a:sym typeface="Wingdings" panose="05000000000000000000" pitchFamily="2" charset="2"/>
              </a:rPr>
              <a:t>] </a:t>
            </a:r>
            <a:r>
              <a:rPr lang="en-GB" sz="2400" dirty="0" smtClean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 smtClean="0"/>
              <a:t>l’instruction</a:t>
            </a:r>
            <a:r>
              <a:rPr lang="en-GB" sz="2400" dirty="0" smtClean="0"/>
              <a:t> </a:t>
            </a:r>
            <a:r>
              <a:rPr lang="en-GB" sz="2400" dirty="0" err="1" smtClean="0"/>
              <a:t>précédente</a:t>
            </a:r>
            <a:r>
              <a:rPr lang="en-GB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326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FF0000"/>
                </a:solidFill>
              </a:rPr>
              <a:t>vous rendre la tâche plus difficile.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</p:spTree>
    <p:extLst>
      <p:ext uri="{BB962C8B-B14F-4D97-AF65-F5344CB8AC3E}">
        <p14:creationId xmlns:p14="http://schemas.microsoft.com/office/powerpoint/2010/main" val="88527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FF0000"/>
                </a:solidFill>
              </a:rPr>
              <a:t>vous rendre la tâche plus difficile.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D3C4A0-F4EF-4B02-AA44-7D5DD10FB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1" y="475490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39B93F"/>
                </a:solidFill>
              </a:rPr>
              <a:t>vous rendre la tâche plus facile.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2B2399-DB2D-4F20-A590-7807DDCC0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394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0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51CF40-E9DE-45AE-8E78-9D91F254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4754907"/>
            <a:ext cx="1080000" cy="108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8DDBD5-A75B-40B9-A045-9BA0BE66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45072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21BCE-6694-43EE-802B-A256CC078CB6}"/>
              </a:ext>
            </a:extLst>
          </p:cNvPr>
          <p:cNvSpPr txBox="1"/>
          <p:nvPr/>
        </p:nvSpPr>
        <p:spPr>
          <a:xfrm>
            <a:off x="3238431" y="1241885"/>
            <a:ext cx="608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Pour les 24 essais suivants, les visages apeurés vont </a:t>
            </a:r>
            <a:r>
              <a:rPr lang="fr-FR" sz="2400" dirty="0">
                <a:solidFill>
                  <a:srgbClr val="39B93F"/>
                </a:solidFill>
              </a:rPr>
              <a:t>vous rendre la tâche plus facile.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C55A5-782E-4EEC-A4D3-3DDF5A7B406D}"/>
              </a:ext>
            </a:extLst>
          </p:cNvPr>
          <p:cNvSpPr/>
          <p:nvPr/>
        </p:nvSpPr>
        <p:spPr>
          <a:xfrm>
            <a:off x="3911457" y="1062187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C284C2-7638-46F1-BD84-C9A8024283DA}"/>
              </a:ext>
            </a:extLst>
          </p:cNvPr>
          <p:cNvSpPr txBox="1"/>
          <p:nvPr/>
        </p:nvSpPr>
        <p:spPr>
          <a:xfrm>
            <a:off x="4377342" y="3990568"/>
            <a:ext cx="380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 plus, la somme en jeu est: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C22D3-A63C-4ED4-BF4D-9E90F7629D1C}"/>
              </a:ext>
            </a:extLst>
          </p:cNvPr>
          <p:cNvSpPr/>
          <p:nvPr/>
        </p:nvSpPr>
        <p:spPr>
          <a:xfrm>
            <a:off x="4304296" y="6369919"/>
            <a:ext cx="4177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commencer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D3C4A0-F4EF-4B02-AA44-7D5DD10FB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1" y="4754907"/>
            <a:ext cx="1080000" cy="1080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9FB1F6-C4B2-47C1-8C72-125FF8542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2" y="24394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9774" y="2364012"/>
            <a:ext cx="8432453" cy="2129977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/>
              <a:t>Le test d’attention </a:t>
            </a:r>
            <a:r>
              <a:rPr lang="fr-FR" sz="2400" dirty="0"/>
              <a:t>est maintenant </a:t>
            </a:r>
            <a:r>
              <a:rPr lang="fr-FR" sz="2400" dirty="0" smtClean="0"/>
              <a:t>terminé.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Merci !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460" y="6369919"/>
            <a:ext cx="3381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finir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878093" y="349649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FIN DU TEST D’ATTENTION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Ce test </a:t>
            </a:r>
            <a:r>
              <a:rPr lang="en-GB" sz="2400" dirty="0" err="1" smtClean="0"/>
              <a:t>dure</a:t>
            </a:r>
            <a:r>
              <a:rPr lang="en-GB" sz="2400" dirty="0" smtClean="0"/>
              <a:t> environs 20 minutes.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 smtClean="0"/>
              <a:t>Il s’agit d’un test mesurant votre capacité à contrôler la manière dont les émotions capturent l’attention.</a:t>
            </a:r>
            <a:endParaRPr lang="en-GB" sz="2400" dirty="0"/>
          </a:p>
          <a:p>
            <a:pPr algn="ctr"/>
            <a:endParaRPr lang="en-GB" sz="2400" dirty="0" smtClean="0"/>
          </a:p>
          <a:p>
            <a:pPr algn="ctr"/>
            <a:r>
              <a:rPr lang="fr-FR" sz="2400" dirty="0"/>
              <a:t>Le </a:t>
            </a:r>
            <a:r>
              <a:rPr lang="fr-FR" sz="2400" dirty="0" smtClean="0"/>
              <a:t>test </a:t>
            </a:r>
            <a:r>
              <a:rPr lang="fr-FR" sz="2400" dirty="0"/>
              <a:t>est divisé en 300 </a:t>
            </a:r>
            <a:r>
              <a:rPr lang="fr-FR" sz="2400" dirty="0" smtClean="0"/>
              <a:t>exercices, </a:t>
            </a:r>
            <a:r>
              <a:rPr lang="fr-FR" sz="2400" dirty="0"/>
              <a:t>qui rapportent plus ou moins d'argent. Par exemple, il y a des essais pour lesquels une réponse correcte rapporte 5 centimes et d’autres pour lesquels une réponse correcte rapporte 2 euros. Nous vous indiquerons, à chaque </a:t>
            </a:r>
            <a:r>
              <a:rPr lang="fr-FR" sz="2400" dirty="0" smtClean="0"/>
              <a:t>exercice, </a:t>
            </a:r>
            <a:r>
              <a:rPr lang="fr-FR" sz="2400" dirty="0"/>
              <a:t>quelle est la récompense en jeu.</a:t>
            </a:r>
          </a:p>
          <a:p>
            <a:pPr algn="ctr"/>
            <a:endParaRPr lang="en-GB" sz="2400" dirty="0"/>
          </a:p>
          <a:p>
            <a:pPr algn="just"/>
            <a:r>
              <a:rPr lang="fr-FR" sz="2400" dirty="0"/>
              <a:t>Note: vous recevrez une indemnisation financière de </a:t>
            </a:r>
            <a:r>
              <a:rPr lang="fr-FR" sz="2400" dirty="0" smtClean="0"/>
              <a:t>2€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/>
              <a:t>pour avoir participé à l'expérience, quelle que soit votre performance. </a:t>
            </a:r>
            <a:r>
              <a:rPr lang="fr-FR" sz="2400" dirty="0" smtClean="0"/>
              <a:t>De plus, </a:t>
            </a:r>
            <a:r>
              <a:rPr lang="fr-FR" sz="2400" dirty="0"/>
              <a:t>nous sélectionnerons </a:t>
            </a:r>
            <a:r>
              <a:rPr lang="fr-FR" sz="2400" dirty="0" smtClean="0"/>
              <a:t>2 exercices</a:t>
            </a:r>
            <a:r>
              <a:rPr lang="fr-FR" sz="2400" b="1" dirty="0" smtClean="0"/>
              <a:t> </a:t>
            </a:r>
            <a:r>
              <a:rPr lang="fr-FR" sz="2400" dirty="0"/>
              <a:t>du </a:t>
            </a:r>
            <a:r>
              <a:rPr lang="fr-FR" sz="2400" dirty="0" smtClean="0"/>
              <a:t>test </a:t>
            </a:r>
            <a:r>
              <a:rPr lang="fr-FR" sz="2400" dirty="0"/>
              <a:t>au hasard, et vous recevrez la somme d'argent qui leur correspond (2 euros ou 5 centimes si vous avez répondu correctement, rien sinon).</a:t>
            </a:r>
          </a:p>
        </p:txBody>
      </p:sp>
    </p:spTree>
    <p:extLst>
      <p:ext uri="{BB962C8B-B14F-4D97-AF65-F5344CB8AC3E}">
        <p14:creationId xmlns:p14="http://schemas.microsoft.com/office/powerpoint/2010/main" val="12819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979446" y="1134250"/>
            <a:ext cx="10515600" cy="17987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/>
              <a:t>A chaque </a:t>
            </a:r>
            <a:r>
              <a:rPr lang="fr-FR" sz="2400" dirty="0" smtClean="0"/>
              <a:t>exercice de ce test, </a:t>
            </a:r>
            <a:r>
              <a:rPr lang="fr-FR" sz="2400" dirty="0"/>
              <a:t>nous allons vous présenter une séquence d’images de visages très rapide. Certains de ces visages ont été brouillés pour vous distraire</a:t>
            </a:r>
            <a:r>
              <a:rPr lang="fr-FR" sz="2400" dirty="0" smtClean="0"/>
              <a:t>. Exemple:</a:t>
            </a:r>
            <a:endParaRPr lang="fr-FR" sz="2400" dirty="0"/>
          </a:p>
          <a:p>
            <a:pPr algn="ctr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611" t="946" r="1475" b="-236"/>
          <a:stretch/>
        </p:blipFill>
        <p:spPr>
          <a:xfrm>
            <a:off x="7365077" y="2977920"/>
            <a:ext cx="1875349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16" t="484" r="1078" b="1149"/>
          <a:stretch/>
        </p:blipFill>
        <p:spPr>
          <a:xfrm>
            <a:off x="3050772" y="2969607"/>
            <a:ext cx="1791548" cy="1800000"/>
          </a:xfrm>
          <a:prstGeom prst="rect">
            <a:avLst/>
          </a:prstGeom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81129" y="2415450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brouillé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7452934" y="2415450"/>
            <a:ext cx="1702724" cy="401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000" dirty="0"/>
              <a:t>Visage intact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EXERCICE DE DÉTECTTION DE VISAGE: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  <a:r>
              <a:rPr lang="fr-FR" sz="2400" b="1" dirty="0" smtClean="0">
                <a:solidFill>
                  <a:srgbClr val="0070C0"/>
                </a:solidFill>
              </a:rPr>
              <a:t>PRINCIPE</a:t>
            </a:r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1252655" y="5462459"/>
            <a:ext cx="9686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Vous devez reconnaître </a:t>
            </a:r>
            <a:r>
              <a:rPr lang="fr-FR" sz="2400" b="1" dirty="0"/>
              <a:t>le genre (homme ou femme) des deux visages intacts</a:t>
            </a:r>
            <a:r>
              <a:rPr lang="fr-FR" sz="2400" dirty="0"/>
              <a:t>, c’est-à-dire non brouillés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274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394446"/>
            <a:ext cx="10515600" cy="47089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Dans certains essais, nous vous demanderons si vous avez vu « au moins un homme</a:t>
            </a:r>
            <a:r>
              <a:rPr lang="fr-FR" sz="2400" b="1" dirty="0"/>
              <a:t> </a:t>
            </a:r>
            <a:r>
              <a:rPr lang="fr-FR" sz="2400" dirty="0"/>
              <a:t>» ; dans les autres, nous vous demanderons si vous avez vu « au moins une femme ».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Répondez par « Oui » ou par « Non » aussi rapidement que possible, en appuyant sur les touches [O] ou [N] du clavier. Vous ne pourrez pas modifier votre réponse!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/!\ Attention: certains visages auront une expression apeurée et d’autres auront une expression faciale neutre. Les visages apeurés vont attirer votre </a:t>
            </a:r>
            <a:r>
              <a:rPr lang="fr-FR" sz="2400" dirty="0" smtClean="0"/>
              <a:t>attention!</a:t>
            </a:r>
            <a:endParaRPr lang="fr-FR" sz="2400" dirty="0"/>
          </a:p>
          <a:p>
            <a:pPr algn="ctr"/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EXERCICE DE DÉTECTTION DE VISAGE: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  <a:r>
              <a:rPr lang="fr-FR" sz="2400" b="1" dirty="0" smtClean="0">
                <a:solidFill>
                  <a:srgbClr val="0070C0"/>
                </a:solidFill>
              </a:rPr>
              <a:t>PRINCIPE</a:t>
            </a:r>
            <a:endParaRPr lang="en-GB" sz="2400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623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0" t="28241" r="53293" b="51163"/>
          <a:stretch/>
        </p:blipFill>
        <p:spPr>
          <a:xfrm>
            <a:off x="5196469" y="2149513"/>
            <a:ext cx="2111298" cy="141248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INDICATION DE L’EFFET ATTENDU DES EMOTIONS</a:t>
            </a:r>
            <a:endParaRPr lang="en-GB" sz="2400" dirty="0"/>
          </a:p>
          <a:p>
            <a:pPr algn="ctr"/>
            <a:endParaRPr lang="en-GB" sz="2400" dirty="0"/>
          </a:p>
        </p:txBody>
      </p:sp>
      <p:pic>
        <p:nvPicPr>
          <p:cNvPr id="4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8" t="28241" r="31280" b="51163"/>
          <a:stretch/>
        </p:blipFill>
        <p:spPr>
          <a:xfrm>
            <a:off x="5486400" y="4939989"/>
            <a:ext cx="1691268" cy="14124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49712" y="1113495"/>
            <a:ext cx="10764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Dans certains </a:t>
            </a:r>
            <a:r>
              <a:rPr lang="fr-FR" sz="2400" dirty="0" smtClean="0"/>
              <a:t>exercices, </a:t>
            </a:r>
            <a:r>
              <a:rPr lang="fr-FR" sz="2400" b="1" dirty="0" smtClean="0">
                <a:solidFill>
                  <a:srgbClr val="39B93F"/>
                </a:solidFill>
              </a:rPr>
              <a:t>les visages apeurés </a:t>
            </a:r>
            <a:r>
              <a:rPr lang="fr-FR" sz="2400" b="1" dirty="0">
                <a:solidFill>
                  <a:srgbClr val="39B93F"/>
                </a:solidFill>
              </a:rPr>
              <a:t>vous </a:t>
            </a:r>
            <a:r>
              <a:rPr lang="fr-FR" sz="2400" b="1" dirty="0" smtClean="0">
                <a:solidFill>
                  <a:srgbClr val="39B93F"/>
                </a:solidFill>
              </a:rPr>
              <a:t>rendront </a:t>
            </a:r>
            <a:r>
              <a:rPr lang="fr-FR" sz="2400" b="1" dirty="0">
                <a:solidFill>
                  <a:srgbClr val="39B93F"/>
                </a:solidFill>
              </a:rPr>
              <a:t>la tâche plus facile</a:t>
            </a:r>
            <a:r>
              <a:rPr lang="fr-FR" sz="2400" dirty="0">
                <a:solidFill>
                  <a:schemeClr val="accent6"/>
                </a:solidFill>
              </a:rPr>
              <a:t>. </a:t>
            </a:r>
            <a:r>
              <a:rPr lang="fr-FR" sz="2400" dirty="0" smtClean="0"/>
              <a:t>Nous </a:t>
            </a:r>
            <a:r>
              <a:rPr lang="fr-FR" sz="2400" dirty="0"/>
              <a:t>vous </a:t>
            </a:r>
            <a:r>
              <a:rPr lang="fr-FR" sz="2400" dirty="0" smtClean="0"/>
              <a:t>l’indiquerons systématiquement, avant l’exercice, via un smiley de couleur verte: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938564" y="3934740"/>
            <a:ext cx="10764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Dans </a:t>
            </a:r>
            <a:r>
              <a:rPr lang="fr-FR" sz="2400" dirty="0" smtClean="0"/>
              <a:t>d'autres exercice, </a:t>
            </a:r>
            <a:r>
              <a:rPr lang="fr-FR" sz="2400" b="1" dirty="0" smtClean="0">
                <a:solidFill>
                  <a:srgbClr val="CD383A"/>
                </a:solidFill>
              </a:rPr>
              <a:t>les visages apeurés </a:t>
            </a:r>
            <a:r>
              <a:rPr lang="fr-FR" sz="2400" b="1" dirty="0">
                <a:solidFill>
                  <a:srgbClr val="CD383A"/>
                </a:solidFill>
              </a:rPr>
              <a:t>vous </a:t>
            </a:r>
            <a:r>
              <a:rPr lang="fr-FR" sz="2400" b="1" dirty="0" smtClean="0">
                <a:solidFill>
                  <a:srgbClr val="CD383A"/>
                </a:solidFill>
              </a:rPr>
              <a:t>distrairont, </a:t>
            </a:r>
            <a:r>
              <a:rPr lang="fr-FR" sz="2400" b="1" dirty="0">
                <a:solidFill>
                  <a:srgbClr val="CD383A"/>
                </a:solidFill>
              </a:rPr>
              <a:t>ce qui rendra la tâche plus difficile.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Nous vous </a:t>
            </a:r>
            <a:r>
              <a:rPr lang="fr-FR" sz="2400" dirty="0" smtClean="0"/>
              <a:t>l’indiquerons avec un smiley de couleur rouge: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0064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0732A4D-E3B0-48A9-97C2-445083C56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4" t="60653" r="31037" b="6989"/>
          <a:stretch/>
        </p:blipFill>
        <p:spPr>
          <a:xfrm>
            <a:off x="3546088" y="3464311"/>
            <a:ext cx="4795026" cy="22190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874204" y="23789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INDICATION DU BONUS DE PERFORMANCE</a:t>
            </a:r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949712" y="1804870"/>
            <a:ext cx="10764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/>
              <a:t>Par ailleurs, nous vous indiquerons systématiquement, avant l’exercice, le montant du bonus associé à une réponse correcte (si l’exercice est éventuellement tiré au sort):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290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Au total, le test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300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 de detection de visage.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 smtClean="0"/>
              <a:t>Certains </a:t>
            </a:r>
            <a:r>
              <a:rPr lang="fr-FR" sz="2400" dirty="0"/>
              <a:t>visages auront une expression </a:t>
            </a:r>
            <a:r>
              <a:rPr lang="fr-FR" sz="2400" dirty="0" smtClean="0"/>
              <a:t>apeurée, ce qui va attirer </a:t>
            </a:r>
            <a:r>
              <a:rPr lang="fr-FR" sz="2400" dirty="0"/>
              <a:t>votre </a:t>
            </a:r>
            <a:r>
              <a:rPr lang="fr-FR" sz="2400" dirty="0" smtClean="0"/>
              <a:t>attention.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 smtClean="0"/>
              <a:t>Avant chaque exercice, nous vous indiquerons si les visages apeurés vous rendront la tâche plus facile ou plus difficile, et le montant du bonus de performance (5 centimes ou 2 euros).</a:t>
            </a:r>
            <a:endParaRPr lang="en-GB" sz="2400" dirty="0" smtClean="0"/>
          </a:p>
          <a:p>
            <a:pPr algn="ctr"/>
            <a:endParaRPr lang="en-GB" sz="2400" dirty="0"/>
          </a:p>
          <a:p>
            <a:pPr algn="ctr"/>
            <a:r>
              <a:rPr lang="en-GB" sz="2400" dirty="0" err="1" smtClean="0"/>
              <a:t>Relisez</a:t>
            </a:r>
            <a:r>
              <a:rPr lang="en-GB" sz="2400" dirty="0" smtClean="0"/>
              <a:t> </a:t>
            </a:r>
            <a:r>
              <a:rPr lang="en-GB" sz="2400" dirty="0" err="1" smtClean="0"/>
              <a:t>ces</a:t>
            </a:r>
            <a:r>
              <a:rPr lang="en-GB" sz="2400" dirty="0" smtClean="0"/>
              <a:t> instructions </a:t>
            </a:r>
            <a:r>
              <a:rPr lang="en-GB" sz="2400" dirty="0" err="1" smtClean="0"/>
              <a:t>jusqu’à</a:t>
            </a:r>
            <a:r>
              <a:rPr lang="en-GB" sz="2400" dirty="0" smtClean="0"/>
              <a:t> </a:t>
            </a:r>
            <a:r>
              <a:rPr lang="en-GB" sz="2400" dirty="0" err="1" smtClean="0"/>
              <a:t>ce</a:t>
            </a:r>
            <a:r>
              <a:rPr lang="en-GB" sz="2400" dirty="0" smtClean="0"/>
              <a:t> </a:t>
            </a:r>
            <a:r>
              <a:rPr lang="en-GB" sz="2400" dirty="0" err="1" smtClean="0"/>
              <a:t>qu’elles</a:t>
            </a:r>
            <a:r>
              <a:rPr lang="en-GB" sz="2400" dirty="0" smtClean="0"/>
              <a:t> </a:t>
            </a:r>
            <a:r>
              <a:rPr lang="en-GB" sz="2400" dirty="0" err="1" smtClean="0"/>
              <a:t>soient</a:t>
            </a:r>
            <a:r>
              <a:rPr lang="en-GB" sz="2400" dirty="0" smtClean="0"/>
              <a:t> </a:t>
            </a:r>
            <a:r>
              <a:rPr lang="en-GB" sz="2400" dirty="0" err="1" smtClean="0"/>
              <a:t>parfaitement</a:t>
            </a:r>
            <a:r>
              <a:rPr lang="en-GB" sz="2400" dirty="0" smtClean="0"/>
              <a:t> </a:t>
            </a:r>
            <a:r>
              <a:rPr lang="en-GB" sz="2400" dirty="0" err="1" smtClean="0"/>
              <a:t>claires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êtes</a:t>
            </a:r>
            <a:r>
              <a:rPr lang="en-GB" sz="2400" dirty="0" smtClean="0"/>
              <a:t> prêt(e)? </a:t>
            </a:r>
            <a:r>
              <a:rPr lang="en-GB" sz="2400" dirty="0" err="1" smtClean="0"/>
              <a:t>Passons</a:t>
            </a:r>
            <a:r>
              <a:rPr lang="en-GB" sz="2400" dirty="0" smtClean="0"/>
              <a:t> à </a:t>
            </a:r>
            <a:r>
              <a:rPr lang="en-GB" sz="2400" dirty="0" err="1" smtClean="0"/>
              <a:t>l’entraînement</a:t>
            </a:r>
            <a:r>
              <a:rPr lang="en-GB" sz="2400" dirty="0" smtClean="0"/>
              <a:t>…</a:t>
            </a:r>
            <a:endParaRPr lang="en-GB" sz="2400" dirty="0"/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8029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193722"/>
            <a:ext cx="10608425" cy="52070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Vous allez maintenant avoir plusieurs essais d’entrainement. </a:t>
            </a:r>
          </a:p>
          <a:p>
            <a:pPr algn="ctr"/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Votre performance dans cette phase ne sera pas prise en compte pour votre bonus financier.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Rappelez-vous d’utiliser la touche [</a:t>
            </a:r>
            <a:r>
              <a:rPr lang="fr-FR" sz="2400" b="1" dirty="0"/>
              <a:t>O</a:t>
            </a:r>
            <a:r>
              <a:rPr lang="fr-FR" sz="2400" dirty="0"/>
              <a:t>] pour répondre « </a:t>
            </a:r>
            <a:r>
              <a:rPr lang="fr-FR" sz="2400" b="1" dirty="0"/>
              <a:t>Oui</a:t>
            </a:r>
            <a:r>
              <a:rPr lang="fr-FR" sz="2400" dirty="0"/>
              <a:t> » et la touche [</a:t>
            </a:r>
            <a:r>
              <a:rPr lang="fr-FR" sz="2400" b="1" dirty="0"/>
              <a:t>N</a:t>
            </a:r>
            <a:r>
              <a:rPr lang="fr-FR" sz="2400" dirty="0"/>
              <a:t>] pour répondre « </a:t>
            </a:r>
            <a:r>
              <a:rPr lang="fr-FR" sz="2400" b="1" dirty="0"/>
              <a:t>Non</a:t>
            </a:r>
            <a:r>
              <a:rPr lang="fr-FR" sz="2400" dirty="0"/>
              <a:t> ». </a:t>
            </a:r>
          </a:p>
          <a:p>
            <a:pPr algn="ctr"/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ENTRAÎNEMENT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6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394445"/>
            <a:ext cx="10608425" cy="46792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L’entrainement est terminé.  Vous allez maintenant commencer le </a:t>
            </a:r>
            <a:r>
              <a:rPr lang="fr-FR" sz="2400" dirty="0" smtClean="0"/>
              <a:t>test. 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Votre performance dans cette phase sera prise en compte pour votre bonus financier. </a:t>
            </a:r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Rappelez-vous d’utiliser la touche [</a:t>
            </a:r>
            <a:r>
              <a:rPr lang="fr-FR" sz="2400" b="1" dirty="0"/>
              <a:t>O</a:t>
            </a:r>
            <a:r>
              <a:rPr lang="fr-FR" sz="2400" dirty="0"/>
              <a:t>] pour répondre « </a:t>
            </a:r>
            <a:r>
              <a:rPr lang="fr-FR" sz="2400" b="1" dirty="0"/>
              <a:t>Oui</a:t>
            </a:r>
            <a:r>
              <a:rPr lang="fr-FR" sz="2400" dirty="0"/>
              <a:t> » et la touche [</a:t>
            </a:r>
            <a:r>
              <a:rPr lang="fr-FR" sz="2400" b="1" dirty="0"/>
              <a:t>N</a:t>
            </a:r>
            <a:r>
              <a:rPr lang="fr-FR" sz="2400" dirty="0"/>
              <a:t>] pour répondre « </a:t>
            </a:r>
            <a:r>
              <a:rPr lang="fr-FR" sz="2400" b="1" dirty="0"/>
              <a:t>Non</a:t>
            </a:r>
            <a:r>
              <a:rPr lang="fr-FR" sz="2400" dirty="0"/>
              <a:t> ». </a:t>
            </a:r>
            <a:endParaRPr lang="fr-FR" sz="2400" dirty="0" smtClean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 smtClean="0"/>
              <a:t>Vous êtes prêt(e)? C’est parti…</a:t>
            </a: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4121486" y="6369919"/>
            <a:ext cx="39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Appuyez sur [espace] pour continuer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878093" y="349649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FIN DE L’ENTRAÎNEMENT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93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3095</TotalTime>
  <Words>839</Words>
  <Application>Microsoft Office PowerPoint</Application>
  <PresentationFormat>Grand écran</PresentationFormat>
  <Paragraphs>80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test d’attention est maintenant terminé.   Merci 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SPORRER Juliana</dc:creator>
  <cp:lastModifiedBy>DAUNIZEAU Jean</cp:lastModifiedBy>
  <cp:revision>37</cp:revision>
  <dcterms:created xsi:type="dcterms:W3CDTF">2020-03-04T10:36:12Z</dcterms:created>
  <dcterms:modified xsi:type="dcterms:W3CDTF">2020-07-19T10:17:19Z</dcterms:modified>
</cp:coreProperties>
</file>