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297" r:id="rId26"/>
    <p:sldId id="298" r:id="rId27"/>
    <p:sldId id="299" r:id="rId28"/>
    <p:sldId id="303" r:id="rId29"/>
    <p:sldId id="301" r:id="rId30"/>
    <p:sldId id="300" r:id="rId31"/>
    <p:sldId id="304" r:id="rId32"/>
    <p:sldId id="306" r:id="rId33"/>
    <p:sldId id="267" r:id="rId34"/>
    <p:sldId id="31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TEST DE METACOGNITION:</a:t>
            </a:r>
          </a:p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INSTRUCTIONS</a:t>
            </a:r>
            <a:endParaRPr lang="en-GB" sz="2400" b="1" dirty="0" smtClean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 smtClean="0"/>
              <a:t>Veuillez</a:t>
            </a:r>
            <a:r>
              <a:rPr lang="en-GB" sz="2400" dirty="0" smtClean="0"/>
              <a:t> lire </a:t>
            </a:r>
            <a:r>
              <a:rPr lang="en-GB" sz="2400" dirty="0" err="1" smtClean="0"/>
              <a:t>attentivement</a:t>
            </a:r>
            <a:r>
              <a:rPr lang="en-GB" sz="2400" dirty="0" smtClean="0"/>
              <a:t> les instructions qui </a:t>
            </a:r>
            <a:r>
              <a:rPr lang="en-GB" sz="2400" dirty="0" err="1" smtClean="0"/>
              <a:t>vont</a:t>
            </a:r>
            <a:r>
              <a:rPr lang="en-GB" sz="2400" dirty="0" smtClean="0"/>
              <a:t> </a:t>
            </a:r>
            <a:r>
              <a:rPr lang="en-GB" sz="2400" dirty="0" err="1" smtClean="0"/>
              <a:t>suivre</a:t>
            </a:r>
            <a:r>
              <a:rPr lang="en-GB" sz="2400" dirty="0" smtClean="0"/>
              <a:t>.</a:t>
            </a:r>
            <a:endParaRPr lang="en-GB" sz="2400" dirty="0"/>
          </a:p>
          <a:p>
            <a:pPr algn="ctr">
              <a:lnSpc>
                <a:spcPct val="150000"/>
              </a:lnSpc>
            </a:pPr>
            <a:r>
              <a:rPr lang="en-GB" sz="2400" dirty="0" err="1" smtClean="0"/>
              <a:t>Appuyez</a:t>
            </a:r>
            <a:r>
              <a:rPr lang="en-GB" sz="2400" dirty="0" smtClean="0"/>
              <a:t> </a:t>
            </a:r>
            <a:r>
              <a:rPr lang="en-GB" sz="2400" dirty="0"/>
              <a:t>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 smtClean="0"/>
              <a:t>flèche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droite</a:t>
            </a:r>
            <a:r>
              <a:rPr lang="fr-FR" sz="2400" dirty="0"/>
              <a:t> »</a:t>
            </a:r>
            <a:r>
              <a:rPr lang="en-GB" sz="2400" dirty="0"/>
              <a:t> </a:t>
            </a:r>
            <a:r>
              <a:rPr lang="en-GB" sz="2400" dirty="0" smtClean="0"/>
              <a:t>[</a:t>
            </a:r>
            <a:r>
              <a:rPr lang="en-GB" sz="2400" dirty="0" smtClean="0">
                <a:sym typeface="Wingdings" panose="05000000000000000000" pitchFamily="2" charset="2"/>
              </a:rPr>
              <a:t>] </a:t>
            </a:r>
            <a:r>
              <a:rPr lang="en-GB" sz="2400" dirty="0" smtClean="0"/>
              <a:t>pour </a:t>
            </a:r>
            <a:r>
              <a:rPr lang="en-GB" sz="2400" dirty="0"/>
              <a:t>continuer et lire la </a:t>
            </a:r>
            <a:r>
              <a:rPr lang="en-GB" sz="2400" dirty="0" smtClean="0"/>
              <a:t>suite.</a:t>
            </a:r>
            <a:endParaRPr lang="en-GB" sz="2400" dirty="0"/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 smtClean="0"/>
              <a:t>flèche</a:t>
            </a:r>
            <a:r>
              <a:rPr lang="en-GB" sz="2400" dirty="0" smtClean="0"/>
              <a:t> </a:t>
            </a:r>
            <a:r>
              <a:rPr lang="en-GB" sz="2400" dirty="0"/>
              <a:t>de gauche </a:t>
            </a:r>
            <a:r>
              <a:rPr lang="fr-FR" sz="2400" dirty="0"/>
              <a:t>»</a:t>
            </a:r>
            <a:r>
              <a:rPr lang="en-GB" sz="2400" dirty="0"/>
              <a:t> </a:t>
            </a:r>
            <a:r>
              <a:rPr lang="en-GB" sz="2400" dirty="0" smtClean="0"/>
              <a:t>[</a:t>
            </a:r>
            <a:r>
              <a:rPr lang="en-GB" sz="2400" dirty="0" smtClean="0">
                <a:sym typeface="Wingdings" panose="05000000000000000000" pitchFamily="2" charset="2"/>
              </a:rPr>
              <a:t>] </a:t>
            </a:r>
            <a:r>
              <a:rPr lang="en-GB" sz="2400" dirty="0" smtClean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 smtClean="0"/>
              <a:t>l’instruction</a:t>
            </a:r>
            <a:r>
              <a:rPr lang="en-GB" sz="2400" dirty="0" smtClean="0"/>
              <a:t> </a:t>
            </a:r>
            <a:r>
              <a:rPr lang="en-GB" sz="2400" dirty="0" err="1" smtClean="0"/>
              <a:t>précédente</a:t>
            </a:r>
            <a:r>
              <a:rPr lang="en-GB" sz="2400" dirty="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Vous </a:t>
            </a:r>
            <a:r>
              <a:rPr lang="fr-FR" sz="2400" dirty="0"/>
              <a:t>pourrez déplacer la barre vers la gauche et la droite en utilisant respectivement les flèches gauche et </a:t>
            </a:r>
            <a:r>
              <a:rPr lang="fr-FR" sz="2400" dirty="0" smtClean="0"/>
              <a:t>droite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Vous </a:t>
            </a:r>
            <a:r>
              <a:rPr lang="fr-FR" sz="2400" dirty="0"/>
              <a:t>pourrez </a:t>
            </a:r>
            <a:r>
              <a:rPr lang="fr-FR" sz="2400" dirty="0" smtClean="0"/>
              <a:t>alors augmenter </a:t>
            </a:r>
            <a:r>
              <a:rPr lang="fr-FR" sz="2400" dirty="0"/>
              <a:t>la </a:t>
            </a:r>
            <a:r>
              <a:rPr lang="fr-FR" sz="2400" dirty="0" smtClean="0"/>
              <a:t>largeur </a:t>
            </a:r>
            <a:r>
              <a:rPr lang="fr-FR" sz="2400" dirty="0"/>
              <a:t>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</a:t>
            </a:r>
            <a:r>
              <a:rPr lang="en-US" sz="2400" dirty="0" smtClean="0"/>
              <a:t>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Bien évidemment, vous </a:t>
            </a:r>
            <a:r>
              <a:rPr lang="fr-FR" sz="2400" dirty="0"/>
              <a:t>pourrez </a:t>
            </a:r>
            <a:r>
              <a:rPr lang="fr-FR" sz="2400" dirty="0" smtClean="0"/>
              <a:t>aussi raccourcir </a:t>
            </a:r>
            <a:r>
              <a:rPr lang="fr-FR" sz="2400" dirty="0"/>
              <a:t>la </a:t>
            </a:r>
            <a:r>
              <a:rPr lang="fr-FR" sz="2400" dirty="0" smtClean="0"/>
              <a:t>largeur </a:t>
            </a:r>
            <a:r>
              <a:rPr lang="fr-FR" sz="2400" dirty="0"/>
              <a:t>de la barre en utilisant la flèche du </a:t>
            </a:r>
            <a:r>
              <a:rPr lang="fr-FR" sz="2400" dirty="0" smtClean="0"/>
              <a:t>bas: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Pour confirmer votre réponse, </a:t>
            </a:r>
            <a:r>
              <a:rPr lang="fr-FR" sz="2400" dirty="0"/>
              <a:t>appuyez sur </a:t>
            </a:r>
            <a:r>
              <a:rPr lang="fr-FR" sz="2400" dirty="0" smtClean="0"/>
              <a:t>« Entrée ».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Note: vous avez 3 minutes pour répondre, après quoi la phase de mémorisation démarrera.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462544"/>
            <a:ext cx="84436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Ce test </a:t>
            </a:r>
            <a:r>
              <a:rPr lang="en-GB" sz="2400" dirty="0" err="1" smtClean="0"/>
              <a:t>dure</a:t>
            </a:r>
            <a:r>
              <a:rPr lang="en-GB" sz="2400" dirty="0" smtClean="0"/>
              <a:t> environs 20 minutes.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 smtClean="0"/>
              <a:t>Il s’agit d’un test mesurant votre capacité à </a:t>
            </a:r>
            <a:r>
              <a:rPr lang="fr-FR" sz="2400" dirty="0" err="1" smtClean="0"/>
              <a:t>auto-évaluer</a:t>
            </a:r>
            <a:r>
              <a:rPr lang="fr-FR" sz="2400" dirty="0" smtClean="0"/>
              <a:t> correctement vos compétences mentales. C’est ce qu’on appelle la </a:t>
            </a:r>
            <a:r>
              <a:rPr lang="fr-FR" sz="2400" i="1" dirty="0" smtClean="0"/>
              <a:t>métacognition</a:t>
            </a:r>
            <a:r>
              <a:rPr lang="fr-FR" sz="2400" dirty="0" smtClean="0"/>
              <a:t>.</a:t>
            </a:r>
            <a:endParaRPr lang="en-GB" sz="2400" dirty="0"/>
          </a:p>
          <a:p>
            <a:pPr algn="ctr"/>
            <a:endParaRPr lang="en-GB" sz="2400" dirty="0" smtClean="0"/>
          </a:p>
          <a:p>
            <a:pPr algn="ctr"/>
            <a:r>
              <a:rPr lang="en-GB" sz="2400" dirty="0" err="1" smtClean="0"/>
              <a:t>En</a:t>
            </a:r>
            <a:r>
              <a:rPr lang="en-GB" sz="2400" dirty="0" smtClean="0"/>
              <a:t> résumé,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allez</a:t>
            </a:r>
            <a:r>
              <a:rPr lang="en-GB" sz="2400" dirty="0" smtClean="0"/>
              <a:t> </a:t>
            </a:r>
            <a:r>
              <a:rPr lang="en-GB" sz="2400" dirty="0" err="1" smtClean="0"/>
              <a:t>effectuer</a:t>
            </a:r>
            <a:r>
              <a:rPr lang="en-GB" sz="2400" dirty="0" smtClean="0"/>
              <a:t> </a:t>
            </a:r>
            <a:r>
              <a:rPr lang="en-GB" sz="2400" dirty="0" err="1" smtClean="0"/>
              <a:t>une</a:t>
            </a:r>
            <a:r>
              <a:rPr lang="en-GB" sz="2400" dirty="0" smtClean="0"/>
              <a:t> </a:t>
            </a:r>
            <a:r>
              <a:rPr lang="en-GB" sz="2400" dirty="0" err="1" smtClean="0"/>
              <a:t>série</a:t>
            </a:r>
            <a:r>
              <a:rPr lang="en-GB" sz="2400" dirty="0" smtClean="0"/>
              <a:t> de 30 </a:t>
            </a:r>
            <a:r>
              <a:rPr lang="en-GB" sz="2400" dirty="0" err="1" smtClean="0"/>
              <a:t>exercices</a:t>
            </a:r>
            <a:r>
              <a:rPr lang="en-GB" sz="2400" dirty="0" smtClean="0"/>
              <a:t>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. Nous </a:t>
            </a:r>
            <a:r>
              <a:rPr lang="en-GB" sz="2400" dirty="0" err="1"/>
              <a:t>v</a:t>
            </a:r>
            <a:r>
              <a:rPr lang="en-GB" sz="2400" dirty="0" err="1" smtClean="0"/>
              <a:t>ous</a:t>
            </a:r>
            <a:r>
              <a:rPr lang="en-GB" sz="2400" dirty="0" smtClean="0"/>
              <a:t> </a:t>
            </a:r>
            <a:r>
              <a:rPr lang="en-GB" sz="2400" dirty="0" err="1" smtClean="0"/>
              <a:t>demanderons</a:t>
            </a:r>
            <a:r>
              <a:rPr lang="en-GB" sz="2400" dirty="0" smtClean="0"/>
              <a:t> </a:t>
            </a:r>
            <a:r>
              <a:rPr lang="en-GB" sz="2400" dirty="0" err="1" smtClean="0"/>
              <a:t>d’évaluer</a:t>
            </a:r>
            <a:r>
              <a:rPr lang="en-GB" sz="2400" dirty="0" smtClean="0"/>
              <a:t> </a:t>
            </a:r>
            <a:r>
              <a:rPr lang="en-GB" sz="2400" dirty="0" err="1" smtClean="0"/>
              <a:t>votre</a:t>
            </a:r>
            <a:r>
              <a:rPr lang="en-GB" sz="2400" dirty="0" smtClean="0"/>
              <a:t> performance </a:t>
            </a:r>
            <a:r>
              <a:rPr lang="en-GB" sz="2400" dirty="0" err="1" smtClean="0"/>
              <a:t>avant</a:t>
            </a:r>
            <a:r>
              <a:rPr lang="en-GB" sz="2400" dirty="0" smtClean="0"/>
              <a:t> et après </a:t>
            </a:r>
            <a:r>
              <a:rPr lang="en-GB" sz="2400" dirty="0" err="1" smtClean="0"/>
              <a:t>avoir</a:t>
            </a:r>
            <a:r>
              <a:rPr lang="en-GB" sz="2400" dirty="0" smtClean="0"/>
              <a:t> </a:t>
            </a:r>
            <a:r>
              <a:rPr lang="en-GB" sz="2400" dirty="0" err="1" smtClean="0"/>
              <a:t>effectué</a:t>
            </a:r>
            <a:r>
              <a:rPr lang="en-GB" sz="2400" dirty="0" smtClean="0"/>
              <a:t> </a:t>
            </a:r>
            <a:r>
              <a:rPr lang="en-GB" sz="2400" dirty="0" err="1" smtClean="0"/>
              <a:t>ces</a:t>
            </a:r>
            <a:r>
              <a:rPr lang="en-GB" sz="2400" dirty="0" smtClean="0"/>
              <a:t> </a:t>
            </a:r>
            <a:r>
              <a:rPr lang="en-GB" sz="2400" dirty="0" err="1" smtClean="0"/>
              <a:t>exercices</a:t>
            </a:r>
            <a:r>
              <a:rPr lang="en-GB" sz="2400" dirty="0" smtClean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smtClean="0"/>
              <a:t>Note: v</a:t>
            </a:r>
            <a:r>
              <a:rPr lang="fr-FR" sz="2400" dirty="0" err="1" smtClean="0"/>
              <a:t>ous</a:t>
            </a:r>
            <a:r>
              <a:rPr lang="fr-FR" sz="2400" dirty="0" smtClean="0"/>
              <a:t> recevrez une </a:t>
            </a:r>
            <a:r>
              <a:rPr lang="fr-FR" sz="2400" dirty="0"/>
              <a:t>indemnisation financière de base de 2€ pour votre participation à ce test, quelle que soit votre performance. De plus, </a:t>
            </a:r>
            <a:r>
              <a:rPr lang="fr-FR" sz="2400" dirty="0" smtClean="0"/>
              <a:t>nous </a:t>
            </a:r>
            <a:r>
              <a:rPr lang="fr-FR" sz="2400" dirty="0"/>
              <a:t>sélectionnerons au hasard un </a:t>
            </a:r>
            <a:r>
              <a:rPr lang="fr-FR" sz="2400" dirty="0" smtClean="0"/>
              <a:t>exercice </a:t>
            </a:r>
            <a:r>
              <a:rPr lang="fr-FR" sz="2400" dirty="0"/>
              <a:t>du </a:t>
            </a:r>
            <a:r>
              <a:rPr lang="fr-FR" sz="2400" dirty="0" smtClean="0"/>
              <a:t>test </a:t>
            </a:r>
            <a:r>
              <a:rPr lang="fr-FR" sz="2400" dirty="0"/>
              <a:t>et vous recevrez </a:t>
            </a:r>
            <a:r>
              <a:rPr lang="fr-FR" sz="2400" dirty="0" smtClean="0"/>
              <a:t>un bonus de 2</a:t>
            </a:r>
            <a:r>
              <a:rPr lang="fr-FR" sz="2400" dirty="0"/>
              <a:t>€  si votre </a:t>
            </a:r>
            <a:r>
              <a:rPr lang="fr-FR" sz="2400" dirty="0" smtClean="0"/>
              <a:t>performance est adéquate.</a:t>
            </a:r>
            <a:endParaRPr lang="en-GB" sz="2400" dirty="0" smtClean="0"/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pourrez</a:t>
            </a:r>
            <a:r>
              <a:rPr lang="en-GB" sz="2400" dirty="0" smtClean="0"/>
              <a:t> </a:t>
            </a:r>
            <a:r>
              <a:rPr lang="en-GB" sz="2400" dirty="0" err="1" smtClean="0"/>
              <a:t>voir</a:t>
            </a:r>
            <a:r>
              <a:rPr lang="en-GB" sz="2400" dirty="0" smtClean="0"/>
              <a:t> et revoir les </a:t>
            </a:r>
            <a:r>
              <a:rPr lang="en-GB" sz="2400" dirty="0" err="1" smtClean="0"/>
              <a:t>chiffres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autant</a:t>
            </a:r>
            <a:r>
              <a:rPr lang="en-GB" sz="2400" dirty="0" smtClean="0"/>
              <a:t> de </a:t>
            </a:r>
            <a:r>
              <a:rPr lang="en-GB" sz="2400" dirty="0" err="1" smtClean="0"/>
              <a:t>fois</a:t>
            </a:r>
            <a:r>
              <a:rPr lang="en-GB" sz="2400" dirty="0" smtClean="0"/>
              <a:t> que </a:t>
            </a:r>
            <a:r>
              <a:rPr lang="en-GB" sz="2400" dirty="0" err="1" smtClean="0"/>
              <a:t>vous</a:t>
            </a:r>
            <a:r>
              <a:rPr lang="en-GB" sz="2400" dirty="0" smtClean="0"/>
              <a:t> le </a:t>
            </a:r>
            <a:r>
              <a:rPr lang="en-GB" sz="2400" dirty="0" err="1" smtClean="0"/>
              <a:t>désirez</a:t>
            </a:r>
            <a:r>
              <a:rPr lang="en-GB" sz="2400" dirty="0" smtClean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 smtClean="0"/>
              <a:t>Après </a:t>
            </a:r>
            <a:r>
              <a:rPr lang="en-GB" sz="2400" dirty="0" err="1" smtClean="0"/>
              <a:t>chaque</a:t>
            </a:r>
            <a:r>
              <a:rPr lang="en-GB" sz="2400" dirty="0" smtClean="0"/>
              <a:t> visualisation de la grille, nous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demanderons</a:t>
            </a:r>
            <a:r>
              <a:rPr lang="en-GB" sz="2400" dirty="0" smtClean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156021"/>
            <a:ext cx="2569464" cy="16402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smtClean="0"/>
              <a:t>Si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souhaitez</a:t>
            </a:r>
            <a:r>
              <a:rPr lang="en-GB" sz="2400" dirty="0" smtClean="0"/>
              <a:t> revoir la grille, </a:t>
            </a:r>
            <a:r>
              <a:rPr lang="en-GB" sz="2400" dirty="0" err="1" smtClean="0"/>
              <a:t>cliquez</a:t>
            </a:r>
            <a:r>
              <a:rPr lang="en-GB" sz="2400" dirty="0" smtClean="0"/>
              <a:t> sur </a:t>
            </a:r>
            <a:r>
              <a:rPr lang="fr-FR" sz="2400" dirty="0"/>
              <a:t>le bouton « Oui </a:t>
            </a:r>
            <a:r>
              <a:rPr lang="fr-FR" sz="2400" dirty="0" smtClean="0"/>
              <a:t>».</a:t>
            </a:r>
            <a:endParaRPr lang="fr-FR" sz="2400" dirty="0"/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</a:t>
            </a:r>
            <a:r>
              <a:rPr lang="fr-FR" sz="2400" dirty="0" smtClean="0"/>
              <a:t>et passer </a:t>
            </a:r>
            <a:r>
              <a:rPr lang="fr-FR" sz="2400" dirty="0"/>
              <a:t>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Note: vous </a:t>
            </a:r>
            <a:r>
              <a:rPr lang="fr-FR" sz="2400" dirty="0"/>
              <a:t>avez </a:t>
            </a:r>
            <a:r>
              <a:rPr lang="fr-FR" sz="2400" dirty="0" smtClean="0"/>
              <a:t>5 seulement </a:t>
            </a:r>
            <a:r>
              <a:rPr lang="fr-FR" sz="2400" dirty="0"/>
              <a:t>pour répondre, après quoi la phase de </a:t>
            </a:r>
            <a:r>
              <a:rPr lang="en-GB" sz="2400" dirty="0" smtClean="0"/>
              <a:t>phase </a:t>
            </a:r>
            <a:r>
              <a:rPr lang="en-GB" sz="2400" dirty="0"/>
              <a:t>de test </a:t>
            </a:r>
            <a:r>
              <a:rPr lang="en-GB" sz="2400" dirty="0" err="1" smtClean="0"/>
              <a:t>démarrera</a:t>
            </a:r>
            <a:r>
              <a:rPr lang="en-GB" sz="2400" dirty="0" smtClean="0"/>
              <a:t>…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</a:t>
            </a:r>
            <a:r>
              <a:rPr lang="en-GB" sz="2400" dirty="0" smtClean="0"/>
              <a:t>nous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montrerons</a:t>
            </a:r>
            <a:r>
              <a:rPr lang="en-GB" sz="2400" dirty="0" smtClean="0"/>
              <a:t> </a:t>
            </a:r>
            <a:r>
              <a:rPr lang="en-GB" sz="2400" dirty="0" err="1" smtClean="0"/>
              <a:t>l’un</a:t>
            </a:r>
            <a:r>
              <a:rPr lang="en-GB" sz="2400" dirty="0" smtClean="0"/>
              <a:t> des </a:t>
            </a:r>
            <a:r>
              <a:rPr lang="en-GB" sz="2400" dirty="0" err="1" smtClean="0"/>
              <a:t>chiffres</a:t>
            </a:r>
            <a:r>
              <a:rPr lang="en-GB" sz="2400" dirty="0" smtClean="0"/>
              <a:t> </a:t>
            </a:r>
            <a:r>
              <a:rPr lang="en-GB" sz="2400" dirty="0" err="1" smtClean="0"/>
              <a:t>composant</a:t>
            </a:r>
            <a:r>
              <a:rPr lang="en-GB" sz="2400" dirty="0" smtClean="0"/>
              <a:t> la </a:t>
            </a:r>
            <a:r>
              <a:rPr lang="en-GB" sz="2400" dirty="0" err="1" smtClean="0"/>
              <a:t>paire</a:t>
            </a:r>
            <a:r>
              <a:rPr lang="en-GB" sz="2400" dirty="0" smtClean="0"/>
              <a:t> (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):</a:t>
            </a: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devrez</a:t>
            </a:r>
            <a:r>
              <a:rPr lang="en-GB" sz="2400" dirty="0" smtClean="0"/>
              <a:t> </a:t>
            </a:r>
            <a:r>
              <a:rPr lang="en-GB" sz="2400" dirty="0" err="1" smtClean="0"/>
              <a:t>cliquer</a:t>
            </a:r>
            <a:r>
              <a:rPr lang="en-GB" sz="2400" dirty="0" smtClean="0"/>
              <a:t> </a:t>
            </a:r>
            <a:r>
              <a:rPr lang="en-GB" sz="2400" dirty="0"/>
              <a:t>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</a:t>
            </a:r>
            <a:r>
              <a:rPr lang="en-GB" sz="2400" dirty="0" err="1" smtClean="0"/>
              <a:t>composant</a:t>
            </a:r>
            <a:r>
              <a:rPr lang="en-GB" sz="2400" dirty="0" smtClean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Il se peut que vous ne vous </a:t>
            </a:r>
            <a:r>
              <a:rPr lang="fr-FR" sz="2400" dirty="0" err="1" smtClean="0"/>
              <a:t>rappelliez</a:t>
            </a:r>
            <a:r>
              <a:rPr lang="fr-FR" sz="2400" dirty="0" smtClean="0"/>
              <a:t>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Lorsque vous pensez avoir atteint le score cible, cliquez sur le bouton « je crois avoir atteint le score cible » pour terminer la phase de test:</a:t>
            </a:r>
            <a:endParaRPr lang="fr-F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phase de test,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demanderons</a:t>
            </a:r>
            <a:r>
              <a:rPr lang="en-US" sz="2400" dirty="0"/>
              <a:t> </a:t>
            </a:r>
            <a:r>
              <a:rPr lang="en-US" sz="2400" dirty="0" err="1" smtClean="0"/>
              <a:t>d’évaluer</a:t>
            </a:r>
            <a:r>
              <a:rPr lang="en-US" sz="2400" dirty="0" smtClean="0"/>
              <a:t> </a:t>
            </a:r>
            <a:r>
              <a:rPr lang="en-US" sz="2400" dirty="0" err="1" smtClean="0"/>
              <a:t>votre</a:t>
            </a:r>
            <a:r>
              <a:rPr lang="en-US" sz="2400" dirty="0" smtClean="0"/>
              <a:t> </a:t>
            </a:r>
            <a:r>
              <a:rPr lang="en-US" sz="2400" dirty="0" err="1" smtClean="0"/>
              <a:t>confiance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 smtClean="0"/>
              <a:t>Répondez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cliquant</a:t>
            </a:r>
            <a:r>
              <a:rPr lang="en-US" sz="2400" dirty="0" smtClean="0"/>
              <a:t> </a:t>
            </a:r>
            <a:r>
              <a:rPr lang="en-US" sz="2400" dirty="0"/>
              <a:t>sur le </a:t>
            </a:r>
            <a:r>
              <a:rPr lang="en-US" sz="2400" dirty="0" err="1" smtClean="0"/>
              <a:t>nombre</a:t>
            </a:r>
            <a:r>
              <a:rPr lang="en-US" sz="2400" dirty="0" smtClean="0"/>
              <a:t> </a:t>
            </a:r>
            <a:r>
              <a:rPr lang="en-US" sz="2400" dirty="0" err="1" smtClean="0"/>
              <a:t>d’emplacements</a:t>
            </a:r>
            <a:r>
              <a:rPr lang="en-US" sz="2400" dirty="0" smtClean="0"/>
              <a:t> que </a:t>
            </a:r>
            <a:r>
              <a:rPr lang="en-US" sz="2400" dirty="0" err="1" smtClean="0"/>
              <a:t>vous</a:t>
            </a:r>
            <a:r>
              <a:rPr lang="en-US" sz="2400" dirty="0" smtClean="0"/>
              <a:t> </a:t>
            </a:r>
            <a:r>
              <a:rPr lang="en-US" sz="2400" dirty="0" err="1" smtClean="0"/>
              <a:t>pensez</a:t>
            </a:r>
            <a:r>
              <a:rPr lang="en-US" sz="2400" dirty="0" smtClean="0"/>
              <a:t> </a:t>
            </a:r>
            <a:r>
              <a:rPr lang="en-US" sz="2400" dirty="0" err="1" smtClean="0"/>
              <a:t>avoir</a:t>
            </a:r>
            <a:r>
              <a:rPr lang="en-US" sz="2400" dirty="0" smtClean="0"/>
              <a:t> </a:t>
            </a:r>
            <a:r>
              <a:rPr lang="en-US" sz="2400" dirty="0" err="1" smtClean="0"/>
              <a:t>correctement</a:t>
            </a:r>
            <a:r>
              <a:rPr lang="en-US" sz="2400" dirty="0" smtClean="0"/>
              <a:t> </a:t>
            </a:r>
            <a:r>
              <a:rPr lang="en-US" sz="2400" dirty="0" err="1" smtClean="0"/>
              <a:t>deviné</a:t>
            </a:r>
            <a:r>
              <a:rPr lang="en-US" sz="2400" dirty="0" smtClean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smtClean="0"/>
              <a:t>le </a:t>
            </a:r>
            <a:r>
              <a:rPr lang="en-US" sz="2400" dirty="0" err="1" smtClean="0"/>
              <a:t>jugement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/>
              <a:t>confiance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smtClean="0"/>
              <a:t>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 smtClean="0"/>
              <a:t>Nous </a:t>
            </a:r>
            <a:r>
              <a:rPr lang="en-US" sz="2400" dirty="0" err="1" smtClean="0"/>
              <a:t>vous</a:t>
            </a:r>
            <a:r>
              <a:rPr lang="en-US" sz="2400" dirty="0" smtClean="0"/>
              <a:t> </a:t>
            </a:r>
            <a:r>
              <a:rPr lang="en-US" sz="2400" dirty="0" err="1" smtClean="0"/>
              <a:t>montrerons</a:t>
            </a:r>
            <a:r>
              <a:rPr lang="en-US" sz="2400" dirty="0" smtClean="0"/>
              <a:t>, </a:t>
            </a:r>
            <a:r>
              <a:rPr lang="en-US" sz="2400" dirty="0" err="1" smtClean="0"/>
              <a:t>une</a:t>
            </a:r>
            <a:r>
              <a:rPr lang="en-US" sz="2400" dirty="0" smtClean="0"/>
              <a:t> à </a:t>
            </a:r>
            <a:r>
              <a:rPr lang="en-US" sz="2400" dirty="0" err="1" smtClean="0"/>
              <a:t>une</a:t>
            </a:r>
            <a:r>
              <a:rPr lang="en-US" sz="2400" dirty="0" smtClean="0"/>
              <a:t>, </a:t>
            </a:r>
            <a:r>
              <a:rPr lang="en-US" sz="2400" dirty="0" err="1" smtClean="0"/>
              <a:t>chaque</a:t>
            </a:r>
            <a:r>
              <a:rPr lang="en-US" sz="2400" dirty="0" smtClean="0"/>
              <a:t> </a:t>
            </a:r>
            <a:r>
              <a:rPr lang="en-US" sz="2400" dirty="0" err="1" smtClean="0"/>
              <a:t>paire</a:t>
            </a:r>
            <a:r>
              <a:rPr lang="en-US" sz="2400" dirty="0" smtClean="0"/>
              <a:t> de </a:t>
            </a:r>
            <a:r>
              <a:rPr lang="en-US" sz="2400" dirty="0" err="1" smtClean="0"/>
              <a:t>chiffres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smtClean="0"/>
              <a:t>Le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</a:t>
            </a:r>
            <a:r>
              <a:rPr lang="en-GB" sz="2400" dirty="0"/>
              <a:t>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</a:t>
            </a:r>
            <a:r>
              <a:rPr lang="en-GB" sz="2400" dirty="0" smtClean="0"/>
              <a:t>test sera </a:t>
            </a:r>
            <a:r>
              <a:rPr lang="en-GB" sz="2400" dirty="0" err="1" smtClean="0"/>
              <a:t>surligné</a:t>
            </a:r>
            <a:r>
              <a:rPr lang="en-GB" sz="2400" dirty="0" smtClean="0"/>
              <a:t> </a:t>
            </a:r>
            <a:r>
              <a:rPr lang="en-GB" sz="2400" dirty="0" err="1" smtClean="0"/>
              <a:t>en</a:t>
            </a:r>
            <a:r>
              <a:rPr lang="en-GB" sz="2400" dirty="0" smtClean="0"/>
              <a:t> </a:t>
            </a:r>
            <a:r>
              <a:rPr lang="en-GB" sz="2400" dirty="0" err="1" smtClean="0"/>
              <a:t>jaune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 smtClean="0"/>
              <a:t>désigné</a:t>
            </a:r>
            <a:r>
              <a:rPr lang="en-GB" sz="2400" dirty="0" smtClean="0"/>
              <a:t> un emplacement </a:t>
            </a:r>
            <a:r>
              <a:rPr lang="en-GB" sz="2400" dirty="0" err="1" smtClean="0"/>
              <a:t>erronné</a:t>
            </a:r>
            <a:r>
              <a:rPr lang="en-GB" sz="2400" dirty="0" smtClean="0"/>
              <a:t>, </a:t>
            </a:r>
            <a:r>
              <a:rPr lang="en-GB" sz="2400" dirty="0" err="1" smtClean="0"/>
              <a:t>il</a:t>
            </a:r>
            <a:r>
              <a:rPr lang="en-GB" sz="2400" dirty="0" smtClean="0"/>
              <a:t> sera </a:t>
            </a:r>
            <a:r>
              <a:rPr lang="en-GB" sz="2400" dirty="0" err="1" smtClean="0"/>
              <a:t>surligné</a:t>
            </a:r>
            <a:r>
              <a:rPr lang="en-GB" sz="2400" dirty="0" smtClean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smtClean="0"/>
              <a:t>rouge:</a:t>
            </a:r>
            <a:endParaRPr lang="en-GB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LES EXERCICES DE MEMOIRE: PRINCIPE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 smtClean="0"/>
              <a:t>Lors</a:t>
            </a:r>
            <a:r>
              <a:rPr lang="en-GB" sz="2400" dirty="0" smtClean="0"/>
              <a:t> de </a:t>
            </a:r>
            <a:r>
              <a:rPr lang="en-GB" sz="2400" dirty="0" err="1" smtClean="0"/>
              <a:t>chaque</a:t>
            </a:r>
            <a:r>
              <a:rPr lang="en-GB" sz="2400" dirty="0" smtClean="0"/>
              <a:t> exercise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,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devrez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souvenir de la position de 8 </a:t>
            </a:r>
            <a:r>
              <a:rPr lang="en-GB" sz="2400" dirty="0" err="1" smtClean="0"/>
              <a:t>paires</a:t>
            </a:r>
            <a:r>
              <a:rPr lang="en-GB" sz="2400" dirty="0" smtClean="0"/>
              <a:t> de </a:t>
            </a:r>
            <a:r>
              <a:rPr lang="en-GB" sz="2400" dirty="0" err="1" smtClean="0"/>
              <a:t>chiffres</a:t>
            </a:r>
            <a:r>
              <a:rPr lang="en-GB" sz="2400" dirty="0" smtClean="0"/>
              <a:t> </a:t>
            </a:r>
            <a:r>
              <a:rPr lang="en-GB" sz="2400" dirty="0" err="1" smtClean="0"/>
              <a:t>disposés</a:t>
            </a:r>
            <a:r>
              <a:rPr lang="en-GB" sz="2400" dirty="0" smtClean="0"/>
              <a:t> sur </a:t>
            </a:r>
            <a:r>
              <a:rPr lang="en-GB" sz="2400" dirty="0" err="1" smtClean="0"/>
              <a:t>une</a:t>
            </a:r>
            <a:r>
              <a:rPr lang="en-GB" sz="2400" dirty="0" smtClean="0"/>
              <a:t> grille </a:t>
            </a:r>
            <a:r>
              <a:rPr lang="en-GB" sz="2400" dirty="0" err="1" smtClean="0"/>
              <a:t>carrée</a:t>
            </a:r>
            <a:r>
              <a:rPr lang="en-GB" sz="2400" dirty="0" smtClean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l’exemple</a:t>
            </a:r>
            <a:r>
              <a:rPr lang="en-GB" sz="2400" dirty="0" smtClean="0"/>
              <a:t> </a:t>
            </a:r>
            <a:r>
              <a:rPr lang="en-GB" sz="2400" dirty="0" err="1" smtClean="0"/>
              <a:t>suivant</a:t>
            </a:r>
            <a:r>
              <a:rPr lang="en-GB" sz="2400" dirty="0" smtClean="0"/>
              <a:t>, les </a:t>
            </a:r>
            <a:r>
              <a:rPr lang="en-GB" sz="2400" dirty="0" err="1" smtClean="0"/>
              <a:t>deux</a:t>
            </a:r>
            <a:r>
              <a:rPr lang="en-GB" sz="2400" dirty="0" smtClean="0"/>
              <a:t>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“1” </a:t>
            </a:r>
            <a:r>
              <a:rPr lang="en-GB" sz="2400" dirty="0" err="1" smtClean="0"/>
              <a:t>forment</a:t>
            </a:r>
            <a:r>
              <a:rPr lang="en-GB" sz="2400" dirty="0" smtClean="0"/>
              <a:t> </a:t>
            </a:r>
            <a:r>
              <a:rPr lang="en-GB" sz="2400" dirty="0" err="1" smtClean="0"/>
              <a:t>une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, </a:t>
            </a:r>
            <a:r>
              <a:rPr lang="en-GB" sz="2400" dirty="0" err="1" smtClean="0"/>
              <a:t>dont</a:t>
            </a:r>
            <a:r>
              <a:rPr lang="en-GB" sz="2400" dirty="0" smtClean="0"/>
              <a:t> </a:t>
            </a:r>
            <a:r>
              <a:rPr lang="en-GB" sz="2400" dirty="0" err="1" smtClean="0"/>
              <a:t>chaque</a:t>
            </a:r>
            <a:r>
              <a:rPr lang="en-GB" sz="2400" dirty="0" smtClean="0"/>
              <a:t> element </a:t>
            </a:r>
            <a:r>
              <a:rPr lang="en-GB" sz="2400" dirty="0" err="1" smtClean="0"/>
              <a:t>est</a:t>
            </a:r>
            <a:r>
              <a:rPr lang="en-GB" sz="2400" dirty="0" smtClean="0"/>
              <a:t> </a:t>
            </a:r>
            <a:r>
              <a:rPr lang="en-GB" sz="2400" dirty="0" err="1" smtClean="0"/>
              <a:t>positionné</a:t>
            </a:r>
            <a:r>
              <a:rPr lang="en-GB" sz="2400" dirty="0" smtClean="0"/>
              <a:t> sur un emplacement de la grille: 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pic>
          <p:nvPicPr>
            <p:cNvPr id="12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294" t="16027" r="25294" b="12133"/>
            <a:stretch/>
          </p:blipFill>
          <p:spPr>
            <a:xfrm>
              <a:off x="4807226" y="3724111"/>
              <a:ext cx="2553693" cy="2475203"/>
            </a:xfrm>
            <a:prstGeom prst="rect">
              <a:avLst/>
            </a:prstGeom>
          </p:spPr>
        </p:pic>
        <p:pic>
          <p:nvPicPr>
            <p:cNvPr id="13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823" t="69829" r="37838" b="12205"/>
            <a:stretch/>
          </p:blipFill>
          <p:spPr>
            <a:xfrm>
              <a:off x="6072272" y="4325560"/>
              <a:ext cx="637735" cy="618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 smtClean="0"/>
              <a:t>désigné</a:t>
            </a:r>
            <a:r>
              <a:rPr lang="en-GB" sz="2400" dirty="0" smtClean="0"/>
              <a:t> un emplacement correct, </a:t>
            </a:r>
            <a:r>
              <a:rPr lang="en-GB" sz="2400" dirty="0" err="1" smtClean="0"/>
              <a:t>il</a:t>
            </a:r>
            <a:r>
              <a:rPr lang="en-GB" sz="2400" dirty="0" smtClean="0"/>
              <a:t> sera </a:t>
            </a:r>
            <a:r>
              <a:rPr lang="en-GB" sz="2400" dirty="0" err="1" smtClean="0"/>
              <a:t>surligné</a:t>
            </a:r>
            <a:r>
              <a:rPr lang="en-GB" sz="2400" dirty="0" smtClean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 smtClean="0"/>
              <a:t>vert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FIN D’UN EXERCICE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 smtClean="0"/>
              <a:t>l’étape</a:t>
            </a:r>
            <a:r>
              <a:rPr lang="en-US" sz="2400" dirty="0" smtClean="0"/>
              <a:t> 6 (retour </a:t>
            </a:r>
            <a:r>
              <a:rPr lang="en-US" sz="2400" dirty="0"/>
              <a:t>sur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smtClean="0"/>
              <a:t>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 smtClean="0"/>
              <a:t>exercice</a:t>
            </a:r>
            <a:r>
              <a:rPr lang="en-US" sz="2400" dirty="0" smtClean="0"/>
              <a:t> </a:t>
            </a:r>
            <a:r>
              <a:rPr lang="en-US" sz="2400" dirty="0"/>
              <a:t>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</a:t>
            </a:r>
            <a:r>
              <a:rPr lang="fr-FR" sz="2400" dirty="0" smtClean="0"/>
              <a:t>démarrer </a:t>
            </a:r>
            <a:r>
              <a:rPr lang="fr-FR" sz="2400" dirty="0"/>
              <a:t>le prochain </a:t>
            </a:r>
            <a:r>
              <a:rPr lang="fr-FR" sz="2400" dirty="0" smtClean="0"/>
              <a:t>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 smtClean="0"/>
              <a:t>votre</a:t>
            </a:r>
            <a:r>
              <a:rPr lang="en-US" sz="2400" dirty="0" smtClean="0"/>
              <a:t> </a:t>
            </a:r>
            <a:r>
              <a:rPr lang="en-US" sz="2400" dirty="0" err="1" smtClean="0"/>
              <a:t>navigateur</a:t>
            </a:r>
            <a:r>
              <a:rPr lang="en-US" sz="2400" dirty="0" smtClean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</a:t>
            </a:r>
            <a:r>
              <a:rPr lang="en-US" sz="2400" dirty="0" smtClean="0"/>
              <a:t>le test </a:t>
            </a:r>
            <a:r>
              <a:rPr lang="en-US" sz="2400" dirty="0" err="1" smtClean="0"/>
              <a:t>depuis</a:t>
            </a:r>
            <a:r>
              <a:rPr lang="en-US" sz="2400" dirty="0" smtClean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</a:t>
            </a:r>
            <a:r>
              <a:rPr lang="en-GB" sz="2400" b="1" dirty="0" smtClean="0">
                <a:solidFill>
                  <a:srgbClr val="0070C0"/>
                </a:solidFill>
              </a:rPr>
              <a:t>PETITE VARIATION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5E4B4-017B-4856-B596-EA7C26A8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0" t="48800" r="22494" b="19067"/>
          <a:stretch/>
        </p:blipFill>
        <p:spPr>
          <a:xfrm>
            <a:off x="3142487" y="2706666"/>
            <a:ext cx="5907024" cy="2203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4" y="1129902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Lors</a:t>
            </a:r>
            <a:r>
              <a:rPr lang="en-GB" sz="2400" dirty="0" smtClean="0"/>
              <a:t> de </a:t>
            </a:r>
            <a:r>
              <a:rPr lang="en-GB" sz="2400" dirty="0" err="1" smtClean="0"/>
              <a:t>certains</a:t>
            </a:r>
            <a:r>
              <a:rPr lang="en-GB" sz="2400" dirty="0" smtClean="0"/>
              <a:t> </a:t>
            </a:r>
            <a:r>
              <a:rPr lang="en-GB" sz="2400" dirty="0" err="1" smtClean="0"/>
              <a:t>exercices</a:t>
            </a:r>
            <a:r>
              <a:rPr lang="en-GB" sz="2400" dirty="0" smtClean="0"/>
              <a:t>, nous </a:t>
            </a:r>
            <a:r>
              <a:rPr lang="en-GB" sz="2400" dirty="0" err="1" smtClean="0"/>
              <a:t>remplacerons</a:t>
            </a:r>
            <a:r>
              <a:rPr lang="en-GB" sz="2400" dirty="0" smtClean="0"/>
              <a:t> la phase de test par </a:t>
            </a:r>
            <a:r>
              <a:rPr lang="en-GB" sz="2400" dirty="0" err="1" smtClean="0"/>
              <a:t>une</a:t>
            </a:r>
            <a:r>
              <a:rPr lang="en-GB" sz="2400" dirty="0" smtClean="0"/>
              <a:t> </a:t>
            </a:r>
            <a:r>
              <a:rPr lang="en-GB" sz="2400" dirty="0" err="1" smtClean="0"/>
              <a:t>évaluation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confiance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Répondez</a:t>
            </a:r>
            <a:r>
              <a:rPr lang="en-GB" sz="2400" dirty="0" smtClean="0"/>
              <a:t> </a:t>
            </a:r>
            <a:r>
              <a:rPr lang="en-GB" sz="2400" dirty="0" err="1" smtClean="0"/>
              <a:t>en</a:t>
            </a:r>
            <a:r>
              <a:rPr lang="en-GB" sz="2400" dirty="0" smtClean="0"/>
              <a:t> </a:t>
            </a:r>
            <a:r>
              <a:rPr lang="en-GB" sz="2400" dirty="0" err="1" smtClean="0"/>
              <a:t>déplaçant</a:t>
            </a:r>
            <a:r>
              <a:rPr lang="en-GB" sz="2400" dirty="0" smtClean="0"/>
              <a:t> le </a:t>
            </a:r>
            <a:r>
              <a:rPr lang="en-GB" sz="2400" dirty="0" err="1" smtClean="0"/>
              <a:t>curseur</a:t>
            </a:r>
            <a:r>
              <a:rPr lang="en-GB" sz="2400" dirty="0"/>
              <a:t> </a:t>
            </a:r>
            <a:r>
              <a:rPr lang="en-GB" sz="2400" dirty="0" smtClean="0"/>
              <a:t>de </a:t>
            </a:r>
            <a:r>
              <a:rPr lang="en-GB" sz="2400" dirty="0" err="1" smtClean="0"/>
              <a:t>manière</a:t>
            </a:r>
            <a:r>
              <a:rPr lang="en-GB" sz="2400" dirty="0" smtClean="0"/>
              <a:t> à </a:t>
            </a:r>
            <a:r>
              <a:rPr lang="en-GB" sz="2400" dirty="0" err="1" smtClean="0"/>
              <a:t>indiquer</a:t>
            </a:r>
            <a:r>
              <a:rPr lang="en-GB" sz="2400" dirty="0" smtClean="0"/>
              <a:t> </a:t>
            </a:r>
            <a:r>
              <a:rPr lang="en-GB" sz="2400" dirty="0" err="1" smtClean="0"/>
              <a:t>votre</a:t>
            </a:r>
            <a:r>
              <a:rPr lang="en-GB" sz="2400" dirty="0" smtClean="0"/>
              <a:t> certitude </a:t>
            </a:r>
            <a:r>
              <a:rPr lang="en-GB" sz="2400" dirty="0" err="1" smtClean="0"/>
              <a:t>d’atteindre</a:t>
            </a:r>
            <a:r>
              <a:rPr lang="en-GB" sz="2400" dirty="0" smtClean="0"/>
              <a:t> le score </a:t>
            </a:r>
            <a:r>
              <a:rPr lang="en-GB" sz="2400" dirty="0" err="1" smtClean="0"/>
              <a:t>cible</a:t>
            </a:r>
            <a:r>
              <a:rPr lang="en-GB" sz="2400" dirty="0" smtClean="0"/>
              <a:t>, </a:t>
            </a:r>
            <a:r>
              <a:rPr lang="en-GB" sz="2400" dirty="0" err="1" smtClean="0"/>
              <a:t>si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aviez</a:t>
            </a:r>
            <a:r>
              <a:rPr lang="en-GB" sz="2400" dirty="0" smtClean="0"/>
              <a:t> </a:t>
            </a:r>
            <a:r>
              <a:rPr lang="en-GB" sz="2400" dirty="0" err="1" smtClean="0"/>
              <a:t>été</a:t>
            </a:r>
            <a:r>
              <a:rPr lang="en-GB" sz="2400" dirty="0" smtClean="0"/>
              <a:t> </a:t>
            </a:r>
            <a:r>
              <a:rPr lang="en-GB" sz="2400" dirty="0" err="1" smtClean="0"/>
              <a:t>testé</a:t>
            </a:r>
            <a:r>
              <a:rPr lang="en-GB" sz="2400" dirty="0" smtClean="0"/>
              <a:t>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1210306"/>
            <a:ext cx="92578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Au total, le test </a:t>
            </a:r>
            <a:r>
              <a:rPr lang="en-GB" sz="2400" dirty="0" err="1" smtClean="0"/>
              <a:t>comprend</a:t>
            </a:r>
            <a:r>
              <a:rPr lang="en-GB" sz="2400" dirty="0" smtClean="0"/>
              <a:t> </a:t>
            </a:r>
            <a:r>
              <a:rPr lang="en-GB" sz="2400" dirty="0"/>
              <a:t>30 </a:t>
            </a:r>
            <a:r>
              <a:rPr lang="en-GB" sz="2400" dirty="0" err="1" smtClean="0"/>
              <a:t>exercices</a:t>
            </a:r>
            <a:r>
              <a:rPr lang="en-GB" sz="2400" dirty="0" smtClean="0"/>
              <a:t>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exercice</a:t>
            </a:r>
            <a:r>
              <a:rPr lang="en-GB" sz="2400" dirty="0" smtClean="0"/>
              <a:t>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 </a:t>
            </a:r>
            <a:r>
              <a:rPr lang="en-GB" sz="2400" dirty="0" err="1" smtClean="0"/>
              <a:t>comprend</a:t>
            </a:r>
            <a:r>
              <a:rPr lang="en-GB" sz="2400" dirty="0" smtClean="0"/>
              <a:t> 6 </a:t>
            </a:r>
            <a:r>
              <a:rPr lang="en-GB" sz="2400" dirty="0" err="1" smtClean="0"/>
              <a:t>étapes</a:t>
            </a:r>
            <a:r>
              <a:rPr lang="en-GB" sz="2400" dirty="0" smtClean="0"/>
              <a:t>:</a:t>
            </a:r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1: indication du score </a:t>
            </a:r>
            <a:r>
              <a:rPr lang="en-GB" sz="2400" dirty="0" err="1" smtClean="0"/>
              <a:t>cible</a:t>
            </a:r>
            <a:endParaRPr lang="en-GB" sz="2400" dirty="0" smtClean="0"/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2: </a:t>
            </a:r>
            <a:r>
              <a:rPr lang="en-GB" sz="2400" dirty="0" err="1" smtClean="0"/>
              <a:t>jugement</a:t>
            </a:r>
            <a:r>
              <a:rPr lang="en-GB" sz="2400" dirty="0" smtClean="0"/>
              <a:t> </a:t>
            </a:r>
            <a:r>
              <a:rPr lang="en-GB" sz="2400" dirty="0" err="1" smtClean="0"/>
              <a:t>d’efficacité</a:t>
            </a:r>
            <a:endParaRPr lang="en-GB" sz="2400" dirty="0" smtClean="0"/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3: phase de </a:t>
            </a:r>
            <a:r>
              <a:rPr lang="en-GB" sz="2400" dirty="0" err="1" smtClean="0"/>
              <a:t>mémorisation</a:t>
            </a:r>
            <a:endParaRPr lang="en-GB" sz="2400" dirty="0" smtClean="0"/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4: phase de test</a:t>
            </a:r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5: </a:t>
            </a:r>
            <a:r>
              <a:rPr lang="en-GB" sz="2400" dirty="0" err="1" smtClean="0"/>
              <a:t>jugement</a:t>
            </a:r>
            <a:r>
              <a:rPr lang="en-GB" sz="2400" dirty="0" smtClean="0"/>
              <a:t> de </a:t>
            </a:r>
            <a:r>
              <a:rPr lang="en-GB" sz="2400" dirty="0" err="1" smtClean="0"/>
              <a:t>confiance</a:t>
            </a:r>
            <a:endParaRPr lang="en-GB" sz="2400" dirty="0" smtClean="0"/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6: retour sur </a:t>
            </a:r>
            <a:r>
              <a:rPr lang="en-GB" sz="2400" dirty="0" err="1" smtClean="0"/>
              <a:t>votre</a:t>
            </a:r>
            <a:r>
              <a:rPr lang="en-GB" sz="2400" dirty="0" smtClean="0"/>
              <a:t> performance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 smtClean="0"/>
              <a:t>Relisez</a:t>
            </a:r>
            <a:r>
              <a:rPr lang="en-GB" sz="2400" dirty="0" smtClean="0"/>
              <a:t> </a:t>
            </a:r>
            <a:r>
              <a:rPr lang="en-GB" sz="2400" dirty="0" err="1" smtClean="0"/>
              <a:t>ces</a:t>
            </a:r>
            <a:r>
              <a:rPr lang="en-GB" sz="2400" dirty="0" smtClean="0"/>
              <a:t> instructions </a:t>
            </a:r>
            <a:r>
              <a:rPr lang="en-GB" sz="2400" dirty="0" err="1" smtClean="0"/>
              <a:t>jusqu’à</a:t>
            </a:r>
            <a:r>
              <a:rPr lang="en-GB" sz="2400" dirty="0" smtClean="0"/>
              <a:t> </a:t>
            </a:r>
            <a:r>
              <a:rPr lang="en-GB" sz="2400" dirty="0" err="1" smtClean="0"/>
              <a:t>ce</a:t>
            </a:r>
            <a:r>
              <a:rPr lang="en-GB" sz="2400" dirty="0" smtClean="0"/>
              <a:t> </a:t>
            </a:r>
            <a:r>
              <a:rPr lang="en-GB" sz="2400" dirty="0" err="1" smtClean="0"/>
              <a:t>qu’elles</a:t>
            </a:r>
            <a:r>
              <a:rPr lang="en-GB" sz="2400" dirty="0" smtClean="0"/>
              <a:t> </a:t>
            </a:r>
            <a:r>
              <a:rPr lang="en-GB" sz="2400" dirty="0" err="1" smtClean="0"/>
              <a:t>soient</a:t>
            </a:r>
            <a:r>
              <a:rPr lang="en-GB" sz="2400" dirty="0" smtClean="0"/>
              <a:t> </a:t>
            </a:r>
            <a:r>
              <a:rPr lang="en-GB" sz="2400" dirty="0" err="1" smtClean="0"/>
              <a:t>parfaitement</a:t>
            </a:r>
            <a:r>
              <a:rPr lang="en-GB" sz="2400" dirty="0" smtClean="0"/>
              <a:t> </a:t>
            </a:r>
            <a:r>
              <a:rPr lang="en-GB" sz="2400" dirty="0" err="1" smtClean="0"/>
              <a:t>claires</a:t>
            </a:r>
            <a:r>
              <a:rPr lang="en-GB" sz="2400" dirty="0" smtClean="0"/>
              <a:t>.</a:t>
            </a:r>
          </a:p>
          <a:p>
            <a:pPr algn="ctr"/>
            <a:endParaRPr lang="en-GB" sz="2400" dirty="0" smtClean="0"/>
          </a:p>
          <a:p>
            <a:pPr algn="ctr"/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êtes</a:t>
            </a:r>
            <a:r>
              <a:rPr lang="en-GB" sz="2400" dirty="0" smtClean="0"/>
              <a:t> prêt(e)? </a:t>
            </a:r>
            <a:r>
              <a:rPr lang="en-GB" sz="2400" dirty="0" err="1" smtClean="0"/>
              <a:t>Cest</a:t>
            </a:r>
            <a:r>
              <a:rPr lang="en-GB" sz="2400" dirty="0" smtClean="0"/>
              <a:t> </a:t>
            </a:r>
            <a:r>
              <a:rPr lang="en-GB" sz="2400" dirty="0" err="1" smtClean="0"/>
              <a:t>parti</a:t>
            </a:r>
            <a:r>
              <a:rPr lang="en-GB" sz="2400" dirty="0" smtClean="0"/>
              <a:t>…</a:t>
            </a:r>
            <a:endParaRPr lang="en-GB" sz="2400" dirty="0"/>
          </a:p>
          <a:p>
            <a:pPr algn="ctr"/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79774" y="2364012"/>
            <a:ext cx="8432453" cy="2129977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/>
              <a:t>Le test </a:t>
            </a:r>
            <a:r>
              <a:rPr lang="fr-FR" sz="2400" dirty="0" smtClean="0"/>
              <a:t>de métacognition </a:t>
            </a:r>
            <a:r>
              <a:rPr lang="fr-FR" sz="2400" dirty="0"/>
              <a:t>est maintenant </a:t>
            </a:r>
            <a:r>
              <a:rPr lang="fr-FR" sz="2400" dirty="0" smtClean="0"/>
              <a:t>terminé.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Merci !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878093" y="349649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FIN DU TEST </a:t>
            </a:r>
            <a:r>
              <a:rPr lang="en-GB" sz="2400" b="1" dirty="0" smtClean="0">
                <a:solidFill>
                  <a:srgbClr val="0070C0"/>
                </a:solidFill>
              </a:rPr>
              <a:t>DE METACOGNITION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6E0DEE1-FC76-AB42-A24F-D4D41E2BA40D}"/>
              </a:ext>
            </a:extLst>
          </p:cNvPr>
          <p:cNvSpPr/>
          <p:nvPr/>
        </p:nvSpPr>
        <p:spPr>
          <a:xfrm>
            <a:off x="3856192" y="6233684"/>
            <a:ext cx="4521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finir</a:t>
            </a:r>
          </a:p>
        </p:txBody>
      </p:sp>
    </p:spTree>
    <p:extLst>
      <p:ext uri="{BB962C8B-B14F-4D97-AF65-F5344CB8AC3E}">
        <p14:creationId xmlns:p14="http://schemas.microsoft.com/office/powerpoint/2010/main" val="7148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123105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smtClean="0"/>
              <a:t>Nous </a:t>
            </a:r>
            <a:r>
              <a:rPr lang="en-GB" sz="2400" dirty="0" err="1" smtClean="0"/>
              <a:t>testerons</a:t>
            </a:r>
            <a:r>
              <a:rPr lang="en-GB" sz="2400" dirty="0" smtClean="0"/>
              <a:t> </a:t>
            </a:r>
            <a:r>
              <a:rPr lang="en-GB" sz="2400" dirty="0" err="1" smtClean="0"/>
              <a:t>votre</a:t>
            </a:r>
            <a:r>
              <a:rPr lang="en-GB" sz="2400" dirty="0" smtClean="0"/>
              <a:t>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 </a:t>
            </a:r>
            <a:r>
              <a:rPr lang="en-GB" sz="2400" dirty="0" err="1" smtClean="0"/>
              <a:t>en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montrant</a:t>
            </a:r>
            <a:r>
              <a:rPr lang="en-GB" sz="2400" dirty="0" smtClean="0"/>
              <a:t> </a:t>
            </a:r>
            <a:r>
              <a:rPr lang="en-GB" sz="2400" dirty="0" err="1" smtClean="0"/>
              <a:t>l’un</a:t>
            </a:r>
            <a:r>
              <a:rPr lang="en-GB" sz="2400" dirty="0" smtClean="0"/>
              <a:t> des </a:t>
            </a:r>
            <a:r>
              <a:rPr lang="en-GB" sz="2400" dirty="0" err="1" smtClean="0"/>
              <a:t>chiffres</a:t>
            </a:r>
            <a:r>
              <a:rPr lang="en-GB" sz="2400" dirty="0" smtClean="0"/>
              <a:t> </a:t>
            </a:r>
            <a:r>
              <a:rPr lang="en-GB" sz="2400" dirty="0" err="1" smtClean="0"/>
              <a:t>composant</a:t>
            </a:r>
            <a:r>
              <a:rPr lang="en-GB" sz="2400" dirty="0" smtClean="0"/>
              <a:t> la </a:t>
            </a:r>
            <a:r>
              <a:rPr lang="en-GB" sz="2400" dirty="0" err="1" smtClean="0"/>
              <a:t>paire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518988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LES EXERCICES DE MEMOIRE: PHASE DE TEST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599875" y="55976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devrez</a:t>
            </a:r>
            <a:r>
              <a:rPr lang="en-GB" sz="2400" dirty="0" smtClean="0"/>
              <a:t> </a:t>
            </a:r>
            <a:r>
              <a:rPr lang="en-GB" sz="2400" dirty="0" err="1" smtClean="0"/>
              <a:t>alors</a:t>
            </a:r>
            <a:r>
              <a:rPr lang="en-GB" sz="2400" dirty="0" smtClean="0"/>
              <a:t> nous </a:t>
            </a:r>
            <a:r>
              <a:rPr lang="en-GB" sz="2400" dirty="0" err="1" smtClean="0"/>
              <a:t>indiquer</a:t>
            </a:r>
            <a:r>
              <a:rPr lang="en-GB" sz="2400" dirty="0" smtClean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</a:t>
            </a:r>
            <a:r>
              <a:rPr lang="en-GB" sz="2400" dirty="0" err="1" smtClean="0"/>
              <a:t>composant</a:t>
            </a:r>
            <a:r>
              <a:rPr lang="en-GB" sz="2400" dirty="0" smtClean="0"/>
              <a:t> la </a:t>
            </a:r>
            <a:r>
              <a:rPr lang="en-GB" sz="2400" dirty="0" err="1" smtClean="0"/>
              <a:t>paire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4" y="1403927"/>
            <a:ext cx="84436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Avant de tester votre mémoire, vous pourrez visualiser l’emplacement des 8 paires de chiffres autant de fois que vous le souhaitez.</a:t>
            </a:r>
          </a:p>
          <a:p>
            <a:pPr algn="ctr">
              <a:spcAft>
                <a:spcPts val="1200"/>
              </a:spcAft>
            </a:pPr>
            <a:endParaRPr lang="fr-FR" sz="2400" dirty="0" smtClean="0"/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Cela dit, avant chaque essai, nous vous indiquerons le nombre de paires de chiffres dont vous devrez vous </a:t>
            </a:r>
            <a:r>
              <a:rPr lang="fr-FR" sz="2400" dirty="0" err="1" smtClean="0"/>
              <a:t>rappeller</a:t>
            </a:r>
            <a:r>
              <a:rPr lang="fr-FR" sz="2400" dirty="0" smtClean="0"/>
              <a:t> pour obtenir le bonus financier. C’est ce que nous </a:t>
            </a:r>
            <a:r>
              <a:rPr lang="fr-FR" sz="2400" dirty="0" err="1" smtClean="0"/>
              <a:t>appellons</a:t>
            </a:r>
            <a:r>
              <a:rPr lang="fr-FR" sz="2400" dirty="0" smtClean="0"/>
              <a:t> le « </a:t>
            </a:r>
            <a:r>
              <a:rPr lang="fr-FR" sz="2400" b="1" dirty="0" smtClean="0"/>
              <a:t>score cible</a:t>
            </a:r>
            <a:r>
              <a:rPr lang="fr-FR" sz="2400" dirty="0" smtClean="0"/>
              <a:t> ».</a:t>
            </a:r>
          </a:p>
          <a:p>
            <a:pPr algn="ctr">
              <a:spcAft>
                <a:spcPts val="1200"/>
              </a:spcAft>
            </a:pPr>
            <a:endParaRPr lang="fr-FR" sz="2400" dirty="0" smtClean="0"/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La difficulté de chaque exercice </a:t>
            </a:r>
            <a:r>
              <a:rPr lang="fr-FR" sz="2400" dirty="0" err="1" smtClean="0"/>
              <a:t>depend</a:t>
            </a:r>
            <a:r>
              <a:rPr lang="fr-FR" sz="2400" dirty="0" smtClean="0"/>
              <a:t> donc du score cible. Lors de la phase de </a:t>
            </a:r>
            <a:r>
              <a:rPr lang="fr-FR" sz="2400" dirty="0" err="1" smtClean="0"/>
              <a:t>memorisation</a:t>
            </a:r>
            <a:r>
              <a:rPr lang="fr-FR" sz="2400" dirty="0" smtClean="0"/>
              <a:t>, vous devrez doser votre effort pour atteindre le score cible.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LES EXERCICES DE MEMOIRE: PHASE DE MEMORISATION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EVALUATION DE LA METACOGNITION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Au total, le test </a:t>
            </a:r>
            <a:r>
              <a:rPr lang="en-GB" sz="2400" dirty="0" err="1" smtClean="0"/>
              <a:t>comprend</a:t>
            </a:r>
            <a:r>
              <a:rPr lang="en-GB" sz="2400" dirty="0" smtClean="0"/>
              <a:t> </a:t>
            </a:r>
            <a:r>
              <a:rPr lang="en-GB" sz="2400" dirty="0"/>
              <a:t>30 </a:t>
            </a:r>
            <a:r>
              <a:rPr lang="en-GB" sz="2400" dirty="0" err="1" smtClean="0"/>
              <a:t>exercices</a:t>
            </a:r>
            <a:r>
              <a:rPr lang="en-GB" sz="2400" dirty="0" smtClean="0"/>
              <a:t>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exercice</a:t>
            </a:r>
            <a:r>
              <a:rPr lang="en-GB" sz="2400" dirty="0" smtClean="0"/>
              <a:t>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 </a:t>
            </a:r>
            <a:r>
              <a:rPr lang="en-GB" sz="2400" dirty="0" err="1" smtClean="0"/>
              <a:t>comprend</a:t>
            </a:r>
            <a:r>
              <a:rPr lang="en-GB" sz="2400" dirty="0" smtClean="0"/>
              <a:t> </a:t>
            </a:r>
            <a:r>
              <a:rPr lang="en-GB" sz="2400" dirty="0" err="1" smtClean="0"/>
              <a:t>une</a:t>
            </a:r>
            <a:r>
              <a:rPr lang="en-GB" sz="2400" dirty="0" smtClean="0"/>
              <a:t> phase de memorisation, et </a:t>
            </a:r>
            <a:r>
              <a:rPr lang="en-GB" sz="2400" dirty="0" err="1" smtClean="0"/>
              <a:t>une</a:t>
            </a:r>
            <a:r>
              <a:rPr lang="en-GB" sz="2400" dirty="0" smtClean="0"/>
              <a:t> phase de test.</a:t>
            </a:r>
            <a:endParaRPr lang="en-GB" sz="2400" dirty="0"/>
          </a:p>
          <a:p>
            <a:pPr algn="ctr"/>
            <a:endParaRPr lang="en-GB" sz="2400" b="1" dirty="0"/>
          </a:p>
          <a:p>
            <a:pPr algn="ctr"/>
            <a:r>
              <a:rPr lang="en-GB" sz="2400" dirty="0" smtClean="0"/>
              <a:t>De plus, nous </a:t>
            </a:r>
            <a:r>
              <a:rPr lang="en-GB" sz="2400" dirty="0" err="1" smtClean="0"/>
              <a:t>allons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demander </a:t>
            </a:r>
            <a:r>
              <a:rPr lang="en-GB" sz="2400" dirty="0" err="1" smtClean="0"/>
              <a:t>d’évaluer</a:t>
            </a:r>
            <a:r>
              <a:rPr lang="en-GB" sz="2400" dirty="0" smtClean="0"/>
              <a:t> </a:t>
            </a:r>
            <a:r>
              <a:rPr lang="en-GB" sz="2400" dirty="0" err="1" smtClean="0"/>
              <a:t>votre</a:t>
            </a:r>
            <a:r>
              <a:rPr lang="en-GB" sz="2400" dirty="0" smtClean="0"/>
              <a:t>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 </a:t>
            </a:r>
            <a:r>
              <a:rPr lang="en-GB" sz="2400" dirty="0" err="1" smtClean="0"/>
              <a:t>avant</a:t>
            </a:r>
            <a:r>
              <a:rPr lang="en-GB" sz="2400" dirty="0" smtClean="0"/>
              <a:t> et après la phase de test. </a:t>
            </a:r>
            <a:r>
              <a:rPr lang="en-GB" sz="2400" dirty="0" err="1" smtClean="0"/>
              <a:t>Ces</a:t>
            </a:r>
            <a:r>
              <a:rPr lang="en-GB" sz="2400" dirty="0" smtClean="0"/>
              <a:t> </a:t>
            </a:r>
            <a:r>
              <a:rPr lang="en-GB" sz="2400" dirty="0" err="1" smtClean="0"/>
              <a:t>évaluations</a:t>
            </a:r>
            <a:r>
              <a:rPr lang="en-GB" sz="2400" dirty="0" smtClean="0"/>
              <a:t> </a:t>
            </a:r>
            <a:r>
              <a:rPr lang="en-GB" sz="2400" dirty="0" err="1" smtClean="0"/>
              <a:t>sont</a:t>
            </a:r>
            <a:r>
              <a:rPr lang="en-GB" sz="2400" dirty="0" smtClean="0"/>
              <a:t> </a:t>
            </a:r>
            <a:r>
              <a:rPr lang="en-GB" sz="2400" dirty="0" err="1" smtClean="0"/>
              <a:t>importantes</a:t>
            </a:r>
            <a:r>
              <a:rPr lang="en-GB" sz="2400" dirty="0" smtClean="0"/>
              <a:t> pour </a:t>
            </a:r>
            <a:r>
              <a:rPr lang="en-GB" sz="2400" dirty="0" err="1" smtClean="0"/>
              <a:t>mesurer</a:t>
            </a:r>
            <a:r>
              <a:rPr lang="en-GB" sz="2400" dirty="0" smtClean="0"/>
              <a:t> la </a:t>
            </a:r>
            <a:r>
              <a:rPr lang="en-GB" sz="2400" dirty="0" err="1" smtClean="0"/>
              <a:t>métacognition</a:t>
            </a:r>
            <a:r>
              <a:rPr lang="en-GB" sz="2400" dirty="0" smtClean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smtClean="0"/>
              <a:t>Nous </a:t>
            </a:r>
            <a:r>
              <a:rPr lang="en-GB" sz="2400" dirty="0" err="1" smtClean="0"/>
              <a:t>allons</a:t>
            </a:r>
            <a:r>
              <a:rPr lang="en-GB" sz="2400" dirty="0" smtClean="0"/>
              <a:t> </a:t>
            </a:r>
            <a:r>
              <a:rPr lang="en-GB" sz="2400" dirty="0" err="1" smtClean="0"/>
              <a:t>maintenant</a:t>
            </a:r>
            <a:r>
              <a:rPr lang="en-GB" sz="2400" dirty="0" smtClean="0"/>
              <a:t> </a:t>
            </a:r>
            <a:r>
              <a:rPr lang="en-GB" sz="2400" dirty="0" err="1" smtClean="0"/>
              <a:t>détailler</a:t>
            </a:r>
            <a:r>
              <a:rPr lang="en-GB" sz="2400" dirty="0" smtClean="0"/>
              <a:t> les 6 </a:t>
            </a:r>
            <a:r>
              <a:rPr lang="fr-FR" sz="2400" dirty="0" smtClean="0"/>
              <a:t>«</a:t>
            </a:r>
            <a:r>
              <a:rPr lang="fr-FR" sz="2400" dirty="0"/>
              <a:t> </a:t>
            </a:r>
            <a:r>
              <a:rPr lang="en-GB" sz="2400" dirty="0" err="1"/>
              <a:t>étapes</a:t>
            </a:r>
            <a:r>
              <a:rPr lang="fr-FR" sz="2400" dirty="0"/>
              <a:t> </a:t>
            </a:r>
            <a:r>
              <a:rPr lang="fr-FR" sz="2400" dirty="0" smtClean="0"/>
              <a:t>» de chaque exercice de mémoire.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79385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1 - </a:t>
            </a:r>
            <a:r>
              <a:rPr lang="en-GB" sz="2400" b="1" dirty="0">
                <a:solidFill>
                  <a:srgbClr val="0070C0"/>
                </a:solidFill>
              </a:rPr>
              <a:t>AFFICHAGE </a:t>
            </a:r>
            <a:r>
              <a:rPr lang="en-GB" sz="2400" b="1" dirty="0" smtClean="0">
                <a:solidFill>
                  <a:srgbClr val="0070C0"/>
                </a:solidFill>
              </a:rPr>
              <a:t>DU </a:t>
            </a:r>
            <a:r>
              <a:rPr lang="en-GB" sz="2400" b="1" dirty="0">
                <a:solidFill>
                  <a:srgbClr val="0070C0"/>
                </a:solidFill>
              </a:rPr>
              <a:t>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smtClean="0"/>
              <a:t>Avant </a:t>
            </a: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fr-FR" sz="2400" dirty="0" smtClean="0"/>
              <a:t>exercice, nous vous indiquerons le numéro de l’essai et le score cible (c’est-à-dire le nombre d’emplacements de chiffres dont vous devrez vous souvenir pour obtenir le bonus):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1413064"/>
            <a:ext cx="84436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Ensuite</a:t>
            </a:r>
            <a:r>
              <a:rPr lang="en-GB" sz="2400" dirty="0" smtClean="0"/>
              <a:t>, nous </a:t>
            </a:r>
            <a:r>
              <a:rPr lang="en-GB" sz="2400" dirty="0" err="1" smtClean="0"/>
              <a:t>allons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demander </a:t>
            </a:r>
            <a:r>
              <a:rPr lang="en-GB" sz="2400" dirty="0" err="1" smtClean="0"/>
              <a:t>d’évaluer</a:t>
            </a:r>
            <a:r>
              <a:rPr lang="en-GB" sz="2400" dirty="0" smtClean="0"/>
              <a:t> </a:t>
            </a:r>
            <a:r>
              <a:rPr lang="en-GB" sz="2400" dirty="0" err="1" smtClean="0"/>
              <a:t>l’effort</a:t>
            </a:r>
            <a:r>
              <a:rPr lang="en-GB" sz="2400" dirty="0" smtClean="0"/>
              <a:t> </a:t>
            </a:r>
            <a:r>
              <a:rPr lang="en-GB" sz="2400" dirty="0" err="1" smtClean="0"/>
              <a:t>qu’il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faudra</a:t>
            </a:r>
            <a:r>
              <a:rPr lang="en-GB" sz="2400" dirty="0" smtClean="0"/>
              <a:t> </a:t>
            </a:r>
            <a:r>
              <a:rPr lang="en-GB" sz="2400" dirty="0" err="1" smtClean="0"/>
              <a:t>fournir</a:t>
            </a:r>
            <a:r>
              <a:rPr lang="en-GB" sz="2400" dirty="0" smtClean="0"/>
              <a:t> pour </a:t>
            </a:r>
            <a:r>
              <a:rPr lang="en-GB" sz="2400" dirty="0" err="1" smtClean="0"/>
              <a:t>atteindre</a:t>
            </a:r>
            <a:r>
              <a:rPr lang="en-GB" sz="2400" dirty="0" smtClean="0"/>
              <a:t> le score </a:t>
            </a:r>
            <a:r>
              <a:rPr lang="en-GB" sz="2400" dirty="0" err="1" smtClean="0"/>
              <a:t>cible</a:t>
            </a:r>
            <a:r>
              <a:rPr lang="en-GB" sz="2400" dirty="0" smtClean="0"/>
              <a:t>.</a:t>
            </a:r>
          </a:p>
          <a:p>
            <a:pPr algn="ctr">
              <a:spcAft>
                <a:spcPts val="1200"/>
              </a:spcAft>
            </a:pP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/>
              <a:t>La question sera:</a:t>
            </a:r>
          </a:p>
          <a:p>
            <a:pPr algn="ctr">
              <a:spcAft>
                <a:spcPts val="1200"/>
              </a:spcAft>
            </a:pPr>
            <a:r>
              <a:rPr lang="fr-FR" sz="2400" b="1" dirty="0"/>
              <a:t>« </a:t>
            </a:r>
            <a:r>
              <a:rPr lang="en-GB" sz="2400" b="1" dirty="0" err="1"/>
              <a:t>Combien</a:t>
            </a:r>
            <a:r>
              <a:rPr lang="en-GB" sz="2400" b="1" dirty="0"/>
              <a:t> de </a:t>
            </a:r>
            <a:r>
              <a:rPr lang="en-GB" sz="2400" b="1" dirty="0" err="1"/>
              <a:t>fois</a:t>
            </a:r>
            <a:r>
              <a:rPr lang="en-GB" sz="2400" b="1" dirty="0"/>
              <a:t> </a:t>
            </a:r>
            <a:r>
              <a:rPr lang="en-GB" sz="2400" b="1" dirty="0" err="1"/>
              <a:t>aurez-vous</a:t>
            </a:r>
            <a:r>
              <a:rPr lang="en-GB" sz="2400" b="1" dirty="0"/>
              <a:t> </a:t>
            </a:r>
            <a:r>
              <a:rPr lang="en-GB" sz="2400" b="1" dirty="0" err="1"/>
              <a:t>besoin</a:t>
            </a:r>
            <a:r>
              <a:rPr lang="en-GB" sz="2400" b="1" dirty="0"/>
              <a:t> de </a:t>
            </a:r>
            <a:r>
              <a:rPr lang="en-GB" sz="2400" b="1" dirty="0" err="1"/>
              <a:t>voir</a:t>
            </a:r>
            <a:r>
              <a:rPr lang="en-GB" sz="2400" b="1" dirty="0"/>
              <a:t> </a:t>
            </a:r>
            <a:r>
              <a:rPr lang="en-GB" sz="2400" b="1" dirty="0" smtClean="0"/>
              <a:t>les </a:t>
            </a:r>
            <a:r>
              <a:rPr lang="en-GB" sz="2400" b="1" dirty="0" err="1" smtClean="0"/>
              <a:t>chiffres</a:t>
            </a:r>
            <a:r>
              <a:rPr lang="en-GB" sz="2400" b="1" dirty="0" smtClean="0"/>
              <a:t> de la grille </a:t>
            </a:r>
            <a:r>
              <a:rPr lang="en-GB" sz="2400" b="1" dirty="0"/>
              <a:t>pour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 smtClean="0"/>
              <a:t>atteindre</a:t>
            </a:r>
            <a:r>
              <a:rPr lang="en-GB" sz="2400" b="1" dirty="0" smtClean="0"/>
              <a:t> le score </a:t>
            </a:r>
            <a:r>
              <a:rPr lang="en-GB" sz="2400" b="1" dirty="0" err="1"/>
              <a:t>cible</a:t>
            </a:r>
            <a:r>
              <a:rPr lang="en-GB" sz="2400" b="1" dirty="0"/>
              <a:t> ?</a:t>
            </a:r>
            <a:r>
              <a:rPr lang="fr-FR" sz="2400" b="1" dirty="0"/>
              <a:t> »</a:t>
            </a:r>
          </a:p>
          <a:p>
            <a:pPr algn="ctr">
              <a:spcAft>
                <a:spcPts val="1200"/>
              </a:spcAft>
            </a:pP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 smtClean="0"/>
              <a:t>Au </a:t>
            </a:r>
            <a:r>
              <a:rPr lang="en-GB" sz="2400" dirty="0"/>
              <a:t>début,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pourriez</a:t>
            </a:r>
            <a:r>
              <a:rPr lang="en-GB" sz="2400" dirty="0"/>
              <a:t> </a:t>
            </a:r>
            <a:r>
              <a:rPr lang="en-GB" sz="2400" dirty="0" err="1"/>
              <a:t>trouver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</a:t>
            </a:r>
            <a:r>
              <a:rPr lang="en-GB" sz="2400" dirty="0" smtClean="0"/>
              <a:t>difficile. </a:t>
            </a:r>
            <a:r>
              <a:rPr lang="en-GB" sz="2400" dirty="0" err="1" smtClean="0"/>
              <a:t>C’est</a:t>
            </a:r>
            <a:r>
              <a:rPr lang="en-GB" sz="2400" dirty="0" smtClean="0"/>
              <a:t> normal: </a:t>
            </a:r>
            <a:r>
              <a:rPr lang="en-GB" sz="2400" dirty="0" err="1" smtClean="0"/>
              <a:t>essayez</a:t>
            </a:r>
            <a:r>
              <a:rPr lang="en-GB" sz="2400" dirty="0" smtClean="0"/>
              <a:t> </a:t>
            </a:r>
            <a:r>
              <a:rPr lang="en-GB" sz="2400" dirty="0" err="1" smtClean="0"/>
              <a:t>simplement</a:t>
            </a:r>
            <a:r>
              <a:rPr lang="en-GB" sz="2400" dirty="0" smtClean="0"/>
              <a:t> de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en-GB" sz="2400" dirty="0" smtClean="0"/>
              <a:t>le </a:t>
            </a:r>
            <a:r>
              <a:rPr lang="en-GB" sz="2400" dirty="0" err="1"/>
              <a:t>mieux</a:t>
            </a:r>
            <a:r>
              <a:rPr lang="en-GB" sz="2400" dirty="0"/>
              <a:t> </a:t>
            </a:r>
            <a:r>
              <a:rPr lang="en-GB" sz="2400" dirty="0" smtClean="0"/>
              <a:t>possible.</a:t>
            </a:r>
            <a:endParaRPr lang="en-GB" sz="2400" dirty="0"/>
          </a:p>
          <a:p>
            <a:pPr algn="ctr">
              <a:spcAft>
                <a:spcPts val="1200"/>
              </a:spcAf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Vous répondrez </a:t>
            </a:r>
            <a:r>
              <a:rPr lang="fr-FR" sz="2400" dirty="0"/>
              <a:t>à cette question en </a:t>
            </a:r>
            <a:r>
              <a:rPr lang="fr-FR" sz="2400" dirty="0" smtClean="0"/>
              <a:t>déplaçant la </a:t>
            </a:r>
            <a:r>
              <a:rPr lang="fr-FR" sz="2400" dirty="0"/>
              <a:t>barre rouge le long </a:t>
            </a:r>
            <a:r>
              <a:rPr lang="fr-FR" sz="2400" dirty="0" smtClean="0"/>
              <a:t>de la règle numérique: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Dans l’exemple ci-dessus, j’ai répondu que j’aurai besoin de voir les chiffres de la grille entre 8 et 11 fois pour atteindre le score cible…</a:t>
            </a: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6349</TotalTime>
  <Words>1578</Words>
  <Application>Microsoft Office PowerPoint</Application>
  <PresentationFormat>Grand écran</PresentationFormat>
  <Paragraphs>125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 test de métacognition est maintenant terminé.   Merci 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DAUNIZEAU Jean</cp:lastModifiedBy>
  <cp:revision>104</cp:revision>
  <dcterms:created xsi:type="dcterms:W3CDTF">2020-02-28T14:25:54Z</dcterms:created>
  <dcterms:modified xsi:type="dcterms:W3CDTF">2020-07-19T10:16:54Z</dcterms:modified>
</cp:coreProperties>
</file>