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8" r:id="rId2"/>
  </p:sldMasterIdLst>
  <p:sldIdLst>
    <p:sldId id="256" r:id="rId3"/>
    <p:sldId id="257" r:id="rId4"/>
    <p:sldId id="266" r:id="rId5"/>
    <p:sldId id="258" r:id="rId6"/>
    <p:sldId id="259" r:id="rId7"/>
    <p:sldId id="265" r:id="rId8"/>
    <p:sldId id="260" r:id="rId9"/>
    <p:sldId id="264" r:id="rId10"/>
    <p:sldId id="262" r:id="rId11"/>
    <p:sldId id="267" r:id="rId12"/>
    <p:sldId id="261"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0EBD77-1F9C-4D3D-89C7-D659D334E11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057D071-C338-493D-BFBF-1978423E3F61}">
      <dgm:prSet/>
      <dgm:spPr/>
      <dgm:t>
        <a:bodyPr/>
        <a:lstStyle/>
        <a:p>
          <a:r>
            <a:rPr lang="en-US"/>
            <a:t>-The fits image of Halley's comet has a tail which disrupts true background values that would be subtracted from the actual aperture count.</a:t>
          </a:r>
        </a:p>
      </dgm:t>
    </dgm:pt>
    <dgm:pt modelId="{40A87E5D-0375-45D7-B628-93FC66915B19}" type="parTrans" cxnId="{EE210E24-5046-4568-A604-8C04ECFD5530}">
      <dgm:prSet/>
      <dgm:spPr/>
      <dgm:t>
        <a:bodyPr/>
        <a:lstStyle/>
        <a:p>
          <a:endParaRPr lang="en-US"/>
        </a:p>
      </dgm:t>
    </dgm:pt>
    <dgm:pt modelId="{69116BF7-9B5E-4054-8142-818AE999388E}" type="sibTrans" cxnId="{EE210E24-5046-4568-A604-8C04ECFD5530}">
      <dgm:prSet/>
      <dgm:spPr/>
      <dgm:t>
        <a:bodyPr/>
        <a:lstStyle/>
        <a:p>
          <a:endParaRPr lang="en-US"/>
        </a:p>
      </dgm:t>
    </dgm:pt>
    <dgm:pt modelId="{945FBF03-3E4D-4D30-9BC8-B6D59657BEC6}">
      <dgm:prSet/>
      <dgm:spPr/>
      <dgm:t>
        <a:bodyPr/>
        <a:lstStyle/>
        <a:p>
          <a:r>
            <a:rPr lang="en-US"/>
            <a:t>- Difficult to pick an actual aperture size since we don't know where exactly the nucleus is as the coma can interfere.</a:t>
          </a:r>
        </a:p>
      </dgm:t>
    </dgm:pt>
    <dgm:pt modelId="{181BDFD6-763E-4A94-8E80-8AD41E91A725}" type="parTrans" cxnId="{E8101AB3-7860-4D17-834F-75DA47BF74F6}">
      <dgm:prSet/>
      <dgm:spPr/>
      <dgm:t>
        <a:bodyPr/>
        <a:lstStyle/>
        <a:p>
          <a:endParaRPr lang="en-US"/>
        </a:p>
      </dgm:t>
    </dgm:pt>
    <dgm:pt modelId="{838EE51F-F60A-4506-B07C-8D0F4D89F16B}" type="sibTrans" cxnId="{E8101AB3-7860-4D17-834F-75DA47BF74F6}">
      <dgm:prSet/>
      <dgm:spPr/>
      <dgm:t>
        <a:bodyPr/>
        <a:lstStyle/>
        <a:p>
          <a:endParaRPr lang="en-US"/>
        </a:p>
      </dgm:t>
    </dgm:pt>
    <dgm:pt modelId="{3F97F172-46B9-47D5-92F8-73A2FE01A899}">
      <dgm:prSet/>
      <dgm:spPr/>
      <dgm:t>
        <a:bodyPr/>
        <a:lstStyle/>
        <a:p>
          <a:r>
            <a:rPr lang="en-US"/>
            <a:t>-We have to compare the magnitude of the comet at different times to get a good approximation.</a:t>
          </a:r>
        </a:p>
      </dgm:t>
    </dgm:pt>
    <dgm:pt modelId="{ED71FC68-66A5-4076-98C0-13DC626D71AA}" type="parTrans" cxnId="{EC61991D-723C-473F-BD53-599E4D751B84}">
      <dgm:prSet/>
      <dgm:spPr/>
      <dgm:t>
        <a:bodyPr/>
        <a:lstStyle/>
        <a:p>
          <a:endParaRPr lang="en-US"/>
        </a:p>
      </dgm:t>
    </dgm:pt>
    <dgm:pt modelId="{FE4444D4-F1BF-41EE-B347-2605191706CB}" type="sibTrans" cxnId="{EC61991D-723C-473F-BD53-599E4D751B84}">
      <dgm:prSet/>
      <dgm:spPr/>
      <dgm:t>
        <a:bodyPr/>
        <a:lstStyle/>
        <a:p>
          <a:endParaRPr lang="en-US"/>
        </a:p>
      </dgm:t>
    </dgm:pt>
    <dgm:pt modelId="{A154DAA4-A8A0-40DD-8E2D-67FCF37E50A3}" type="pres">
      <dgm:prSet presAssocID="{520EBD77-1F9C-4D3D-89C7-D659D334E114}" presName="linear" presStyleCnt="0">
        <dgm:presLayoutVars>
          <dgm:animLvl val="lvl"/>
          <dgm:resizeHandles val="exact"/>
        </dgm:presLayoutVars>
      </dgm:prSet>
      <dgm:spPr/>
    </dgm:pt>
    <dgm:pt modelId="{AD782E45-3EBE-4183-ADE8-6C2492CC4E09}" type="pres">
      <dgm:prSet presAssocID="{8057D071-C338-493D-BFBF-1978423E3F61}" presName="parentText" presStyleLbl="node1" presStyleIdx="0" presStyleCnt="3">
        <dgm:presLayoutVars>
          <dgm:chMax val="0"/>
          <dgm:bulletEnabled val="1"/>
        </dgm:presLayoutVars>
      </dgm:prSet>
      <dgm:spPr/>
    </dgm:pt>
    <dgm:pt modelId="{C2874837-7B68-414B-9FA4-60CD994C1B2B}" type="pres">
      <dgm:prSet presAssocID="{69116BF7-9B5E-4054-8142-818AE999388E}" presName="spacer" presStyleCnt="0"/>
      <dgm:spPr/>
    </dgm:pt>
    <dgm:pt modelId="{1A664F56-998F-4138-833F-D94096DE115E}" type="pres">
      <dgm:prSet presAssocID="{945FBF03-3E4D-4D30-9BC8-B6D59657BEC6}" presName="parentText" presStyleLbl="node1" presStyleIdx="1" presStyleCnt="3">
        <dgm:presLayoutVars>
          <dgm:chMax val="0"/>
          <dgm:bulletEnabled val="1"/>
        </dgm:presLayoutVars>
      </dgm:prSet>
      <dgm:spPr/>
    </dgm:pt>
    <dgm:pt modelId="{78D8DB8D-CC72-41EF-A943-EC667A3D0139}" type="pres">
      <dgm:prSet presAssocID="{838EE51F-F60A-4506-B07C-8D0F4D89F16B}" presName="spacer" presStyleCnt="0"/>
      <dgm:spPr/>
    </dgm:pt>
    <dgm:pt modelId="{18C9D33D-5364-47D9-8A19-1B1216CAF29C}" type="pres">
      <dgm:prSet presAssocID="{3F97F172-46B9-47D5-92F8-73A2FE01A899}" presName="parentText" presStyleLbl="node1" presStyleIdx="2" presStyleCnt="3">
        <dgm:presLayoutVars>
          <dgm:chMax val="0"/>
          <dgm:bulletEnabled val="1"/>
        </dgm:presLayoutVars>
      </dgm:prSet>
      <dgm:spPr/>
    </dgm:pt>
  </dgm:ptLst>
  <dgm:cxnLst>
    <dgm:cxn modelId="{EC61991D-723C-473F-BD53-599E4D751B84}" srcId="{520EBD77-1F9C-4D3D-89C7-D659D334E114}" destId="{3F97F172-46B9-47D5-92F8-73A2FE01A899}" srcOrd="2" destOrd="0" parTransId="{ED71FC68-66A5-4076-98C0-13DC626D71AA}" sibTransId="{FE4444D4-F1BF-41EE-B347-2605191706CB}"/>
    <dgm:cxn modelId="{EE210E24-5046-4568-A604-8C04ECFD5530}" srcId="{520EBD77-1F9C-4D3D-89C7-D659D334E114}" destId="{8057D071-C338-493D-BFBF-1978423E3F61}" srcOrd="0" destOrd="0" parTransId="{40A87E5D-0375-45D7-B628-93FC66915B19}" sibTransId="{69116BF7-9B5E-4054-8142-818AE999388E}"/>
    <dgm:cxn modelId="{E8101AB3-7860-4D17-834F-75DA47BF74F6}" srcId="{520EBD77-1F9C-4D3D-89C7-D659D334E114}" destId="{945FBF03-3E4D-4D30-9BC8-B6D59657BEC6}" srcOrd="1" destOrd="0" parTransId="{181BDFD6-763E-4A94-8E80-8AD41E91A725}" sibTransId="{838EE51F-F60A-4506-B07C-8D0F4D89F16B}"/>
    <dgm:cxn modelId="{34287DC4-0483-4B64-AB07-159AF7DF81F1}" type="presOf" srcId="{945FBF03-3E4D-4D30-9BC8-B6D59657BEC6}" destId="{1A664F56-998F-4138-833F-D94096DE115E}" srcOrd="0" destOrd="0" presId="urn:microsoft.com/office/officeart/2005/8/layout/vList2"/>
    <dgm:cxn modelId="{350B19CF-9B35-4515-B980-E11B97C0FCAF}" type="presOf" srcId="{3F97F172-46B9-47D5-92F8-73A2FE01A899}" destId="{18C9D33D-5364-47D9-8A19-1B1216CAF29C}" srcOrd="0" destOrd="0" presId="urn:microsoft.com/office/officeart/2005/8/layout/vList2"/>
    <dgm:cxn modelId="{EDDA30D7-220D-426B-AD6C-237F8DA0FEED}" type="presOf" srcId="{8057D071-C338-493D-BFBF-1978423E3F61}" destId="{AD782E45-3EBE-4183-ADE8-6C2492CC4E09}" srcOrd="0" destOrd="0" presId="urn:microsoft.com/office/officeart/2005/8/layout/vList2"/>
    <dgm:cxn modelId="{65548AEB-6D96-4298-BC0C-C09D29138693}" type="presOf" srcId="{520EBD77-1F9C-4D3D-89C7-D659D334E114}" destId="{A154DAA4-A8A0-40DD-8E2D-67FCF37E50A3}" srcOrd="0" destOrd="0" presId="urn:microsoft.com/office/officeart/2005/8/layout/vList2"/>
    <dgm:cxn modelId="{4228177F-A9A5-45FA-85B7-A6B1E3CB3583}" type="presParOf" srcId="{A154DAA4-A8A0-40DD-8E2D-67FCF37E50A3}" destId="{AD782E45-3EBE-4183-ADE8-6C2492CC4E09}" srcOrd="0" destOrd="0" presId="urn:microsoft.com/office/officeart/2005/8/layout/vList2"/>
    <dgm:cxn modelId="{7F4C5CAE-471C-45A9-AC5B-86076122927F}" type="presParOf" srcId="{A154DAA4-A8A0-40DD-8E2D-67FCF37E50A3}" destId="{C2874837-7B68-414B-9FA4-60CD994C1B2B}" srcOrd="1" destOrd="0" presId="urn:microsoft.com/office/officeart/2005/8/layout/vList2"/>
    <dgm:cxn modelId="{398D76FA-59E4-4D61-8C6E-7209483E3DB8}" type="presParOf" srcId="{A154DAA4-A8A0-40DD-8E2D-67FCF37E50A3}" destId="{1A664F56-998F-4138-833F-D94096DE115E}" srcOrd="2" destOrd="0" presId="urn:microsoft.com/office/officeart/2005/8/layout/vList2"/>
    <dgm:cxn modelId="{DAD5EED2-F9E8-4A2F-B041-29307CFEC9D0}" type="presParOf" srcId="{A154DAA4-A8A0-40DD-8E2D-67FCF37E50A3}" destId="{78D8DB8D-CC72-41EF-A943-EC667A3D0139}" srcOrd="3" destOrd="0" presId="urn:microsoft.com/office/officeart/2005/8/layout/vList2"/>
    <dgm:cxn modelId="{76E847B9-21BD-485E-9F4C-EB74AA373618}" type="presParOf" srcId="{A154DAA4-A8A0-40DD-8E2D-67FCF37E50A3}" destId="{18C9D33D-5364-47D9-8A19-1B1216CAF29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791908-8EAD-49CB-8ABE-B0EE300EE40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12AD24F-6ADA-4076-AA5E-175D4A5A0587}">
      <dgm:prSet/>
      <dgm:spPr/>
      <dgm:t>
        <a:bodyPr/>
        <a:lstStyle/>
        <a:p>
          <a:r>
            <a:rPr lang="en-US"/>
            <a:t>A group of astronomers in 1982 in the "Observatorio Astrofisico and Instituto di Astronomia" lab in Catania Italy performed photometry on Halley's comet and this is what they found.</a:t>
          </a:r>
        </a:p>
      </dgm:t>
    </dgm:pt>
    <dgm:pt modelId="{3D46089F-277A-4A94-9BA7-0DC10BEE1075}" type="parTrans" cxnId="{71CBD27F-40B5-4801-B5CF-26111AEA0A61}">
      <dgm:prSet/>
      <dgm:spPr/>
      <dgm:t>
        <a:bodyPr/>
        <a:lstStyle/>
        <a:p>
          <a:endParaRPr lang="en-US"/>
        </a:p>
      </dgm:t>
    </dgm:pt>
    <dgm:pt modelId="{60708CD9-2567-4BE3-A0A9-7150B5460A2B}" type="sibTrans" cxnId="{71CBD27F-40B5-4801-B5CF-26111AEA0A61}">
      <dgm:prSet/>
      <dgm:spPr/>
      <dgm:t>
        <a:bodyPr/>
        <a:lstStyle/>
        <a:p>
          <a:endParaRPr lang="en-US"/>
        </a:p>
      </dgm:t>
    </dgm:pt>
    <dgm:pt modelId="{81E10D61-FAF8-4BAC-941E-53A9225E3EA7}">
      <dgm:prSet/>
      <dgm:spPr/>
      <dgm:t>
        <a:bodyPr/>
        <a:lstStyle/>
        <a:p>
          <a:r>
            <a:rPr lang="en-US"/>
            <a:t>Composition of Halley's comet includes water, methane, and Carbon dioxide. </a:t>
          </a:r>
        </a:p>
      </dgm:t>
    </dgm:pt>
    <dgm:pt modelId="{BEF136D4-B4CE-4A6E-9F56-641E61429B2C}" type="parTrans" cxnId="{2CB627F4-68A5-47B3-8D0A-02BD0C00813B}">
      <dgm:prSet/>
      <dgm:spPr/>
      <dgm:t>
        <a:bodyPr/>
        <a:lstStyle/>
        <a:p>
          <a:endParaRPr lang="en-US"/>
        </a:p>
      </dgm:t>
    </dgm:pt>
    <dgm:pt modelId="{110DEDB6-CE84-4358-B61A-C5A269FB3FCA}" type="sibTrans" cxnId="{2CB627F4-68A5-47B3-8D0A-02BD0C00813B}">
      <dgm:prSet/>
      <dgm:spPr/>
      <dgm:t>
        <a:bodyPr/>
        <a:lstStyle/>
        <a:p>
          <a:endParaRPr lang="en-US"/>
        </a:p>
      </dgm:t>
    </dgm:pt>
    <dgm:pt modelId="{2A8C1BEB-7573-456A-8DAF-1FE3D699DFC7}">
      <dgm:prSet/>
      <dgm:spPr/>
      <dgm:t>
        <a:bodyPr/>
        <a:lstStyle/>
        <a:p>
          <a:r>
            <a:rPr lang="en-US"/>
            <a:t>Trace evidence of presence of lighter elements in the dust found at the tail of the comet.</a:t>
          </a:r>
        </a:p>
      </dgm:t>
    </dgm:pt>
    <dgm:pt modelId="{BF8F0634-C152-4E73-BFB0-B9AE8B2ACB7F}" type="parTrans" cxnId="{45459DC9-BC66-43A0-9802-6409BA4C3B37}">
      <dgm:prSet/>
      <dgm:spPr/>
      <dgm:t>
        <a:bodyPr/>
        <a:lstStyle/>
        <a:p>
          <a:endParaRPr lang="en-US"/>
        </a:p>
      </dgm:t>
    </dgm:pt>
    <dgm:pt modelId="{37D427B0-81DF-44C6-A751-D74A678A6264}" type="sibTrans" cxnId="{45459DC9-BC66-43A0-9802-6409BA4C3B37}">
      <dgm:prSet/>
      <dgm:spPr/>
      <dgm:t>
        <a:bodyPr/>
        <a:lstStyle/>
        <a:p>
          <a:endParaRPr lang="en-US"/>
        </a:p>
      </dgm:t>
    </dgm:pt>
    <dgm:pt modelId="{35660C3F-B86F-491D-9BB9-08E0CDB98E92}">
      <dgm:prSet/>
      <dgm:spPr/>
      <dgm:t>
        <a:bodyPr/>
        <a:lstStyle/>
        <a:p>
          <a:r>
            <a:rPr lang="en-US"/>
            <a:t>Low albedo due to the organic nature of the mantle and dust.</a:t>
          </a:r>
        </a:p>
      </dgm:t>
    </dgm:pt>
    <dgm:pt modelId="{58093B55-0483-4A55-A93C-9995F1802D2D}" type="parTrans" cxnId="{3B4E5155-5C4F-439B-9EE5-8EFF31688D93}">
      <dgm:prSet/>
      <dgm:spPr/>
      <dgm:t>
        <a:bodyPr/>
        <a:lstStyle/>
        <a:p>
          <a:endParaRPr lang="en-US"/>
        </a:p>
      </dgm:t>
    </dgm:pt>
    <dgm:pt modelId="{461386E0-5698-44B7-949A-0CA20B9E00A7}" type="sibTrans" cxnId="{3B4E5155-5C4F-439B-9EE5-8EFF31688D93}">
      <dgm:prSet/>
      <dgm:spPr/>
      <dgm:t>
        <a:bodyPr/>
        <a:lstStyle/>
        <a:p>
          <a:endParaRPr lang="en-US"/>
        </a:p>
      </dgm:t>
    </dgm:pt>
    <dgm:pt modelId="{DF6085FA-10BF-4683-A7B1-87610834A713}">
      <dgm:prSet/>
      <dgm:spPr/>
      <dgm:t>
        <a:bodyPr/>
        <a:lstStyle/>
        <a:p>
          <a:r>
            <a:rPr lang="en-US"/>
            <a:t>They used photometry to learn about the properties of the comet.</a:t>
          </a:r>
        </a:p>
      </dgm:t>
    </dgm:pt>
    <dgm:pt modelId="{8613BEBA-36E3-4220-94CD-B12A8C7A8FAC}" type="parTrans" cxnId="{CE314AE3-8D2A-4760-9DB7-E3C655B70A1C}">
      <dgm:prSet/>
      <dgm:spPr/>
      <dgm:t>
        <a:bodyPr/>
        <a:lstStyle/>
        <a:p>
          <a:endParaRPr lang="en-US"/>
        </a:p>
      </dgm:t>
    </dgm:pt>
    <dgm:pt modelId="{2DCB3A48-09F4-4D77-A7BB-5DA668D623DE}" type="sibTrans" cxnId="{CE314AE3-8D2A-4760-9DB7-E3C655B70A1C}">
      <dgm:prSet/>
      <dgm:spPr/>
      <dgm:t>
        <a:bodyPr/>
        <a:lstStyle/>
        <a:p>
          <a:endParaRPr lang="en-US"/>
        </a:p>
      </dgm:t>
    </dgm:pt>
    <dgm:pt modelId="{8E13D9A3-6C29-4C22-9364-727975A37406}" type="pres">
      <dgm:prSet presAssocID="{7A791908-8EAD-49CB-8ABE-B0EE300EE408}" presName="linear" presStyleCnt="0">
        <dgm:presLayoutVars>
          <dgm:animLvl val="lvl"/>
          <dgm:resizeHandles val="exact"/>
        </dgm:presLayoutVars>
      </dgm:prSet>
      <dgm:spPr/>
    </dgm:pt>
    <dgm:pt modelId="{A8781975-D521-4166-BB2F-AD252C729CE4}" type="pres">
      <dgm:prSet presAssocID="{E12AD24F-6ADA-4076-AA5E-175D4A5A0587}" presName="parentText" presStyleLbl="node1" presStyleIdx="0" presStyleCnt="5">
        <dgm:presLayoutVars>
          <dgm:chMax val="0"/>
          <dgm:bulletEnabled val="1"/>
        </dgm:presLayoutVars>
      </dgm:prSet>
      <dgm:spPr/>
    </dgm:pt>
    <dgm:pt modelId="{ED97A35E-AFBF-4843-B018-A7CA64D2E287}" type="pres">
      <dgm:prSet presAssocID="{60708CD9-2567-4BE3-A0A9-7150B5460A2B}" presName="spacer" presStyleCnt="0"/>
      <dgm:spPr/>
    </dgm:pt>
    <dgm:pt modelId="{BFEBC7B7-36D3-4F77-85B7-1900005FC158}" type="pres">
      <dgm:prSet presAssocID="{81E10D61-FAF8-4BAC-941E-53A9225E3EA7}" presName="parentText" presStyleLbl="node1" presStyleIdx="1" presStyleCnt="5">
        <dgm:presLayoutVars>
          <dgm:chMax val="0"/>
          <dgm:bulletEnabled val="1"/>
        </dgm:presLayoutVars>
      </dgm:prSet>
      <dgm:spPr/>
    </dgm:pt>
    <dgm:pt modelId="{B7D59B00-AC3A-49FD-ACE9-CF275EEB0311}" type="pres">
      <dgm:prSet presAssocID="{110DEDB6-CE84-4358-B61A-C5A269FB3FCA}" presName="spacer" presStyleCnt="0"/>
      <dgm:spPr/>
    </dgm:pt>
    <dgm:pt modelId="{699A56BC-AD31-479D-BC69-D5456E46BD94}" type="pres">
      <dgm:prSet presAssocID="{2A8C1BEB-7573-456A-8DAF-1FE3D699DFC7}" presName="parentText" presStyleLbl="node1" presStyleIdx="2" presStyleCnt="5">
        <dgm:presLayoutVars>
          <dgm:chMax val="0"/>
          <dgm:bulletEnabled val="1"/>
        </dgm:presLayoutVars>
      </dgm:prSet>
      <dgm:spPr/>
    </dgm:pt>
    <dgm:pt modelId="{733ACCCE-F45A-4E46-BF22-ABABD57B600A}" type="pres">
      <dgm:prSet presAssocID="{37D427B0-81DF-44C6-A751-D74A678A6264}" presName="spacer" presStyleCnt="0"/>
      <dgm:spPr/>
    </dgm:pt>
    <dgm:pt modelId="{BF4CEB1F-7575-41CF-B9C7-FFAACA1E5E89}" type="pres">
      <dgm:prSet presAssocID="{35660C3F-B86F-491D-9BB9-08E0CDB98E92}" presName="parentText" presStyleLbl="node1" presStyleIdx="3" presStyleCnt="5">
        <dgm:presLayoutVars>
          <dgm:chMax val="0"/>
          <dgm:bulletEnabled val="1"/>
        </dgm:presLayoutVars>
      </dgm:prSet>
      <dgm:spPr/>
    </dgm:pt>
    <dgm:pt modelId="{161C4764-93B6-4EC8-B175-E1663C922740}" type="pres">
      <dgm:prSet presAssocID="{461386E0-5698-44B7-949A-0CA20B9E00A7}" presName="spacer" presStyleCnt="0"/>
      <dgm:spPr/>
    </dgm:pt>
    <dgm:pt modelId="{581B42E0-CAFE-4BB1-948F-117B93DA1B24}" type="pres">
      <dgm:prSet presAssocID="{DF6085FA-10BF-4683-A7B1-87610834A713}" presName="parentText" presStyleLbl="node1" presStyleIdx="4" presStyleCnt="5">
        <dgm:presLayoutVars>
          <dgm:chMax val="0"/>
          <dgm:bulletEnabled val="1"/>
        </dgm:presLayoutVars>
      </dgm:prSet>
      <dgm:spPr/>
    </dgm:pt>
  </dgm:ptLst>
  <dgm:cxnLst>
    <dgm:cxn modelId="{82F2BF5B-AF4F-464B-8C0F-BAEE40E90A25}" type="presOf" srcId="{81E10D61-FAF8-4BAC-941E-53A9225E3EA7}" destId="{BFEBC7B7-36D3-4F77-85B7-1900005FC158}" srcOrd="0" destOrd="0" presId="urn:microsoft.com/office/officeart/2005/8/layout/vList2"/>
    <dgm:cxn modelId="{E909665F-9555-4978-BDBA-2FECAC10070A}" type="presOf" srcId="{DF6085FA-10BF-4683-A7B1-87610834A713}" destId="{581B42E0-CAFE-4BB1-948F-117B93DA1B24}" srcOrd="0" destOrd="0" presId="urn:microsoft.com/office/officeart/2005/8/layout/vList2"/>
    <dgm:cxn modelId="{08C4C663-269A-46BE-9F51-7A98CBF52403}" type="presOf" srcId="{7A791908-8EAD-49CB-8ABE-B0EE300EE408}" destId="{8E13D9A3-6C29-4C22-9364-727975A37406}" srcOrd="0" destOrd="0" presId="urn:microsoft.com/office/officeart/2005/8/layout/vList2"/>
    <dgm:cxn modelId="{52574F73-DF67-47B3-8C27-EA3021DF2067}" type="presOf" srcId="{35660C3F-B86F-491D-9BB9-08E0CDB98E92}" destId="{BF4CEB1F-7575-41CF-B9C7-FFAACA1E5E89}" srcOrd="0" destOrd="0" presId="urn:microsoft.com/office/officeart/2005/8/layout/vList2"/>
    <dgm:cxn modelId="{3B4E5155-5C4F-439B-9EE5-8EFF31688D93}" srcId="{7A791908-8EAD-49CB-8ABE-B0EE300EE408}" destId="{35660C3F-B86F-491D-9BB9-08E0CDB98E92}" srcOrd="3" destOrd="0" parTransId="{58093B55-0483-4A55-A93C-9995F1802D2D}" sibTransId="{461386E0-5698-44B7-949A-0CA20B9E00A7}"/>
    <dgm:cxn modelId="{71CBD27F-40B5-4801-B5CF-26111AEA0A61}" srcId="{7A791908-8EAD-49CB-8ABE-B0EE300EE408}" destId="{E12AD24F-6ADA-4076-AA5E-175D4A5A0587}" srcOrd="0" destOrd="0" parTransId="{3D46089F-277A-4A94-9BA7-0DC10BEE1075}" sibTransId="{60708CD9-2567-4BE3-A0A9-7150B5460A2B}"/>
    <dgm:cxn modelId="{A904F686-4055-4463-91FE-1DA769E2A7B1}" type="presOf" srcId="{E12AD24F-6ADA-4076-AA5E-175D4A5A0587}" destId="{A8781975-D521-4166-BB2F-AD252C729CE4}" srcOrd="0" destOrd="0" presId="urn:microsoft.com/office/officeart/2005/8/layout/vList2"/>
    <dgm:cxn modelId="{45459DC9-BC66-43A0-9802-6409BA4C3B37}" srcId="{7A791908-8EAD-49CB-8ABE-B0EE300EE408}" destId="{2A8C1BEB-7573-456A-8DAF-1FE3D699DFC7}" srcOrd="2" destOrd="0" parTransId="{BF8F0634-C152-4E73-BFB0-B9AE8B2ACB7F}" sibTransId="{37D427B0-81DF-44C6-A751-D74A678A6264}"/>
    <dgm:cxn modelId="{CE314AE3-8D2A-4760-9DB7-E3C655B70A1C}" srcId="{7A791908-8EAD-49CB-8ABE-B0EE300EE408}" destId="{DF6085FA-10BF-4683-A7B1-87610834A713}" srcOrd="4" destOrd="0" parTransId="{8613BEBA-36E3-4220-94CD-B12A8C7A8FAC}" sibTransId="{2DCB3A48-09F4-4D77-A7BB-5DA668D623DE}"/>
    <dgm:cxn modelId="{2CB627F4-68A5-47B3-8D0A-02BD0C00813B}" srcId="{7A791908-8EAD-49CB-8ABE-B0EE300EE408}" destId="{81E10D61-FAF8-4BAC-941E-53A9225E3EA7}" srcOrd="1" destOrd="0" parTransId="{BEF136D4-B4CE-4A6E-9F56-641E61429B2C}" sibTransId="{110DEDB6-CE84-4358-B61A-C5A269FB3FCA}"/>
    <dgm:cxn modelId="{476B91F6-58AA-4CFD-A389-F7FAB21F2E55}" type="presOf" srcId="{2A8C1BEB-7573-456A-8DAF-1FE3D699DFC7}" destId="{699A56BC-AD31-479D-BC69-D5456E46BD94}" srcOrd="0" destOrd="0" presId="urn:microsoft.com/office/officeart/2005/8/layout/vList2"/>
    <dgm:cxn modelId="{C6C564C1-81D2-4871-B704-C9713B8A8DD0}" type="presParOf" srcId="{8E13D9A3-6C29-4C22-9364-727975A37406}" destId="{A8781975-D521-4166-BB2F-AD252C729CE4}" srcOrd="0" destOrd="0" presId="urn:microsoft.com/office/officeart/2005/8/layout/vList2"/>
    <dgm:cxn modelId="{0720CB6E-1B2A-4987-9B18-C102A056C8F4}" type="presParOf" srcId="{8E13D9A3-6C29-4C22-9364-727975A37406}" destId="{ED97A35E-AFBF-4843-B018-A7CA64D2E287}" srcOrd="1" destOrd="0" presId="urn:microsoft.com/office/officeart/2005/8/layout/vList2"/>
    <dgm:cxn modelId="{EBF56A77-4E97-485F-9DCB-CB64CD4A1D16}" type="presParOf" srcId="{8E13D9A3-6C29-4C22-9364-727975A37406}" destId="{BFEBC7B7-36D3-4F77-85B7-1900005FC158}" srcOrd="2" destOrd="0" presId="urn:microsoft.com/office/officeart/2005/8/layout/vList2"/>
    <dgm:cxn modelId="{23F63D6A-8791-407F-8279-FD6F54E3CFAD}" type="presParOf" srcId="{8E13D9A3-6C29-4C22-9364-727975A37406}" destId="{B7D59B00-AC3A-49FD-ACE9-CF275EEB0311}" srcOrd="3" destOrd="0" presId="urn:microsoft.com/office/officeart/2005/8/layout/vList2"/>
    <dgm:cxn modelId="{5E0CF07F-E7C2-414F-B095-4E009827B7AC}" type="presParOf" srcId="{8E13D9A3-6C29-4C22-9364-727975A37406}" destId="{699A56BC-AD31-479D-BC69-D5456E46BD94}" srcOrd="4" destOrd="0" presId="urn:microsoft.com/office/officeart/2005/8/layout/vList2"/>
    <dgm:cxn modelId="{EFA1B3CA-926A-44B9-82EC-EAD40ACF7DA0}" type="presParOf" srcId="{8E13D9A3-6C29-4C22-9364-727975A37406}" destId="{733ACCCE-F45A-4E46-BF22-ABABD57B600A}" srcOrd="5" destOrd="0" presId="urn:microsoft.com/office/officeart/2005/8/layout/vList2"/>
    <dgm:cxn modelId="{4C34DA3E-F995-440C-9E95-1CADC048E514}" type="presParOf" srcId="{8E13D9A3-6C29-4C22-9364-727975A37406}" destId="{BF4CEB1F-7575-41CF-B9C7-FFAACA1E5E89}" srcOrd="6" destOrd="0" presId="urn:microsoft.com/office/officeart/2005/8/layout/vList2"/>
    <dgm:cxn modelId="{FFB2D7AB-0495-4192-A10E-CB7DE291F4C1}" type="presParOf" srcId="{8E13D9A3-6C29-4C22-9364-727975A37406}" destId="{161C4764-93B6-4EC8-B175-E1663C922740}" srcOrd="7" destOrd="0" presId="urn:microsoft.com/office/officeart/2005/8/layout/vList2"/>
    <dgm:cxn modelId="{E8643D02-6F78-42A5-B0B3-4F0490D69561}" type="presParOf" srcId="{8E13D9A3-6C29-4C22-9364-727975A37406}" destId="{581B42E0-CAFE-4BB1-948F-117B93DA1B2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82E45-3EBE-4183-ADE8-6C2492CC4E09}">
      <dsp:nvSpPr>
        <dsp:cNvPr id="0" name=""/>
        <dsp:cNvSpPr/>
      </dsp:nvSpPr>
      <dsp:spPr>
        <a:xfrm>
          <a:off x="0" y="297472"/>
          <a:ext cx="4828172" cy="16415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fits image of Halley's comet has a tail which disrupts true background values that would be subtracted from the actual aperture count.</a:t>
          </a:r>
        </a:p>
      </dsp:txBody>
      <dsp:txXfrm>
        <a:off x="80132" y="377604"/>
        <a:ext cx="4667908" cy="1481245"/>
      </dsp:txXfrm>
    </dsp:sp>
    <dsp:sp modelId="{1A664F56-998F-4138-833F-D94096DE115E}">
      <dsp:nvSpPr>
        <dsp:cNvPr id="0" name=""/>
        <dsp:cNvSpPr/>
      </dsp:nvSpPr>
      <dsp:spPr>
        <a:xfrm>
          <a:off x="0" y="2005222"/>
          <a:ext cx="4828172" cy="164150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Difficult to pick an actual aperture size since we don't know where exactly the nucleus is as the coma can interfere.</a:t>
          </a:r>
        </a:p>
      </dsp:txBody>
      <dsp:txXfrm>
        <a:off x="80132" y="2085354"/>
        <a:ext cx="4667908" cy="1481245"/>
      </dsp:txXfrm>
    </dsp:sp>
    <dsp:sp modelId="{18C9D33D-5364-47D9-8A19-1B1216CAF29C}">
      <dsp:nvSpPr>
        <dsp:cNvPr id="0" name=""/>
        <dsp:cNvSpPr/>
      </dsp:nvSpPr>
      <dsp:spPr>
        <a:xfrm>
          <a:off x="0" y="3712972"/>
          <a:ext cx="4828172" cy="16415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-We have to compare the magnitude of the comet at different times to get a good approximation.</a:t>
          </a:r>
        </a:p>
      </dsp:txBody>
      <dsp:txXfrm>
        <a:off x="80132" y="3793104"/>
        <a:ext cx="4667908" cy="1481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81975-D521-4166-BB2F-AD252C729CE4}">
      <dsp:nvSpPr>
        <dsp:cNvPr id="0" name=""/>
        <dsp:cNvSpPr/>
      </dsp:nvSpPr>
      <dsp:spPr>
        <a:xfrm>
          <a:off x="0" y="173753"/>
          <a:ext cx="5257800" cy="9991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 group of astronomers in 1982 in the "Observatorio Astrofisico and Instituto di Astronomia" lab in Catania Italy performed photometry on Halley's comet and this is what they found.</a:t>
          </a:r>
        </a:p>
      </dsp:txBody>
      <dsp:txXfrm>
        <a:off x="48776" y="222529"/>
        <a:ext cx="5160248" cy="901628"/>
      </dsp:txXfrm>
    </dsp:sp>
    <dsp:sp modelId="{BFEBC7B7-36D3-4F77-85B7-1900005FC158}">
      <dsp:nvSpPr>
        <dsp:cNvPr id="0" name=""/>
        <dsp:cNvSpPr/>
      </dsp:nvSpPr>
      <dsp:spPr>
        <a:xfrm>
          <a:off x="0" y="1213253"/>
          <a:ext cx="5257800" cy="99918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Composition of Halley's comet includes water, methane, and Carbon dioxide. </a:t>
          </a:r>
        </a:p>
      </dsp:txBody>
      <dsp:txXfrm>
        <a:off x="48776" y="1262029"/>
        <a:ext cx="5160248" cy="901628"/>
      </dsp:txXfrm>
    </dsp:sp>
    <dsp:sp modelId="{699A56BC-AD31-479D-BC69-D5456E46BD94}">
      <dsp:nvSpPr>
        <dsp:cNvPr id="0" name=""/>
        <dsp:cNvSpPr/>
      </dsp:nvSpPr>
      <dsp:spPr>
        <a:xfrm>
          <a:off x="0" y="2252753"/>
          <a:ext cx="5257800" cy="9991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Trace evidence of presence of lighter elements in the dust found at the tail of the comet.</a:t>
          </a:r>
        </a:p>
      </dsp:txBody>
      <dsp:txXfrm>
        <a:off x="48776" y="2301529"/>
        <a:ext cx="5160248" cy="901628"/>
      </dsp:txXfrm>
    </dsp:sp>
    <dsp:sp modelId="{BF4CEB1F-7575-41CF-B9C7-FFAACA1E5E89}">
      <dsp:nvSpPr>
        <dsp:cNvPr id="0" name=""/>
        <dsp:cNvSpPr/>
      </dsp:nvSpPr>
      <dsp:spPr>
        <a:xfrm>
          <a:off x="0" y="3292254"/>
          <a:ext cx="5257800" cy="99918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Low albedo due to the organic nature of the mantle and dust.</a:t>
          </a:r>
        </a:p>
      </dsp:txBody>
      <dsp:txXfrm>
        <a:off x="48776" y="3341030"/>
        <a:ext cx="5160248" cy="901628"/>
      </dsp:txXfrm>
    </dsp:sp>
    <dsp:sp modelId="{581B42E0-CAFE-4BB1-948F-117B93DA1B24}">
      <dsp:nvSpPr>
        <dsp:cNvPr id="0" name=""/>
        <dsp:cNvSpPr/>
      </dsp:nvSpPr>
      <dsp:spPr>
        <a:xfrm>
          <a:off x="0" y="4331754"/>
          <a:ext cx="5257800" cy="9991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They used photometry to learn about the properties of the comet.</a:t>
          </a:r>
        </a:p>
      </dsp:txBody>
      <dsp:txXfrm>
        <a:off x="48776" y="4380530"/>
        <a:ext cx="5160248" cy="9016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05/10/2022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05/10/2022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05/10/2022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05/10/2022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73264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05/10/2022</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06447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05/10/2022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4270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05/10/2022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7668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05/10/2022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67481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05/10/2022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59189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05/10/2022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4445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05/10/2022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644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05/10/2022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05/10/2022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32627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05/10/2022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9280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05/10/2022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420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05/10/2022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05/10/2022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05/10/2022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05/10/2022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05/10/2022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05/10/2022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05/10/2022</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12377580"/>
      </p:ext>
    </p:extLst>
  </p:cSld>
  <p:clrMap bg1="lt1" tx1="dk1" bg2="lt2" tx2="dk2" accent1="accent1" accent2="accent2" accent3="accent3" accent4="accent4" accent5="accent5" accent6="accent6" hlink="hlink" folHlink="folHlink"/>
  <p:sldLayoutIdLst>
    <p:sldLayoutId id="2147483697" r:id="rId1"/>
    <p:sldLayoutId id="2147483687" r:id="rId2"/>
    <p:sldLayoutId id="2147483688" r:id="rId3"/>
    <p:sldLayoutId id="2147483689" r:id="rId4"/>
    <p:sldLayoutId id="2147483690" r:id="rId5"/>
    <p:sldLayoutId id="2147483691" r:id="rId6"/>
    <p:sldLayoutId id="2147483692" r:id="rId7"/>
    <p:sldLayoutId id="2147483696"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ticles.adsabs.harvard.edu/full/seri/ESASP/0278/0000184.000.html" TargetMode="External"/><Relationship Id="rId2" Type="http://schemas.openxmlformats.org/officeDocument/2006/relationships/hyperlink" Target="https://doi.org/10.1007/978-1-4419-6905-7_14" TargetMode="External"/><Relationship Id="rId1" Type="http://schemas.openxmlformats.org/officeDocument/2006/relationships/slideLayout" Target="../slideLayouts/slideLayout2.xml"/><Relationship Id="rId5" Type="http://schemas.openxmlformats.org/officeDocument/2006/relationships/hyperlink" Target="https://theplanets.org/comets/" TargetMode="External"/><Relationship Id="rId4" Type="http://schemas.openxmlformats.org/officeDocument/2006/relationships/hyperlink" Target="https://en.wikipedia.org/wiki/Halley%27s_Come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universetoday.com/25822/water-on-earth/"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ilky way">
            <a:extLst>
              <a:ext uri="{FF2B5EF4-FFF2-40B4-BE49-F238E27FC236}">
                <a16:creationId xmlns:a16="http://schemas.microsoft.com/office/drawing/2014/main" id="{5820B7A7-6979-85E0-B0D5-A60366FB9E5A}"/>
              </a:ext>
            </a:extLst>
          </p:cNvPr>
          <p:cNvPicPr>
            <a:picLocks noChangeAspect="1"/>
          </p:cNvPicPr>
          <p:nvPr/>
        </p:nvPicPr>
        <p:blipFill rotWithShape="1">
          <a:blip r:embed="rId3">
            <a:alphaModFix amt="70000"/>
          </a:blip>
          <a:srcRect t="9043" r="6" b="8021"/>
          <a:stretch/>
        </p:blipFill>
        <p:spPr>
          <a:xfrm>
            <a:off x="20" y="10"/>
            <a:ext cx="12188932" cy="6856614"/>
          </a:xfrm>
          <a:prstGeom prst="rect">
            <a:avLst/>
          </a:prstGeom>
        </p:spPr>
      </p:pic>
      <p:sp>
        <p:nvSpPr>
          <p:cNvPr id="2" name="Title 1"/>
          <p:cNvSpPr>
            <a:spLocks noGrp="1"/>
          </p:cNvSpPr>
          <p:nvPr>
            <p:ph type="ctrTitle"/>
          </p:nvPr>
        </p:nvSpPr>
        <p:spPr>
          <a:xfrm>
            <a:off x="838200" y="740211"/>
            <a:ext cx="7530685" cy="3163864"/>
          </a:xfrm>
        </p:spPr>
        <p:txBody>
          <a:bodyPr>
            <a:normAutofit/>
          </a:bodyPr>
          <a:lstStyle/>
          <a:p>
            <a:pPr algn="l"/>
            <a:r>
              <a:rPr lang="en-US" sz="5200">
                <a:solidFill>
                  <a:srgbClr val="FFFFFF"/>
                </a:solidFill>
                <a:cs typeface="Calibri Light"/>
              </a:rPr>
              <a:t>Capstone</a:t>
            </a:r>
            <a:br>
              <a:rPr lang="en-US" sz="5200">
                <a:solidFill>
                  <a:srgbClr val="FFFFFF"/>
                </a:solidFill>
                <a:cs typeface="Calibri Light"/>
              </a:rPr>
            </a:br>
            <a:r>
              <a:rPr lang="en-US" sz="5200">
                <a:solidFill>
                  <a:srgbClr val="FFFFFF"/>
                </a:solidFill>
                <a:cs typeface="Calibri Light"/>
              </a:rPr>
              <a:t>Comet Photometry</a:t>
            </a:r>
            <a:endParaRPr lang="en-US" sz="5200">
              <a:solidFill>
                <a:srgbClr val="FFFFFF"/>
              </a:solidFill>
            </a:endParaRPr>
          </a:p>
        </p:txBody>
      </p:sp>
      <p:sp>
        <p:nvSpPr>
          <p:cNvPr id="3" name="Subtitle 2"/>
          <p:cNvSpPr>
            <a:spLocks noGrp="1"/>
          </p:cNvSpPr>
          <p:nvPr>
            <p:ph type="subTitle" idx="1"/>
          </p:nvPr>
        </p:nvSpPr>
        <p:spPr>
          <a:xfrm>
            <a:off x="838200" y="4074515"/>
            <a:ext cx="7583133" cy="1279124"/>
          </a:xfrm>
        </p:spPr>
        <p:txBody>
          <a:bodyPr vert="horz" lIns="91440" tIns="45720" rIns="91440" bIns="45720" rtlCol="0">
            <a:normAutofit/>
          </a:bodyPr>
          <a:lstStyle/>
          <a:p>
            <a:pPr algn="l"/>
            <a:r>
              <a:rPr lang="en-US" sz="2200">
                <a:solidFill>
                  <a:srgbClr val="FFFFFF"/>
                </a:solidFill>
                <a:cs typeface="Calibri"/>
              </a:rPr>
              <a:t>Will Leija, Marco Baca</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0630BC-675A-4BBE-ABF7-30D5936B1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319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74E0CB-CBBE-4EEA-BC86-EEE8172AAE4D}"/>
              </a:ext>
            </a:extLst>
          </p:cNvPr>
          <p:cNvSpPr>
            <a:spLocks noGrp="1"/>
          </p:cNvSpPr>
          <p:nvPr>
            <p:ph type="title"/>
          </p:nvPr>
        </p:nvSpPr>
        <p:spPr>
          <a:xfrm>
            <a:off x="519545" y="621792"/>
            <a:ext cx="5181503" cy="5504688"/>
          </a:xfrm>
        </p:spPr>
        <p:txBody>
          <a:bodyPr>
            <a:normAutofit/>
          </a:bodyPr>
          <a:lstStyle/>
          <a:p>
            <a:r>
              <a:rPr lang="en-US" sz="4800">
                <a:solidFill>
                  <a:schemeClr val="bg1"/>
                </a:solidFill>
                <a:cs typeface="Calibri Light"/>
              </a:rPr>
              <a:t>Photometry on Halley's Comet</a:t>
            </a:r>
          </a:p>
        </p:txBody>
      </p:sp>
      <p:graphicFrame>
        <p:nvGraphicFramePr>
          <p:cNvPr id="5" name="Content Placeholder 2">
            <a:extLst>
              <a:ext uri="{FF2B5EF4-FFF2-40B4-BE49-F238E27FC236}">
                <a16:creationId xmlns:a16="http://schemas.microsoft.com/office/drawing/2014/main" id="{C41256EF-5A2E-7CC9-8351-D20C84874FB4}"/>
              </a:ext>
            </a:extLst>
          </p:cNvPr>
          <p:cNvGraphicFramePr>
            <a:graphicFrameLocks noGrp="1"/>
          </p:cNvGraphicFramePr>
          <p:nvPr>
            <p:ph idx="1"/>
            <p:extLst>
              <p:ext uri="{D42A27DB-BD31-4B8C-83A1-F6EECF244321}">
                <p14:modId xmlns:p14="http://schemas.microsoft.com/office/powerpoint/2010/main" val="2366234609"/>
              </p:ext>
            </p:extLst>
          </p:nvPr>
        </p:nvGraphicFramePr>
        <p:xfrm>
          <a:off x="6488709"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900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7643-1AA4-C48A-EB93-0AC6C8C7C9BA}"/>
              </a:ext>
            </a:extLst>
          </p:cNvPr>
          <p:cNvSpPr>
            <a:spLocks noGrp="1"/>
          </p:cNvSpPr>
          <p:nvPr>
            <p:ph type="title"/>
          </p:nvPr>
        </p:nvSpPr>
        <p:spPr>
          <a:xfrm>
            <a:off x="5069940" y="365124"/>
            <a:ext cx="6172200" cy="1828800"/>
          </a:xfrm>
        </p:spPr>
        <p:txBody>
          <a:bodyPr>
            <a:normAutofit/>
          </a:bodyPr>
          <a:lstStyle/>
          <a:p>
            <a:r>
              <a:rPr lang="en-US">
                <a:cs typeface="Calibri Light"/>
              </a:rPr>
              <a:t>Why Comets?</a:t>
            </a:r>
          </a:p>
        </p:txBody>
      </p:sp>
      <p:pic>
        <p:nvPicPr>
          <p:cNvPr id="5" name="Picture 4">
            <a:extLst>
              <a:ext uri="{FF2B5EF4-FFF2-40B4-BE49-F238E27FC236}">
                <a16:creationId xmlns:a16="http://schemas.microsoft.com/office/drawing/2014/main" id="{C8831AAC-8DD9-760C-F4D9-09C7C5F98B0D}"/>
              </a:ext>
            </a:extLst>
          </p:cNvPr>
          <p:cNvPicPr>
            <a:picLocks noChangeAspect="1"/>
          </p:cNvPicPr>
          <p:nvPr/>
        </p:nvPicPr>
        <p:blipFill rotWithShape="1">
          <a:blip r:embed="rId2"/>
          <a:srcRect l="8507" r="46597" b="-7"/>
          <a:stretch/>
        </p:blipFill>
        <p:spPr>
          <a:xfrm>
            <a:off x="20" y="10"/>
            <a:ext cx="4639713" cy="6857990"/>
          </a:xfrm>
          <a:prstGeom prst="rect">
            <a:avLst/>
          </a:prstGeom>
        </p:spPr>
      </p:pic>
      <p:sp>
        <p:nvSpPr>
          <p:cNvPr id="3" name="Content Placeholder 2">
            <a:extLst>
              <a:ext uri="{FF2B5EF4-FFF2-40B4-BE49-F238E27FC236}">
                <a16:creationId xmlns:a16="http://schemas.microsoft.com/office/drawing/2014/main" id="{9A37E417-4D8A-2F33-0769-FF3668CC9469}"/>
              </a:ext>
            </a:extLst>
          </p:cNvPr>
          <p:cNvSpPr>
            <a:spLocks noGrp="1"/>
          </p:cNvSpPr>
          <p:nvPr>
            <p:ph idx="1"/>
          </p:nvPr>
        </p:nvSpPr>
        <p:spPr>
          <a:xfrm>
            <a:off x="5069940" y="2322576"/>
            <a:ext cx="6172200" cy="3858768"/>
          </a:xfrm>
        </p:spPr>
        <p:txBody>
          <a:bodyPr vert="horz" lIns="91440" tIns="45720" rIns="91440" bIns="45720" rtlCol="0" anchor="t">
            <a:normAutofit/>
          </a:bodyPr>
          <a:lstStyle/>
          <a:p>
            <a:r>
              <a:rPr lang="en-US" sz="1900">
                <a:ea typeface="+mn-lt"/>
                <a:cs typeface="+mn-lt"/>
              </a:rPr>
              <a:t>Showcase the difference in photometry. </a:t>
            </a:r>
          </a:p>
          <a:p>
            <a:pPr marL="0" indent="0">
              <a:buNone/>
            </a:pPr>
            <a:r>
              <a:rPr lang="en-US" sz="1900">
                <a:ea typeface="+mn-lt"/>
                <a:cs typeface="+mn-lt"/>
              </a:rPr>
              <a:t>- Photometry is the same goal but changes when comparing stellar objects (stars vs comets). It involves more attention to detail and more difficulty to perform than the photometry we did in class, and it is important to know that one simple science has many different types.</a:t>
            </a:r>
          </a:p>
          <a:p>
            <a:r>
              <a:rPr lang="en-US" sz="1900">
                <a:ea typeface="Calibri"/>
                <a:cs typeface="Calibri"/>
              </a:rPr>
              <a:t>Allowed us to practice our skills we developed (coding, DS9) and use it for a topic we both enjoy. </a:t>
            </a:r>
          </a:p>
          <a:p>
            <a:r>
              <a:rPr lang="en-US" sz="1900">
                <a:ea typeface="+mn-lt"/>
                <a:cs typeface="+mn-lt"/>
              </a:rPr>
              <a:t>This is a topic that could be explored in independent research (deeper research w/ </a:t>
            </a:r>
            <a:r>
              <a:rPr lang="en-US" sz="1900" err="1">
                <a:ea typeface="+mn-lt"/>
                <a:cs typeface="+mn-lt"/>
              </a:rPr>
              <a:t>spectroscopy,etc</a:t>
            </a:r>
            <a:r>
              <a:rPr lang="en-US" sz="1900">
                <a:ea typeface="+mn-lt"/>
                <a:cs typeface="+mn-lt"/>
              </a:rPr>
              <a:t>..)  , find a mentor for research with comet astronomy, or even recommend for next spring when this class is taught. </a:t>
            </a:r>
            <a:endParaRPr lang="en-US" sz="1900">
              <a:ea typeface="Calibri"/>
              <a:cs typeface="Calibri"/>
            </a:endParaRPr>
          </a:p>
        </p:txBody>
      </p:sp>
    </p:spTree>
    <p:extLst>
      <p:ext uri="{BB962C8B-B14F-4D97-AF65-F5344CB8AC3E}">
        <p14:creationId xmlns:p14="http://schemas.microsoft.com/office/powerpoint/2010/main" val="379612315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C4B0-1034-9088-EFFB-9C80FEF87982}"/>
              </a:ext>
            </a:extLst>
          </p:cNvPr>
          <p:cNvSpPr>
            <a:spLocks noGrp="1"/>
          </p:cNvSpPr>
          <p:nvPr>
            <p:ph type="title"/>
          </p:nvPr>
        </p:nvSpPr>
        <p:spPr/>
        <p:txBody>
          <a:bodyPr/>
          <a:lstStyle/>
          <a:p>
            <a:r>
              <a:rPr lang="en-US" dirty="0">
                <a:ea typeface="Calibri Light"/>
                <a:cs typeface="Calibri Light"/>
              </a:rPr>
              <a:t>Citations</a:t>
            </a:r>
            <a:endParaRPr lang="en-US" dirty="0">
              <a:cs typeface="Calibri Light"/>
            </a:endParaRPr>
          </a:p>
        </p:txBody>
      </p:sp>
      <p:sp>
        <p:nvSpPr>
          <p:cNvPr id="3" name="Content Placeholder 2">
            <a:extLst>
              <a:ext uri="{FF2B5EF4-FFF2-40B4-BE49-F238E27FC236}">
                <a16:creationId xmlns:a16="http://schemas.microsoft.com/office/drawing/2014/main" id="{9C99A30D-DDEC-D299-A5C2-C0C724E9F5EA}"/>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Mobberley, M. (2011). Comet Photometry. In: Hunting and Imaging Comets. Patrick Moore's Practical Astronomy Series. Springer, New York, NY. </a:t>
            </a:r>
            <a:r>
              <a:rPr lang="en-US" dirty="0">
                <a:ea typeface="+mn-lt"/>
                <a:cs typeface="+mn-lt"/>
                <a:hlinkClick r:id="rId2"/>
              </a:rPr>
              <a:t>https://doi.org/10.1007/978-1-4419-6905-7_14</a:t>
            </a:r>
            <a:endParaRPr lang="en-US">
              <a:ea typeface="+mn-lt"/>
              <a:cs typeface="+mn-lt"/>
            </a:endParaRPr>
          </a:p>
          <a:p>
            <a:r>
              <a:rPr lang="en-US" dirty="0">
                <a:ea typeface="+mn-lt"/>
                <a:cs typeface="+mn-lt"/>
              </a:rPr>
              <a:t>“CCD Photometry of Comets.” </a:t>
            </a:r>
            <a:r>
              <a:rPr lang="en-US" i="1" dirty="0">
                <a:ea typeface="+mn-lt"/>
                <a:cs typeface="+mn-lt"/>
              </a:rPr>
              <a:t>Www.icq.eps.harvard.edu</a:t>
            </a:r>
            <a:r>
              <a:rPr lang="en-US" dirty="0">
                <a:ea typeface="+mn-lt"/>
                <a:cs typeface="+mn-lt"/>
              </a:rPr>
              <a:t>, www.icq.eps.harvard.edu/CCDmags.html. Accessed 10 May 2022.</a:t>
            </a:r>
            <a:endParaRPr lang="en-US" dirty="0">
              <a:ea typeface="Calibri"/>
              <a:cs typeface="Calibri"/>
            </a:endParaRPr>
          </a:p>
          <a:p>
            <a:r>
              <a:rPr lang="en-US" dirty="0">
                <a:ea typeface="+mn-lt"/>
                <a:cs typeface="+mn-lt"/>
              </a:rPr>
              <a:t>“Brief Introduction to Comet Photometry.” </a:t>
            </a:r>
            <a:r>
              <a:rPr lang="en-US" i="1" dirty="0">
                <a:ea typeface="+mn-lt"/>
                <a:cs typeface="+mn-lt"/>
              </a:rPr>
              <a:t>Icq.eps.harvard.edu</a:t>
            </a:r>
            <a:r>
              <a:rPr lang="en-US" dirty="0">
                <a:ea typeface="+mn-lt"/>
                <a:cs typeface="+mn-lt"/>
              </a:rPr>
              <a:t>, icq.eps.harvard.edu/cometphot.html#:~:text=Photographic%20photometry%20is%20so%20plagued%20by%20problems%20%28due. Accessed 10 May 2022.</a:t>
            </a:r>
          </a:p>
          <a:p>
            <a:r>
              <a:rPr lang="en-US">
                <a:ea typeface="+mn-lt"/>
                <a:cs typeface="+mn-lt"/>
              </a:rPr>
              <a:t>Catalano, F.A., et al. “PHOTOMETRY OF P/HALLEY (1982i) : WHAT WE HAVE LEARNED IS USEFUL FOR OTHER COMETS ?” </a:t>
            </a:r>
            <a:r>
              <a:rPr lang="en-US" i="1">
                <a:ea typeface="+mn-lt"/>
                <a:cs typeface="+mn-lt"/>
              </a:rPr>
              <a:t>1987ESASP.278..181C Page 184</a:t>
            </a:r>
            <a:r>
              <a:rPr lang="en-US">
                <a:ea typeface="+mn-lt"/>
                <a:cs typeface="+mn-lt"/>
              </a:rPr>
              <a:t>, </a:t>
            </a:r>
            <a:r>
              <a:rPr lang="en-US" dirty="0">
                <a:ea typeface="+mn-lt"/>
                <a:cs typeface="+mn-lt"/>
                <a:hlinkClick r:id="rId3"/>
              </a:rPr>
              <a:t>https://articles.adsabs.harvard.edu/full/seri/ESASP/0278//0000184.000.html</a:t>
            </a:r>
            <a:r>
              <a:rPr lang="en-US" dirty="0">
                <a:ea typeface="+mn-lt"/>
                <a:cs typeface="+mn-lt"/>
              </a:rPr>
              <a:t>. </a:t>
            </a:r>
          </a:p>
          <a:p>
            <a:r>
              <a:rPr lang="en-US">
                <a:ea typeface="+mn-lt"/>
                <a:cs typeface="+mn-lt"/>
              </a:rPr>
              <a:t>“Halley's Comet.” </a:t>
            </a:r>
            <a:r>
              <a:rPr lang="en-US" i="1">
                <a:ea typeface="+mn-lt"/>
                <a:cs typeface="+mn-lt"/>
              </a:rPr>
              <a:t>Wikipedia</a:t>
            </a:r>
            <a:r>
              <a:rPr lang="en-US">
                <a:ea typeface="+mn-lt"/>
                <a:cs typeface="+mn-lt"/>
              </a:rPr>
              <a:t>, Wikimedia Foundation, 10 May 2022, </a:t>
            </a:r>
            <a:r>
              <a:rPr lang="en-US" dirty="0">
                <a:ea typeface="+mn-lt"/>
                <a:cs typeface="+mn-lt"/>
                <a:hlinkClick r:id="rId4"/>
              </a:rPr>
              <a:t>https://en.wikipedia.org/wiki/Halley%27s_Comet</a:t>
            </a:r>
            <a:r>
              <a:rPr lang="en-US" dirty="0">
                <a:ea typeface="+mn-lt"/>
                <a:cs typeface="+mn-lt"/>
              </a:rPr>
              <a:t>. </a:t>
            </a:r>
            <a:endParaRPr lang="en-US" dirty="0">
              <a:ea typeface="Calibri"/>
              <a:cs typeface="Calibri"/>
            </a:endParaRPr>
          </a:p>
          <a:p>
            <a:r>
              <a:rPr lang="en-US">
                <a:ea typeface="+mn-lt"/>
                <a:cs typeface="+mn-lt"/>
              </a:rPr>
              <a:t>“Comet Facts: Interesting Facts about Comets.” </a:t>
            </a:r>
            <a:r>
              <a:rPr lang="en-US" i="1">
                <a:ea typeface="+mn-lt"/>
                <a:cs typeface="+mn-lt"/>
              </a:rPr>
              <a:t>The Planets</a:t>
            </a:r>
            <a:r>
              <a:rPr lang="en-US">
                <a:ea typeface="+mn-lt"/>
                <a:cs typeface="+mn-lt"/>
              </a:rPr>
              <a:t>, 21 Mar. 2022, </a:t>
            </a:r>
            <a:r>
              <a:rPr lang="en-US" dirty="0">
                <a:ea typeface="+mn-lt"/>
                <a:cs typeface="+mn-lt"/>
                <a:hlinkClick r:id="rId5"/>
              </a:rPr>
              <a:t>https://theplanets.org/comets/</a:t>
            </a:r>
            <a:r>
              <a:rPr lang="en-US" dirty="0">
                <a:ea typeface="+mn-lt"/>
                <a:cs typeface="+mn-lt"/>
              </a:rPr>
              <a:t>. </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63219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1CB3A3-7443-C528-C8B7-11A639B2B335}"/>
              </a:ext>
            </a:extLst>
          </p:cNvPr>
          <p:cNvSpPr>
            <a:spLocks noGrp="1"/>
          </p:cNvSpPr>
          <p:nvPr>
            <p:ph type="title"/>
          </p:nvPr>
        </p:nvSpPr>
        <p:spPr>
          <a:xfrm>
            <a:off x="643467" y="321734"/>
            <a:ext cx="10905066" cy="1135737"/>
          </a:xfrm>
        </p:spPr>
        <p:txBody>
          <a:bodyPr>
            <a:normAutofit/>
          </a:bodyPr>
          <a:lstStyle/>
          <a:p>
            <a:r>
              <a:rPr lang="en-US" sz="3600">
                <a:cs typeface="Calibri Light"/>
              </a:rPr>
              <a:t>Background on Comets</a:t>
            </a:r>
          </a:p>
        </p:txBody>
      </p:sp>
      <p:sp>
        <p:nvSpPr>
          <p:cNvPr id="3" name="Content Placeholder 2">
            <a:extLst>
              <a:ext uri="{FF2B5EF4-FFF2-40B4-BE49-F238E27FC236}">
                <a16:creationId xmlns:a16="http://schemas.microsoft.com/office/drawing/2014/main" id="{D8CCCCBC-96B9-C21C-AB24-776153C840D8}"/>
              </a:ext>
            </a:extLst>
          </p:cNvPr>
          <p:cNvSpPr>
            <a:spLocks noGrp="1"/>
          </p:cNvSpPr>
          <p:nvPr>
            <p:ph idx="1"/>
          </p:nvPr>
        </p:nvSpPr>
        <p:spPr>
          <a:xfrm>
            <a:off x="643469" y="1782981"/>
            <a:ext cx="4008384" cy="4393982"/>
          </a:xfrm>
        </p:spPr>
        <p:txBody>
          <a:bodyPr vert="horz" lIns="91440" tIns="45720" rIns="91440" bIns="45720" rtlCol="0">
            <a:normAutofit/>
          </a:bodyPr>
          <a:lstStyle/>
          <a:p>
            <a:r>
              <a:rPr lang="en-US" sz="1400">
                <a:ea typeface="+mn-lt"/>
                <a:cs typeface="+mn-lt"/>
              </a:rPr>
              <a:t>Comets are cosmic snowballs of frozen gases, rock, and dust that orbit the Sun.</a:t>
            </a:r>
            <a:endParaRPr lang="en-US" sz="1400"/>
          </a:p>
          <a:p>
            <a:r>
              <a:rPr lang="en-US" sz="1400">
                <a:ea typeface="+mn-lt"/>
                <a:cs typeface="+mn-lt"/>
              </a:rPr>
              <a:t>They are formed from dust, rock, and ice leftovers from solar system formation.</a:t>
            </a:r>
          </a:p>
          <a:p>
            <a:r>
              <a:rPr lang="en-US" sz="1400">
                <a:ea typeface="+mn-lt"/>
                <a:cs typeface="+mn-lt"/>
              </a:rPr>
              <a:t>When a comet's orbit brings it close to the Sun, it heats up and spews dust and gases into a giant glowing head larger than most planets.</a:t>
            </a:r>
          </a:p>
          <a:p>
            <a:r>
              <a:rPr lang="en-US" sz="1400">
                <a:ea typeface="+mn-lt"/>
                <a:cs typeface="+mn-lt"/>
              </a:rPr>
              <a:t>The dust and gases form a tail that stretches away from the Sun for millions of miles. </a:t>
            </a:r>
          </a:p>
          <a:p>
            <a:r>
              <a:rPr lang="en-US" sz="1400">
                <a:cs typeface="Calibri"/>
              </a:rPr>
              <a:t>The components of a comet include: </a:t>
            </a:r>
          </a:p>
          <a:p>
            <a:pPr lvl="1"/>
            <a:r>
              <a:rPr lang="en-US" sz="1400">
                <a:cs typeface="Calibri"/>
              </a:rPr>
              <a:t>Nucleus - Made of ice and rocky materials</a:t>
            </a:r>
          </a:p>
          <a:p>
            <a:pPr lvl="1"/>
            <a:r>
              <a:rPr lang="en-US" sz="1400">
                <a:cs typeface="Calibri"/>
              </a:rPr>
              <a:t>Coma – The cloud of gases around the nucleus</a:t>
            </a:r>
          </a:p>
          <a:p>
            <a:pPr lvl="1"/>
            <a:r>
              <a:rPr lang="en-US" sz="1400">
                <a:cs typeface="Calibri"/>
              </a:rPr>
              <a:t>Dust Tail – Gases and dust blown away from the nucleus when heated</a:t>
            </a:r>
          </a:p>
          <a:p>
            <a:pPr lvl="1"/>
            <a:r>
              <a:rPr lang="en-US" sz="1400">
                <a:cs typeface="Calibri"/>
              </a:rPr>
              <a:t>Ion Tail – A stream of gases blown away from the sun due to solar wind</a:t>
            </a:r>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What Is a Comet? | NASA Space Place – NASA Science for Kids">
            <a:extLst>
              <a:ext uri="{FF2B5EF4-FFF2-40B4-BE49-F238E27FC236}">
                <a16:creationId xmlns:a16="http://schemas.microsoft.com/office/drawing/2014/main" id="{CE667BFD-0EB2-4A8C-44F0-71E484C928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8386" y="1782981"/>
            <a:ext cx="6187080"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5999427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3BA13-9044-E628-A307-28024242BA84}"/>
              </a:ext>
            </a:extLst>
          </p:cNvPr>
          <p:cNvSpPr>
            <a:spLocks noGrp="1"/>
          </p:cNvSpPr>
          <p:nvPr>
            <p:ph type="title"/>
          </p:nvPr>
        </p:nvSpPr>
        <p:spPr>
          <a:xfrm>
            <a:off x="6513788" y="365125"/>
            <a:ext cx="4840010" cy="1807305"/>
          </a:xfrm>
        </p:spPr>
        <p:txBody>
          <a:bodyPr>
            <a:normAutofit/>
          </a:bodyPr>
          <a:lstStyle/>
          <a:p>
            <a:r>
              <a:rPr lang="en-US">
                <a:cs typeface="Calibri Light"/>
              </a:rPr>
              <a:t>Halley's Comet</a:t>
            </a:r>
          </a:p>
        </p:txBody>
      </p:sp>
      <p:pic>
        <p:nvPicPr>
          <p:cNvPr id="5" name="Picture 4" descr="Diagram, schematic&#10;&#10;Description automatically generated">
            <a:extLst>
              <a:ext uri="{FF2B5EF4-FFF2-40B4-BE49-F238E27FC236}">
                <a16:creationId xmlns:a16="http://schemas.microsoft.com/office/drawing/2014/main" id="{3D4E2216-1346-736D-B816-981CA96C2513}"/>
              </a:ext>
            </a:extLst>
          </p:cNvPr>
          <p:cNvPicPr>
            <a:picLocks noChangeAspect="1"/>
          </p:cNvPicPr>
          <p:nvPr/>
        </p:nvPicPr>
        <p:blipFill rotWithShape="1">
          <a:blip r:embed="rId2"/>
          <a:srcRect l="2905" r="7904" b="-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10449DFA-1CDD-7A07-243B-78E2DC513A70}"/>
              </a:ext>
            </a:extLst>
          </p:cNvPr>
          <p:cNvSpPr>
            <a:spLocks noGrp="1"/>
          </p:cNvSpPr>
          <p:nvPr>
            <p:ph idx="1"/>
          </p:nvPr>
        </p:nvSpPr>
        <p:spPr>
          <a:xfrm>
            <a:off x="6513788" y="2333297"/>
            <a:ext cx="4840010" cy="3843666"/>
          </a:xfrm>
        </p:spPr>
        <p:txBody>
          <a:bodyPr vert="horz" lIns="91440" tIns="45720" rIns="91440" bIns="45720" rtlCol="0">
            <a:normAutofit/>
          </a:bodyPr>
          <a:lstStyle/>
          <a:p>
            <a:r>
              <a:rPr lang="en-US" sz="2000">
                <a:cs typeface="Calibri"/>
              </a:rPr>
              <a:t>The first comet that was known to be periodic which is visible every 75-76 years. It's the only periodic comet that can be seen by the human eye.</a:t>
            </a:r>
          </a:p>
          <a:p>
            <a:r>
              <a:rPr lang="en-US" sz="2000">
                <a:cs typeface="Calibri"/>
              </a:rPr>
              <a:t>The tail of the comet can get up to 62,000 miles long while the nucleus is 15 kilometers long, 8 kilometers wide, and about 8 kilometers thick.</a:t>
            </a:r>
          </a:p>
          <a:p>
            <a:r>
              <a:rPr lang="en-US" sz="2000">
                <a:cs typeface="Calibri"/>
              </a:rPr>
              <a:t>The gases released by the nucleus are mostly water vapor with some carbon monoxide and a bit of carbon dioxide</a:t>
            </a:r>
          </a:p>
          <a:p>
            <a:endParaRPr lang="en-US" sz="2000">
              <a:cs typeface="Calibri"/>
            </a:endParaRPr>
          </a:p>
        </p:txBody>
      </p:sp>
    </p:spTree>
    <p:extLst>
      <p:ext uri="{BB962C8B-B14F-4D97-AF65-F5344CB8AC3E}">
        <p14:creationId xmlns:p14="http://schemas.microsoft.com/office/powerpoint/2010/main" val="356592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F75C-49EB-6014-F37C-9477A6EB2CE2}"/>
              </a:ext>
            </a:extLst>
          </p:cNvPr>
          <p:cNvSpPr>
            <a:spLocks noGrp="1"/>
          </p:cNvSpPr>
          <p:nvPr>
            <p:ph type="title"/>
          </p:nvPr>
        </p:nvSpPr>
        <p:spPr>
          <a:xfrm>
            <a:off x="4965430" y="629268"/>
            <a:ext cx="6586491" cy="1286160"/>
          </a:xfrm>
        </p:spPr>
        <p:txBody>
          <a:bodyPr anchor="b">
            <a:normAutofit/>
          </a:bodyPr>
          <a:lstStyle/>
          <a:p>
            <a:r>
              <a:rPr lang="en-US">
                <a:cs typeface="Calibri Light"/>
              </a:rPr>
              <a:t>Photometry</a:t>
            </a:r>
            <a:endParaRPr lang="en-US"/>
          </a:p>
        </p:txBody>
      </p:sp>
      <p:sp>
        <p:nvSpPr>
          <p:cNvPr id="3" name="Content Placeholder 2">
            <a:extLst>
              <a:ext uri="{FF2B5EF4-FFF2-40B4-BE49-F238E27FC236}">
                <a16:creationId xmlns:a16="http://schemas.microsoft.com/office/drawing/2014/main" id="{D813C90C-A126-C9D6-2E53-CA174433802B}"/>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2000">
                <a:ea typeface="+mn-lt"/>
                <a:cs typeface="+mn-lt"/>
              </a:rPr>
              <a:t>The measurement of the brightness of the star. </a:t>
            </a:r>
          </a:p>
          <a:p>
            <a:pPr marL="0" indent="0">
              <a:buNone/>
            </a:pPr>
            <a:r>
              <a:rPr lang="en-US" sz="2000">
                <a:ea typeface="Calibri" panose="020F0502020204030204"/>
                <a:cs typeface="Calibri" panose="020F0502020204030204"/>
              </a:rPr>
              <a:t>- </a:t>
            </a:r>
            <a:r>
              <a:rPr lang="en-US" sz="2000">
                <a:ea typeface="+mn-lt"/>
                <a:cs typeface="+mn-lt"/>
              </a:rPr>
              <a:t>When measuring the star's brightness, we need a measured object (usually a star) and then a reference star. </a:t>
            </a:r>
          </a:p>
          <a:p>
            <a:pPr marL="0" indent="0">
              <a:buNone/>
            </a:pPr>
            <a:endParaRPr lang="en-US" sz="2000">
              <a:ea typeface="Calibri" panose="020F0502020204030204"/>
              <a:cs typeface="Calibri" panose="020F0502020204030204"/>
            </a:endParaRPr>
          </a:p>
          <a:p>
            <a:pPr marL="0" indent="0">
              <a:buNone/>
            </a:pPr>
            <a:r>
              <a:rPr lang="en-US" sz="2000">
                <a:ea typeface="Calibri" panose="020F0502020204030204"/>
                <a:cs typeface="Calibri" panose="020F0502020204030204"/>
              </a:rPr>
              <a:t>Ex. </a:t>
            </a:r>
            <a:r>
              <a:rPr lang="en-US" sz="2000">
                <a:ea typeface="+mn-lt"/>
                <a:cs typeface="+mn-lt"/>
              </a:rPr>
              <a:t>If an image is taken for a 16 bit: the max will be 65,000 ADU so if the image is 20,000-40,000 ADU, that is good. It is far from the noise of the image &amp; below saturation. It will be clear enough for data.</a:t>
            </a:r>
            <a:endParaRPr lang="en-US" sz="2000">
              <a:ea typeface="Calibri" panose="020F0502020204030204"/>
              <a:cs typeface="Calibri" panose="020F0502020204030204"/>
            </a:endParaRPr>
          </a:p>
        </p:txBody>
      </p:sp>
      <p:pic>
        <p:nvPicPr>
          <p:cNvPr id="5" name="Picture 4">
            <a:extLst>
              <a:ext uri="{FF2B5EF4-FFF2-40B4-BE49-F238E27FC236}">
                <a16:creationId xmlns:a16="http://schemas.microsoft.com/office/drawing/2014/main" id="{D94EFC59-A7B8-EF85-08FC-6E72E25A21E8}"/>
              </a:ext>
            </a:extLst>
          </p:cNvPr>
          <p:cNvPicPr>
            <a:picLocks noChangeAspect="1"/>
          </p:cNvPicPr>
          <p:nvPr/>
        </p:nvPicPr>
        <p:blipFill rotWithShape="1">
          <a:blip r:embed="rId2"/>
          <a:srcRect l="42358" r="21997" b="625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D69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1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47140A-C781-BF09-2612-D01BD31DADD6}"/>
              </a:ext>
            </a:extLst>
          </p:cNvPr>
          <p:cNvSpPr>
            <a:spLocks noGrp="1"/>
          </p:cNvSpPr>
          <p:nvPr>
            <p:ph type="title"/>
          </p:nvPr>
        </p:nvSpPr>
        <p:spPr>
          <a:xfrm>
            <a:off x="4384039" y="365125"/>
            <a:ext cx="7164493" cy="1325563"/>
          </a:xfrm>
        </p:spPr>
        <p:txBody>
          <a:bodyPr>
            <a:normAutofit/>
          </a:bodyPr>
          <a:lstStyle/>
          <a:p>
            <a:r>
              <a:rPr lang="en-US">
                <a:cs typeface="Calibri Light"/>
              </a:rPr>
              <a:t>Problems With Comet Photometry</a:t>
            </a:r>
            <a:endParaRPr lang="en-US"/>
          </a:p>
        </p:txBody>
      </p:sp>
      <p:pic>
        <p:nvPicPr>
          <p:cNvPr id="4" name="Picture 4">
            <a:extLst>
              <a:ext uri="{FF2B5EF4-FFF2-40B4-BE49-F238E27FC236}">
                <a16:creationId xmlns:a16="http://schemas.microsoft.com/office/drawing/2014/main" id="{D1BDD4E5-A940-38D6-F54A-1155A69B57D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80060" y="1976154"/>
            <a:ext cx="3425957" cy="2905211"/>
          </a:xfrm>
          <a:prstGeom prst="rect">
            <a:avLst/>
          </a:prstGeom>
        </p:spPr>
      </p:pic>
      <p:sp>
        <p:nvSpPr>
          <p:cNvPr id="3" name="Content Placeholder 2">
            <a:extLst>
              <a:ext uri="{FF2B5EF4-FFF2-40B4-BE49-F238E27FC236}">
                <a16:creationId xmlns:a16="http://schemas.microsoft.com/office/drawing/2014/main" id="{BCF68C98-530F-DA9E-9223-B9A56B089D4D}"/>
              </a:ext>
            </a:extLst>
          </p:cNvPr>
          <p:cNvSpPr>
            <a:spLocks noGrp="1"/>
          </p:cNvSpPr>
          <p:nvPr>
            <p:ph idx="1"/>
          </p:nvPr>
        </p:nvSpPr>
        <p:spPr>
          <a:xfrm>
            <a:off x="4387515" y="2022601"/>
            <a:ext cx="7161017" cy="4154361"/>
          </a:xfrm>
        </p:spPr>
        <p:txBody>
          <a:bodyPr vert="horz" lIns="91440" tIns="45720" rIns="91440" bIns="45720" rtlCol="0" anchor="t">
            <a:normAutofit/>
          </a:bodyPr>
          <a:lstStyle/>
          <a:p>
            <a:pPr marL="0" indent="0">
              <a:buNone/>
            </a:pPr>
            <a:r>
              <a:rPr lang="en-US" sz="2000">
                <a:ea typeface="+mn-lt"/>
                <a:cs typeface="+mn-lt"/>
              </a:rPr>
              <a:t> 1) There are problems  with the proper subtraction of non-comet light (so the background, contribution from stars near or within the coma, etc.).: When a comet approaches the Earth, its light may appear spread out over a large area. How can we now compare the light from the comet to that from a comparison star?</a:t>
            </a:r>
          </a:p>
          <a:p>
            <a:pPr marL="0" indent="0">
              <a:buNone/>
            </a:pPr>
            <a:r>
              <a:rPr lang="en-US" sz="2000">
                <a:ea typeface="Calibri"/>
                <a:cs typeface="Calibri"/>
              </a:rPr>
              <a:t>2)  </a:t>
            </a:r>
            <a:r>
              <a:rPr lang="en-US" sz="2000">
                <a:ea typeface="+mn-lt"/>
                <a:cs typeface="+mn-lt"/>
              </a:rPr>
              <a:t>To measure a physically meaningful amount of light from the comet. Unfortunately, no two comets are alike. Issues with integration over time since the comet moves over time (so that different reference stars are usually needed every night). </a:t>
            </a:r>
            <a:endParaRPr lang="en-US" sz="2000">
              <a:ea typeface="Calibri"/>
              <a:cs typeface="Calibri"/>
            </a:endParaRPr>
          </a:p>
        </p:txBody>
      </p:sp>
      <p:sp>
        <p:nvSpPr>
          <p:cNvPr id="5" name="TextBox 4">
            <a:extLst>
              <a:ext uri="{FF2B5EF4-FFF2-40B4-BE49-F238E27FC236}">
                <a16:creationId xmlns:a16="http://schemas.microsoft.com/office/drawing/2014/main" id="{9BDEC843-2672-BE9E-665D-31E1874A6BD4}"/>
              </a:ext>
            </a:extLst>
          </p:cNvPr>
          <p:cNvSpPr txBox="1"/>
          <p:nvPr/>
        </p:nvSpPr>
        <p:spPr>
          <a:xfrm>
            <a:off x="1704773" y="4681310"/>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152744628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3F5916D-70FC-C472-6252-D7B44566EBD7}"/>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ea typeface="+mj-lt"/>
                <a:cs typeface="+mj-lt"/>
              </a:rPr>
              <a:t>Problems With Comet Photometry In Our Code</a:t>
            </a:r>
            <a:endParaRPr lang="en-US" sz="4800">
              <a:solidFill>
                <a:schemeClr val="bg1"/>
              </a:solidFill>
            </a:endParaRPr>
          </a:p>
        </p:txBody>
      </p:sp>
      <p:graphicFrame>
        <p:nvGraphicFramePr>
          <p:cNvPr id="5" name="Content Placeholder 2">
            <a:extLst>
              <a:ext uri="{FF2B5EF4-FFF2-40B4-BE49-F238E27FC236}">
                <a16:creationId xmlns:a16="http://schemas.microsoft.com/office/drawing/2014/main" id="{B5A22EE5-FE94-4CDA-1A91-6536F231E159}"/>
              </a:ext>
            </a:extLst>
          </p:cNvPr>
          <p:cNvGraphicFramePr>
            <a:graphicFrameLocks noGrp="1"/>
          </p:cNvGraphicFramePr>
          <p:nvPr>
            <p:ph idx="1"/>
            <p:extLst>
              <p:ext uri="{D42A27DB-BD31-4B8C-83A1-F6EECF244321}">
                <p14:modId xmlns:p14="http://schemas.microsoft.com/office/powerpoint/2010/main" val="3343481794"/>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922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7BD5-9735-C96F-DD7C-CCA39D0D9CCC}"/>
              </a:ext>
            </a:extLst>
          </p:cNvPr>
          <p:cNvSpPr>
            <a:spLocks noGrp="1"/>
          </p:cNvSpPr>
          <p:nvPr>
            <p:ph type="title"/>
          </p:nvPr>
        </p:nvSpPr>
        <p:spPr/>
        <p:txBody>
          <a:bodyPr/>
          <a:lstStyle/>
          <a:p>
            <a:r>
              <a:rPr lang="en-US" dirty="0">
                <a:ea typeface="Calibri Light"/>
                <a:cs typeface="Calibri Light"/>
              </a:rPr>
              <a:t>Our Photometry Code and Results</a:t>
            </a:r>
          </a:p>
        </p:txBody>
      </p:sp>
      <p:sp>
        <p:nvSpPr>
          <p:cNvPr id="3" name="Content Placeholder 2">
            <a:extLst>
              <a:ext uri="{FF2B5EF4-FFF2-40B4-BE49-F238E27FC236}">
                <a16:creationId xmlns:a16="http://schemas.microsoft.com/office/drawing/2014/main" id="{9B1750A6-49D9-3143-4CFC-DD9F5EF4FB3D}"/>
              </a:ext>
            </a:extLst>
          </p:cNvPr>
          <p:cNvSpPr>
            <a:spLocks noGrp="1"/>
          </p:cNvSpPr>
          <p:nvPr>
            <p:ph idx="1"/>
          </p:nvPr>
        </p:nvSpPr>
        <p:spPr/>
        <p:txBody>
          <a:bodyPr vert="horz" lIns="91440" tIns="45720" rIns="91440" bIns="45720" rtlCol="0" anchor="t">
            <a:normAutofit/>
          </a:bodyPr>
          <a:lstStyle/>
          <a:p>
            <a:r>
              <a:rPr lang="en-US" dirty="0">
                <a:ea typeface="Calibri"/>
                <a:cs typeface="Calibri"/>
              </a:rPr>
              <a:t>Open up Code</a:t>
            </a:r>
          </a:p>
          <a:p>
            <a:endParaRPr lang="en-US" dirty="0">
              <a:ea typeface="Calibri"/>
              <a:cs typeface="Calibri"/>
            </a:endParaRPr>
          </a:p>
        </p:txBody>
      </p:sp>
    </p:spTree>
    <p:extLst>
      <p:ext uri="{BB962C8B-B14F-4D97-AF65-F5344CB8AC3E}">
        <p14:creationId xmlns:p14="http://schemas.microsoft.com/office/powerpoint/2010/main" val="299959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8247-6E1C-DE88-0825-577AB1096D1B}"/>
              </a:ext>
            </a:extLst>
          </p:cNvPr>
          <p:cNvSpPr>
            <a:spLocks noGrp="1"/>
          </p:cNvSpPr>
          <p:nvPr>
            <p:ph type="title"/>
          </p:nvPr>
        </p:nvSpPr>
        <p:spPr/>
        <p:txBody>
          <a:bodyPr/>
          <a:lstStyle/>
          <a:p>
            <a:r>
              <a:rPr lang="en-US" dirty="0">
                <a:ea typeface="Calibri Light"/>
                <a:cs typeface="Calibri Light"/>
              </a:rPr>
              <a:t>Conclusion From Our Photometry Method</a:t>
            </a:r>
          </a:p>
        </p:txBody>
      </p:sp>
      <p:sp>
        <p:nvSpPr>
          <p:cNvPr id="3" name="Content Placeholder 2">
            <a:extLst>
              <a:ext uri="{FF2B5EF4-FFF2-40B4-BE49-F238E27FC236}">
                <a16:creationId xmlns:a16="http://schemas.microsoft.com/office/drawing/2014/main" id="{DA5572B1-5C44-38CF-141C-45592B78EA4F}"/>
              </a:ext>
            </a:extLst>
          </p:cNvPr>
          <p:cNvSpPr>
            <a:spLocks noGrp="1"/>
          </p:cNvSpPr>
          <p:nvPr>
            <p:ph idx="1"/>
          </p:nvPr>
        </p:nvSpPr>
        <p:spPr/>
        <p:txBody>
          <a:bodyPr vert="horz" lIns="91440" tIns="45720" rIns="91440" bIns="45720" rtlCol="0" anchor="t">
            <a:normAutofit/>
          </a:bodyPr>
          <a:lstStyle/>
          <a:p>
            <a:r>
              <a:rPr lang="en-US" dirty="0">
                <a:ea typeface="Calibri"/>
                <a:cs typeface="Calibri"/>
              </a:rPr>
              <a:t>Picking the center points for the aperture was difficult, on the image they all looked to be the same, but from our results you can notice the centers used might not have been appropriate. (Mean background dropped continuously.)</a:t>
            </a:r>
          </a:p>
          <a:p>
            <a:r>
              <a:rPr lang="en-US" dirty="0">
                <a:ea typeface="Calibri"/>
                <a:cs typeface="Calibri"/>
              </a:rPr>
              <a:t>Our method presented as one would predict, an increase in brightness of the aperture for each source compared to the original method.</a:t>
            </a:r>
          </a:p>
          <a:p>
            <a:r>
              <a:rPr lang="en-US" dirty="0">
                <a:ea typeface="Calibri"/>
                <a:cs typeface="Calibri"/>
              </a:rPr>
              <a:t>Method still seems to be ineffective as it doesn't solve the other problems when facing comet photometry like the interference of the coma and it doesn't use a reference source.</a:t>
            </a:r>
          </a:p>
        </p:txBody>
      </p:sp>
    </p:spTree>
    <p:extLst>
      <p:ext uri="{BB962C8B-B14F-4D97-AF65-F5344CB8AC3E}">
        <p14:creationId xmlns:p14="http://schemas.microsoft.com/office/powerpoint/2010/main" val="357495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2F62E4-75D7-61D7-5316-0843EFBB5D9A}"/>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Applications of Comet Photometry</a:t>
            </a:r>
          </a:p>
        </p:txBody>
      </p:sp>
      <p:sp>
        <p:nvSpPr>
          <p:cNvPr id="3" name="Content Placeholder 2">
            <a:extLst>
              <a:ext uri="{FF2B5EF4-FFF2-40B4-BE49-F238E27FC236}">
                <a16:creationId xmlns:a16="http://schemas.microsoft.com/office/drawing/2014/main" id="{E09F681D-0E6C-31DF-C8ED-0CD60329D648}"/>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a:ea typeface="+mn-lt"/>
                <a:cs typeface="+mn-lt"/>
              </a:rPr>
              <a:t>Such measurements can yield large amounts of information on the objects' structure, temperature, distance, age, etc.</a:t>
            </a:r>
          </a:p>
          <a:p>
            <a:pPr marL="0" indent="0">
              <a:buNone/>
            </a:pPr>
            <a:r>
              <a:rPr lang="en-US" sz="2400">
                <a:cs typeface="Calibri" panose="020F0502020204030204"/>
              </a:rPr>
              <a:t>- Temperature: Measure</a:t>
            </a:r>
            <a:r>
              <a:rPr lang="en-US" sz="2400">
                <a:ea typeface="+mn-lt"/>
                <a:cs typeface="+mn-lt"/>
              </a:rPr>
              <a:t> the brightness of a star through two filters and compare the ratio of red to blue light.</a:t>
            </a:r>
          </a:p>
          <a:p>
            <a:pPr marL="0" indent="0">
              <a:buNone/>
            </a:pPr>
            <a:r>
              <a:rPr lang="en-US" sz="2400">
                <a:cs typeface="Calibri" panose="020F0502020204030204"/>
              </a:rPr>
              <a:t>- Age: </a:t>
            </a:r>
            <a:r>
              <a:rPr lang="en-US" sz="2400">
                <a:ea typeface="+mn-lt"/>
                <a:cs typeface="+mn-lt"/>
              </a:rPr>
              <a:t>find your B-V indices, correct for interstellar reddening and extinction and atmospheric absorption, H-R diagram w/ absolute magnitudes,  make your Bolometric Correction, find the Luminosity at the Turnoff Point, and then you can calculate the age of the cluster in terms of Solar Life Expectancies.</a:t>
            </a:r>
            <a:endParaRPr lang="en-US" sz="2400">
              <a:cs typeface="Calibri" panose="020F0502020204030204"/>
            </a:endParaRPr>
          </a:p>
        </p:txBody>
      </p:sp>
    </p:spTree>
    <p:extLst>
      <p:ext uri="{BB962C8B-B14F-4D97-AF65-F5344CB8AC3E}">
        <p14:creationId xmlns:p14="http://schemas.microsoft.com/office/powerpoint/2010/main" val="27105582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ockprintVTI">
  <a:themeElements>
    <a:clrScheme name="AnalogousFromDarkSeedLeftStep">
      <a:dk1>
        <a:srgbClr val="000000"/>
      </a:dk1>
      <a:lt1>
        <a:srgbClr val="FFFFFF"/>
      </a:lt1>
      <a:dk2>
        <a:srgbClr val="1B212F"/>
      </a:dk2>
      <a:lt2>
        <a:srgbClr val="F0F3F1"/>
      </a:lt2>
      <a:accent1>
        <a:srgbClr val="C34D9A"/>
      </a:accent1>
      <a:accent2>
        <a:srgbClr val="A93BB1"/>
      </a:accent2>
      <a:accent3>
        <a:srgbClr val="8A4DC3"/>
      </a:accent3>
      <a:accent4>
        <a:srgbClr val="4A3FB3"/>
      </a:accent4>
      <a:accent5>
        <a:srgbClr val="4D72C3"/>
      </a:accent5>
      <a:accent6>
        <a:srgbClr val="3B92B1"/>
      </a:accent6>
      <a:hlink>
        <a:srgbClr val="3F52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office theme</Template>
  <TotalTime>39</TotalTime>
  <Words>1176</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Avenir Next LT Pro</vt:lpstr>
      <vt:lpstr>AvenirNext LT Pro Medium</vt:lpstr>
      <vt:lpstr>Calibri</vt:lpstr>
      <vt:lpstr>Calibri Light</vt:lpstr>
      <vt:lpstr>office theme</vt:lpstr>
      <vt:lpstr>BlockprintVTI</vt:lpstr>
      <vt:lpstr>Capstone Comet Photometry</vt:lpstr>
      <vt:lpstr>Background on Comets</vt:lpstr>
      <vt:lpstr>Halley's Comet</vt:lpstr>
      <vt:lpstr>Photometry</vt:lpstr>
      <vt:lpstr>Problems With Comet Photometry</vt:lpstr>
      <vt:lpstr>Problems With Comet Photometry In Our Code</vt:lpstr>
      <vt:lpstr>Our Photometry Code and Results</vt:lpstr>
      <vt:lpstr>Conclusion From Our Photometry Method</vt:lpstr>
      <vt:lpstr>Applications of Comet Photometry</vt:lpstr>
      <vt:lpstr>Photometry on Halley's Comet</vt:lpstr>
      <vt:lpstr>Why Comets?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Branson</dc:creator>
  <cp:lastModifiedBy>Baca, Marco B</cp:lastModifiedBy>
  <cp:revision>616</cp:revision>
  <dcterms:created xsi:type="dcterms:W3CDTF">2022-05-09T23:19:00Z</dcterms:created>
  <dcterms:modified xsi:type="dcterms:W3CDTF">2022-05-10T14:46:23Z</dcterms:modified>
</cp:coreProperties>
</file>