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83" r:id="rId10"/>
    <p:sldId id="267" r:id="rId11"/>
    <p:sldId id="284" r:id="rId12"/>
    <p:sldId id="268" r:id="rId13"/>
    <p:sldId id="269" r:id="rId14"/>
    <p:sldId id="285" r:id="rId15"/>
    <p:sldId id="286" r:id="rId16"/>
    <p:sldId id="279" r:id="rId17"/>
    <p:sldId id="270" r:id="rId18"/>
    <p:sldId id="271" r:id="rId19"/>
    <p:sldId id="289" r:id="rId20"/>
    <p:sldId id="288" r:id="rId21"/>
    <p:sldId id="287" r:id="rId22"/>
    <p:sldId id="281" r:id="rId23"/>
    <p:sldId id="258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</p:embeddedFont>
    <p:embeddedFont>
      <p:font typeface="Montserrat Classic" panose="020B0604020202020204" charset="0"/>
      <p:regular r:id="rId31"/>
      <p:bold r:id="rId32"/>
    </p:embeddedFont>
    <p:embeddedFont>
      <p:font typeface="Montserrat Extra-Bold" panose="020B0604020202020204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C"/>
    <a:srgbClr val="BC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8" autoAdjust="0"/>
  </p:normalViewPr>
  <p:slideViewPr>
    <p:cSldViewPr>
      <p:cViewPr varScale="1">
        <p:scale>
          <a:sx n="58" d="100"/>
          <a:sy n="58" d="100"/>
        </p:scale>
        <p:origin x="5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15353" y="539730"/>
            <a:ext cx="3457294" cy="345729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74520" y="4603159"/>
            <a:ext cx="14138960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dirty="0">
                <a:solidFill>
                  <a:srgbClr val="FFEEBB"/>
                </a:solidFill>
                <a:latin typeface="Montserrat Extra-Bold"/>
              </a:rPr>
              <a:t>HOUSE PRICE PREDICTION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3584" y="5322692"/>
            <a:ext cx="6480832" cy="547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3434" dirty="0">
                <a:solidFill>
                  <a:srgbClr val="FFEEBB"/>
                </a:solidFill>
                <a:latin typeface="Montserrat Classic"/>
              </a:rPr>
              <a:t>FINAL YEAR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0" y="6292093"/>
            <a:ext cx="4572000" cy="345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EEBB"/>
                </a:solidFill>
                <a:latin typeface="Montserrat"/>
              </a:rPr>
              <a:t>ITB03</a:t>
            </a:r>
          </a:p>
          <a:p>
            <a:pPr algn="ctr">
              <a:lnSpc>
                <a:spcPts val="3359"/>
              </a:lnSpc>
            </a:pPr>
            <a:endParaRPr lang="en-US" sz="2400" dirty="0">
              <a:solidFill>
                <a:srgbClr val="FFEEBB"/>
              </a:solidFill>
              <a:latin typeface="Montserrat"/>
            </a:endParaRP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EEBB"/>
                </a:solidFill>
                <a:latin typeface="Montserrat"/>
              </a:rPr>
              <a:t>SUSHANT KULKARNI</a:t>
            </a: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EEBB"/>
                </a:solidFill>
                <a:latin typeface="Montserrat"/>
              </a:rPr>
              <a:t>SHEFIN SHAJIT</a:t>
            </a: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EEBB"/>
                </a:solidFill>
                <a:latin typeface="Montserrat"/>
              </a:rPr>
              <a:t>AKSHAY MOHITE</a:t>
            </a:r>
          </a:p>
          <a:p>
            <a:pPr algn="ctr">
              <a:lnSpc>
                <a:spcPts val="3359"/>
              </a:lnSpc>
            </a:pPr>
            <a:endParaRPr lang="en-US" sz="2400" dirty="0">
              <a:solidFill>
                <a:srgbClr val="FFEEBB"/>
              </a:solidFill>
              <a:latin typeface="Montserrat"/>
            </a:endParaRPr>
          </a:p>
          <a:p>
            <a:pPr algn="ctr">
              <a:lnSpc>
                <a:spcPts val="3359"/>
              </a:lnSpc>
            </a:pPr>
            <a:endParaRPr lang="en-US" sz="2400" dirty="0">
              <a:solidFill>
                <a:srgbClr val="FFEEBB"/>
              </a:solidFill>
              <a:latin typeface="Montserrat"/>
            </a:endParaRPr>
          </a:p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EEBB"/>
                </a:solidFill>
                <a:latin typeface="Montserrat"/>
              </a:rPr>
              <a:t>GUIDED BY: Dr. SWATI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>
            <a:extLst>
              <a:ext uri="{FF2B5EF4-FFF2-40B4-BE49-F238E27FC236}">
                <a16:creationId xmlns:a16="http://schemas.microsoft.com/office/drawing/2014/main" id="{747B34B9-88FC-994F-838C-B71E0E2EB2F8}"/>
              </a:ext>
            </a:extLst>
          </p:cNvPr>
          <p:cNvSpPr/>
          <p:nvPr/>
        </p:nvSpPr>
        <p:spPr>
          <a:xfrm>
            <a:off x="1143000" y="5202846"/>
            <a:ext cx="16611600" cy="762000"/>
          </a:xfrm>
          <a:prstGeom prst="rightArrow">
            <a:avLst/>
          </a:prstGeom>
          <a:solidFill>
            <a:srgbClr val="FFE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3251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PROPOSED SYSTEM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D12E61-4AE5-C748-A186-830D052AF3FC}"/>
              </a:ext>
            </a:extLst>
          </p:cNvPr>
          <p:cNvSpPr/>
          <p:nvPr/>
        </p:nvSpPr>
        <p:spPr>
          <a:xfrm>
            <a:off x="2057400" y="4914900"/>
            <a:ext cx="2514600" cy="1274830"/>
          </a:xfrm>
          <a:prstGeom prst="roundRect">
            <a:avLst/>
          </a:prstGeom>
          <a:solidFill>
            <a:srgbClr val="BC986A"/>
          </a:solidFill>
          <a:ln w="76200">
            <a:solidFill>
              <a:srgbClr val="FFEF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EFBC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4A6162-B623-C04D-B310-BD4441CDE9CD}"/>
              </a:ext>
            </a:extLst>
          </p:cNvPr>
          <p:cNvSpPr/>
          <p:nvPr/>
        </p:nvSpPr>
        <p:spPr>
          <a:xfrm>
            <a:off x="5008180" y="4929352"/>
            <a:ext cx="2514600" cy="1274830"/>
          </a:xfrm>
          <a:prstGeom prst="roundRect">
            <a:avLst/>
          </a:prstGeom>
          <a:solidFill>
            <a:srgbClr val="BC986A"/>
          </a:solidFill>
          <a:ln w="76200">
            <a:solidFill>
              <a:srgbClr val="FFEF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EFBC"/>
                </a:solidFill>
                <a:latin typeface="Montserrat" pitchFamily="2" charset="77"/>
              </a:rPr>
              <a:t>DATA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27FFA5-05A8-824D-B93E-1B0B4AD26C9C}"/>
              </a:ext>
            </a:extLst>
          </p:cNvPr>
          <p:cNvSpPr/>
          <p:nvPr/>
        </p:nvSpPr>
        <p:spPr>
          <a:xfrm>
            <a:off x="7958959" y="4946431"/>
            <a:ext cx="2514600" cy="1274830"/>
          </a:xfrm>
          <a:prstGeom prst="roundRect">
            <a:avLst/>
          </a:prstGeom>
          <a:solidFill>
            <a:srgbClr val="BC986A"/>
          </a:solidFill>
          <a:ln w="76200">
            <a:solidFill>
              <a:srgbClr val="FFEF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EFBC"/>
                </a:solidFill>
                <a:latin typeface="Montserrat" pitchFamily="2" charset="77"/>
              </a:rPr>
              <a:t>AAPLYING ML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E8B9D8-61DA-E741-B5B5-6438B6841E1B}"/>
              </a:ext>
            </a:extLst>
          </p:cNvPr>
          <p:cNvSpPr/>
          <p:nvPr/>
        </p:nvSpPr>
        <p:spPr>
          <a:xfrm>
            <a:off x="10938641" y="4946431"/>
            <a:ext cx="2514600" cy="1274830"/>
          </a:xfrm>
          <a:prstGeom prst="roundRect">
            <a:avLst/>
          </a:prstGeom>
          <a:solidFill>
            <a:srgbClr val="BC986A"/>
          </a:solidFill>
          <a:ln w="76200">
            <a:solidFill>
              <a:srgbClr val="FFEF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EFBC"/>
                </a:solidFill>
                <a:latin typeface="Montserrat" pitchFamily="2" charset="77"/>
              </a:rPr>
              <a:t>ENSEMBLE LEARNING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56A7CE-DF59-5C4D-97BF-6AAC3DFDB07D}"/>
              </a:ext>
            </a:extLst>
          </p:cNvPr>
          <p:cNvSpPr/>
          <p:nvPr/>
        </p:nvSpPr>
        <p:spPr>
          <a:xfrm>
            <a:off x="13941971" y="4946431"/>
            <a:ext cx="2514600" cy="1274830"/>
          </a:xfrm>
          <a:prstGeom prst="roundRect">
            <a:avLst/>
          </a:prstGeom>
          <a:solidFill>
            <a:srgbClr val="BC986A"/>
          </a:solidFill>
          <a:ln w="76200">
            <a:solidFill>
              <a:srgbClr val="FFEFB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EFBC"/>
                </a:solidFill>
                <a:latin typeface="Montserrat" pitchFamily="2" charset="77"/>
              </a:rPr>
              <a:t>PREDICTION / 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DED67-35F3-4A10-893E-83C4A031AA7F}"/>
              </a:ext>
            </a:extLst>
          </p:cNvPr>
          <p:cNvSpPr txBox="1"/>
          <p:nvPr/>
        </p:nvSpPr>
        <p:spPr>
          <a:xfrm>
            <a:off x="4570071" y="265986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8903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9299879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3251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PROPOSED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4D3D8-F17D-4357-B008-B645FA1DB6EC}"/>
              </a:ext>
            </a:extLst>
          </p:cNvPr>
          <p:cNvSpPr txBox="1"/>
          <p:nvPr/>
        </p:nvSpPr>
        <p:spPr>
          <a:xfrm>
            <a:off x="4571999" y="265879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DATA FLOW DIAGRAM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10DFD9F-ABCA-4BF9-AB5C-41CBF47E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46177"/>
            <a:ext cx="11147570" cy="62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3251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73A1-34F4-40BD-9EFD-A8CB93D258F1}"/>
              </a:ext>
            </a:extLst>
          </p:cNvPr>
          <p:cNvSpPr txBox="1"/>
          <p:nvPr/>
        </p:nvSpPr>
        <p:spPr>
          <a:xfrm>
            <a:off x="4572000" y="264658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688EE-C75D-4307-9A35-CE13F5338D28}"/>
              </a:ext>
            </a:extLst>
          </p:cNvPr>
          <p:cNvSpPr txBox="1"/>
          <p:nvPr/>
        </p:nvSpPr>
        <p:spPr>
          <a:xfrm>
            <a:off x="838199" y="4194856"/>
            <a:ext cx="16611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EFBC"/>
                </a:solidFill>
                <a:latin typeface="Montserrat" panose="020B0604020202020204" charset="0"/>
              </a:rPr>
              <a:t>DATA</a:t>
            </a:r>
            <a:r>
              <a:rPr lang="en-IN" sz="3200" b="1" dirty="0">
                <a:solidFill>
                  <a:srgbClr val="FFEFBC"/>
                </a:solidFill>
                <a:latin typeface="Montserrat" panose="020B0604020202020204" charset="0"/>
              </a:rPr>
              <a:t> </a:t>
            </a:r>
            <a:r>
              <a:rPr lang="en-IN" sz="4000" b="1" dirty="0">
                <a:solidFill>
                  <a:srgbClr val="FFEFBC"/>
                </a:solidFill>
                <a:latin typeface="Montserrat" panose="020B0604020202020204" charset="0"/>
              </a:rPr>
              <a:t>COLLECTION</a:t>
            </a:r>
            <a:r>
              <a:rPr lang="en-IN" sz="3200" b="1" dirty="0">
                <a:solidFill>
                  <a:srgbClr val="FFEFBC"/>
                </a:solidFill>
                <a:latin typeface="Montserrat" panose="020B0604020202020204" charset="0"/>
              </a:rPr>
              <a:t> </a:t>
            </a:r>
            <a:r>
              <a:rPr lang="en-US" sz="2800" dirty="0">
                <a:solidFill>
                  <a:srgbClr val="FFEFBC"/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 NARROWED DOWN TO A DATASET FROM ‘KAGGLE.COM’ WHICH INCLUDED FAVORABLE PARAMETERS.</a:t>
            </a:r>
          </a:p>
          <a:p>
            <a:endParaRPr lang="en-US" sz="2800" dirty="0">
              <a:solidFill>
                <a:srgbClr val="FFEFBC"/>
              </a:solidFill>
              <a:effectLst/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EFBC"/>
              </a:solidFill>
              <a:effectLst/>
              <a:latin typeface="Montserra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solidFill>
                  <a:srgbClr val="FFEFBC"/>
                </a:solidFill>
                <a:latin typeface="Montserrat" panose="020B0604020202020204" charset="0"/>
              </a:rPr>
              <a:t>DATASET HAS 6345 DATA POINTS AND 20 COLUMNS INCLUDING PRICE, LOCATION, LOCATION ID, NO OF BEDROOMS, BUILT-UP AREA.. </a:t>
            </a:r>
            <a:r>
              <a:rPr lang="en-IN" sz="4000" b="1" dirty="0">
                <a:solidFill>
                  <a:srgbClr val="FFEFBC"/>
                </a:solidFill>
                <a:latin typeface="Montserrat" panose="020B0604020202020204" charset="0"/>
              </a:rPr>
              <a:t>STUDYING THE DATASET</a:t>
            </a:r>
          </a:p>
          <a:p>
            <a:pPr algn="r"/>
            <a:endParaRPr lang="en-IN" sz="2400" dirty="0">
              <a:solidFill>
                <a:srgbClr val="FFEFBC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8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50" y="13335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AB924-5ED5-447E-83C1-30134062CB22}"/>
              </a:ext>
            </a:extLst>
          </p:cNvPr>
          <p:cNvSpPr txBox="1"/>
          <p:nvPr/>
        </p:nvSpPr>
        <p:spPr>
          <a:xfrm>
            <a:off x="838199" y="3775443"/>
            <a:ext cx="166115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EFBC"/>
                </a:solidFill>
                <a:latin typeface="Montserrat" panose="020B0604020202020204" charset="0"/>
              </a:rPr>
              <a:t>DATA VISUALIZATION </a:t>
            </a:r>
            <a:r>
              <a:rPr lang="en-IN" sz="2800" dirty="0">
                <a:solidFill>
                  <a:srgbClr val="FFEFBC"/>
                </a:solidFill>
                <a:latin typeface="Montserrat" panose="020B0604020202020204" charset="0"/>
              </a:rPr>
              <a:t>WE USED GRAPHS LIKE PAIRPLOT, DISTPLOT, HEATMAP.</a:t>
            </a:r>
          </a:p>
          <a:p>
            <a:pPr algn="r"/>
            <a:endParaRPr lang="en-IN" sz="2800" b="1" dirty="0">
              <a:solidFill>
                <a:srgbClr val="FFEFBC"/>
              </a:solidFill>
              <a:latin typeface="Montserrat" panose="020B0604020202020204" charset="0"/>
            </a:endParaRPr>
          </a:p>
          <a:p>
            <a:pPr algn="r"/>
            <a:r>
              <a:rPr lang="en-US" sz="2800" dirty="0">
                <a:solidFill>
                  <a:srgbClr val="FFEFBC"/>
                </a:solidFill>
                <a:latin typeface="Montserrat" panose="020B0604020202020204" charset="0"/>
              </a:rPr>
              <a:t>NULL VALUES IN THE LOCATION, PRICE, AREA, NO OF BEDROOMS COLUMN HAD</a:t>
            </a:r>
          </a:p>
          <a:p>
            <a:pPr algn="r"/>
            <a:r>
              <a:rPr lang="en-US" sz="2800" dirty="0">
                <a:solidFill>
                  <a:srgbClr val="FFEFBC"/>
                </a:solidFill>
                <a:latin typeface="Montserrat" panose="020B0604020202020204" charset="0"/>
              </a:rPr>
              <a:t> TO BE REMOVED.</a:t>
            </a:r>
            <a:r>
              <a:rPr lang="en-IN" sz="2800" dirty="0">
                <a:solidFill>
                  <a:srgbClr val="FFEFBC"/>
                </a:solidFill>
                <a:latin typeface="Montserrat" panose="020B0604020202020204" charset="0"/>
              </a:rPr>
              <a:t> </a:t>
            </a:r>
            <a:r>
              <a:rPr lang="en-IN" sz="4000" b="1" dirty="0">
                <a:solidFill>
                  <a:srgbClr val="FFEFBC"/>
                </a:solidFill>
                <a:latin typeface="Montserrat" panose="020B0604020202020204" charset="0"/>
              </a:rPr>
              <a:t>DATA CLEANING</a:t>
            </a:r>
          </a:p>
          <a:p>
            <a:pPr algn="r"/>
            <a:endParaRPr lang="en-IN" sz="2800" b="1" dirty="0">
              <a:solidFill>
                <a:srgbClr val="FFEFBC"/>
              </a:solidFill>
              <a:latin typeface="Montserrat" panose="020B0604020202020204" charset="0"/>
            </a:endParaRPr>
          </a:p>
          <a:p>
            <a:r>
              <a:rPr lang="en-US" sz="4000" b="1" dirty="0">
                <a:solidFill>
                  <a:srgbClr val="FFEFBC"/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en-US" sz="2800" dirty="0">
                <a:solidFill>
                  <a:srgbClr val="FFEFBC"/>
                </a:solidFill>
                <a:effectLst/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DEALING WITH LOCATION COLUMN, MAKING THE AVG-PRICE-AREA COLUMN AND DEALING WITH OUTLIERS</a:t>
            </a:r>
            <a:endParaRPr lang="en-IN" sz="4800" b="1" dirty="0">
              <a:solidFill>
                <a:srgbClr val="FFEFBC"/>
              </a:solidFill>
              <a:latin typeface="Montserrat" panose="020B0604020202020204" charset="0"/>
            </a:endParaRPr>
          </a:p>
          <a:p>
            <a:pPr algn="r"/>
            <a:endParaRPr lang="en-IN" sz="2400" dirty="0">
              <a:solidFill>
                <a:srgbClr val="FFEFBC"/>
              </a:solidFill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95F2-E5E8-4EAF-867B-54DA72E89FA7}"/>
              </a:ext>
            </a:extLst>
          </p:cNvPr>
          <p:cNvSpPr txBox="1"/>
          <p:nvPr/>
        </p:nvSpPr>
        <p:spPr>
          <a:xfrm>
            <a:off x="4571998" y="267152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079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50" y="13335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AB924-5ED5-447E-83C1-30134062CB22}"/>
              </a:ext>
            </a:extLst>
          </p:cNvPr>
          <p:cNvSpPr txBox="1"/>
          <p:nvPr/>
        </p:nvSpPr>
        <p:spPr>
          <a:xfrm>
            <a:off x="228600" y="3873076"/>
            <a:ext cx="541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95F2-E5E8-4EAF-867B-54DA72E89FA7}"/>
              </a:ext>
            </a:extLst>
          </p:cNvPr>
          <p:cNvSpPr txBox="1"/>
          <p:nvPr/>
        </p:nvSpPr>
        <p:spPr>
          <a:xfrm>
            <a:off x="4572000" y="266719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FFEDA-DCA8-4E38-B1FB-414D9A756DE9}"/>
              </a:ext>
            </a:extLst>
          </p:cNvPr>
          <p:cNvSpPr txBox="1"/>
          <p:nvPr/>
        </p:nvSpPr>
        <p:spPr>
          <a:xfrm>
            <a:off x="6438900" y="3873076"/>
            <a:ext cx="541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K-NEAREST NEIGHBOR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9F6D-A174-4EAA-946A-F592A247374A}"/>
              </a:ext>
            </a:extLst>
          </p:cNvPr>
          <p:cNvSpPr txBox="1"/>
          <p:nvPr/>
        </p:nvSpPr>
        <p:spPr>
          <a:xfrm>
            <a:off x="12649200" y="3873076"/>
            <a:ext cx="541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DECISION 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B53D5E-7A00-4BEE-88AE-125ECF00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11" y="4838700"/>
            <a:ext cx="4117576" cy="29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1EB0C1-1F15-480D-BC41-E64B9EB9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12" y="4838700"/>
            <a:ext cx="4117576" cy="29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571613-A57F-4191-8DF0-299F188F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513" y="4838700"/>
            <a:ext cx="4112421" cy="301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79124-E02F-4192-9997-5E75C336E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71" y="8181588"/>
            <a:ext cx="4823878" cy="815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308DC-F15C-4EE7-8BCB-F3614DBFA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81587"/>
            <a:ext cx="5671214" cy="763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14E09-3BC3-41A3-8F58-13907D794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b="5314"/>
          <a:stretch/>
        </p:blipFill>
        <p:spPr>
          <a:xfrm>
            <a:off x="12896352" y="8181586"/>
            <a:ext cx="4910741" cy="7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8" y="9335732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50" y="1338638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95F2-E5E8-4EAF-867B-54DA72E89FA7}"/>
              </a:ext>
            </a:extLst>
          </p:cNvPr>
          <p:cNvSpPr txBox="1"/>
          <p:nvPr/>
        </p:nvSpPr>
        <p:spPr>
          <a:xfrm>
            <a:off x="4572000" y="267233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FFEDA-DCA8-4E38-B1FB-414D9A756DE9}"/>
              </a:ext>
            </a:extLst>
          </p:cNvPr>
          <p:cNvSpPr txBox="1"/>
          <p:nvPr/>
        </p:nvSpPr>
        <p:spPr>
          <a:xfrm>
            <a:off x="5810248" y="3402558"/>
            <a:ext cx="66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ENSEMBLE LEARNING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696629-AA78-4B17-ACD8-F390A011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53" y="4033500"/>
            <a:ext cx="4778154" cy="34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3BA42-EC72-46FC-93C5-27367A935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53" y="7811282"/>
            <a:ext cx="4778154" cy="12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9125032"/>
            <a:ext cx="925200" cy="92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0626D5-D1FC-E14C-9917-38D1B124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8E1082-0208-FA46-8760-FE41C533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FEEE2-5BE6-6C46-96C2-6F79A03E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55820"/>
              </p:ext>
            </p:extLst>
          </p:nvPr>
        </p:nvGraphicFramePr>
        <p:xfrm>
          <a:off x="4114799" y="3333918"/>
          <a:ext cx="10058401" cy="57911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11457">
                  <a:extLst>
                    <a:ext uri="{9D8B030D-6E8A-4147-A177-3AD203B41FA5}">
                      <a16:colId xmlns:a16="http://schemas.microsoft.com/office/drawing/2014/main" val="2946306503"/>
                    </a:ext>
                  </a:extLst>
                </a:gridCol>
                <a:gridCol w="2011457">
                  <a:extLst>
                    <a:ext uri="{9D8B030D-6E8A-4147-A177-3AD203B41FA5}">
                      <a16:colId xmlns:a16="http://schemas.microsoft.com/office/drawing/2014/main" val="922806908"/>
                    </a:ext>
                  </a:extLst>
                </a:gridCol>
                <a:gridCol w="2011457">
                  <a:extLst>
                    <a:ext uri="{9D8B030D-6E8A-4147-A177-3AD203B41FA5}">
                      <a16:colId xmlns:a16="http://schemas.microsoft.com/office/drawing/2014/main" val="1868272715"/>
                    </a:ext>
                  </a:extLst>
                </a:gridCol>
                <a:gridCol w="2011457">
                  <a:extLst>
                    <a:ext uri="{9D8B030D-6E8A-4147-A177-3AD203B41FA5}">
                      <a16:colId xmlns:a16="http://schemas.microsoft.com/office/drawing/2014/main" val="3902525488"/>
                    </a:ext>
                  </a:extLst>
                </a:gridCol>
                <a:gridCol w="2012573">
                  <a:extLst>
                    <a:ext uri="{9D8B030D-6E8A-4147-A177-3AD203B41FA5}">
                      <a16:colId xmlns:a16="http://schemas.microsoft.com/office/drawing/2014/main" val="1899139190"/>
                    </a:ext>
                  </a:extLst>
                </a:gridCol>
              </a:tblGrid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ALGORITHMS</a:t>
                      </a:r>
                      <a:endParaRPr lang="en-IN" sz="18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LINEAR REGRESSION</a:t>
                      </a:r>
                      <a:endParaRPr lang="en-IN" sz="18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K-NEAREST NEIGHBORS</a:t>
                      </a:r>
                      <a:endParaRPr lang="en-IN" sz="18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DECISION TREE</a:t>
                      </a:r>
                      <a:endParaRPr lang="en-IN" sz="18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457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R2 SCORE</a:t>
                      </a:r>
                      <a:endParaRPr lang="en-IN" sz="16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0.83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 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0.84</a:t>
                      </a:r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 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0.81 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58108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MEAN SQUARED ERROR (MSE)</a:t>
                      </a:r>
                      <a:endParaRPr lang="en-IN" sz="16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9.2E+10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 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8.9E+10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1.0E+9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7.3E+10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954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ROOT MEAN SQUARED ERROR (RMSE)</a:t>
                      </a:r>
                      <a:endParaRPr lang="en-IN" sz="16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3040960.80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2987929.06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3183553.80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2694486.53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93813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MEAN ABSOLUTE ERROR (MAE)</a:t>
                      </a:r>
                      <a:endParaRPr lang="en-IN" sz="1600" b="1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2229371.20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1948884.96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1851282.60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</a:rPr>
                        <a:t>1658701.38</a:t>
                      </a:r>
                      <a:endParaRPr lang="en-IN" sz="1400" dirty="0">
                        <a:solidFill>
                          <a:srgbClr val="FFEFBC"/>
                        </a:solidFill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75289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EFBC"/>
                          </a:solidFill>
                          <a:effectLst/>
                          <a:latin typeface="Montserrat" pitchFamily="2" charset="77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524541"/>
                  </a:ext>
                </a:extLst>
              </a:tr>
            </a:tbl>
          </a:graphicData>
        </a:graphic>
      </p:graphicFrame>
      <p:sp>
        <p:nvSpPr>
          <p:cNvPr id="8" name="TextBox 3">
            <a:extLst>
              <a:ext uri="{FF2B5EF4-FFF2-40B4-BE49-F238E27FC236}">
                <a16:creationId xmlns:a16="http://schemas.microsoft.com/office/drawing/2014/main" id="{EC6482EA-A49B-43E6-9918-8A36E2B25D08}"/>
              </a:ext>
            </a:extLst>
          </p:cNvPr>
          <p:cNvSpPr txBox="1"/>
          <p:nvPr/>
        </p:nvSpPr>
        <p:spPr>
          <a:xfrm>
            <a:off x="2233550" y="1338638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8488F-20FD-4619-8421-F4B32AA01973}"/>
              </a:ext>
            </a:extLst>
          </p:cNvPr>
          <p:cNvSpPr txBox="1"/>
          <p:nvPr/>
        </p:nvSpPr>
        <p:spPr>
          <a:xfrm>
            <a:off x="4572000" y="267233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2912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042253"/>
            <a:ext cx="138209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EC9E3-8D6E-44BC-BC8A-8C195A947C55}"/>
              </a:ext>
            </a:extLst>
          </p:cNvPr>
          <p:cNvSpPr txBox="1"/>
          <p:nvPr/>
        </p:nvSpPr>
        <p:spPr>
          <a:xfrm>
            <a:off x="4571999" y="240248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WORKING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F39A9-C0F9-42EB-A8C4-E488B4A7A061}"/>
              </a:ext>
            </a:extLst>
          </p:cNvPr>
          <p:cNvSpPr txBox="1"/>
          <p:nvPr/>
        </p:nvSpPr>
        <p:spPr>
          <a:xfrm>
            <a:off x="-12618" y="3708083"/>
            <a:ext cx="8694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CREATING PICKLE FILES OF MACHINE LEARNING MODELS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F561995-F766-4BD8-9FAD-EE0980608E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36" y="6083863"/>
            <a:ext cx="5749925" cy="148463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B78ED1-5851-49D9-98E1-7F4C40EF6AF3}"/>
              </a:ext>
            </a:extLst>
          </p:cNvPr>
          <p:cNvSpPr/>
          <p:nvPr/>
        </p:nvSpPr>
        <p:spPr>
          <a:xfrm>
            <a:off x="8652067" y="3827347"/>
            <a:ext cx="983864" cy="715580"/>
          </a:xfrm>
          <a:prstGeom prst="rightArrow">
            <a:avLst/>
          </a:prstGeom>
          <a:solidFill>
            <a:srgbClr val="FFEFBC"/>
          </a:solidFill>
          <a:ln>
            <a:solidFill>
              <a:srgbClr val="FFEF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BC986A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2D882-02D9-4DBF-9934-491FCD284B4B}"/>
              </a:ext>
            </a:extLst>
          </p:cNvPr>
          <p:cNvSpPr txBox="1"/>
          <p:nvPr/>
        </p:nvSpPr>
        <p:spPr>
          <a:xfrm>
            <a:off x="9606599" y="3708082"/>
            <a:ext cx="866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EFBC"/>
                </a:solidFill>
                <a:latin typeface="Montserrat" panose="020B0604020202020204" charset="0"/>
              </a:rPr>
              <a:t>CREATING AND DEPLOYING FLASK APPLICATION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F3A57D0-E5FE-47D3-A618-574E49DCF5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07" y="5694002"/>
            <a:ext cx="5465764" cy="225970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37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9DCC761-FFBB-4B06-8CA6-0435C1E2CF4A}"/>
              </a:ext>
            </a:extLst>
          </p:cNvPr>
          <p:cNvSpPr txBox="1"/>
          <p:nvPr/>
        </p:nvSpPr>
        <p:spPr>
          <a:xfrm>
            <a:off x="2233550" y="376283"/>
            <a:ext cx="138209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DAF74-ADED-4F66-9C15-AE069E13361D}"/>
              </a:ext>
            </a:extLst>
          </p:cNvPr>
          <p:cNvSpPr txBox="1"/>
          <p:nvPr/>
        </p:nvSpPr>
        <p:spPr>
          <a:xfrm>
            <a:off x="4571999" y="17305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4A681-B550-497E-8D84-88E5149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53" y="2455705"/>
            <a:ext cx="10975892" cy="61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9DCC761-FFBB-4B06-8CA6-0435C1E2CF4A}"/>
              </a:ext>
            </a:extLst>
          </p:cNvPr>
          <p:cNvSpPr txBox="1"/>
          <p:nvPr/>
        </p:nvSpPr>
        <p:spPr>
          <a:xfrm>
            <a:off x="2233550" y="376283"/>
            <a:ext cx="138209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DAF74-ADED-4F66-9C15-AE069E13361D}"/>
              </a:ext>
            </a:extLst>
          </p:cNvPr>
          <p:cNvSpPr txBox="1"/>
          <p:nvPr/>
        </p:nvSpPr>
        <p:spPr>
          <a:xfrm>
            <a:off x="4571998" y="17145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E4072-659A-40E2-AEF3-F4384197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70" y="2429490"/>
            <a:ext cx="11040655" cy="621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51860" y="1409700"/>
            <a:ext cx="1118428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0AB0-0528-5949-9F70-F674CAFA5C41}"/>
              </a:ext>
            </a:extLst>
          </p:cNvPr>
          <p:cNvSpPr txBox="1"/>
          <p:nvPr/>
        </p:nvSpPr>
        <p:spPr>
          <a:xfrm>
            <a:off x="915240" y="4554470"/>
            <a:ext cx="164575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HOUSING ACCOUNTS </a:t>
            </a:r>
            <a:r>
              <a:rPr lang="en-US" sz="4400" b="1" dirty="0">
                <a:solidFill>
                  <a:srgbClr val="FFEFBC"/>
                </a:solidFill>
                <a:latin typeface="Montserrat" pitchFamily="2" charset="77"/>
              </a:rPr>
              <a:t>HIGH PERCENTAGES 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OF NATIONAL TRANSACTIONS PER YEAR</a:t>
            </a:r>
          </a:p>
          <a:p>
            <a:pPr algn="ctr"/>
            <a:endParaRPr lang="en-US" sz="24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r>
              <a:rPr lang="en-US" sz="4400" b="1" dirty="0">
                <a:solidFill>
                  <a:srgbClr val="FFEFBC"/>
                </a:solidFill>
                <a:latin typeface="Montserrat" pitchFamily="2" charset="77"/>
              </a:rPr>
              <a:t>NEED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AND THE </a:t>
            </a:r>
            <a:r>
              <a:rPr lang="en-US" sz="4400" b="1" dirty="0">
                <a:solidFill>
                  <a:srgbClr val="FFEFBC"/>
                </a:solidFill>
                <a:latin typeface="Montserrat" pitchFamily="2" charset="77"/>
              </a:rPr>
              <a:t>FUNCTIONING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OF OUR SYSTEM</a:t>
            </a:r>
          </a:p>
          <a:p>
            <a:pPr algn="ctr"/>
            <a:endParaRPr lang="en-US" sz="24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ATTENTION TO </a:t>
            </a:r>
            <a:r>
              <a:rPr lang="en-US" sz="4400" b="1" dirty="0">
                <a:solidFill>
                  <a:srgbClr val="FFEFBC"/>
                </a:solidFill>
                <a:latin typeface="Montserrat" pitchFamily="2" charset="77"/>
              </a:rPr>
              <a:t>VARIOUS FACTORS 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AFFECTING HOUSING PRICES</a:t>
            </a:r>
          </a:p>
          <a:p>
            <a:pPr algn="ctr"/>
            <a:endParaRPr lang="en-US" sz="24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endParaRPr lang="en-US" sz="24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endParaRPr lang="en-US" sz="28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endParaRPr lang="en-US" sz="2800" dirty="0">
              <a:solidFill>
                <a:srgbClr val="FFEFBC"/>
              </a:solidFill>
              <a:latin typeface="Montserrat" pitchFamily="2" charset="77"/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rgbClr val="FFEFB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525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9DCC761-FFBB-4B06-8CA6-0435C1E2CF4A}"/>
              </a:ext>
            </a:extLst>
          </p:cNvPr>
          <p:cNvSpPr txBox="1"/>
          <p:nvPr/>
        </p:nvSpPr>
        <p:spPr>
          <a:xfrm>
            <a:off x="2233550" y="376283"/>
            <a:ext cx="138209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DAF74-ADED-4F66-9C15-AE069E13361D}"/>
              </a:ext>
            </a:extLst>
          </p:cNvPr>
          <p:cNvSpPr txBox="1"/>
          <p:nvPr/>
        </p:nvSpPr>
        <p:spPr>
          <a:xfrm>
            <a:off x="4571999" y="17305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8782-1486-40A0-BE23-93B49D3E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41" y="2476398"/>
            <a:ext cx="10902316" cy="6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9DCC761-FFBB-4B06-8CA6-0435C1E2CF4A}"/>
              </a:ext>
            </a:extLst>
          </p:cNvPr>
          <p:cNvSpPr txBox="1"/>
          <p:nvPr/>
        </p:nvSpPr>
        <p:spPr>
          <a:xfrm>
            <a:off x="2233550" y="376283"/>
            <a:ext cx="138209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DAF74-ADED-4F66-9C15-AE069E13361D}"/>
              </a:ext>
            </a:extLst>
          </p:cNvPr>
          <p:cNvSpPr txBox="1"/>
          <p:nvPr/>
        </p:nvSpPr>
        <p:spPr>
          <a:xfrm>
            <a:off x="4571999" y="17305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EEBB"/>
                </a:solidFill>
                <a:latin typeface="Montserrat" pitchFamily="2" charset="77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C00C3-2FE0-4867-85C8-F5C0E87C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35" y="2469338"/>
            <a:ext cx="10927730" cy="61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3251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dirty="0">
              <a:solidFill>
                <a:srgbClr val="FFEFBC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52CE8-1CAC-184C-A7EB-C618853CB25D}"/>
              </a:ext>
            </a:extLst>
          </p:cNvPr>
          <p:cNvSpPr txBox="1"/>
          <p:nvPr/>
        </p:nvSpPr>
        <p:spPr>
          <a:xfrm>
            <a:off x="2793261" y="3876424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EFBC"/>
                </a:solidFill>
                <a:latin typeface="Montserrat" pitchFamily="2" charset="77"/>
              </a:rPr>
              <a:t>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E29D1-FC5E-8449-A77C-84576ED8F0DD}"/>
              </a:ext>
            </a:extLst>
          </p:cNvPr>
          <p:cNvSpPr txBox="1"/>
          <p:nvPr/>
        </p:nvSpPr>
        <p:spPr>
          <a:xfrm>
            <a:off x="12504818" y="3861972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EFBC"/>
                </a:solidFill>
                <a:latin typeface="Montserrat" pitchFamily="2" charset="77"/>
              </a:rPr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4BA80-5E3F-AA4B-8A66-4A866B7E3745}"/>
              </a:ext>
            </a:extLst>
          </p:cNvPr>
          <p:cNvSpPr txBox="1"/>
          <p:nvPr/>
        </p:nvSpPr>
        <p:spPr>
          <a:xfrm>
            <a:off x="3128288" y="5241026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LAPTOP /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6A8A1-A005-7242-BD99-AFB87D4FD324}"/>
              </a:ext>
            </a:extLst>
          </p:cNvPr>
          <p:cNvSpPr txBox="1"/>
          <p:nvPr/>
        </p:nvSpPr>
        <p:spPr>
          <a:xfrm>
            <a:off x="11899683" y="5115724"/>
            <a:ext cx="4200189" cy="454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PYTHON 3+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JUPYTER NOTEBOOK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WEB BASED TOOLS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TENSORFLOW/KERAS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FLASK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EFBC"/>
                </a:solidFill>
                <a:latin typeface="Montserrat" pitchFamily="2" charset="77"/>
              </a:rPr>
              <a:t>PICKLE</a:t>
            </a: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rgbClr val="FFEFB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285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441" y="558864"/>
            <a:ext cx="1402915" cy="14029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74520" y="4554220"/>
            <a:ext cx="14138960" cy="137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dirty="0">
                <a:solidFill>
                  <a:srgbClr val="FFEEBB"/>
                </a:solidFill>
                <a:latin typeface="Montserrat Extra-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D77AC-8359-B149-897D-A5B2CFAA0005}"/>
              </a:ext>
            </a:extLst>
          </p:cNvPr>
          <p:cNvSpPr txBox="1"/>
          <p:nvPr/>
        </p:nvSpPr>
        <p:spPr>
          <a:xfrm>
            <a:off x="3426478" y="1485156"/>
            <a:ext cx="24961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FEFBC"/>
                </a:solidFill>
                <a:latin typeface="Montserrat" pitchFamily="2" charset="77"/>
              </a:rPr>
              <a:t>AIM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33B14-FE98-534C-AD53-71DC3EABDC8F}"/>
              </a:ext>
            </a:extLst>
          </p:cNvPr>
          <p:cNvSpPr txBox="1"/>
          <p:nvPr/>
        </p:nvSpPr>
        <p:spPr>
          <a:xfrm>
            <a:off x="9635907" y="1485156"/>
            <a:ext cx="75809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FEFBC"/>
                </a:solidFill>
                <a:latin typeface="Montserrat" pitchFamily="2" charset="77"/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94355-D59A-CF4A-BB33-F569934D6115}"/>
              </a:ext>
            </a:extLst>
          </p:cNvPr>
          <p:cNvSpPr txBox="1"/>
          <p:nvPr/>
        </p:nvSpPr>
        <p:spPr>
          <a:xfrm>
            <a:off x="1523999" y="3543300"/>
            <a:ext cx="6301155" cy="261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</a:t>
            </a:r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PREDICT THE HOUSE PRICE 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FOR THE USER WITH RESPECT TO </a:t>
            </a:r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VARIOUS FACTORS 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AND PRIORITIES AFFECTING THE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D3F24-E5A1-064D-8658-F84ACCF93B1A}"/>
              </a:ext>
            </a:extLst>
          </p:cNvPr>
          <p:cNvSpPr txBox="1"/>
          <p:nvPr/>
        </p:nvSpPr>
        <p:spPr>
          <a:xfrm>
            <a:off x="1523999" y="6972300"/>
            <a:ext cx="6084277" cy="14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ANALYSIS OF </a:t>
            </a:r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MARKET TRENDS 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AND </a:t>
            </a:r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PRICE RANGES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84A2-45DA-C24A-ACD0-0F6D240AC646}"/>
              </a:ext>
            </a:extLst>
          </p:cNvPr>
          <p:cNvSpPr txBox="1"/>
          <p:nvPr/>
        </p:nvSpPr>
        <p:spPr>
          <a:xfrm>
            <a:off x="9512627" y="3604846"/>
            <a:ext cx="78274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LITERATURE SURVEY</a:t>
            </a:r>
          </a:p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HOUSE PRICE PREDICTION</a:t>
            </a:r>
          </a:p>
          <a:p>
            <a:pPr algn="ctr"/>
            <a:endParaRPr lang="en-US" sz="3200" b="1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ENSEMBLE LEARNING (ML)</a:t>
            </a:r>
          </a:p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COMBINATION OF MODELS AND TRAINING</a:t>
            </a:r>
          </a:p>
          <a:p>
            <a:pPr algn="ctr"/>
            <a:endParaRPr lang="en-US" sz="3200" b="1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WEBSITE DESIGNING</a:t>
            </a:r>
          </a:p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USER INTERFACE</a:t>
            </a:r>
          </a:p>
          <a:p>
            <a:pPr algn="ctr"/>
            <a:endParaRPr lang="en-US" sz="3200" b="1" dirty="0">
              <a:solidFill>
                <a:srgbClr val="FFEFBC"/>
              </a:solidFill>
              <a:latin typeface="Montserrat" pitchFamily="2" charset="77"/>
            </a:endParaRPr>
          </a:p>
          <a:p>
            <a:pPr algn="ctr"/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CONTRIBUTE TO THE LITERATURE</a:t>
            </a:r>
          </a:p>
          <a:p>
            <a:pPr algn="ctr"/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PAPER PUBLISHING</a:t>
            </a:r>
          </a:p>
        </p:txBody>
      </p:sp>
    </p:spTree>
    <p:extLst>
      <p:ext uri="{BB962C8B-B14F-4D97-AF65-F5344CB8AC3E}">
        <p14:creationId xmlns:p14="http://schemas.microsoft.com/office/powerpoint/2010/main" val="258283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33549" y="1325100"/>
            <a:ext cx="138209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45234-9F85-914E-9D60-2F5FC6C36351}"/>
              </a:ext>
            </a:extLst>
          </p:cNvPr>
          <p:cNvSpPr txBox="1"/>
          <p:nvPr/>
        </p:nvSpPr>
        <p:spPr>
          <a:xfrm>
            <a:off x="7825154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90AB0-0528-5949-9F70-F674CAFA5C41}"/>
              </a:ext>
            </a:extLst>
          </p:cNvPr>
          <p:cNvSpPr txBox="1"/>
          <p:nvPr/>
        </p:nvSpPr>
        <p:spPr>
          <a:xfrm>
            <a:off x="1657013" y="3191341"/>
            <a:ext cx="14973971" cy="5261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TO DEVELOP A SYSTEM THAT WOULD HELP THE USER TO </a:t>
            </a:r>
            <a:r>
              <a:rPr lang="en-US" sz="3600" b="1" dirty="0">
                <a:solidFill>
                  <a:srgbClr val="FFEFBC"/>
                </a:solidFill>
                <a:latin typeface="Montserrat" pitchFamily="2" charset="77"/>
              </a:rPr>
              <a:t>PREDICT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THE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PRICE FOR A PARTICULAR HOUSE TO MAKE A SMART INVESTMENT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DECISION. 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FFEFBC"/>
              </a:solidFill>
              <a:latin typeface="Montserrat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THE SYSTEM SHOULD CONSIDER THE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</a:t>
            </a:r>
            <a:r>
              <a:rPr lang="en-US" sz="3600" b="1" dirty="0">
                <a:solidFill>
                  <a:srgbClr val="FFEFBC"/>
                </a:solidFill>
                <a:latin typeface="Montserrat" pitchFamily="2" charset="77"/>
              </a:rPr>
              <a:t>REAL-LIFE FACTORS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SUCH AS LOCATION OF THE HOUSE AND THE CONNECTIVITY,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LEISURE SERVICES, SCHOOLS ETC. THAT AFFECT THE PRICE OF THE HOUSE ALONG WITH THE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EFBC"/>
                </a:solidFill>
                <a:latin typeface="Montserrat" pitchFamily="2" charset="77"/>
              </a:rPr>
              <a:t>FEATURES OF HOUSE AND THE AMENITIES</a:t>
            </a:r>
            <a:r>
              <a:rPr lang="en-US" sz="2400" dirty="0">
                <a:solidFill>
                  <a:srgbClr val="FFEFBC"/>
                </a:solidFill>
                <a:latin typeface="Montserrat" pitchFamily="2" charset="77"/>
              </a:rPr>
              <a:t> AVAILABLE.</a:t>
            </a:r>
            <a:endParaRPr lang="en-IN" sz="2400" dirty="0">
              <a:solidFill>
                <a:srgbClr val="FFEFB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02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76029" y="1302766"/>
            <a:ext cx="131359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LITERATURE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78103-B73B-FC4D-A124-E2520B792035}"/>
              </a:ext>
            </a:extLst>
          </p:cNvPr>
          <p:cNvSpPr txBox="1"/>
          <p:nvPr/>
        </p:nvSpPr>
        <p:spPr>
          <a:xfrm>
            <a:off x="1278367" y="360036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SR. 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6449-6AB5-B94F-A225-9C1216C5198F}"/>
              </a:ext>
            </a:extLst>
          </p:cNvPr>
          <p:cNvSpPr txBox="1"/>
          <p:nvPr/>
        </p:nvSpPr>
        <p:spPr>
          <a:xfrm>
            <a:off x="4787462" y="3579923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AA9A5-6361-FD41-9468-4340E4627BF7}"/>
              </a:ext>
            </a:extLst>
          </p:cNvPr>
          <p:cNvSpPr txBox="1"/>
          <p:nvPr/>
        </p:nvSpPr>
        <p:spPr>
          <a:xfrm>
            <a:off x="13639800" y="3615395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1394-B522-B849-B10D-7BD6475BA178}"/>
              </a:ext>
            </a:extLst>
          </p:cNvPr>
          <p:cNvSpPr txBox="1"/>
          <p:nvPr/>
        </p:nvSpPr>
        <p:spPr>
          <a:xfrm>
            <a:off x="8681399" y="360036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346AE-ACCB-144B-B8A0-7924B2459510}"/>
              </a:ext>
            </a:extLst>
          </p:cNvPr>
          <p:cNvSpPr txBox="1"/>
          <p:nvPr/>
        </p:nvSpPr>
        <p:spPr>
          <a:xfrm>
            <a:off x="1937201" y="4804946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16F5-1976-1041-9134-8E412C30E031}"/>
              </a:ext>
            </a:extLst>
          </p:cNvPr>
          <p:cNvSpPr txBox="1"/>
          <p:nvPr/>
        </p:nvSpPr>
        <p:spPr>
          <a:xfrm>
            <a:off x="8124355" y="4681835"/>
            <a:ext cx="343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AYUSH VARMA, SAGAR DOSHI, </a:t>
            </a:r>
          </a:p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ABHIJIT SARMA, ROHINI NAIR</a:t>
            </a:r>
            <a:r>
              <a:rPr lang="en-IN" sz="1600" dirty="0">
                <a:solidFill>
                  <a:srgbClr val="FFEFBC"/>
                </a:solidFill>
                <a:latin typeface="Montserrat" pitchFamily="2" charset="77"/>
              </a:rPr>
              <a:t> </a:t>
            </a:r>
            <a:endParaRPr lang="en-US" sz="1600" dirty="0">
              <a:solidFill>
                <a:srgbClr val="FFEFBC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FEB3-7F0E-854E-9929-62B9FA920F3C}"/>
              </a:ext>
            </a:extLst>
          </p:cNvPr>
          <p:cNvSpPr txBox="1"/>
          <p:nvPr/>
        </p:nvSpPr>
        <p:spPr>
          <a:xfrm>
            <a:off x="3552348" y="456443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HOUSE PRICE PREDICTION USING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MACHINE LEARNING AND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NEURAL NETWORKS.</a:t>
            </a:r>
            <a:r>
              <a:rPr lang="en-IN" sz="1600" dirty="0">
                <a:solidFill>
                  <a:srgbClr val="FFEFBC"/>
                </a:solidFill>
                <a:latin typeface="Montserrat" pitchFamily="2" charset="77"/>
              </a:rPr>
              <a:t> </a:t>
            </a:r>
            <a:endParaRPr lang="en-US" sz="1600" dirty="0">
              <a:solidFill>
                <a:srgbClr val="FFEFBC"/>
              </a:solidFill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DAB9-2394-1644-8266-BFDC53A4A467}"/>
              </a:ext>
            </a:extLst>
          </p:cNvPr>
          <p:cNvSpPr txBox="1"/>
          <p:nvPr/>
        </p:nvSpPr>
        <p:spPr>
          <a:xfrm>
            <a:off x="13046689" y="4681835"/>
            <a:ext cx="455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INSTEAD OF AN INDIVIDUAL ALGORITHM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 SERIES OF ALGORITHM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YIELDS BETTER RESULTS.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9050A-55D3-8C45-8BC1-4F10B448DBDD}"/>
              </a:ext>
            </a:extLst>
          </p:cNvPr>
          <p:cNvSpPr txBox="1"/>
          <p:nvPr/>
        </p:nvSpPr>
        <p:spPr>
          <a:xfrm>
            <a:off x="1937201" y="631330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DDB03-01E0-5D41-81EB-32798B1C5F6E}"/>
              </a:ext>
            </a:extLst>
          </p:cNvPr>
          <p:cNvSpPr txBox="1"/>
          <p:nvPr/>
        </p:nvSpPr>
        <p:spPr>
          <a:xfrm>
            <a:off x="8124355" y="6190198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P. DURGANJALI, M. VANI PUJITHA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C346-015D-5C49-AFDC-96022122D7A7}"/>
              </a:ext>
            </a:extLst>
          </p:cNvPr>
          <p:cNvSpPr txBox="1"/>
          <p:nvPr/>
        </p:nvSpPr>
        <p:spPr>
          <a:xfrm>
            <a:off x="3352800" y="6190198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HOUSE RESALE PRICE PREDICTION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USING CLASSIFICATION ALGORITHMS</a:t>
            </a:r>
            <a:r>
              <a:rPr lang="en-IN" sz="1600" dirty="0">
                <a:solidFill>
                  <a:srgbClr val="FFEFBC"/>
                </a:solidFill>
                <a:latin typeface="Montserrat" pitchFamily="2" charset="77"/>
              </a:rPr>
              <a:t> </a:t>
            </a:r>
            <a:endParaRPr lang="en-US" sz="1600" dirty="0">
              <a:solidFill>
                <a:srgbClr val="FFEFBC"/>
              </a:solidFill>
              <a:latin typeface="Montserra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08421-0C7F-D547-BBD6-63858917D9AE}"/>
              </a:ext>
            </a:extLst>
          </p:cNvPr>
          <p:cNvSpPr txBox="1"/>
          <p:nvPr/>
        </p:nvSpPr>
        <p:spPr>
          <a:xfrm>
            <a:off x="13655037" y="6190198"/>
            <a:ext cx="3339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ADA BOOST ALGORITHM HAS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HIGHEST ACCURACY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51C4F-F20A-C04F-B731-5C89C3ED2008}"/>
              </a:ext>
            </a:extLst>
          </p:cNvPr>
          <p:cNvSpPr txBox="1"/>
          <p:nvPr/>
        </p:nvSpPr>
        <p:spPr>
          <a:xfrm>
            <a:off x="1937201" y="775390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7C536-54AE-2F4C-9C0F-A3B776A1DD32}"/>
              </a:ext>
            </a:extLst>
          </p:cNvPr>
          <p:cNvSpPr txBox="1"/>
          <p:nvPr/>
        </p:nvSpPr>
        <p:spPr>
          <a:xfrm>
            <a:off x="8124355" y="7630793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CH. RAGA MADHURI, G. ANURADHA,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M. VANI PUJITHA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EFFCF-383C-5543-875B-6311E261146F}"/>
              </a:ext>
            </a:extLst>
          </p:cNvPr>
          <p:cNvSpPr txBox="1"/>
          <p:nvPr/>
        </p:nvSpPr>
        <p:spPr>
          <a:xfrm>
            <a:off x="3459404" y="7630793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HOUSE RESALE PRICE PREDICTION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USING REGRESSION TECHNIQUES: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 COMPARATIVE STUDY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59834-D886-CD42-9EA4-D043FDA3099F}"/>
              </a:ext>
            </a:extLst>
          </p:cNvPr>
          <p:cNvSpPr txBox="1"/>
          <p:nvPr/>
        </p:nvSpPr>
        <p:spPr>
          <a:xfrm>
            <a:off x="13138871" y="7630793"/>
            <a:ext cx="4371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GRADIENT BOOSTING ALGORITHM HAS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87926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76029" y="1302766"/>
            <a:ext cx="131359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LITERATURE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78103-B73B-FC4D-A124-E2520B792035}"/>
              </a:ext>
            </a:extLst>
          </p:cNvPr>
          <p:cNvSpPr txBox="1"/>
          <p:nvPr/>
        </p:nvSpPr>
        <p:spPr>
          <a:xfrm>
            <a:off x="1278367" y="360036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SR. 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6449-6AB5-B94F-A225-9C1216C5198F}"/>
              </a:ext>
            </a:extLst>
          </p:cNvPr>
          <p:cNvSpPr txBox="1"/>
          <p:nvPr/>
        </p:nvSpPr>
        <p:spPr>
          <a:xfrm>
            <a:off x="4787462" y="3579923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AA9A5-6361-FD41-9468-4340E4627BF7}"/>
              </a:ext>
            </a:extLst>
          </p:cNvPr>
          <p:cNvSpPr txBox="1"/>
          <p:nvPr/>
        </p:nvSpPr>
        <p:spPr>
          <a:xfrm>
            <a:off x="13639800" y="3615395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1394-B522-B849-B10D-7BD6475BA178}"/>
              </a:ext>
            </a:extLst>
          </p:cNvPr>
          <p:cNvSpPr txBox="1"/>
          <p:nvPr/>
        </p:nvSpPr>
        <p:spPr>
          <a:xfrm>
            <a:off x="8681399" y="360036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346AE-ACCB-144B-B8A0-7924B2459510}"/>
              </a:ext>
            </a:extLst>
          </p:cNvPr>
          <p:cNvSpPr txBox="1"/>
          <p:nvPr/>
        </p:nvSpPr>
        <p:spPr>
          <a:xfrm>
            <a:off x="1937201" y="480494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16F5-1976-1041-9134-8E412C30E031}"/>
              </a:ext>
            </a:extLst>
          </p:cNvPr>
          <p:cNvSpPr txBox="1"/>
          <p:nvPr/>
        </p:nvSpPr>
        <p:spPr>
          <a:xfrm>
            <a:off x="8124355" y="4681835"/>
            <a:ext cx="3605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A. ADAIR, J. BERRY, W. MCGREAL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FEB3-7F0E-854E-9929-62B9FA920F3C}"/>
              </a:ext>
            </a:extLst>
          </p:cNvPr>
          <p:cNvSpPr txBox="1"/>
          <p:nvPr/>
        </p:nvSpPr>
        <p:spPr>
          <a:xfrm>
            <a:off x="3755942" y="4564432"/>
            <a:ext cx="3413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HEDONIC MODELLING,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HOUSING SUBMARKETS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AND RESIDENTIAL 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DAB9-2394-1644-8266-BFDC53A4A467}"/>
              </a:ext>
            </a:extLst>
          </p:cNvPr>
          <p:cNvSpPr txBox="1"/>
          <p:nvPr/>
        </p:nvSpPr>
        <p:spPr>
          <a:xfrm>
            <a:off x="13019446" y="4681835"/>
            <a:ext cx="4610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IDENTIFICATION OF VARIABLES HAVING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MOST SIGNIFICANT INFLUENCE ON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VALUE AND THE COMBINATION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OF VARIABLES ENTERING INTO THE FINAL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MODELS.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9050A-55D3-8C45-8BC1-4F10B448DBDD}"/>
              </a:ext>
            </a:extLst>
          </p:cNvPr>
          <p:cNvSpPr txBox="1"/>
          <p:nvPr/>
        </p:nvSpPr>
        <p:spPr>
          <a:xfrm>
            <a:off x="1937201" y="631330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DDB03-01E0-5D41-81EB-32798B1C5F6E}"/>
              </a:ext>
            </a:extLst>
          </p:cNvPr>
          <p:cNvSpPr txBox="1"/>
          <p:nvPr/>
        </p:nvSpPr>
        <p:spPr>
          <a:xfrm>
            <a:off x="9507746" y="623050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O. BIN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C346-015D-5C49-AFDC-96022122D7A7}"/>
              </a:ext>
            </a:extLst>
          </p:cNvPr>
          <p:cNvSpPr txBox="1"/>
          <p:nvPr/>
        </p:nvSpPr>
        <p:spPr>
          <a:xfrm>
            <a:off x="3633331" y="6190198"/>
            <a:ext cx="3615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 PREDICTION COMPARISON OF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HOUSING SALES PRICES BY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PARAMETRIC VERSUS SEMI-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PARAMETRIC REGRESSIONS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08421-0C7F-D547-BBD6-63858917D9AE}"/>
              </a:ext>
            </a:extLst>
          </p:cNvPr>
          <p:cNvSpPr txBox="1"/>
          <p:nvPr/>
        </p:nvSpPr>
        <p:spPr>
          <a:xfrm>
            <a:off x="12895212" y="6190198"/>
            <a:ext cx="48590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RESULTS SHOW THAT THE SEMI-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PARAMETRICREGRESSION OUTPERFORMS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 THE PARAMETRICCOUNTERPARTS IN BOTH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IN-SAMPLE ANDOUT-OF-SAMPLE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PRICE PREDICTIONS.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51C4F-F20A-C04F-B731-5C89C3ED2008}"/>
              </a:ext>
            </a:extLst>
          </p:cNvPr>
          <p:cNvSpPr txBox="1"/>
          <p:nvPr/>
        </p:nvSpPr>
        <p:spPr>
          <a:xfrm>
            <a:off x="1937201" y="7753904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06.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7C536-54AE-2F4C-9C0F-A3B776A1DD32}"/>
              </a:ext>
            </a:extLst>
          </p:cNvPr>
          <p:cNvSpPr txBox="1"/>
          <p:nvPr/>
        </p:nvSpPr>
        <p:spPr>
          <a:xfrm>
            <a:off x="7947231" y="7630793"/>
            <a:ext cx="4370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T. KAUKO, P. HOOIMEIJER, J. HAKFOORT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EFFCF-383C-5543-875B-6311E261146F}"/>
              </a:ext>
            </a:extLst>
          </p:cNvPr>
          <p:cNvSpPr txBox="1"/>
          <p:nvPr/>
        </p:nvSpPr>
        <p:spPr>
          <a:xfrm>
            <a:off x="3647762" y="7630793"/>
            <a:ext cx="3586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CAPTURING HOUSING MARKET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59834-D886-CD42-9EA4-D043FDA3099F}"/>
              </a:ext>
            </a:extLst>
          </p:cNvPr>
          <p:cNvSpPr txBox="1"/>
          <p:nvPr/>
        </p:nvSpPr>
        <p:spPr>
          <a:xfrm>
            <a:off x="13115637" y="7630793"/>
            <a:ext cx="4418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CLASSIFICATION ABILITIES OF TWO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NEURAL NETWORK TECHNIQUES: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SELF ORGANISING MAO (SOM) AND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LEARNING VECTOR QUANTISATION </a:t>
            </a:r>
          </a:p>
        </p:txBody>
      </p:sp>
    </p:spTree>
    <p:extLst>
      <p:ext uri="{BB962C8B-B14F-4D97-AF65-F5344CB8AC3E}">
        <p14:creationId xmlns:p14="http://schemas.microsoft.com/office/powerpoint/2010/main" val="143070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76029" y="1302766"/>
            <a:ext cx="131359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LITERATURE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78103-B73B-FC4D-A124-E2520B792035}"/>
              </a:ext>
            </a:extLst>
          </p:cNvPr>
          <p:cNvSpPr txBox="1"/>
          <p:nvPr/>
        </p:nvSpPr>
        <p:spPr>
          <a:xfrm>
            <a:off x="1278367" y="360036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SR. 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6449-6AB5-B94F-A225-9C1216C5198F}"/>
              </a:ext>
            </a:extLst>
          </p:cNvPr>
          <p:cNvSpPr txBox="1"/>
          <p:nvPr/>
        </p:nvSpPr>
        <p:spPr>
          <a:xfrm>
            <a:off x="4787462" y="3579923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AA9A5-6361-FD41-9468-4340E4627BF7}"/>
              </a:ext>
            </a:extLst>
          </p:cNvPr>
          <p:cNvSpPr txBox="1"/>
          <p:nvPr/>
        </p:nvSpPr>
        <p:spPr>
          <a:xfrm>
            <a:off x="13639800" y="3615395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1394-B522-B849-B10D-7BD6475BA178}"/>
              </a:ext>
            </a:extLst>
          </p:cNvPr>
          <p:cNvSpPr txBox="1"/>
          <p:nvPr/>
        </p:nvSpPr>
        <p:spPr>
          <a:xfrm>
            <a:off x="8681399" y="360036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346AE-ACCB-144B-B8A0-7924B2459510}"/>
              </a:ext>
            </a:extLst>
          </p:cNvPr>
          <p:cNvSpPr txBox="1"/>
          <p:nvPr/>
        </p:nvSpPr>
        <p:spPr>
          <a:xfrm>
            <a:off x="1937201" y="480494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16F5-1976-1041-9134-8E412C30E031}"/>
              </a:ext>
            </a:extLst>
          </p:cNvPr>
          <p:cNvSpPr txBox="1"/>
          <p:nvPr/>
        </p:nvSpPr>
        <p:spPr>
          <a:xfrm>
            <a:off x="8633309" y="4710843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LI LI, KAI HSUAN CHU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FEB3-7F0E-854E-9929-62B9FA920F3C}"/>
              </a:ext>
            </a:extLst>
          </p:cNvPr>
          <p:cNvSpPr txBox="1"/>
          <p:nvPr/>
        </p:nvSpPr>
        <p:spPr>
          <a:xfrm>
            <a:off x="3775170" y="4564432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PREDICTION OF REAL ESTATE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PRICE VARIATION BASED ON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ECONOMIC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DAB9-2394-1644-8266-BFDC53A4A467}"/>
              </a:ext>
            </a:extLst>
          </p:cNvPr>
          <p:cNvSpPr txBox="1"/>
          <p:nvPr/>
        </p:nvSpPr>
        <p:spPr>
          <a:xfrm>
            <a:off x="12704455" y="4681835"/>
            <a:ext cx="524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PREDICTION OF REAL ESTATE PRICE VARIATION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BASED ON ECONOMIC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9050A-55D3-8C45-8BC1-4F10B448DBDD}"/>
              </a:ext>
            </a:extLst>
          </p:cNvPr>
          <p:cNvSpPr txBox="1"/>
          <p:nvPr/>
        </p:nvSpPr>
        <p:spPr>
          <a:xfrm>
            <a:off x="1937201" y="6313309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08.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DDB03-01E0-5D41-81EB-32798B1C5F6E}"/>
              </a:ext>
            </a:extLst>
          </p:cNvPr>
          <p:cNvSpPr txBox="1"/>
          <p:nvPr/>
        </p:nvSpPr>
        <p:spPr>
          <a:xfrm>
            <a:off x="8124355" y="6190198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G. NAGA SATISH, V. RAGHAVENDRAN</a:t>
            </a:r>
          </a:p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M.D. SUGNANA RAO, CH. SRINIVASULU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C346-015D-5C49-AFDC-96022122D7A7}"/>
              </a:ext>
            </a:extLst>
          </p:cNvPr>
          <p:cNvSpPr txBox="1"/>
          <p:nvPr/>
        </p:nvSpPr>
        <p:spPr>
          <a:xfrm>
            <a:off x="3557992" y="6190198"/>
            <a:ext cx="3765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HOUSE PRICE PREDICTION USING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MACHINE LEARINING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08421-0C7F-D547-BBD6-63858917D9AE}"/>
              </a:ext>
            </a:extLst>
          </p:cNvPr>
          <p:cNvSpPr txBox="1"/>
          <p:nvPr/>
        </p:nvSpPr>
        <p:spPr>
          <a:xfrm>
            <a:off x="12854342" y="6190198"/>
            <a:ext cx="4940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LASSO REGRESSION ALGORITHM, IN VIEW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OF ACCURACY, REALIABILITY OUTPERFORMS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ALTERNATE MODELS IN THE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EXECUTION OF HOUSING COST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51C4F-F20A-C04F-B731-5C89C3ED2008}"/>
              </a:ext>
            </a:extLst>
          </p:cNvPr>
          <p:cNvSpPr txBox="1"/>
          <p:nvPr/>
        </p:nvSpPr>
        <p:spPr>
          <a:xfrm>
            <a:off x="1937201" y="7753904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09.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7C536-54AE-2F4C-9C0F-A3B776A1DD32}"/>
              </a:ext>
            </a:extLst>
          </p:cNvPr>
          <p:cNvSpPr txBox="1"/>
          <p:nvPr/>
        </p:nvSpPr>
        <p:spPr>
          <a:xfrm>
            <a:off x="7980091" y="7630793"/>
            <a:ext cx="4304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ADYAN NUR ALFIYATIN, HILAN TAUFIQ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RUTH EMA FEBRITA, WATYAN FIRDAUS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MAHMUDY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EFFCF-383C-5543-875B-6311E261146F}"/>
              </a:ext>
            </a:extLst>
          </p:cNvPr>
          <p:cNvSpPr txBox="1"/>
          <p:nvPr/>
        </p:nvSpPr>
        <p:spPr>
          <a:xfrm>
            <a:off x="3217367" y="7630793"/>
            <a:ext cx="4447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MODELLING HOUSE PRICE PREDICTION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USING REGRESSION ANALYSIS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AND PARTICLE SWARM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OPTIMIZATION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59834-D886-CD42-9EA4-D043FDA3099F}"/>
              </a:ext>
            </a:extLst>
          </p:cNvPr>
          <p:cNvSpPr txBox="1"/>
          <p:nvPr/>
        </p:nvSpPr>
        <p:spPr>
          <a:xfrm>
            <a:off x="13022664" y="7630793"/>
            <a:ext cx="46041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RESULT FROM THIS SEARCH PROVED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COMBINATION REGRESSION AND PSO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IS SUITABLE AND GET THE MINIMUM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65971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76029" y="1302766"/>
            <a:ext cx="131359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800" dirty="0">
                <a:solidFill>
                  <a:srgbClr val="FFEEBB"/>
                </a:solidFill>
                <a:latin typeface="Montserrat Extra-Bold"/>
              </a:rPr>
              <a:t>LITERATURE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78103-B73B-FC4D-A124-E2520B792035}"/>
              </a:ext>
            </a:extLst>
          </p:cNvPr>
          <p:cNvSpPr txBox="1"/>
          <p:nvPr/>
        </p:nvSpPr>
        <p:spPr>
          <a:xfrm>
            <a:off x="1278367" y="360036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SR. 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6449-6AB5-B94F-A225-9C1216C5198F}"/>
              </a:ext>
            </a:extLst>
          </p:cNvPr>
          <p:cNvSpPr txBox="1"/>
          <p:nvPr/>
        </p:nvSpPr>
        <p:spPr>
          <a:xfrm>
            <a:off x="4787462" y="3579923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AA9A5-6361-FD41-9468-4340E4627BF7}"/>
              </a:ext>
            </a:extLst>
          </p:cNvPr>
          <p:cNvSpPr txBox="1"/>
          <p:nvPr/>
        </p:nvSpPr>
        <p:spPr>
          <a:xfrm>
            <a:off x="13639800" y="3615395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1394-B522-B849-B10D-7BD6475BA178}"/>
              </a:ext>
            </a:extLst>
          </p:cNvPr>
          <p:cNvSpPr txBox="1"/>
          <p:nvPr/>
        </p:nvSpPr>
        <p:spPr>
          <a:xfrm>
            <a:off x="8681399" y="360036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EFBC"/>
                </a:solidFill>
                <a:latin typeface="Montserrat" pitchFamily="2" charset="77"/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346AE-ACCB-144B-B8A0-7924B2459510}"/>
              </a:ext>
            </a:extLst>
          </p:cNvPr>
          <p:cNvSpPr txBox="1"/>
          <p:nvPr/>
        </p:nvSpPr>
        <p:spPr>
          <a:xfrm>
            <a:off x="1937201" y="4804946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10.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16F5-1976-1041-9134-8E412C30E031}"/>
              </a:ext>
            </a:extLst>
          </p:cNvPr>
          <p:cNvSpPr txBox="1"/>
          <p:nvPr/>
        </p:nvSpPr>
        <p:spPr>
          <a:xfrm>
            <a:off x="8124355" y="4681835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AYSE SOY TEMUR, MELEK AKGUN,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GUNAY TEMUR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FEB3-7F0E-854E-9929-62B9FA920F3C}"/>
              </a:ext>
            </a:extLst>
          </p:cNvPr>
          <p:cNvSpPr txBox="1"/>
          <p:nvPr/>
        </p:nvSpPr>
        <p:spPr>
          <a:xfrm>
            <a:off x="3202103" y="4564432"/>
            <a:ext cx="4520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PREDICTING HOUSING SALES IN TURKEY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USING ARIMA, LSTM AND 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HYBRID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DAB9-2394-1644-8266-BFDC53A4A467}"/>
              </a:ext>
            </a:extLst>
          </p:cNvPr>
          <p:cNvSpPr txBox="1"/>
          <p:nvPr/>
        </p:nvSpPr>
        <p:spPr>
          <a:xfrm>
            <a:off x="12705256" y="4681835"/>
            <a:ext cx="5238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ARIMA, LSTM AND HYBRID MODEL FORMED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FROM THESE TWO MODELS HAVE BEEN USED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HYBRID MODEL PRODUCED THE BEST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PERFORMANCE AMONG THESE THREE MODELS</a:t>
            </a:r>
          </a:p>
          <a:p>
            <a:pPr algn="ctr"/>
            <a:endParaRPr lang="en-US" sz="1600" dirty="0">
              <a:solidFill>
                <a:srgbClr val="FFEFBC"/>
              </a:solidFill>
              <a:latin typeface="Montserra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9050A-55D3-8C45-8BC1-4F10B448DBDD}"/>
              </a:ext>
            </a:extLst>
          </p:cNvPr>
          <p:cNvSpPr txBox="1"/>
          <p:nvPr/>
        </p:nvSpPr>
        <p:spPr>
          <a:xfrm>
            <a:off x="1937201" y="6313309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11.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DDB03-01E0-5D41-81EB-32798B1C5F6E}"/>
              </a:ext>
            </a:extLst>
          </p:cNvPr>
          <p:cNvSpPr txBox="1"/>
          <p:nvPr/>
        </p:nvSpPr>
        <p:spPr>
          <a:xfrm>
            <a:off x="8124355" y="6190198"/>
            <a:ext cx="4499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GAIKWAD PURVA CHANDRAKANT,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GANJAVE PRATIKSHA NAMDEV, GORADE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POOJA SUBHASH, S.S. GORE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C346-015D-5C49-AFDC-96022122D7A7}"/>
              </a:ext>
            </a:extLst>
          </p:cNvPr>
          <p:cNvSpPr txBox="1"/>
          <p:nvPr/>
        </p:nvSpPr>
        <p:spPr>
          <a:xfrm>
            <a:off x="3144394" y="6190198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IMPLEMENTATION OF HOUSE PRICE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PREDICTION MODEL USING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IMAGE PROCESSING 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08421-0C7F-D547-BBD6-63858917D9AE}"/>
              </a:ext>
            </a:extLst>
          </p:cNvPr>
          <p:cNvSpPr txBox="1"/>
          <p:nvPr/>
        </p:nvSpPr>
        <p:spPr>
          <a:xfrm>
            <a:off x="12722096" y="6190198"/>
            <a:ext cx="5205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PRPOSED SYSTEM FOCUSED ON PREDICTING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THE HOUSING PRICE ACCORDING TO THE AREA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FOR THAT IMAGE PROCESSING AND ML</a:t>
            </a:r>
          </a:p>
          <a:p>
            <a:pPr algn="ctr"/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METHODS ARE USED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2FDA4-B4E0-404B-9C03-3EB215EB1DD6}"/>
              </a:ext>
            </a:extLst>
          </p:cNvPr>
          <p:cNvSpPr txBox="1"/>
          <p:nvPr/>
        </p:nvSpPr>
        <p:spPr>
          <a:xfrm>
            <a:off x="1937201" y="7821672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EFBC"/>
                </a:solidFill>
                <a:latin typeface="Montserrat" pitchFamily="2" charset="77"/>
              </a:rPr>
              <a:t>12.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81884-328A-466C-98A5-EC7A93E14A81}"/>
              </a:ext>
            </a:extLst>
          </p:cNvPr>
          <p:cNvSpPr txBox="1"/>
          <p:nvPr/>
        </p:nvSpPr>
        <p:spPr>
          <a:xfrm>
            <a:off x="8124355" y="7815964"/>
            <a:ext cx="446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i="0" u="none" strike="noStrike" baseline="0" dirty="0">
                <a:solidFill>
                  <a:srgbClr val="FFEFBC"/>
                </a:solidFill>
                <a:latin typeface="Montserrat" panose="020B0604020202020204" charset="0"/>
              </a:rPr>
              <a:t>T. KAUKO, P. HOOIMEIJER, J. HAKFOORT. 	</a:t>
            </a:r>
          </a:p>
          <a:p>
            <a:r>
              <a:rPr lang="en-IN" sz="1600" b="0" i="0" u="none" strike="noStrike" baseline="0" dirty="0">
                <a:solidFill>
                  <a:srgbClr val="FFEFBC"/>
                </a:solidFill>
                <a:latin typeface="Montserrat" panose="020B0604020202020204" charset="0"/>
              </a:rPr>
              <a:t> 	</a:t>
            </a:r>
          </a:p>
          <a:p>
            <a:r>
              <a:rPr lang="en-IN" sz="1800" b="0" i="0" u="none" strike="noStrike" baseline="0" dirty="0">
                <a:solidFill>
                  <a:srgbClr val="FFEFBC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F0E4D-FCBE-4848-A27B-68DAD1DEA0FF}"/>
              </a:ext>
            </a:extLst>
          </p:cNvPr>
          <p:cNvSpPr txBox="1"/>
          <p:nvPr/>
        </p:nvSpPr>
        <p:spPr>
          <a:xfrm>
            <a:off x="3110364" y="7815964"/>
            <a:ext cx="461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solidFill>
                  <a:srgbClr val="FFEFBC"/>
                </a:solidFill>
                <a:latin typeface="Montserrat" panose="020B0604020202020204" charset="0"/>
              </a:rPr>
              <a:t>CAPTURING HOUSING MARKET SEGMENTATION: AN ALTERNATIVE APPROACH BASED ON NEURAL NETWORK MODELLING. 	</a:t>
            </a:r>
            <a:endParaRPr lang="en-US" sz="1800" b="0" i="0" u="none" strike="noStrike" baseline="0" dirty="0">
              <a:solidFill>
                <a:srgbClr val="FFEFB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A7450-83B7-43C7-B86A-D97F4532472D}"/>
              </a:ext>
            </a:extLst>
          </p:cNvPr>
          <p:cNvSpPr txBox="1"/>
          <p:nvPr/>
        </p:nvSpPr>
        <p:spPr>
          <a:xfrm>
            <a:off x="12705256" y="7816835"/>
            <a:ext cx="523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none" strike="noStrike" baseline="0" dirty="0">
                <a:solidFill>
                  <a:srgbClr val="FFEFBC"/>
                </a:solidFill>
                <a:latin typeface="Montserrat" panose="020B0604020202020204" charset="0"/>
              </a:rPr>
              <a:t>THE CLASSIFICATION ABILITIES OF TWO NEURAL NETWORK TECHNIQUES: THE SELF-ORGANIZING MAP (SOM) AND THE LEARNING VECTOR QUANTIZATION (LVQ). </a:t>
            </a:r>
          </a:p>
        </p:txBody>
      </p:sp>
    </p:spTree>
    <p:extLst>
      <p:ext uri="{BB962C8B-B14F-4D97-AF65-F5344CB8AC3E}">
        <p14:creationId xmlns:p14="http://schemas.microsoft.com/office/powerpoint/2010/main" val="110367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98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1399" y="8985517"/>
            <a:ext cx="925200" cy="925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76029" y="1302766"/>
            <a:ext cx="1313594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EEBB"/>
                </a:solidFill>
                <a:effectLst/>
                <a:uLnTx/>
                <a:uFillTx/>
                <a:latin typeface="Montserrat Extra-Bold"/>
                <a:ea typeface="+mn-ea"/>
                <a:cs typeface="+mn-cs"/>
              </a:rPr>
              <a:t>LITERATURE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78103-B73B-FC4D-A124-E2520B792035}"/>
              </a:ext>
            </a:extLst>
          </p:cNvPr>
          <p:cNvSpPr txBox="1"/>
          <p:nvPr/>
        </p:nvSpPr>
        <p:spPr>
          <a:xfrm>
            <a:off x="1278367" y="360036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SR. NO.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16449-6AB5-B94F-A225-9C1216C5198F}"/>
              </a:ext>
            </a:extLst>
          </p:cNvPr>
          <p:cNvSpPr txBox="1"/>
          <p:nvPr/>
        </p:nvSpPr>
        <p:spPr>
          <a:xfrm>
            <a:off x="4787462" y="3579923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AA9A5-6361-FD41-9468-4340E4627BF7}"/>
              </a:ext>
            </a:extLst>
          </p:cNvPr>
          <p:cNvSpPr txBox="1"/>
          <p:nvPr/>
        </p:nvSpPr>
        <p:spPr>
          <a:xfrm>
            <a:off x="13639800" y="3615395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91394-B522-B849-B10D-7BD6475BA178}"/>
              </a:ext>
            </a:extLst>
          </p:cNvPr>
          <p:cNvSpPr txBox="1"/>
          <p:nvPr/>
        </p:nvSpPr>
        <p:spPr>
          <a:xfrm>
            <a:off x="8681399" y="3600362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346AE-ACCB-144B-B8A0-7924B2459510}"/>
              </a:ext>
            </a:extLst>
          </p:cNvPr>
          <p:cNvSpPr txBox="1"/>
          <p:nvPr/>
        </p:nvSpPr>
        <p:spPr>
          <a:xfrm>
            <a:off x="1937201" y="4804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16F5-1976-1041-9134-8E412C30E031}"/>
              </a:ext>
            </a:extLst>
          </p:cNvPr>
          <p:cNvSpPr txBox="1"/>
          <p:nvPr/>
        </p:nvSpPr>
        <p:spPr>
          <a:xfrm>
            <a:off x="8124355" y="4681834"/>
            <a:ext cx="446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LI LI,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 KAI-HSUAN CHU.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FEB3-7F0E-854E-9929-62B9FA920F3C}"/>
              </a:ext>
            </a:extLst>
          </p:cNvPr>
          <p:cNvSpPr txBox="1"/>
          <p:nvPr/>
        </p:nvSpPr>
        <p:spPr>
          <a:xfrm>
            <a:off x="3110364" y="4681835"/>
            <a:ext cx="461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PREDICTION OF REAL ESTATE PRICE VARIATION BASED ON ECONOMIC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PARAMETERS.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DAB9-2394-1644-8266-BFDC53A4A467}"/>
              </a:ext>
            </a:extLst>
          </p:cNvPr>
          <p:cNvSpPr txBox="1"/>
          <p:nvPr/>
        </p:nvSpPr>
        <p:spPr>
          <a:xfrm>
            <a:off x="12688431" y="4681834"/>
            <a:ext cx="523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PREDICTION OF REAL ESTATE PRICE VARIATION BASED ON ECONOMIC PARAMETERS.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9050A-55D3-8C45-8BC1-4F10B448DBDD}"/>
              </a:ext>
            </a:extLst>
          </p:cNvPr>
          <p:cNvSpPr txBox="1"/>
          <p:nvPr/>
        </p:nvSpPr>
        <p:spPr>
          <a:xfrm>
            <a:off x="1937201" y="6313309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14.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DDB03-01E0-5D41-81EB-32798B1C5F6E}"/>
              </a:ext>
            </a:extLst>
          </p:cNvPr>
          <p:cNvSpPr txBox="1"/>
          <p:nvPr/>
        </p:nvSpPr>
        <p:spPr>
          <a:xfrm>
            <a:off x="9063715" y="6190198"/>
            <a:ext cx="2621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G. NAGA SATISH,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CH.V.RAGHAVENDRAN,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M.D.SUGNANA RAO,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CH.SRINIVASULU.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BC346-015D-5C49-AFDC-96022122D7A7}"/>
              </a:ext>
            </a:extLst>
          </p:cNvPr>
          <p:cNvSpPr txBox="1"/>
          <p:nvPr/>
        </p:nvSpPr>
        <p:spPr>
          <a:xfrm>
            <a:off x="3110364" y="6190198"/>
            <a:ext cx="449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HOUSE PRICE PREDICTION USING MACHINE LEARNING.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08421-0C7F-D547-BBD6-63858917D9AE}"/>
              </a:ext>
            </a:extLst>
          </p:cNvPr>
          <p:cNvSpPr txBox="1"/>
          <p:nvPr/>
        </p:nvSpPr>
        <p:spPr>
          <a:xfrm>
            <a:off x="12688431" y="6190198"/>
            <a:ext cx="5255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LASSO REGRESSION ALGORITHM, IN VIEW OF ACCURACY, RELIABLY OUTPERFORMS ALTERNATE MODELS IN THE EXECUTION OF HOUSING COST PREDICTION.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2FDA4-B4E0-404B-9C03-3EB215EB1DD6}"/>
              </a:ext>
            </a:extLst>
          </p:cNvPr>
          <p:cNvSpPr txBox="1"/>
          <p:nvPr/>
        </p:nvSpPr>
        <p:spPr>
          <a:xfrm>
            <a:off x="1937201" y="78216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15.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81884-328A-466C-98A5-EC7A93E14A81}"/>
              </a:ext>
            </a:extLst>
          </p:cNvPr>
          <p:cNvSpPr txBox="1"/>
          <p:nvPr/>
        </p:nvSpPr>
        <p:spPr>
          <a:xfrm>
            <a:off x="8124355" y="7815964"/>
            <a:ext cx="44626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ADYAN NUR ALFIYATIN, HILMAN TAUFIQ,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RUTH EMA FEBRITA,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FFEFBC"/>
                </a:solidFill>
                <a:latin typeface="Montserrat" panose="020B0604020202020204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WAYAN FIRDAUS MAHMUDY.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F0E4D-FCBE-4848-A27B-68DAD1DEA0FF}"/>
              </a:ext>
            </a:extLst>
          </p:cNvPr>
          <p:cNvSpPr txBox="1"/>
          <p:nvPr/>
        </p:nvSpPr>
        <p:spPr>
          <a:xfrm>
            <a:off x="3110364" y="7815964"/>
            <a:ext cx="461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MODELLING HOUSE PRICE PREDICTION USING REGRESSION ANALYSIS AND PARTICLE SWARM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OPTIMIZATION.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EFB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A7450-83B7-43C7-B86A-D97F4532472D}"/>
              </a:ext>
            </a:extLst>
          </p:cNvPr>
          <p:cNvSpPr txBox="1"/>
          <p:nvPr/>
        </p:nvSpPr>
        <p:spPr>
          <a:xfrm>
            <a:off x="12705256" y="7816835"/>
            <a:ext cx="523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EFBC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THE RESULT FROM THIS RESEARCH PROVED COMBINATION REGRESSION AND PSO IS SUITABLE AND GET THE MINIMUM PREDICTION ERROR OBTAINED</a:t>
            </a:r>
          </a:p>
        </p:txBody>
      </p:sp>
    </p:spTree>
    <p:extLst>
      <p:ext uri="{BB962C8B-B14F-4D97-AF65-F5344CB8AC3E}">
        <p14:creationId xmlns:p14="http://schemas.microsoft.com/office/powerpoint/2010/main" val="210582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1065</Words>
  <Application>Microsoft Office PowerPoint</Application>
  <PresentationFormat>Custom</PresentationFormat>
  <Paragraphs>287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 Classic</vt:lpstr>
      <vt:lpstr>Montserrat</vt:lpstr>
      <vt:lpstr>Times New Roman</vt:lpstr>
      <vt:lpstr>Arial</vt:lpstr>
      <vt:lpstr>Montserrat Extra-Bold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PPT</dc:title>
  <dc:creator>SUSHANT KULKARNI</dc:creator>
  <cp:lastModifiedBy>SUSHANT KULKARNI</cp:lastModifiedBy>
  <cp:revision>44</cp:revision>
  <dcterms:created xsi:type="dcterms:W3CDTF">2006-08-16T00:00:00Z</dcterms:created>
  <dcterms:modified xsi:type="dcterms:W3CDTF">2021-05-06T17:33:33Z</dcterms:modified>
  <dc:identifier>DAEC5kK_f-Q</dc:identifier>
</cp:coreProperties>
</file>