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5" r:id="rId3"/>
    <p:sldId id="257" r:id="rId4"/>
    <p:sldId id="259" r:id="rId5"/>
    <p:sldId id="258" r:id="rId6"/>
    <p:sldId id="260" r:id="rId7"/>
    <p:sldId id="261"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3F7ED-017D-481E-875C-730A519A965F}"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0B9FD-E788-4E13-BA4F-3CF780F80B63}" type="slidenum">
              <a:rPr lang="en-US" smtClean="0"/>
              <a:t>‹#›</a:t>
            </a:fld>
            <a:endParaRPr lang="en-US"/>
          </a:p>
        </p:txBody>
      </p:sp>
    </p:spTree>
    <p:extLst>
      <p:ext uri="{BB962C8B-B14F-4D97-AF65-F5344CB8AC3E}">
        <p14:creationId xmlns:p14="http://schemas.microsoft.com/office/powerpoint/2010/main" val="127924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60B9FD-E788-4E13-BA4F-3CF780F80B63}" type="slidenum">
              <a:rPr lang="en-US" smtClean="0"/>
              <a:t>5</a:t>
            </a:fld>
            <a:endParaRPr lang="en-US"/>
          </a:p>
        </p:txBody>
      </p:sp>
    </p:spTree>
    <p:extLst>
      <p:ext uri="{BB962C8B-B14F-4D97-AF65-F5344CB8AC3E}">
        <p14:creationId xmlns:p14="http://schemas.microsoft.com/office/powerpoint/2010/main" val="474188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07729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81025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4015237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812716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87887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9936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3740864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81272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05930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305175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12444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420013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197043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12658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116457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E6D7A-A1E6-41F8-B8F1-DA91253BE44B}" type="datetimeFigureOut">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12069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F5E6D7A-A1E6-41F8-B8F1-DA91253BE44B}" type="datetimeFigureOut">
              <a:rPr lang="en-US" smtClean="0"/>
              <a:t>7/24/2022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184624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F5E6D7A-A1E6-41F8-B8F1-DA91253BE44B}" type="datetimeFigureOut">
              <a:rPr lang="en-US" smtClean="0"/>
              <a:t>7/24/2022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CC74F0D-512F-49CC-8B96-80312C09B54C}" type="slidenum">
              <a:rPr lang="en-US" smtClean="0"/>
              <a:t>‹#›</a:t>
            </a:fld>
            <a:endParaRPr lang="en-US" dirty="0"/>
          </a:p>
        </p:txBody>
      </p:sp>
    </p:spTree>
    <p:extLst>
      <p:ext uri="{BB962C8B-B14F-4D97-AF65-F5344CB8AC3E}">
        <p14:creationId xmlns:p14="http://schemas.microsoft.com/office/powerpoint/2010/main" val="42871529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8AA3C-291A-B4AF-78E5-61FCA8BDE8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60172" y="2314000"/>
            <a:ext cx="5671656" cy="1590363"/>
          </a:xfrm>
          <a:prstGeom prst="rect">
            <a:avLst/>
          </a:prstGeom>
        </p:spPr>
      </p:pic>
    </p:spTree>
    <p:extLst>
      <p:ext uri="{BB962C8B-B14F-4D97-AF65-F5344CB8AC3E}">
        <p14:creationId xmlns:p14="http://schemas.microsoft.com/office/powerpoint/2010/main" val="7599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sz="3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Start Training:</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2323323"/>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Open Jupyter Notebook</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Change Location to Project Directory</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Run following command</a:t>
            </a:r>
          </a:p>
          <a:p>
            <a:pPr marL="0" indent="0">
              <a:buNone/>
            </a:pPr>
            <a:r>
              <a:rPr lang="en-US"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python train.py --img 640 --batch 16 --epochs 3 --data dataset.yaml --weights yolov5s.pt</a:t>
            </a:r>
          </a:p>
        </p:txBody>
      </p:sp>
    </p:spTree>
    <p:extLst>
      <p:ext uri="{BB962C8B-B14F-4D97-AF65-F5344CB8AC3E}">
        <p14:creationId xmlns:p14="http://schemas.microsoft.com/office/powerpoint/2010/main" val="86465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sz="3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Detection</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2323323"/>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Detection Sources</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Web Cam, Video, Image, Image Directory, Video Stream</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Run following Command with source, best weight, and conf</a:t>
            </a:r>
          </a:p>
          <a:p>
            <a:pPr marL="0" indent="0">
              <a:buNone/>
            </a:pPr>
            <a:r>
              <a:rPr lang="en-US" sz="16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python detect.py --source  --weights   --conf</a:t>
            </a:r>
          </a:p>
        </p:txBody>
      </p:sp>
    </p:spTree>
    <p:extLst>
      <p:ext uri="{BB962C8B-B14F-4D97-AF65-F5344CB8AC3E}">
        <p14:creationId xmlns:p14="http://schemas.microsoft.com/office/powerpoint/2010/main" val="180024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sz="3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2323323"/>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View in Train Folder.</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Or Run validation command</a:t>
            </a:r>
          </a:p>
          <a:p>
            <a:pPr marL="0" indent="0">
              <a:buNone/>
            </a:pPr>
            <a:r>
              <a:rPr lang="en-US" sz="16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python val.py --weights  --data dataset.yaml  --img  --</a:t>
            </a:r>
            <a:r>
              <a:rPr lang="en-US" sz="1600" cap="none"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iou</a:t>
            </a:r>
            <a:r>
              <a:rPr lang="en-US" sz="16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0.65</a:t>
            </a:r>
          </a:p>
        </p:txBody>
      </p:sp>
    </p:spTree>
    <p:extLst>
      <p:ext uri="{BB962C8B-B14F-4D97-AF65-F5344CB8AC3E}">
        <p14:creationId xmlns:p14="http://schemas.microsoft.com/office/powerpoint/2010/main" val="2670596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3A5A-8895-4871-9983-68B094C70051}"/>
              </a:ext>
            </a:extLst>
          </p:cNvPr>
          <p:cNvSpPr>
            <a:spLocks noGrp="1"/>
          </p:cNvSpPr>
          <p:nvPr>
            <p:ph type="title"/>
          </p:nvPr>
        </p:nvSpPr>
        <p:spPr>
          <a:xfrm>
            <a:off x="1141413" y="609599"/>
            <a:ext cx="9905998" cy="5809861"/>
          </a:xfrm>
        </p:spPr>
        <p:txBody>
          <a:bodyPr/>
          <a:lstStyle/>
          <a:p>
            <a:pPr algn="ctr"/>
            <a:r>
              <a:rPr lang="en-US" dirty="0"/>
              <a:t>Keep Supporting.</a:t>
            </a:r>
            <a:br>
              <a:rPr lang="en-US" dirty="0"/>
            </a:br>
            <a:r>
              <a:rPr lang="en-US" dirty="0"/>
              <a:t>Thanks for watching video. </a:t>
            </a:r>
            <a:br>
              <a:rPr lang="en-US" dirty="0"/>
            </a:br>
            <a:r>
              <a:rPr lang="en-US" dirty="0"/>
              <a:t>Like, share and subscribe the channel.</a:t>
            </a:r>
          </a:p>
        </p:txBody>
      </p:sp>
      <p:pic>
        <p:nvPicPr>
          <p:cNvPr id="4" name="Picture 3">
            <a:extLst>
              <a:ext uri="{FF2B5EF4-FFF2-40B4-BE49-F238E27FC236}">
                <a16:creationId xmlns:a16="http://schemas.microsoft.com/office/drawing/2014/main" id="{A29BA312-0161-7119-2D0C-CB82ED395C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61391" y="1838138"/>
            <a:ext cx="2835150" cy="794991"/>
          </a:xfrm>
          <a:prstGeom prst="rect">
            <a:avLst/>
          </a:prstGeom>
        </p:spPr>
      </p:pic>
    </p:spTree>
    <p:extLst>
      <p:ext uri="{BB962C8B-B14F-4D97-AF65-F5344CB8AC3E}">
        <p14:creationId xmlns:p14="http://schemas.microsoft.com/office/powerpoint/2010/main" val="330060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BDB6-4188-48AF-C360-31BABF877441}"/>
              </a:ext>
            </a:extLst>
          </p:cNvPr>
          <p:cNvSpPr>
            <a:spLocks noGrp="1"/>
          </p:cNvSpPr>
          <p:nvPr>
            <p:ph type="title"/>
          </p:nvPr>
        </p:nvSpPr>
        <p:spPr>
          <a:xfrm>
            <a:off x="1141413" y="1866122"/>
            <a:ext cx="9905998" cy="849085"/>
          </a:xfrm>
        </p:spPr>
        <p:txBody>
          <a:bodyPr>
            <a:normAutofit fontScale="90000"/>
          </a:bodyPr>
          <a:lstStyle/>
          <a:p>
            <a:r>
              <a:rPr lang="en-US" dirty="0">
                <a:solidFill>
                  <a:srgbClr val="FF0000"/>
                </a:solidFill>
              </a:rPr>
              <a:t>A Note to Remember: </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2FB7DA85-4F72-1A81-F20D-4B491401D624}"/>
              </a:ext>
            </a:extLst>
          </p:cNvPr>
          <p:cNvSpPr>
            <a:spLocks noGrp="1"/>
          </p:cNvSpPr>
          <p:nvPr>
            <p:ph idx="1"/>
          </p:nvPr>
        </p:nvSpPr>
        <p:spPr>
          <a:xfrm>
            <a:off x="1141413" y="2313993"/>
            <a:ext cx="9905998" cy="1716831"/>
          </a:xfrm>
        </p:spPr>
        <p:txBody>
          <a:bodyPr/>
          <a:lstStyle/>
          <a:p>
            <a:pPr marL="0" indent="0">
              <a:buNone/>
            </a:pPr>
            <a:r>
              <a:rPr lang="en-US" cap="none" dirty="0">
                <a:solidFill>
                  <a:srgbClr val="FF0000"/>
                </a:solidFill>
              </a:rPr>
              <a:t>Everything in this PPT is demonstrated in Video. These slides are just remembering notes for beginners. So, steps in this file might be little confusing. For clear understanding of every step, please follow the video.</a:t>
            </a:r>
          </a:p>
        </p:txBody>
      </p:sp>
    </p:spTree>
    <p:extLst>
      <p:ext uri="{BB962C8B-B14F-4D97-AF65-F5344CB8AC3E}">
        <p14:creationId xmlns:p14="http://schemas.microsoft.com/office/powerpoint/2010/main" val="117313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lstStyle/>
          <a:p>
            <a:r>
              <a:rPr lang="en-US" dirty="0"/>
              <a:t>Outline:</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2220685" y="1698171"/>
            <a:ext cx="8826725" cy="5038531"/>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Data format for Yolov5</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Data preparation tools</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How to use makesense.ai for annotation</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Arrange Dataset</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Setting Up Yolov5</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Start Training</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Detection</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Results</a:t>
            </a:r>
          </a:p>
          <a:p>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965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dirty="0"/>
              <a:t>Data format for Yolov5:</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1698171"/>
            <a:ext cx="9750455" cy="4550229"/>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For every image, there will be a separate text file which will have following properties.</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class x_center y_center width height format.</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Each object will have a new row of same format.</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So, The total number of objects in image is equal to number of rows.</a:t>
            </a:r>
          </a:p>
          <a:p>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5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dirty="0"/>
              <a:t>Cont..</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7320858" y="3678781"/>
            <a:ext cx="4524388" cy="636627"/>
          </a:xfrm>
        </p:spPr>
        <p:txBody>
          <a:bodyPr>
            <a:normAutofit/>
          </a:bodyPr>
          <a:lstStyle/>
          <a:p>
            <a:pPr marL="0" indent="0">
              <a:buNone/>
            </a:pP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Relevant text file with 3 rows</a:t>
            </a:r>
          </a:p>
        </p:txBody>
      </p:sp>
      <p:pic>
        <p:nvPicPr>
          <p:cNvPr id="7" name="Picture 6">
            <a:extLst>
              <a:ext uri="{FF2B5EF4-FFF2-40B4-BE49-F238E27FC236}">
                <a16:creationId xmlns:a16="http://schemas.microsoft.com/office/drawing/2014/main" id="{AB324415-4819-E757-D90D-5B6BD9627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618" y="2124269"/>
            <a:ext cx="5717740" cy="3556436"/>
          </a:xfrm>
          <a:prstGeom prst="rect">
            <a:avLst/>
          </a:prstGeom>
        </p:spPr>
      </p:pic>
      <p:pic>
        <p:nvPicPr>
          <p:cNvPr id="9" name="Picture 8">
            <a:extLst>
              <a:ext uri="{FF2B5EF4-FFF2-40B4-BE49-F238E27FC236}">
                <a16:creationId xmlns:a16="http://schemas.microsoft.com/office/drawing/2014/main" id="{3BC93E19-7A82-B9AA-A8C3-4AF61EE3700D}"/>
              </a:ext>
            </a:extLst>
          </p:cNvPr>
          <p:cNvPicPr>
            <a:picLocks noChangeAspect="1"/>
          </p:cNvPicPr>
          <p:nvPr/>
        </p:nvPicPr>
        <p:blipFill rotWithShape="1">
          <a:blip r:embed="rId4">
            <a:extLst>
              <a:ext uri="{28A0092B-C50C-407E-A947-70E740481C1C}">
                <a14:useLocalDpi xmlns:a14="http://schemas.microsoft.com/office/drawing/2010/main" val="0"/>
              </a:ext>
            </a:extLst>
          </a:blip>
          <a:srcRect l="12049" t="14478" r="9990" b="32867"/>
          <a:stretch/>
        </p:blipFill>
        <p:spPr>
          <a:xfrm>
            <a:off x="7186233" y="4110133"/>
            <a:ext cx="4725988" cy="2024673"/>
          </a:xfrm>
          <a:prstGeom prst="rect">
            <a:avLst/>
          </a:prstGeom>
        </p:spPr>
      </p:pic>
      <p:sp>
        <p:nvSpPr>
          <p:cNvPr id="11" name="Content Placeholder 2">
            <a:extLst>
              <a:ext uri="{FF2B5EF4-FFF2-40B4-BE49-F238E27FC236}">
                <a16:creationId xmlns:a16="http://schemas.microsoft.com/office/drawing/2014/main" id="{FF776FA4-9915-D334-8523-346037C17F2E}"/>
              </a:ext>
            </a:extLst>
          </p:cNvPr>
          <p:cNvSpPr txBox="1">
            <a:spLocks/>
          </p:cNvSpPr>
          <p:nvPr/>
        </p:nvSpPr>
        <p:spPr>
          <a:xfrm>
            <a:off x="542698" y="1287624"/>
            <a:ext cx="6287310" cy="55983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Image with 3 objects (2 Person and 1 Tie )</a:t>
            </a:r>
          </a:p>
        </p:txBody>
      </p:sp>
      <p:sp>
        <p:nvSpPr>
          <p:cNvPr id="14" name="Rectangle 13">
            <a:extLst>
              <a:ext uri="{FF2B5EF4-FFF2-40B4-BE49-F238E27FC236}">
                <a16:creationId xmlns:a16="http://schemas.microsoft.com/office/drawing/2014/main" id="{AC176675-F662-6B3D-E242-3112A8F77459}"/>
              </a:ext>
            </a:extLst>
          </p:cNvPr>
          <p:cNvSpPr/>
          <p:nvPr/>
        </p:nvSpPr>
        <p:spPr>
          <a:xfrm>
            <a:off x="7031607" y="0"/>
            <a:ext cx="61320" cy="684866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89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dirty="0"/>
              <a:t>Data Annotation tools:</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3303037"/>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Makesense.ai</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LabelImg</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LabelBox</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CVAT</a:t>
            </a:r>
          </a:p>
        </p:txBody>
      </p:sp>
    </p:spTree>
    <p:extLst>
      <p:ext uri="{BB962C8B-B14F-4D97-AF65-F5344CB8AC3E}">
        <p14:creationId xmlns:p14="http://schemas.microsoft.com/office/powerpoint/2010/main" val="292242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sz="3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How to use makesense.ai for annotation</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3303037"/>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Visit makesense.ai</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Go for Object Detection</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Upload Videos</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Create Label List</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Start Annotating</a:t>
            </a:r>
          </a:p>
        </p:txBody>
      </p:sp>
    </p:spTree>
    <p:extLst>
      <p:ext uri="{BB962C8B-B14F-4D97-AF65-F5344CB8AC3E}">
        <p14:creationId xmlns:p14="http://schemas.microsoft.com/office/powerpoint/2010/main" val="35432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sz="3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Arrange Dataset.</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4460033"/>
          </a:xfrm>
        </p:spPr>
        <p:txBody>
          <a:bodyPr>
            <a:normAutofit lnSpcReduction="10000"/>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Don’t worry, You don’t need to do it manually. We’ll do it using python code. But, to understand here it is.</a:t>
            </a:r>
          </a:p>
          <a:p>
            <a:pPr marL="0" indent="0">
              <a:buNone/>
            </a:pP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Dataset</a:t>
            </a:r>
          </a:p>
          <a:p>
            <a:pPr marL="914400" lvl="2" indent="0">
              <a:buNone/>
            </a:pPr>
            <a:r>
              <a:rPr lang="en-US" sz="24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images</a:t>
            </a:r>
          </a:p>
          <a:p>
            <a:pPr marL="1828800" lvl="4" indent="0">
              <a:buNone/>
            </a:pPr>
            <a:r>
              <a:rPr lang="en-US" sz="2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train</a:t>
            </a:r>
          </a:p>
          <a:p>
            <a:pPr marL="1828800" lvl="4" indent="0">
              <a:buNone/>
            </a:pPr>
            <a:r>
              <a:rPr lang="en-US" sz="2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val</a:t>
            </a:r>
          </a:p>
          <a:p>
            <a:pPr marL="914400" lvl="2" indent="0">
              <a:buNone/>
            </a:pPr>
            <a:r>
              <a:rPr lang="en-US" sz="24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labels</a:t>
            </a:r>
          </a:p>
          <a:p>
            <a:pPr marL="1828800" lvl="4" indent="0">
              <a:buNone/>
            </a:pPr>
            <a:r>
              <a:rPr lang="en-US" sz="24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train</a:t>
            </a:r>
          </a:p>
          <a:p>
            <a:pPr marL="1828800" lvl="4" indent="0">
              <a:buNone/>
            </a:pPr>
            <a:r>
              <a:rPr lang="en-US" sz="24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val</a:t>
            </a:r>
          </a:p>
          <a:p>
            <a:pPr lvl="2"/>
            <a:endParaRPr lang="en-US" sz="24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
        <p:nvSpPr>
          <p:cNvPr id="6" name="Arrow: Bent-Up 5">
            <a:extLst>
              <a:ext uri="{FF2B5EF4-FFF2-40B4-BE49-F238E27FC236}">
                <a16:creationId xmlns:a16="http://schemas.microsoft.com/office/drawing/2014/main" id="{10CA3851-79C5-ECF9-86AB-5785FD82F8B2}"/>
              </a:ext>
            </a:extLst>
          </p:cNvPr>
          <p:cNvSpPr/>
          <p:nvPr/>
        </p:nvSpPr>
        <p:spPr>
          <a:xfrm rot="5400000">
            <a:off x="1248071" y="4131229"/>
            <a:ext cx="1399588" cy="470996"/>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Bent-Up 6">
            <a:extLst>
              <a:ext uri="{FF2B5EF4-FFF2-40B4-BE49-F238E27FC236}">
                <a16:creationId xmlns:a16="http://schemas.microsoft.com/office/drawing/2014/main" id="{6EA95F9F-5C6B-D5BE-6575-753C6DC0D8B6}"/>
              </a:ext>
            </a:extLst>
          </p:cNvPr>
          <p:cNvSpPr/>
          <p:nvPr/>
        </p:nvSpPr>
        <p:spPr>
          <a:xfrm rot="5400000">
            <a:off x="2753309" y="5114927"/>
            <a:ext cx="368558" cy="472362"/>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Bent-Up 7">
            <a:extLst>
              <a:ext uri="{FF2B5EF4-FFF2-40B4-BE49-F238E27FC236}">
                <a16:creationId xmlns:a16="http://schemas.microsoft.com/office/drawing/2014/main" id="{DCD3E379-DF2A-EE75-9281-48D07DE843D2}"/>
              </a:ext>
            </a:extLst>
          </p:cNvPr>
          <p:cNvSpPr/>
          <p:nvPr/>
        </p:nvSpPr>
        <p:spPr>
          <a:xfrm rot="5400000">
            <a:off x="1716249" y="3265131"/>
            <a:ext cx="480528" cy="472362"/>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9" name="Arrow: Bent-Up 8">
            <a:extLst>
              <a:ext uri="{FF2B5EF4-FFF2-40B4-BE49-F238E27FC236}">
                <a16:creationId xmlns:a16="http://schemas.microsoft.com/office/drawing/2014/main" id="{C545BAD1-F9A0-E227-0382-72E031F54777}"/>
              </a:ext>
            </a:extLst>
          </p:cNvPr>
          <p:cNvSpPr/>
          <p:nvPr/>
        </p:nvSpPr>
        <p:spPr>
          <a:xfrm rot="5400000">
            <a:off x="2649504" y="5490482"/>
            <a:ext cx="576167" cy="472362"/>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Bent-Up 9">
            <a:extLst>
              <a:ext uri="{FF2B5EF4-FFF2-40B4-BE49-F238E27FC236}">
                <a16:creationId xmlns:a16="http://schemas.microsoft.com/office/drawing/2014/main" id="{D2C6DF2C-435E-E46D-F86A-E470D94984B5}"/>
              </a:ext>
            </a:extLst>
          </p:cNvPr>
          <p:cNvSpPr/>
          <p:nvPr/>
        </p:nvSpPr>
        <p:spPr>
          <a:xfrm rot="5400000">
            <a:off x="2779745" y="3753434"/>
            <a:ext cx="368558" cy="472362"/>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Bent-Up 10">
            <a:extLst>
              <a:ext uri="{FF2B5EF4-FFF2-40B4-BE49-F238E27FC236}">
                <a16:creationId xmlns:a16="http://schemas.microsoft.com/office/drawing/2014/main" id="{17EECA02-62ED-DD62-080A-243179313089}"/>
              </a:ext>
            </a:extLst>
          </p:cNvPr>
          <p:cNvSpPr/>
          <p:nvPr/>
        </p:nvSpPr>
        <p:spPr>
          <a:xfrm rot="5400000">
            <a:off x="2674383" y="4142214"/>
            <a:ext cx="576167" cy="472362"/>
          </a:xfrm>
          <a:prstGeom prst="ben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78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Setting Up Yolov5</a:t>
            </a:r>
            <a:endParaRPr lang="en-US" sz="3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2323323"/>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Simply Open terminal/command prompt</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Clone Yolov5 GitHub repo. (make sure you have git installed)</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Update dataset.yaml </a:t>
            </a:r>
          </a:p>
        </p:txBody>
      </p:sp>
    </p:spTree>
    <p:extLst>
      <p:ext uri="{BB962C8B-B14F-4D97-AF65-F5344CB8AC3E}">
        <p14:creationId xmlns:p14="http://schemas.microsoft.com/office/powerpoint/2010/main" val="2502927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94</TotalTime>
  <Words>369</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PowerPoint Presentation</vt:lpstr>
      <vt:lpstr>A Note to Remember:  </vt:lpstr>
      <vt:lpstr>Outline:</vt:lpstr>
      <vt:lpstr>Data format for Yolov5:</vt:lpstr>
      <vt:lpstr>Cont..</vt:lpstr>
      <vt:lpstr>Data Annotation tools:</vt:lpstr>
      <vt:lpstr>How to use makesense.ai for annotation</vt:lpstr>
      <vt:lpstr>Arrange Dataset.</vt:lpstr>
      <vt:lpstr>Setting Up Yolov5</vt:lpstr>
      <vt:lpstr>Start Training:</vt:lpstr>
      <vt:lpstr>Detection</vt:lpstr>
      <vt:lpstr>Results</vt:lpstr>
      <vt:lpstr>Keep Supporting. Thanks for watching video.  Like, share and subscribe the channel.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dc:creator>
  <cp:lastModifiedBy>Bilal</cp:lastModifiedBy>
  <cp:revision>114</cp:revision>
  <dcterms:created xsi:type="dcterms:W3CDTF">2022-07-13T17:06:57Z</dcterms:created>
  <dcterms:modified xsi:type="dcterms:W3CDTF">2022-07-24T18:02:35Z</dcterms:modified>
</cp:coreProperties>
</file>