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79" r:id="rId4"/>
    <p:sldId id="284" r:id="rId5"/>
    <p:sldId id="273" r:id="rId6"/>
    <p:sldId id="285" r:id="rId7"/>
    <p:sldId id="282" r:id="rId8"/>
    <p:sldId id="283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5"/>
    <p:restoredTop sz="96098"/>
  </p:normalViewPr>
  <p:slideViewPr>
    <p:cSldViewPr snapToGrid="0">
      <p:cViewPr varScale="1">
        <p:scale>
          <a:sx n="120" d="100"/>
          <a:sy n="120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B8EE6-ECBC-5166-E2A4-BDA10BDBA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2E7B-8C43-2AFB-BAD2-FA1F526ED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930E-80C1-F74D-8B19-E7617D1CEB93}" type="datetimeFigureOut">
              <a:rPr lang="en-FI" smtClean="0"/>
              <a:t>4.2.2024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A1530-D993-CC22-8720-5BB854FA42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32FD-F01F-7BD4-3C77-5AB3EF2F6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2B73-5294-9845-B9FA-7C9F26DCAB8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15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02C7-A7F1-6841-84FB-BCADEA245EB9}" type="datetimeFigureOut">
              <a:rPr lang="en-FI" smtClean="0"/>
              <a:t>4.2.2024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69DC-2D05-FD42-979B-BA6501CF60D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497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9231-0299-A2C5-A684-A5271B5A8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628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1933-CA95-675F-9437-C1E062C02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8402"/>
            <a:ext cx="9144000" cy="91177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E138-E4FE-9862-50BF-A246549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FB1D-0841-AD43-BE99-4DCBCAE3DF0C}" type="datetime1">
              <a:rPr lang="fi-FI" smtClean="0"/>
              <a:t>4.2.2024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C44A-E869-4A5C-E1B1-B8489CE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3C41-D4C5-E464-D5EE-2615402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577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466-41AA-9D9A-367C-8BA4E1E2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DB224-D241-1261-D067-D01954C8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1C86-4AB8-04F9-DB7B-540A694C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3CB-5FFB-6D43-A4A9-A8755A2BAF60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CA3B-DAB0-3B0D-6380-47442357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2814-F402-D288-EBB4-D358B2AB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47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F5BBF-0ECC-B918-E5C9-DE2D1E940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3D97-4B49-2CF4-02DF-B21FD514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94F6-6959-2DED-C521-2A154B29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B5E7-F0C8-AA4B-8A83-4E3256DD5208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102-97C1-A345-C5D1-DC10DF9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5FBA-A7E6-FC49-CF84-C93B9472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134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7F7B-09C2-731A-059C-FCADD6AF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E7EE-337E-EA9A-BA01-5AB72A7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8ADC25-DA4F-CECC-15AB-BE67BD8D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CEC-CE55-7645-BFCA-3BB426A57DD3}" type="datetime1">
              <a:rPr lang="fi-FI" smtClean="0"/>
              <a:t>4.2.2024</a:t>
            </a:fld>
            <a:endParaRPr lang="en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2B52EE-4B18-52C0-72E1-BE911F23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E47B78-6283-F116-B73A-AE54D7FB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21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398-3A62-EFA5-8C9E-078504AC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1011-04E3-2FAC-B70B-346655D7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 Black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F67B-3C30-3011-FE32-0FEB3AF6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AF5-F154-B94E-84D6-99754060B437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7BA5-9E28-131A-165C-6A080302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E0D7-54D4-BD68-B1FF-7C46C508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84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F91E-872D-3B2B-3339-97C45AB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18BB-65D9-DE6A-8357-7F0ECF0F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153E-D1DD-1696-06E2-05116BC9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96BE-AD94-15DD-B066-D1341C82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0852-FD0E-C24C-A64C-D8B7D3A7E397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05B4-E0B7-51E3-2EC4-7CBD4D30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90EA-D028-E6D6-1E78-C4A45B5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55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67CF-E8C0-091A-FBC6-D8F0F64E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69BD-5E86-C722-9395-693C4D2D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F63C1-B076-233E-B499-61DB27A0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6ADF1-68C9-396A-194E-3A60140CF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1143-5D98-F254-3A0C-9CED6619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1391F-F707-B649-F1AB-6AD365B3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8F26-E7CB-314E-9536-EA1FE8449C56}" type="datetime1">
              <a:rPr lang="fi-FI" smtClean="0"/>
              <a:t>4.2.2024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5B71-22F8-8BBF-770C-CEDD89D3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321D7-3CBA-3BF8-C27F-2B278E81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98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DB5-DA11-19CB-B430-FD4FD61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6AAB8-FFD8-4CB0-4033-DC7760B8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A552-4500-FE44-A530-BD9E3F73AECC}" type="datetime1">
              <a:rPr lang="fi-FI" smtClean="0"/>
              <a:t>4.2.2024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0AC89-57E0-8E9A-C433-2ECA4DA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0C90-A01F-0219-E996-A730A4B7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047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0F54-25D3-240C-7C78-13244242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FC2C-5B29-4D4B-9694-EAB83995C307}" type="datetime1">
              <a:rPr lang="fi-FI" smtClean="0"/>
              <a:t>4.2.2024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4664-4089-AA0D-91E4-294126E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3049-B081-3317-0DFB-E447DE5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7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8B41-BC62-B93D-7EA5-A303D06D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5C7E-965F-323E-E98F-415EC339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3022-00C9-D2BC-3201-3B8CE808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79E5C-8F77-02BE-F577-DA61600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B52-D232-0540-8960-50E29C0226E2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94CD-A57C-78DB-1D78-4E6036F5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5C12-67EC-2EC7-042D-69F7065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6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7B3C-90EC-E827-8EF4-C5B2B0E0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494AC-E91A-8158-E915-0B88C66E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2F6D-3B3D-AE60-A205-AFE594A6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807D-527C-9B62-A12B-1DA42444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D206-6C10-ED43-B993-067C904DB0D6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F4B5-EA86-0FFC-221A-58F7EEE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4DCF-8B98-F836-BF8F-BEC23485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71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6F5AA-40C3-970E-EEF8-AD14DF58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297F-CD35-D7DC-39E3-C1FA4BE2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4083-9A77-D7C9-5516-2328034F2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405E-2FD7-E848-AABE-75B0AABAE548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8D4-DC24-1F58-990B-D1FDCC6C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E715-D20F-635F-8323-57636448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860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sc.fi/support/tutorials/puhti_quic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sc.fi/" TargetMode="External"/><Relationship Id="rId7" Type="http://schemas.openxmlformats.org/officeDocument/2006/relationships/hyperlink" Target="https://my.csc.fi/dashboard" TargetMode="External"/><Relationship Id="rId2" Type="http://schemas.openxmlformats.org/officeDocument/2006/relationships/hyperlink" Target="https://research.csc.f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uhti.csc.fi/" TargetMode="External"/><Relationship Id="rId5" Type="http://schemas.openxmlformats.org/officeDocument/2006/relationships/hyperlink" Target="https://research.csc.fi/support-and-training" TargetMode="External"/><Relationship Id="rId4" Type="http://schemas.openxmlformats.org/officeDocument/2006/relationships/hyperlink" Target="https://research.csc.fi/taito-user-gui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y.csc.fi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8E7E-AEC5-4853-58F1-205D4A04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800"/>
            <a:ext cx="9144000" cy="2387600"/>
          </a:xfrm>
        </p:spPr>
        <p:txBody>
          <a:bodyPr/>
          <a:lstStyle/>
          <a:p>
            <a:r>
              <a:rPr lang="en-GB" sz="4800" dirty="0"/>
              <a:t>Basic usage of computing services at CSC</a:t>
            </a:r>
            <a:endParaRPr lang="en-FI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CF1B-7581-8E8A-D54A-B308A7A50B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743229"/>
            <a:ext cx="9144000" cy="913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FI" sz="2400" b="1" dirty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MBDP-105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B5A8-F8B5-D898-6420-8BFF5D3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B493-EA11-6547-9EF1-40635BB1BA48}" type="datetime1">
              <a:rPr lang="fi-FI" smtClean="0"/>
              <a:t>4.2.2024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E37D-D65D-657A-F52F-9177FE00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0382-C87E-05C7-6EA0-63C0A67F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695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907D-84B0-E08B-C9C3-EB1A92BA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CSC - IT CENTER FOR SCIENCE</a:t>
            </a:r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CF5AC5-A713-3209-DDEB-72815170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”Non-profit state enterprise with special tasks”</a:t>
            </a:r>
            <a:r>
              <a:rPr lang="en-FI" dirty="0"/>
              <a:t> </a:t>
            </a:r>
          </a:p>
          <a:p>
            <a:r>
              <a:rPr lang="en-FI" dirty="0"/>
              <a:t>Provides computing services for academics, research institutes and companies</a:t>
            </a:r>
          </a:p>
          <a:p>
            <a:r>
              <a:rPr lang="en-FI" dirty="0"/>
              <a:t>Free for academic research</a:t>
            </a:r>
          </a:p>
          <a:p>
            <a:r>
              <a:rPr lang="en-FI" dirty="0"/>
              <a:t>Owned by Finnish state (70 %) and higher education institutions (30 %)</a:t>
            </a:r>
          </a:p>
          <a:p>
            <a:r>
              <a:rPr lang="en-FI" dirty="0"/>
              <a:t>Funding from the Ministry of education and culture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40ACE-4FB1-C353-2972-E4D7234A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3791-3C3C-1749-854C-9698232E54E7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F01C-1FBA-3D03-9A9D-A27BB0B1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BFA3-0F1B-178B-160C-2E662E8E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125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B2C5-EF3E-F565-A2A7-B2B7C15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Puhti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36752E-47A3-F97A-584D-D983F350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I" dirty="0"/>
              <a:t>One of the supercomputers at CSC </a:t>
            </a:r>
          </a:p>
          <a:p>
            <a:pPr lvl="1"/>
            <a:r>
              <a:rPr lang="en-GB" dirty="0"/>
              <a:t>Atos </a:t>
            </a:r>
            <a:r>
              <a:rPr lang="en-GB" dirty="0" err="1"/>
              <a:t>BullSequana</a:t>
            </a:r>
            <a:r>
              <a:rPr lang="en-GB" dirty="0"/>
              <a:t> X400 cluster based on Intel CPU</a:t>
            </a:r>
            <a:endParaRPr lang="en-FI" dirty="0"/>
          </a:p>
          <a:p>
            <a:r>
              <a:rPr lang="en-FI" dirty="0"/>
              <a:t>The best suited for bioinformatics</a:t>
            </a:r>
          </a:p>
          <a:p>
            <a:r>
              <a:rPr lang="en-FI" dirty="0"/>
              <a:t>Has CPU and GPU nodes</a:t>
            </a:r>
          </a:p>
          <a:p>
            <a:r>
              <a:rPr lang="en-FI" dirty="0"/>
              <a:t>Large collection of pre-installed software (modules)</a:t>
            </a:r>
          </a:p>
          <a:p>
            <a:r>
              <a:rPr lang="en-FI" dirty="0"/>
              <a:t>Interactive use and batch job scheduling system (SLURM)</a:t>
            </a:r>
          </a:p>
          <a:p>
            <a:endParaRPr lang="en-FI" dirty="0"/>
          </a:p>
          <a:p>
            <a:r>
              <a:rPr lang="en-FI" dirty="0"/>
              <a:t>Read more: </a:t>
            </a:r>
            <a:r>
              <a:rPr lang="en-GB" dirty="0">
                <a:hlinkClick r:id="rId2"/>
              </a:rPr>
              <a:t>https://docs.csc.fi/support/tutorials/puhti_quick/</a:t>
            </a:r>
            <a:endParaRPr lang="en-FI" dirty="0"/>
          </a:p>
          <a:p>
            <a:pPr marL="0" indent="0">
              <a:buNone/>
            </a:pPr>
            <a:endParaRPr lang="en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0B95E-9FA3-3230-1945-6C63885B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5F5A-8C63-8D4F-AA48-9F30B929D142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78228-B624-620E-4473-5F07A222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3038-5ECE-706F-DD46-3743E1FE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864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3400-74C4-428B-073C-8CA0511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D7DF-6861-0F4A-A6C0-3D98EDA1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FI" dirty="0"/>
              <a:t>Login node – computing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FI" dirty="0"/>
              <a:t>CSC projects and folders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FI" dirty="0"/>
              <a:t>Quotas – size and file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FI" dirty="0"/>
              <a:t>Billing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FI" dirty="0"/>
              <a:t>Running jobs in SLURM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Interactive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Serial batch job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Array jobs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602F-16CF-5F14-8508-BA6AEB2E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CEC-CE55-7645-BFCA-3BB426A57DD3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B03A-0156-AA39-B94C-5EF6601F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1F74-4216-2D10-137C-1314A930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190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A3156E-150D-A460-F30B-1D19ABA6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filesystem in </a:t>
            </a:r>
            <a:r>
              <a:rPr lang="en-GB" dirty="0" err="1"/>
              <a:t>Puhti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8386-7278-B7C2-04A8-3C08FE38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9581-2945-CB45-893B-814122F44626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EB941-23E4-D3FC-54CE-BB56AF6E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FE7-7A17-5C22-A4B5-A6ACBFE6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5</a:t>
            </a:fld>
            <a:endParaRPr lang="en-FI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928B73-D933-D624-BE41-B5A3A7061FE0}"/>
              </a:ext>
            </a:extLst>
          </p:cNvPr>
          <p:cNvGrpSpPr/>
          <p:nvPr/>
        </p:nvGrpSpPr>
        <p:grpSpPr>
          <a:xfrm>
            <a:off x="1955794" y="1701432"/>
            <a:ext cx="8280411" cy="4231020"/>
            <a:chOff x="628650" y="1824180"/>
            <a:chExt cx="8280411" cy="42310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52780D-C7B2-FDF8-E5C4-98A13DAF3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3508650" y="3625200"/>
              <a:ext cx="720000" cy="6289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CBD075-4F21-91B7-56B9-043A46917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3868649" y="4525200"/>
              <a:ext cx="720000" cy="6289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9ECC8D-8E76-A64E-01B5-B74E426D6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628650" y="2725200"/>
              <a:ext cx="720000" cy="6289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D5D6E-BA84-F004-972A-8F36F73BF031}"/>
                </a:ext>
              </a:extLst>
            </p:cNvPr>
            <p:cNvSpPr txBox="1"/>
            <p:nvPr/>
          </p:nvSpPr>
          <p:spPr>
            <a:xfrm>
              <a:off x="811358" y="297720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bin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921D54-0349-A8CD-2EDA-DD885C41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2608650" y="1825200"/>
              <a:ext cx="720000" cy="6289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FEEE9B-F919-32F1-7879-A82BFE0738E0}"/>
                </a:ext>
              </a:extLst>
            </p:cNvPr>
            <p:cNvSpPr txBox="1"/>
            <p:nvPr/>
          </p:nvSpPr>
          <p:spPr>
            <a:xfrm>
              <a:off x="2858684" y="2077200"/>
              <a:ext cx="219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/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EA92C80-F5C0-9A83-081D-B110F6270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1888650" y="2725200"/>
              <a:ext cx="720000" cy="6289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9DAC84-3521-8BF7-D2F1-47A5EA880B2E}"/>
                </a:ext>
              </a:extLst>
            </p:cNvPr>
            <p:cNvSpPr txBox="1"/>
            <p:nvPr/>
          </p:nvSpPr>
          <p:spPr>
            <a:xfrm>
              <a:off x="2067350" y="29772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usr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949569-068C-6109-F77D-96A1C2179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4858650" y="2725200"/>
              <a:ext cx="720000" cy="628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59C61D-E010-D289-FC4E-AC3B98253E5F}"/>
                </a:ext>
              </a:extLst>
            </p:cNvPr>
            <p:cNvSpPr txBox="1"/>
            <p:nvPr/>
          </p:nvSpPr>
          <p:spPr>
            <a:xfrm>
              <a:off x="4966818" y="2977200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home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CAD6B-5F65-80A2-233B-3290B31AC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2248650" y="3625200"/>
              <a:ext cx="720000" cy="62898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98CF73-E172-858B-FF52-0C0C0EB8F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1528650" y="3625200"/>
              <a:ext cx="720000" cy="6289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2DCD91-30E7-911C-AC66-BDC6716A3690}"/>
                </a:ext>
              </a:extLst>
            </p:cNvPr>
            <p:cNvSpPr txBox="1"/>
            <p:nvPr/>
          </p:nvSpPr>
          <p:spPr>
            <a:xfrm>
              <a:off x="1711358" y="387720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864DE5-B400-A52A-A233-5F4249949FE0}"/>
                </a:ext>
              </a:extLst>
            </p:cNvPr>
            <p:cNvSpPr txBox="1"/>
            <p:nvPr/>
          </p:nvSpPr>
          <p:spPr>
            <a:xfrm>
              <a:off x="2452197" y="387720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lib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F1EF3B-C75A-F3C9-7360-2C1AB1B9141D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2248650" y="2454180"/>
              <a:ext cx="72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3E4F18-72ED-1460-E8C4-39FF670814B4}"/>
                </a:ext>
              </a:extLst>
            </p:cNvPr>
            <p:cNvSpPr txBox="1"/>
            <p:nvPr/>
          </p:nvSpPr>
          <p:spPr>
            <a:xfrm>
              <a:off x="3541540" y="3877200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/scratch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624CAE-7FF6-C107-57AD-1123AEE33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4768650" y="3625200"/>
              <a:ext cx="720000" cy="6289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B8BB2B-4779-420B-26ED-B31E8757FF00}"/>
                </a:ext>
              </a:extLst>
            </p:cNvPr>
            <p:cNvSpPr txBox="1"/>
            <p:nvPr/>
          </p:nvSpPr>
          <p:spPr>
            <a:xfrm>
              <a:off x="4720526" y="3877200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Downloads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04789A2-1FE7-3B5C-BA41-A24EF9D01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5488650" y="3625200"/>
              <a:ext cx="720000" cy="62898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7EB1C3-3F91-B6DF-2A8A-37A82AFF3DEB}"/>
                </a:ext>
              </a:extLst>
            </p:cNvPr>
            <p:cNvSpPr txBox="1"/>
            <p:nvPr/>
          </p:nvSpPr>
          <p:spPr>
            <a:xfrm>
              <a:off x="5525485" y="3877200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Pictures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5F393D7-B3CD-2A59-D33D-0A8631C32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6208650" y="3625200"/>
              <a:ext cx="720000" cy="62898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2E1A89-4A62-1A3A-3A47-4D42755C5710}"/>
                </a:ext>
              </a:extLst>
            </p:cNvPr>
            <p:cNvSpPr txBox="1"/>
            <p:nvPr/>
          </p:nvSpPr>
          <p:spPr>
            <a:xfrm>
              <a:off x="6281552" y="3877200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Videos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DD6CEC-14C3-0FC1-E8DD-67288AD5F963}"/>
                </a:ext>
              </a:extLst>
            </p:cNvPr>
            <p:cNvSpPr txBox="1"/>
            <p:nvPr/>
          </p:nvSpPr>
          <p:spPr>
            <a:xfrm>
              <a:off x="3818078" y="4777200"/>
              <a:ext cx="8435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/</a:t>
              </a:r>
              <a:r>
                <a:rPr lang="en-GB" sz="1000" dirty="0" err="1"/>
                <a:t>project_XX</a:t>
              </a:r>
              <a:endParaRPr lang="en-GB" sz="1000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BF00330-3616-7C9C-3D23-32B86D0BF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8" t="3734" r="89454" b="78500"/>
            <a:stretch/>
          </p:blipFill>
          <p:spPr>
            <a:xfrm>
              <a:off x="3868648" y="5425200"/>
              <a:ext cx="720000" cy="62898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0A45E4-7D58-CDBD-138B-01B24AA94AC3}"/>
                </a:ext>
              </a:extLst>
            </p:cNvPr>
            <p:cNvSpPr txBox="1"/>
            <p:nvPr/>
          </p:nvSpPr>
          <p:spPr>
            <a:xfrm>
              <a:off x="3858996" y="5677200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$USER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DA241F-3F9C-CC85-0C67-4B81C43E9F34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flipH="1">
              <a:off x="988650" y="2454180"/>
              <a:ext cx="198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8464A9-6F84-D120-575C-727019FE93A8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1888650" y="3354180"/>
              <a:ext cx="36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4756A4-7389-C15E-FF78-27CAB7536617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2248650" y="3354180"/>
              <a:ext cx="36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DC2FA6-32CF-EC48-D476-BA1EC2EBC7E8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 flipH="1">
              <a:off x="3868650" y="3354180"/>
              <a:ext cx="1350000" cy="2710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E3D046-F82C-5234-E7B7-8A7C604E9339}"/>
                </a:ext>
              </a:extLst>
            </p:cNvPr>
            <p:cNvCxnSpPr>
              <a:cxnSpLocks/>
              <a:stCxn id="17" idx="2"/>
              <a:endCxn id="25" idx="0"/>
            </p:cNvCxnSpPr>
            <p:nvPr/>
          </p:nvCxnSpPr>
          <p:spPr>
            <a:xfrm flipH="1">
              <a:off x="5128650" y="3354180"/>
              <a:ext cx="9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55A31E9-E76E-AAFB-B4FA-BD116402FACA}"/>
                </a:ext>
              </a:extLst>
            </p:cNvPr>
            <p:cNvCxnSpPr>
              <a:cxnSpLocks/>
              <a:stCxn id="17" idx="2"/>
              <a:endCxn id="27" idx="0"/>
            </p:cNvCxnSpPr>
            <p:nvPr/>
          </p:nvCxnSpPr>
          <p:spPr>
            <a:xfrm>
              <a:off x="5218650" y="3354180"/>
              <a:ext cx="63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F3673F-3A3A-F225-C784-4FBFA34ADD89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5218650" y="3354180"/>
              <a:ext cx="135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4CAFBC-AFBD-B3A0-AE03-DFF7172298B3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968650" y="2454180"/>
              <a:ext cx="2250000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ED97089-3883-64A8-C7AF-ADCF131DC7A9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868650" y="4254180"/>
              <a:ext cx="359999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B403E88-169B-3F02-C71E-E16C1F7B4867}"/>
                </a:ext>
              </a:extLst>
            </p:cNvPr>
            <p:cNvCxnSpPr>
              <a:cxnSpLocks/>
              <a:stCxn id="32" idx="0"/>
              <a:endCxn id="10" idx="2"/>
            </p:cNvCxnSpPr>
            <p:nvPr/>
          </p:nvCxnSpPr>
          <p:spPr>
            <a:xfrm flipV="1">
              <a:off x="4228648" y="5154180"/>
              <a:ext cx="1" cy="2710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BD2B14-77C7-79A6-3CC8-437747E157B5}"/>
                </a:ext>
              </a:extLst>
            </p:cNvPr>
            <p:cNvSpPr/>
            <p:nvPr/>
          </p:nvSpPr>
          <p:spPr>
            <a:xfrm>
              <a:off x="2608650" y="1824180"/>
              <a:ext cx="720000" cy="630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58C6A4-DF48-772C-CBE3-6AB14BE1E06F}"/>
                </a:ext>
              </a:extLst>
            </p:cNvPr>
            <p:cNvSpPr/>
            <p:nvPr/>
          </p:nvSpPr>
          <p:spPr>
            <a:xfrm>
              <a:off x="4858650" y="2725200"/>
              <a:ext cx="720000" cy="630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31673D-EC5A-B365-E4B9-6C92E36242A1}"/>
                </a:ext>
              </a:extLst>
            </p:cNvPr>
            <p:cNvSpPr/>
            <p:nvPr/>
          </p:nvSpPr>
          <p:spPr>
            <a:xfrm>
              <a:off x="3508650" y="3625200"/>
              <a:ext cx="720000" cy="630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0D83B2-1148-DCE0-8F37-772FAFA017CE}"/>
                </a:ext>
              </a:extLst>
            </p:cNvPr>
            <p:cNvSpPr/>
            <p:nvPr/>
          </p:nvSpPr>
          <p:spPr>
            <a:xfrm>
              <a:off x="3868649" y="4525200"/>
              <a:ext cx="720000" cy="630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336EA59-3498-D597-7C95-E21BE21C8A18}"/>
                </a:ext>
              </a:extLst>
            </p:cNvPr>
            <p:cNvSpPr/>
            <p:nvPr/>
          </p:nvSpPr>
          <p:spPr>
            <a:xfrm>
              <a:off x="3868648" y="5425200"/>
              <a:ext cx="720000" cy="6300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B3702B-DE32-1B48-1796-8EFD69A82238}"/>
                </a:ext>
              </a:extLst>
            </p:cNvPr>
            <p:cNvSpPr txBox="1"/>
            <p:nvPr/>
          </p:nvSpPr>
          <p:spPr>
            <a:xfrm>
              <a:off x="4588648" y="5615644"/>
              <a:ext cx="4320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/scratch/project_2005590/$USER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678550-D399-2C06-6E3E-5A6257064EA3}"/>
                </a:ext>
              </a:extLst>
            </p:cNvPr>
            <p:cNvSpPr txBox="1"/>
            <p:nvPr/>
          </p:nvSpPr>
          <p:spPr>
            <a:xfrm>
              <a:off x="3208599" y="3130684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I" b="1" dirty="0"/>
                <a:t>CSC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0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C8A5-31E1-0072-EC73-230B355F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 and links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47D5-14B7-0B22-EEDC-2B069625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CSC webpages for research: </a:t>
            </a:r>
            <a:r>
              <a:rPr lang="en-GB" u="sng" dirty="0">
                <a:hlinkClick r:id="rId2"/>
              </a:rPr>
              <a:t>https://research.csc.fi/</a:t>
            </a:r>
          </a:p>
          <a:p>
            <a:r>
              <a:rPr lang="en-GB" dirty="0"/>
              <a:t>CSC user guides: </a:t>
            </a:r>
            <a:r>
              <a:rPr lang="en-GB" dirty="0">
                <a:hlinkClick r:id="rId3"/>
              </a:rPr>
              <a:t>https://docs.csc.fi/</a:t>
            </a:r>
            <a:endParaRPr lang="en-GB" dirty="0"/>
          </a:p>
          <a:p>
            <a:r>
              <a:rPr lang="en-GB" dirty="0"/>
              <a:t>Learning materials from CSC: </a:t>
            </a:r>
            <a:r>
              <a:rPr lang="en-GB" u="sng" dirty="0">
                <a:hlinkClick r:id="rId4"/>
              </a:rPr>
              <a:t>https://www.csc.fi/oppimateriaalit</a:t>
            </a:r>
          </a:p>
          <a:p>
            <a:r>
              <a:rPr lang="en-GB" dirty="0"/>
              <a:t>Support and training: </a:t>
            </a:r>
            <a:r>
              <a:rPr lang="en-GB" u="sng" dirty="0">
                <a:hlinkClick r:id="rId5"/>
              </a:rPr>
              <a:t>https://research.csc.fi/support-and-training</a:t>
            </a:r>
          </a:p>
          <a:p>
            <a:r>
              <a:rPr lang="en-GB" dirty="0" err="1"/>
              <a:t>Puhti</a:t>
            </a:r>
            <a:r>
              <a:rPr lang="en-GB" dirty="0"/>
              <a:t> web interface: </a:t>
            </a:r>
            <a:r>
              <a:rPr lang="en-GB" dirty="0">
                <a:hlinkClick r:id="rId6"/>
              </a:rPr>
              <a:t>www.puhti.csc.fi</a:t>
            </a:r>
            <a:endParaRPr lang="en-GB" dirty="0"/>
          </a:p>
          <a:p>
            <a:r>
              <a:rPr lang="en-GB" dirty="0"/>
              <a:t>Project management: </a:t>
            </a:r>
            <a:r>
              <a:rPr lang="en-GB" dirty="0">
                <a:hlinkClick r:id="rId7"/>
              </a:rPr>
              <a:t>https://my.csc.fi</a:t>
            </a:r>
            <a:endParaRPr lang="en-GB" dirty="0"/>
          </a:p>
          <a:p>
            <a:pPr marL="0" indent="0">
              <a:buNone/>
            </a:pP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2963-050E-E6D5-339B-3233FF2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CEC-CE55-7645-BFCA-3BB426A57DD3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2A8A-D7B8-FF00-3C7F-F9BCE01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C75D-6111-AC6A-CEEE-EE99A6A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4192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B71C-4A4F-FD77-9BA1-084CC2E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start, check if everything is OK in CSC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D2F7-3202-9A46-8B08-AD61F44AB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49680" cy="4351338"/>
          </a:xfrm>
        </p:spPr>
        <p:txBody>
          <a:bodyPr>
            <a:normAutofit/>
          </a:bodyPr>
          <a:lstStyle/>
          <a:p>
            <a:r>
              <a:rPr lang="en-GB" dirty="0"/>
              <a:t>Login to </a:t>
            </a:r>
            <a:r>
              <a:rPr lang="en-GB" dirty="0">
                <a:hlinkClick r:id="rId2"/>
              </a:rPr>
              <a:t>https://my.csc.fi/</a:t>
            </a:r>
            <a:endParaRPr lang="en-GB" dirty="0"/>
          </a:p>
          <a:p>
            <a:r>
              <a:rPr lang="en-GB" dirty="0"/>
              <a:t>Go to </a:t>
            </a:r>
            <a:r>
              <a:rPr lang="en-GB" b="1" dirty="0"/>
              <a:t>Projects</a:t>
            </a:r>
          </a:p>
          <a:p>
            <a:r>
              <a:rPr lang="en-GB" dirty="0"/>
              <a:t>Click on </a:t>
            </a:r>
            <a:r>
              <a:rPr lang="en-GB" b="1" dirty="0"/>
              <a:t>MBDP_genomics_2024</a:t>
            </a:r>
          </a:p>
          <a:p>
            <a:r>
              <a:rPr lang="en-GB" dirty="0"/>
              <a:t>Scroll down to </a:t>
            </a:r>
            <a:r>
              <a:rPr lang="en-GB" b="1" dirty="0"/>
              <a:t>Services </a:t>
            </a:r>
            <a:r>
              <a:rPr lang="en-GB" dirty="0"/>
              <a:t>on the right side and see if access to </a:t>
            </a:r>
            <a:r>
              <a:rPr lang="en-GB" dirty="0" err="1"/>
              <a:t>Puhti</a:t>
            </a:r>
            <a:r>
              <a:rPr lang="en-GB" dirty="0"/>
              <a:t> is enabled</a:t>
            </a:r>
          </a:p>
          <a:p>
            <a:endParaRPr lang="en-GB" dirty="0"/>
          </a:p>
          <a:p>
            <a:r>
              <a:rPr lang="en-GB" b="1" dirty="0"/>
              <a:t>Make sure you know your CSC username and password</a:t>
            </a:r>
          </a:p>
        </p:txBody>
      </p:sp>
      <p:pic>
        <p:nvPicPr>
          <p:cNvPr id="9" name="Content Placeholder 8" descr="A screenshot of a phone&#10;&#10;Description automatically generated">
            <a:extLst>
              <a:ext uri="{FF2B5EF4-FFF2-40B4-BE49-F238E27FC236}">
                <a16:creationId xmlns:a16="http://schemas.microsoft.com/office/drawing/2014/main" id="{FC75DBC4-EE3A-1940-11E0-F7D9D8391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49458" y="1825625"/>
            <a:ext cx="3404342" cy="435405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1832-1AE9-A219-EB5D-ACB9FA5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5D9-3BC2-9B43-A5A4-2374DAA810E1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11C38-0CB3-A77E-EBE8-0659A444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07B6-7C9A-F845-82CE-BD62FE1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7</a:t>
            </a:fld>
            <a:endParaRPr lang="en-FI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9CC012-6763-8586-B48A-7EEB31804DE9}"/>
              </a:ext>
            </a:extLst>
          </p:cNvPr>
          <p:cNvCxnSpPr>
            <a:cxnSpLocks/>
          </p:cNvCxnSpPr>
          <p:nvPr/>
        </p:nvCxnSpPr>
        <p:spPr>
          <a:xfrm>
            <a:off x="3857105" y="4380807"/>
            <a:ext cx="4194365" cy="6424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7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A7F3-B44F-D3F6-E9A6-EACDE3D3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</a:t>
            </a:r>
            <a:r>
              <a:rPr lang="en-GB" dirty="0" err="1"/>
              <a:t>Puhti</a:t>
            </a:r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69F5D9-A9B9-5696-3F50-4D82680E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Launch Visual Studio Code</a:t>
            </a:r>
          </a:p>
          <a:p>
            <a:r>
              <a:rPr lang="en-GB" dirty="0"/>
              <a:t>Down left corner you will have a (green) button with "&gt;&lt;”, </a:t>
            </a:r>
            <a:r>
              <a:rPr lang="en-GB" b="1" dirty="0"/>
              <a:t>click it</a:t>
            </a:r>
          </a:p>
          <a:p>
            <a:pPr lvl="1"/>
            <a:r>
              <a:rPr lang="en-GB" b="1" dirty="0"/>
              <a:t>If not:</a:t>
            </a:r>
            <a:r>
              <a:rPr lang="en-GB" dirty="0"/>
              <a:t> Open Extensions (one of the icons on the left) and install Remote - SSH</a:t>
            </a:r>
          </a:p>
          <a:p>
            <a:r>
              <a:rPr lang="en-GB" dirty="0"/>
              <a:t>Choose "Connect Current Window to Host..."</a:t>
            </a:r>
          </a:p>
          <a:p>
            <a:r>
              <a:rPr lang="en-GB" dirty="0"/>
              <a:t>Type </a:t>
            </a:r>
            <a:r>
              <a:rPr lang="en-GB" b="1" dirty="0" err="1"/>
              <a:t>YOUR_USER_NAME</a:t>
            </a:r>
            <a:r>
              <a:rPr lang="en-GB" dirty="0" err="1"/>
              <a:t>@puhti.csc.fi</a:t>
            </a:r>
            <a:r>
              <a:rPr lang="en-GB" dirty="0"/>
              <a:t> and hit "Enter"</a:t>
            </a:r>
          </a:p>
          <a:p>
            <a:r>
              <a:rPr lang="en-GB" dirty="0"/>
              <a:t>Type your password and hit "Enter"</a:t>
            </a:r>
          </a:p>
          <a:p>
            <a:r>
              <a:rPr lang="en-GB" dirty="0"/>
              <a:t>In the following dialogue, type yes and hit "Enter"</a:t>
            </a:r>
          </a:p>
          <a:p>
            <a:r>
              <a:rPr lang="en-GB" dirty="0"/>
              <a:t>When the down left corner says </a:t>
            </a:r>
            <a:r>
              <a:rPr lang="en-GB" dirty="0" err="1"/>
              <a:t>SSH:puhti.csc.fi</a:t>
            </a:r>
            <a:r>
              <a:rPr lang="en-GB" dirty="0"/>
              <a:t>, you're connected.</a:t>
            </a:r>
          </a:p>
          <a:p>
            <a:endParaRPr lang="en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8EE32-9DDF-7347-F8DE-54A50999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B02F-CAE1-EF4B-B8E1-B2773207F77D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8380-89A0-57DE-5188-F247F6D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C9D5-BF81-4217-C111-74C0018D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05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56A3A2EF-190C-2044-A834-43F12EBC0D0C}" vid="{E174D4F2-0428-B344-A0B0-D8A9839A4A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465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Office Theme</vt:lpstr>
      <vt:lpstr>Basic usage of computing services at CSC</vt:lpstr>
      <vt:lpstr>CSC - IT CENTER FOR SCIENCE</vt:lpstr>
      <vt:lpstr>Puhti</vt:lpstr>
      <vt:lpstr>Important concepts</vt:lpstr>
      <vt:lpstr>The filesystem in Puhti</vt:lpstr>
      <vt:lpstr>Further reading and links</vt:lpstr>
      <vt:lpstr>Before we start, check if everything is OK in CSC</vt:lpstr>
      <vt:lpstr>Connecting to Puhti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usage of computing services at CSC</dc:title>
  <dc:creator>Karkman, Antti V</dc:creator>
  <cp:lastModifiedBy>Karkman, Antti V</cp:lastModifiedBy>
  <cp:revision>6</cp:revision>
  <dcterms:created xsi:type="dcterms:W3CDTF">2024-02-04T12:22:11Z</dcterms:created>
  <dcterms:modified xsi:type="dcterms:W3CDTF">2024-02-04T12:28:35Z</dcterms:modified>
</cp:coreProperties>
</file>