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74" r:id="rId4"/>
    <p:sldId id="272" r:id="rId5"/>
    <p:sldId id="271" r:id="rId6"/>
    <p:sldId id="270" r:id="rId7"/>
    <p:sldId id="273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/>
    <p:restoredTop sz="96098"/>
  </p:normalViewPr>
  <p:slideViewPr>
    <p:cSldViewPr snapToGrid="0">
      <p:cViewPr varScale="1">
        <p:scale>
          <a:sx n="120" d="100"/>
          <a:sy n="120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40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5B8EE6-ECBC-5166-E2A4-BDA10BDBA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52E7B-8C43-2AFB-BAD2-FA1F526ED1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930E-80C1-F74D-8B19-E7617D1CEB93}" type="datetimeFigureOut">
              <a:rPr lang="en-FI" smtClean="0"/>
              <a:t>4.2.2024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A1530-D993-CC22-8720-5BB854FA42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832FD-F01F-7BD4-3C77-5AB3EF2F6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02B73-5294-9845-B9FA-7C9F26DCAB8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71560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02C7-A7F1-6841-84FB-BCADEA245EB9}" type="datetimeFigureOut">
              <a:rPr lang="en-FI" smtClean="0"/>
              <a:t>4.2.2024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869DC-2D05-FD42-979B-BA6501CF60D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8497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9231-0299-A2C5-A684-A5271B5A8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628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aseline="0">
                <a:latin typeface="Arial Black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C1933-CA95-675F-9437-C1E062C02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8402"/>
            <a:ext cx="9144000" cy="911774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CE138-E4FE-9862-50BF-A2465498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C084-24CC-5745-9B2F-993955E67CFC}" type="datetime1">
              <a:rPr lang="fi-FI" smtClean="0"/>
              <a:t>4.2.2024</a:t>
            </a:fld>
            <a:endParaRPr lang="en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6C44A-E869-4A5C-E1B1-B8489CE4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A3C41-D4C5-E464-D5EE-26154024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75777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9466-41AA-9D9A-367C-8BA4E1E2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DB224-D241-1261-D067-D01954C8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D1C86-4AB8-04F9-DB7B-540A694C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27BC-678C-C341-94E4-D2E1AF99AB75}" type="datetime1">
              <a:rPr lang="fi-FI" smtClean="0"/>
              <a:t>4.2.2024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BCA3B-DAB0-3B0D-6380-47442357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12814-F402-D288-EBB4-D358B2AB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5471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F5BBF-0ECC-B918-E5C9-DE2D1E940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23D97-4B49-2CF4-02DF-B21FD5147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E94F6-6959-2DED-C521-2A154B29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7850-65D4-5C48-80C7-439E27180FE3}" type="datetime1">
              <a:rPr lang="fi-FI" smtClean="0"/>
              <a:t>4.2.2024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F102-97C1-A345-C5D1-DC10DF9D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D5FBA-A7E6-FC49-CF84-C93B9472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0134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7F7B-09C2-731A-059C-FCADD6AF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 Black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E7EE-337E-EA9A-BA01-5AB72A712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A8ADC25-DA4F-CECC-15AB-BE67BD8D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A018-34F1-D841-8EB3-FFB3CEB3E438}" type="datetime1">
              <a:rPr lang="fi-FI" smtClean="0"/>
              <a:t>4.2.2024</a:t>
            </a:fld>
            <a:endParaRPr lang="en-FI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62B52EE-4B18-52C0-72E1-BE911F23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7E47B78-6283-F116-B73A-AE54D7FB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6212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3398-3A62-EFA5-8C9E-078504AC9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C1011-04E3-2FAC-B70B-346655D7F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Arial Black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0F67B-3C30-3011-FE32-0FEB3AF6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139B-CFCD-8948-9E48-C5E66D3279A6}" type="datetime1">
              <a:rPr lang="fi-FI" smtClean="0"/>
              <a:t>4.2.2024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97BA5-9E28-131A-165C-6A080302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6E0D7-54D4-BD68-B1FF-7C46C508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7842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F91E-872D-3B2B-3339-97C45AB3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18BB-65D9-DE6A-8357-7F0ECF0F9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7153E-D1DD-1696-06E2-05116BC9B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D96BE-AD94-15DD-B066-D1341C82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9A4C-4648-9546-988F-BF89A9A63146}" type="datetime1">
              <a:rPr lang="fi-FI" smtClean="0"/>
              <a:t>4.2.2024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C05B4-E0B7-51E3-2EC4-7CBD4D30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A90EA-D028-E6D6-1E78-C4A45B5D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4557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67CF-E8C0-091A-FBC6-D8F0F64E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469BD-5E86-C722-9395-693C4D2D4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F63C1-B076-233E-B499-61DB27A05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6ADF1-68C9-396A-194E-3A60140CF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91143-5D98-F254-3A0C-9CED66190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1391F-F707-B649-F1AB-6AD365B3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F4AB-FEBF-5E4E-8828-D1852AEA8826}" type="datetime1">
              <a:rPr lang="fi-FI" smtClean="0"/>
              <a:t>4.2.2024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85B71-22F8-8BBF-770C-CEDD89D3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321D7-3CBA-3BF8-C27F-2B278E81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4985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7DB5-DA11-19CB-B430-FD4FD610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6AAB8-FFD8-4CB0-4033-DC7760B8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00C0-393A-B347-ADD9-DBB361035E57}" type="datetime1">
              <a:rPr lang="fi-FI" smtClean="0"/>
              <a:t>4.2.2024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0AC89-57E0-8E9A-C433-2ECA4DA1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0C90-A01F-0219-E996-A730A4B7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9047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30F54-25D3-240C-7C78-13244242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0029-0D1E-E448-B6A4-09A84D97515D}" type="datetime1">
              <a:rPr lang="fi-FI" smtClean="0"/>
              <a:t>4.2.2024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04664-4089-AA0D-91E4-294126E6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63049-B081-3317-0DFB-E447DE5B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770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8B41-BC62-B93D-7EA5-A303D06D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45C7E-965F-323E-E98F-415EC3398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93022-00C9-D2BC-3201-3B8CE808C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79E5C-8F77-02BE-F577-DA61600D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658B-FF2C-7446-8CA0-AA0B1E8794EA}" type="datetime1">
              <a:rPr lang="fi-FI" smtClean="0"/>
              <a:t>4.2.2024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894CD-A57C-78DB-1D78-4E6036F5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B5C12-67EC-2EC7-042D-69F70652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964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7B3C-90EC-E827-8EF4-C5B2B0E0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494AC-E91A-8158-E915-0B88C66E7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62F6D-3B3D-AE60-A205-AFE594A66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E807D-527C-9B62-A12B-1DA42444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30CD-9350-E545-9DD1-8EFE8CA2EDF1}" type="datetime1">
              <a:rPr lang="fi-FI" smtClean="0"/>
              <a:t>4.2.2024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8F4B5-EA86-0FFC-221A-58F7EEE1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B4DCF-8B98-F836-BF8F-BEC23485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2711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6F5AA-40C3-970E-EEF8-AD14DF58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C297F-CD35-D7DC-39E3-C1FA4BE2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04083-9A77-D7C9-5516-2328034F2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53071-67CD-224C-BD5D-AE0B0433C94B}" type="datetime1">
              <a:rPr lang="fi-FI" smtClean="0"/>
              <a:t>4.2.2024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88D4-DC24-1F58-990B-D1FDCC6C1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E715-D20F-635F-8323-576364483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0860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rial Black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fCd6B5HRaZ8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8E7E-AEC5-4853-58F1-205D4A04F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5800"/>
            <a:ext cx="9144000" cy="2387600"/>
          </a:xfrm>
        </p:spPr>
        <p:txBody>
          <a:bodyPr/>
          <a:lstStyle/>
          <a:p>
            <a:r>
              <a:rPr lang="en-FI" dirty="0">
                <a:latin typeface="+mj-lt"/>
              </a:rPr>
              <a:t>Sequencing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ACF1B-7581-8E8A-D54A-B308A7A50BE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4743229"/>
            <a:ext cx="9144000" cy="9132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FI" sz="2400" b="1" dirty="0">
                <a:solidFill>
                  <a:schemeClr val="bg1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MBDP-105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0B5A8-F8B5-D898-6420-8BFF5D33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57E5-F0F3-7E4D-A537-29BDC9845404}" type="datetime1">
              <a:rPr lang="fi-FI" smtClean="0"/>
              <a:t>4.2.2024</a:t>
            </a:fld>
            <a:endParaRPr lang="en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FE37D-D65D-657A-F52F-9177FE00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B0382-C87E-05C7-6EA0-63C0A67F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1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76953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4534-B31D-3B5D-89DF-AC9DE44E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E7291-6C25-212F-E5BB-EFFDA4D153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FI" dirty="0"/>
              <a:t>Each sample will get unique barcode (24 nt)</a:t>
            </a:r>
          </a:p>
          <a:p>
            <a:r>
              <a:rPr lang="en-FI" dirty="0"/>
              <a:t>24/96 barcodes </a:t>
            </a:r>
          </a:p>
          <a:p>
            <a:r>
              <a:rPr lang="en-FI" dirty="0"/>
              <a:t>Sample1:</a:t>
            </a:r>
          </a:p>
          <a:p>
            <a:pPr marL="457200" lvl="1" indent="0">
              <a:buNone/>
            </a:pPr>
            <a:r>
              <a:rPr lang="en-GB" sz="1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AAGAAAGTTGTCGGTGTCTTTGTG </a:t>
            </a:r>
            <a:r>
              <a:rPr lang="en-FI" dirty="0"/>
              <a:t> </a:t>
            </a:r>
          </a:p>
          <a:p>
            <a:r>
              <a:rPr lang="en-FI" dirty="0"/>
              <a:t>Sample 2:</a:t>
            </a:r>
          </a:p>
          <a:p>
            <a:pPr marL="457200" lvl="1" indent="0">
              <a:buNone/>
            </a:pPr>
            <a:r>
              <a:rPr lang="en-GB" sz="1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TCGATTCCGTTTGTAGTCGTCTGT</a:t>
            </a:r>
            <a:r>
              <a:rPr lang="en-GB" sz="1800" dirty="0">
                <a:effectLst/>
                <a:latin typeface="DejaVuSans"/>
              </a:rPr>
              <a:t> </a:t>
            </a:r>
            <a:endParaRPr lang="en-GB" dirty="0">
              <a:effectLst/>
            </a:endParaRPr>
          </a:p>
          <a:p>
            <a:pPr marL="0" indent="0">
              <a:buNone/>
            </a:pPr>
            <a:r>
              <a:rPr lang="en-FI"/>
              <a:t>  ...</a:t>
            </a:r>
            <a:endParaRPr lang="en-FI" dirty="0"/>
          </a:p>
          <a:p>
            <a:r>
              <a:rPr lang="en-FI" dirty="0"/>
              <a:t>Demultiplexing:</a:t>
            </a:r>
          </a:p>
          <a:p>
            <a:pPr lvl="1"/>
            <a:r>
              <a:rPr lang="en-FI" dirty="0"/>
              <a:t>Reads will be divided based on the barcode sequence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26BE80-FF3E-BA06-60DF-51233B4A8D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6200" y="1893094"/>
            <a:ext cx="4673600" cy="4216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D74E2-53DD-A212-F354-BB9C58F9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A1CE-A8C9-E942-807B-ECD0C75DD8B0}" type="datetime1">
              <a:rPr lang="fi-FI" smtClean="0"/>
              <a:t>4.2.2024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87E28-056B-8CFB-8394-A2AFAF7A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728C5-97E1-BABA-E016-3C8F91BA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10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5617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3F41-3E91-54E5-16DA-0204E12F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Nanopore sequence quality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B42F6BE0-FCB0-C2F0-5407-CCAF3009F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897" y="1318438"/>
            <a:ext cx="5844206" cy="50379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AA91A-64E1-DE30-6840-48F8BB03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824E-7DF5-524B-A456-62AAF8B17145}" type="datetime1">
              <a:rPr lang="fi-FI" smtClean="0"/>
              <a:t>4.2.2024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EB1B6-BC57-5074-0CAA-5AD82997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CC6FB-0199-F404-3175-977FB30E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11</a:t>
            </a:fld>
            <a:endParaRPr lang="en-FI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E3D61-3609-EE11-1BA3-92228585AA9F}"/>
              </a:ext>
            </a:extLst>
          </p:cNvPr>
          <p:cNvSpPr txBox="1"/>
          <p:nvPr/>
        </p:nvSpPr>
        <p:spPr>
          <a:xfrm>
            <a:off x="7526250" y="6292691"/>
            <a:ext cx="2659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GB" sz="10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doi.org</a:t>
            </a:r>
            <a:r>
              <a:rPr lang="en-GB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/10.1038/s41587-021-01108-x</a:t>
            </a:r>
            <a:endParaRPr lang="en-FI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F0FCB8-5CF6-F8C6-AEB7-8D892347E7E5}"/>
              </a:ext>
            </a:extLst>
          </p:cNvPr>
          <p:cNvSpPr txBox="1"/>
          <p:nvPr/>
        </p:nvSpPr>
        <p:spPr>
          <a:xfrm>
            <a:off x="9369943" y="1451795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R.10.4.1</a:t>
            </a:r>
          </a:p>
          <a:p>
            <a:r>
              <a:rPr lang="en-FI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~99 % accuracy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2CDC94-57A1-C5D1-0DAB-F1A97912994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931349" y="1682628"/>
            <a:ext cx="438594" cy="10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08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420D-60AB-5302-05BD-271FAB5B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>
                <a:solidFill>
                  <a:schemeClr val="tx1"/>
                </a:solidFill>
              </a:rPr>
              <a:t>Modern sequencing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508A0-7D13-020C-7C7D-656BAACCC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7194C-977D-4E7D-5F43-23FEE87C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DCF50E9-17D8-974E-959A-FAAFBC2BA6D3}" type="datetime1">
              <a:rPr lang="fi-FI" smtClean="0"/>
              <a:t>4.2.2024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E5B27-EE6C-962E-67D6-7B85DFCD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485B2-4A46-246C-95E9-C45F4FD6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30408D4-39E5-994C-AC86-F2DF2F6A1E1A}" type="slidenum">
              <a:rPr lang="en-FI" smtClean="0"/>
              <a:t>2</a:t>
            </a:fld>
            <a:endParaRPr lang="en-FI" dirty="0"/>
          </a:p>
        </p:txBody>
      </p:sp>
      <p:pic>
        <p:nvPicPr>
          <p:cNvPr id="7" name="Picture 2" descr="evolution of sequencing technology - PacBio">
            <a:extLst>
              <a:ext uri="{FF2B5EF4-FFF2-40B4-BE49-F238E27FC236}">
                <a16:creationId xmlns:a16="http://schemas.microsoft.com/office/drawing/2014/main" id="{D8D7043A-40E5-A6EF-04B8-E6933947A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56" y="1535724"/>
            <a:ext cx="10423487" cy="48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AFB998-1C14-FD6E-B658-B2D68ED076AA}"/>
              </a:ext>
            </a:extLst>
          </p:cNvPr>
          <p:cNvSpPr txBox="1"/>
          <p:nvPr/>
        </p:nvSpPr>
        <p:spPr>
          <a:xfrm>
            <a:off x="7581414" y="6087345"/>
            <a:ext cx="3954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www.pacb.com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/blog/the-evolution-of-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-sequencing-tools/</a:t>
            </a:r>
            <a:r>
              <a:rPr lang="en-FI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525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volution of sequencing technology - PacBio">
            <a:extLst>
              <a:ext uri="{FF2B5EF4-FFF2-40B4-BE49-F238E27FC236}">
                <a16:creationId xmlns:a16="http://schemas.microsoft.com/office/drawing/2014/main" id="{2EDA6D76-1ACC-2DC9-3F2B-4B9B0EF9B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4" y="2806990"/>
            <a:ext cx="7557972" cy="354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04F9B0-20CF-34B2-B358-3089D26D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Short 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FE9C-3706-E258-89CE-D92EB5A8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b="1" dirty="0"/>
              <a:t>What are the pros and cons (1–3) of the different sequencing technologies for whole genome sequencing?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2A9A-6A44-09C6-6BE0-18E3ABCF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A018-34F1-D841-8EB3-FFB3CEB3E438}" type="datetime1">
              <a:rPr lang="fi-FI" smtClean="0"/>
              <a:t>5.2.2024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BC0FD-7D2E-5F45-2809-0987D5D9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MBDP-105 | Antti </a:t>
            </a:r>
            <a:r>
              <a:rPr lang="en-GB" dirty="0" err="1"/>
              <a:t>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9F2F1-3B4D-41D8-E60F-1BBFC16E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2451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0FC86C-AC32-5C37-6FFA-169A10EE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Short-read sequencing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36CB83-1D3A-810D-C969-7BE99961A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I" dirty="0"/>
              <a:t>Illumina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7DE07-CD37-07B8-16D7-DC78F3EB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7F17-068E-2646-A2FD-D0D1780A67D1}" type="datetime1">
              <a:rPr lang="fi-FI" smtClean="0"/>
              <a:t>4.2.2024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069FD-D849-D07B-210C-D89BF88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0160-702F-110A-6089-AFC79B62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5951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55C4-E042-AF82-358A-A29818EF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Illumina library preparation 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B82D-ECC6-04E2-6D3C-E3B8C35853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Size selection</a:t>
            </a:r>
          </a:p>
          <a:p>
            <a:pPr marL="0" indent="0">
              <a:buNone/>
            </a:pPr>
            <a:r>
              <a:rPr lang="en-GB" dirty="0"/>
              <a:t>Correct amount of input DNA to avoid under- and </a:t>
            </a:r>
            <a:r>
              <a:rPr lang="en-GB" dirty="0" err="1"/>
              <a:t>overtagmentation</a:t>
            </a:r>
            <a:endParaRPr lang="en-GB" dirty="0"/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Adapter ligation</a:t>
            </a:r>
          </a:p>
          <a:p>
            <a:pPr marL="0" indent="0">
              <a:buNone/>
            </a:pPr>
            <a:r>
              <a:rPr lang="en-GB" dirty="0"/>
              <a:t>Flow cell adapters</a:t>
            </a:r>
          </a:p>
          <a:p>
            <a:pPr marL="0" indent="0">
              <a:buNone/>
            </a:pPr>
            <a:r>
              <a:rPr lang="en-GB" dirty="0"/>
              <a:t>Sequencing primers</a:t>
            </a:r>
          </a:p>
          <a:p>
            <a:pPr marL="0" indent="0">
              <a:buNone/>
            </a:pPr>
            <a:r>
              <a:rPr lang="en-GB" dirty="0"/>
              <a:t>Sequencing indexes</a:t>
            </a:r>
          </a:p>
          <a:p>
            <a:pPr marL="0" indent="0">
              <a:buNone/>
            </a:pPr>
            <a:r>
              <a:rPr lang="en-GB" dirty="0"/>
              <a:t>Optional indexes for multiplexing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Biases in the first bases have been observed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7AC26-119D-5DCE-3BA7-62D0281A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84C9-E339-3449-8D42-BE0E35AFB6B5}" type="datetime1">
              <a:rPr lang="fi-FI" smtClean="0"/>
              <a:t>4.2.2024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F46E0-DF0E-B0BC-95ED-5E318B45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D926D-92EC-5ADF-4551-62A1613F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5</a:t>
            </a:fld>
            <a:endParaRPr lang="en-FI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FC1689BD-F714-216B-4DE4-F7DECFB24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954" b="1587"/>
          <a:stretch/>
        </p:blipFill>
        <p:spPr>
          <a:xfrm>
            <a:off x="6677277" y="1399150"/>
            <a:ext cx="4905123" cy="49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B55E25-983E-C65A-E114-EC236347E68C}"/>
              </a:ext>
            </a:extLst>
          </p:cNvPr>
          <p:cNvSpPr txBox="1"/>
          <p:nvPr/>
        </p:nvSpPr>
        <p:spPr>
          <a:xfrm>
            <a:off x="10487857" y="6235296"/>
            <a:ext cx="8659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sz="1000" dirty="0">
                <a:solidFill>
                  <a:schemeClr val="bg1">
                    <a:lumMod val="50000"/>
                  </a:schemeClr>
                </a:solidFill>
              </a:rPr>
              <a:t>Illumina Inc.</a:t>
            </a:r>
          </a:p>
        </p:txBody>
      </p:sp>
    </p:spTree>
    <p:extLst>
      <p:ext uri="{BB962C8B-B14F-4D97-AF65-F5344CB8AC3E}">
        <p14:creationId xmlns:p14="http://schemas.microsoft.com/office/powerpoint/2010/main" val="364651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6E7E-72D2-4AAC-CC4A-A3CE89D5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Illumina sequencing</a:t>
            </a:r>
            <a:endParaRPr lang="en-FI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96DCCD-1DA6-0247-8676-75969B540F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Good compromise between size, amount and error rate of reads</a:t>
            </a:r>
          </a:p>
          <a:p>
            <a:r>
              <a:rPr lang="en-GB" dirty="0"/>
              <a:t>The longer the reads the better. </a:t>
            </a:r>
          </a:p>
          <a:p>
            <a:r>
              <a:rPr lang="en-GB" dirty="0"/>
              <a:t>Current long-read technologies are becoming more relevant due to lower price and better sequence quality</a:t>
            </a:r>
          </a:p>
          <a:p>
            <a:pPr marL="0" indent="0" algn="ctr">
              <a:buNone/>
            </a:pPr>
            <a:endParaRPr lang="en-GB" dirty="0">
              <a:solidFill>
                <a:srgbClr val="0563C1"/>
              </a:solidFill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GB" dirty="0">
              <a:solidFill>
                <a:srgbClr val="0563C1"/>
              </a:solidFill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4" name="Online Media 13" descr="Overview of Illumina Sequencing by Synthesis Workflow">
            <a:hlinkClick r:id="" action="ppaction://media"/>
            <a:extLst>
              <a:ext uri="{FF2B5EF4-FFF2-40B4-BE49-F238E27FC236}">
                <a16:creationId xmlns:a16="http://schemas.microsoft.com/office/drawing/2014/main" id="{8A55EB67-7B1D-C2C5-620F-C0D31C1EC341}"/>
              </a:ext>
            </a:extLst>
          </p:cNvPr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172200" y="2538413"/>
            <a:ext cx="5181600" cy="292735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D3BFF-7610-9788-EFFD-8EFDEFFB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DFB4-2975-3942-9677-E6F52CFEAD77}" type="datetime1">
              <a:rPr lang="fi-FI" smtClean="0"/>
              <a:t>4.2.2024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A420A-C56A-8377-8A19-E385D26C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CE5EF9-B9D9-3DCC-0E84-DB0871E2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6</a:t>
            </a:fld>
            <a:endParaRPr lang="en-FI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B317CB-DAC7-D190-1A62-5F595D102107}"/>
              </a:ext>
            </a:extLst>
          </p:cNvPr>
          <p:cNvSpPr txBox="1"/>
          <p:nvPr/>
        </p:nvSpPr>
        <p:spPr>
          <a:xfrm>
            <a:off x="8335025" y="5465763"/>
            <a:ext cx="3018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https://www.youtube.com/watch?v=fCd6B5HRaZ8</a:t>
            </a:r>
          </a:p>
        </p:txBody>
      </p:sp>
    </p:spTree>
    <p:extLst>
      <p:ext uri="{BB962C8B-B14F-4D97-AF65-F5344CB8AC3E}">
        <p14:creationId xmlns:p14="http://schemas.microsoft.com/office/powerpoint/2010/main" val="115867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AF2ACD1-2F3D-B4FB-A83D-269F0B13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Long-read sequencing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F0E739-DED1-C6BB-808D-87EAB38CA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I" dirty="0"/>
              <a:t>Nanopore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79A0-3EA3-8E44-85B1-92DB718E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3BA2-1259-2246-99BD-5B834BE3FEAC}" type="datetime1">
              <a:rPr lang="fi-FI" smtClean="0"/>
              <a:t>4.2.2024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48597-4E6B-7A61-6AD6-D363CCB6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3866E-374B-3152-BF00-D63CF13C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5594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2CDA-C473-1444-E2CD-910AAB60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Oxford Nanopore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37798-4019-EA4C-EA60-4A3E8BE4C2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FI" dirty="0"/>
              <a:t>Different instruments, same technology</a:t>
            </a:r>
          </a:p>
          <a:p>
            <a:r>
              <a:rPr lang="en-FI" dirty="0"/>
              <a:t>PromethION</a:t>
            </a:r>
          </a:p>
          <a:p>
            <a:pPr lvl="1"/>
            <a:r>
              <a:rPr lang="en-FI" dirty="0"/>
              <a:t>1–48 flow cells (specific)</a:t>
            </a:r>
          </a:p>
          <a:p>
            <a:r>
              <a:rPr lang="en-FI" dirty="0"/>
              <a:t>GridION</a:t>
            </a:r>
          </a:p>
          <a:p>
            <a:pPr lvl="1"/>
            <a:r>
              <a:rPr lang="en-FI" dirty="0"/>
              <a:t>1–5 flow cells</a:t>
            </a:r>
          </a:p>
          <a:p>
            <a:r>
              <a:rPr lang="en-FI" dirty="0"/>
              <a:t>MinION</a:t>
            </a:r>
          </a:p>
          <a:p>
            <a:pPr lvl="1"/>
            <a:r>
              <a:rPr lang="en-FI" dirty="0"/>
              <a:t>1 flowcell</a:t>
            </a:r>
          </a:p>
          <a:p>
            <a:r>
              <a:rPr lang="en-FI" dirty="0"/>
              <a:t>Flongle – smaller flow cell</a:t>
            </a:r>
          </a:p>
        </p:txBody>
      </p:sp>
      <p:pic>
        <p:nvPicPr>
          <p:cNvPr id="10" name="Content Placeholder 9" descr="A black and silver rectangular electronic devices&#10;&#10;Description automatically generated">
            <a:extLst>
              <a:ext uri="{FF2B5EF4-FFF2-40B4-BE49-F238E27FC236}">
                <a16:creationId xmlns:a16="http://schemas.microsoft.com/office/drawing/2014/main" id="{E054971C-C70D-7FB7-0C00-2F6807AEEF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3613" y="3054903"/>
            <a:ext cx="6473201" cy="188801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A6BE9-6ED2-9636-FAF9-90550794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8D82-95F3-3848-9568-4754891AFC81}" type="datetime1">
              <a:rPr lang="fi-FI" smtClean="0"/>
              <a:t>4.2.2024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1ABF1-F5B8-F65A-313B-1F577AF1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BD91D-7B1F-7D45-E781-7B709AEE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6698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diagram of a cell phone and a computer&#10;&#10;Description automatically generated">
            <a:extLst>
              <a:ext uri="{FF2B5EF4-FFF2-40B4-BE49-F238E27FC236}">
                <a16:creationId xmlns:a16="http://schemas.microsoft.com/office/drawing/2014/main" id="{9422EABC-C4F8-353D-0986-79A7B84B64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9022" y="1825625"/>
            <a:ext cx="5527785" cy="34944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E14423-94D1-9A45-011F-65A53257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Flowcell - MinION/GridION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1A1329-4320-3B60-E8F7-D5AF4635F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60581" cy="4351338"/>
          </a:xfrm>
        </p:spPr>
        <p:txBody>
          <a:bodyPr>
            <a:normAutofit fontScale="92500"/>
          </a:bodyPr>
          <a:lstStyle/>
          <a:p>
            <a:r>
              <a:rPr lang="en-FI" dirty="0">
                <a:latin typeface="Arial" panose="020B0604020202020204" pitchFamily="34" charset="0"/>
                <a:cs typeface="Arial" panose="020B0604020202020204" pitchFamily="34" charset="0"/>
              </a:rPr>
              <a:t>Flowcell has 512 channels </a:t>
            </a:r>
          </a:p>
          <a:p>
            <a:r>
              <a:rPr lang="en-FI" dirty="0">
                <a:cs typeface="Arial" panose="020B0604020202020204" pitchFamily="34" charset="0"/>
              </a:rPr>
              <a:t>E</a:t>
            </a:r>
            <a:r>
              <a:rPr lang="en-FI" dirty="0">
                <a:latin typeface="Arial" panose="020B0604020202020204" pitchFamily="34" charset="0"/>
                <a:cs typeface="Arial" panose="020B0604020202020204" pitchFamily="34" charset="0"/>
              </a:rPr>
              <a:t>ach channels has 4 nanopores</a:t>
            </a:r>
          </a:p>
          <a:p>
            <a:r>
              <a:rPr lang="en-FI" dirty="0">
                <a:cs typeface="Arial" panose="020B0604020202020204" pitchFamily="34" charset="0"/>
                <a:sym typeface="Wingdings" pitchFamily="2" charset="2"/>
              </a:rPr>
              <a:t>~450 bases s</a:t>
            </a:r>
            <a:r>
              <a:rPr lang="en-FI" baseline="30000" dirty="0">
                <a:cs typeface="Arial" panose="020B0604020202020204" pitchFamily="34" charset="0"/>
                <a:sym typeface="Wingdings" pitchFamily="2" charset="2"/>
              </a:rPr>
              <a:t>-1</a:t>
            </a:r>
          </a:p>
          <a:p>
            <a:r>
              <a:rPr lang="en-FI" dirty="0">
                <a:cs typeface="Arial" panose="020B0604020202020204" pitchFamily="34" charset="0"/>
                <a:sym typeface="Wingdings" pitchFamily="2" charset="2"/>
              </a:rPr>
              <a:t>Can read DNA and RNA</a:t>
            </a:r>
          </a:p>
          <a:p>
            <a:endParaRPr lang="en-FI" dirty="0">
              <a:cs typeface="Arial" panose="020B0604020202020204" pitchFamily="34" charset="0"/>
              <a:sym typeface="Wingdings" pitchFamily="2" charset="2"/>
            </a:endParaRPr>
          </a:p>
          <a:p>
            <a:r>
              <a:rPr lang="en-FI" dirty="0">
                <a:cs typeface="Arial" panose="020B0604020202020204" pitchFamily="34" charset="0"/>
                <a:sym typeface="Wingdings" pitchFamily="2" charset="2"/>
              </a:rPr>
              <a:t>Applications:</a:t>
            </a:r>
          </a:p>
          <a:p>
            <a:pPr lvl="1"/>
            <a:r>
              <a:rPr lang="en-GB" dirty="0">
                <a:cs typeface="Arial" panose="020B0604020202020204" pitchFamily="34" charset="0"/>
                <a:sym typeface="Wingdings" pitchFamily="2" charset="2"/>
              </a:rPr>
              <a:t>A</a:t>
            </a:r>
            <a:r>
              <a:rPr lang="en-FI" dirty="0">
                <a:cs typeface="Arial" panose="020B0604020202020204" pitchFamily="34" charset="0"/>
                <a:sym typeface="Wingdings" pitchFamily="2" charset="2"/>
              </a:rPr>
              <a:t>mplicon sequencing</a:t>
            </a:r>
          </a:p>
          <a:p>
            <a:pPr lvl="1"/>
            <a:r>
              <a:rPr lang="fi-FI" dirty="0" err="1">
                <a:cs typeface="Arial" panose="020B0604020202020204" pitchFamily="34" charset="0"/>
                <a:sym typeface="Wingdings" pitchFamily="2" charset="2"/>
              </a:rPr>
              <a:t>Whole-genome</a:t>
            </a:r>
            <a:r>
              <a:rPr lang="fi-FI" dirty="0"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fi-FI" dirty="0" err="1">
                <a:cs typeface="Arial" panose="020B0604020202020204" pitchFamily="34" charset="0"/>
                <a:sym typeface="Wingdings" pitchFamily="2" charset="2"/>
              </a:rPr>
              <a:t>sequencing</a:t>
            </a:r>
            <a:r>
              <a:rPr lang="fi-FI" dirty="0">
                <a:cs typeface="Arial" panose="020B0604020202020204" pitchFamily="34" charset="0"/>
                <a:sym typeface="Wingdings" pitchFamily="2" charset="2"/>
              </a:rPr>
              <a:t> (WGS)</a:t>
            </a:r>
            <a:endParaRPr lang="en-FI" dirty="0">
              <a:cs typeface="Arial" panose="020B0604020202020204" pitchFamily="34" charset="0"/>
              <a:sym typeface="Wingdings" pitchFamily="2" charset="2"/>
            </a:endParaRPr>
          </a:p>
          <a:p>
            <a:pPr lvl="1"/>
            <a:r>
              <a:rPr lang="en-FI" dirty="0">
                <a:cs typeface="Arial" panose="020B0604020202020204" pitchFamily="34" charset="0"/>
                <a:sym typeface="Wingdings" pitchFamily="2" charset="2"/>
              </a:rPr>
              <a:t>Metagenomics</a:t>
            </a:r>
          </a:p>
          <a:p>
            <a:pPr lvl="1"/>
            <a:r>
              <a:rPr lang="en-FI" dirty="0">
                <a:cs typeface="Arial" panose="020B0604020202020204" pitchFamily="34" charset="0"/>
              </a:rPr>
              <a:t>Transcriptomics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933F9-DDAF-6AE2-1E43-F9798C38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2A5B-BEF1-6443-813C-9AD1BC3D79CA}" type="datetime1">
              <a:rPr lang="fi-FI" smtClean="0"/>
              <a:t>4.2.2024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720C4-7E1E-B771-13A2-4C5852BB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9166E-9678-7BF6-F1EE-514CCE04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9</a:t>
            </a:fld>
            <a:endParaRPr lang="en-FI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FAE227-6157-DFD3-7735-2E7253048A13}"/>
              </a:ext>
            </a:extLst>
          </p:cNvPr>
          <p:cNvSpPr txBox="1"/>
          <p:nvPr/>
        </p:nvSpPr>
        <p:spPr>
          <a:xfrm>
            <a:off x="9407105" y="5320100"/>
            <a:ext cx="2659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GB" sz="10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doi.org</a:t>
            </a:r>
            <a:r>
              <a:rPr lang="en-GB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/10.1038/s41587-021-01108-x</a:t>
            </a:r>
            <a:endParaRPr lang="en-FI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3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56A3A2EF-190C-2044-A834-43F12EBC0D0C}" vid="{E174D4F2-0428-B344-A0B0-D8A9839A4A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1137</TotalTime>
  <Words>320</Words>
  <Application>Microsoft Macintosh PowerPoint</Application>
  <PresentationFormat>Widescreen</PresentationFormat>
  <Paragraphs>95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Arial Narrow</vt:lpstr>
      <vt:lpstr>Calibri</vt:lpstr>
      <vt:lpstr>Courier New</vt:lpstr>
      <vt:lpstr>DejaVuSans</vt:lpstr>
      <vt:lpstr>Office Theme</vt:lpstr>
      <vt:lpstr>Sequencing</vt:lpstr>
      <vt:lpstr>Modern sequencing techniques</vt:lpstr>
      <vt:lpstr>Short group discussion</vt:lpstr>
      <vt:lpstr>Short-read sequencing</vt:lpstr>
      <vt:lpstr>Illumina library preparation </vt:lpstr>
      <vt:lpstr>Illumina sequencing</vt:lpstr>
      <vt:lpstr>Long-read sequencing</vt:lpstr>
      <vt:lpstr>Oxford Nanopore</vt:lpstr>
      <vt:lpstr>Flowcell - MinION/GridION</vt:lpstr>
      <vt:lpstr>Multiplexing</vt:lpstr>
      <vt:lpstr>Nanopore sequence quality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Sequencing</dc:title>
  <dc:creator>Karkman, Antti V</dc:creator>
  <cp:lastModifiedBy>Karkman, Antti V</cp:lastModifiedBy>
  <cp:revision>9</cp:revision>
  <dcterms:created xsi:type="dcterms:W3CDTF">2024-02-04T12:29:40Z</dcterms:created>
  <dcterms:modified xsi:type="dcterms:W3CDTF">2024-02-05T07:26:42Z</dcterms:modified>
</cp:coreProperties>
</file>