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264" r:id="rId5"/>
    <p:sldId id="265" r:id="rId6"/>
    <p:sldId id="284" r:id="rId7"/>
    <p:sldId id="285" r:id="rId8"/>
    <p:sldId id="283" r:id="rId9"/>
    <p:sldId id="286" r:id="rId10"/>
    <p:sldId id="266" r:id="rId11"/>
    <p:sldId id="287" r:id="rId12"/>
    <p:sldId id="267" r:id="rId13"/>
    <p:sldId id="288" r:id="rId14"/>
    <p:sldId id="268" r:id="rId15"/>
    <p:sldId id="289" r:id="rId16"/>
    <p:sldId id="270" r:id="rId17"/>
    <p:sldId id="290" r:id="rId18"/>
    <p:sldId id="271" r:id="rId19"/>
    <p:sldId id="291" r:id="rId20"/>
    <p:sldId id="292" r:id="rId21"/>
    <p:sldId id="293" r:id="rId22"/>
    <p:sldId id="272" r:id="rId23"/>
    <p:sldId id="294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CA"/>
          </a:solidFill>
        </a:fill>
      </a:tcStyle>
    </a:wholeTbl>
    <a:band2H>
      <a:tcTxStyle/>
      <a:tcStyle>
        <a:tcBdr/>
        <a:fill>
          <a:solidFill>
            <a:srgbClr val="E7ECE7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760412" indent="-493712">
              <a:spcBef>
                <a:spcPts val="3800"/>
              </a:spcBef>
              <a:defRPr sz="3200"/>
            </a:lvl1pPr>
            <a:lvl2pPr marL="1588911" indent="-877711">
              <a:spcBef>
                <a:spcPts val="3800"/>
              </a:spcBef>
              <a:defRPr sz="3200"/>
            </a:lvl2pPr>
            <a:lvl3pPr marL="2033411" indent="-877711">
              <a:spcBef>
                <a:spcPts val="3800"/>
              </a:spcBef>
              <a:defRPr sz="3200"/>
            </a:lvl3pPr>
            <a:lvl4pPr marL="2477911" indent="-877711">
              <a:spcBef>
                <a:spcPts val="3800"/>
              </a:spcBef>
              <a:defRPr sz="3200"/>
            </a:lvl4pPr>
            <a:lvl5pPr marL="2922411" indent="-877711">
              <a:spcBef>
                <a:spcPts val="3800"/>
              </a:spcBef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>
            <a:normAutofit/>
          </a:bodyPr>
          <a:lstStyle>
            <a:lvl1pPr marL="760412" indent="-493712">
              <a:spcBef>
                <a:spcPts val="3800"/>
              </a:spcBef>
              <a:defRPr sz="3200"/>
            </a:lvl1pPr>
            <a:lvl2pPr marL="1588911" indent="-877711">
              <a:spcBef>
                <a:spcPts val="3800"/>
              </a:spcBef>
              <a:defRPr sz="3200"/>
            </a:lvl2pPr>
            <a:lvl3pPr marL="2033411" indent="-877711">
              <a:spcBef>
                <a:spcPts val="3800"/>
              </a:spcBef>
              <a:defRPr sz="3200"/>
            </a:lvl3pPr>
            <a:lvl4pPr marL="2477911" indent="-877711">
              <a:spcBef>
                <a:spcPts val="3800"/>
              </a:spcBef>
              <a:defRPr sz="3200"/>
            </a:lvl4pPr>
            <a:lvl5pPr marL="2922411" indent="-877711">
              <a:spcBef>
                <a:spcPts val="3800"/>
              </a:spcBef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760412" indent="-493712">
              <a:spcBef>
                <a:spcPts val="3800"/>
              </a:spcBef>
              <a:defRPr sz="3200"/>
            </a:lvl1pPr>
            <a:lvl2pPr marL="1588911" indent="-877711">
              <a:spcBef>
                <a:spcPts val="3800"/>
              </a:spcBef>
              <a:defRPr sz="3200"/>
            </a:lvl2pPr>
            <a:lvl3pPr marL="2033411" indent="-877711">
              <a:spcBef>
                <a:spcPts val="3800"/>
              </a:spcBef>
              <a:defRPr sz="3200"/>
            </a:lvl3pPr>
            <a:lvl4pPr marL="2477911" indent="-877711">
              <a:spcBef>
                <a:spcPts val="3800"/>
              </a:spcBef>
              <a:defRPr sz="3200"/>
            </a:lvl4pPr>
            <a:lvl5pPr marL="2922411" indent="-877711">
              <a:spcBef>
                <a:spcPts val="3800"/>
              </a:spcBef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760412" indent="-493712">
              <a:spcBef>
                <a:spcPts val="3800"/>
              </a:spcBef>
              <a:defRPr sz="3200"/>
            </a:lvl1pPr>
            <a:lvl2pPr marL="1588911" indent="-877711">
              <a:spcBef>
                <a:spcPts val="3800"/>
              </a:spcBef>
              <a:defRPr sz="3200"/>
            </a:lvl2pPr>
            <a:lvl3pPr marL="2033411" indent="-877711">
              <a:spcBef>
                <a:spcPts val="3800"/>
              </a:spcBef>
              <a:defRPr sz="3200"/>
            </a:lvl3pPr>
            <a:lvl4pPr marL="2477911" indent="-877711">
              <a:spcBef>
                <a:spcPts val="3800"/>
              </a:spcBef>
              <a:defRPr sz="3200"/>
            </a:lvl4pPr>
            <a:lvl5pPr marL="2922411" indent="-877711">
              <a:spcBef>
                <a:spcPts val="3800"/>
              </a:spcBef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6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36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36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36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4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34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34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34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34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>
              <a:defRPr sz="7000"/>
            </a:lvl1pPr>
          </a:lstStyle>
          <a:p>
            <a:r>
              <a:t>Click to edit Master title style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4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34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34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34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34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>
              <a:defRPr sz="7000"/>
            </a:lvl1pPr>
          </a:lstStyle>
          <a:p>
            <a:r>
              <a:t>Click to edit Master title style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40" y="319746"/>
            <a:ext cx="11704320" cy="176729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40" y="2087044"/>
            <a:ext cx="11704320" cy="681451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838200" marR="0" indent="-571500" algn="l" defTabSz="9144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 typeface="Gill Sans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2044700" marR="0" indent="-1333500" algn="l" defTabSz="9144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 typeface="Gill Sans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2489200" marR="0" indent="-1333500" algn="l" defTabSz="9144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 typeface="Gill Sans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2933700" marR="0" indent="-1333500" algn="l" defTabSz="9144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 typeface="Gill Sans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3378200" marR="0" indent="-1333500" algn="l" defTabSz="9144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 typeface="Gill Sans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3835400" marR="0" indent="-1333500" algn="l" defTabSz="9144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 typeface="Gill Sans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4292600" marR="0" indent="-1333500" algn="l" defTabSz="9144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 typeface="Gill Sans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4749800" marR="0" indent="-1333500" algn="l" defTabSz="9144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 typeface="Gill Sans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5207000" marR="0" indent="-1333500" algn="l" defTabSz="9144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 typeface="Gill Sans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ebglboids.s3-website-us-west-2.amazonaws.com/" TargetMode="External"/><Relationship Id="rId4" Type="http://schemas.openxmlformats.org/officeDocument/2006/relationships/image" Target="../media/image26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qrt2zFwo_Y" TargetMode="External"/><Relationship Id="rId2" Type="http://schemas.openxmlformats.org/officeDocument/2006/relationships/hyperlink" Target="http://www.red3d.com/cwr/steer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uxvision.it/projects/ThreeSteer/examples/index.html" TargetMode="External"/><Relationship Id="rId4" Type="http://schemas.openxmlformats.org/officeDocument/2006/relationships/hyperlink" Target="https://gamedevelopment.tutsplus.com/tutorials/understanding-steering-behaviors-flee-and-arrival--gamedev-130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1725" y="2946400"/>
            <a:ext cx="5721350" cy="417988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5571965" y="1243330"/>
            <a:ext cx="1860871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Wander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48"/>
          <p:cNvSpPr/>
          <p:nvPr/>
        </p:nvSpPr>
        <p:spPr>
          <a:xfrm>
            <a:off x="0" y="1"/>
            <a:ext cx="13004800" cy="9753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1539" y="5476657"/>
            <a:ext cx="5721350" cy="417988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63"/>
          <p:cNvSpPr/>
          <p:nvPr/>
        </p:nvSpPr>
        <p:spPr>
          <a:xfrm>
            <a:off x="135176" y="956491"/>
            <a:ext cx="12414615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sz="4000" i="1" dirty="0" smtClean="0"/>
              <a:t>Pick a point on a circle just in front of you as the target</a:t>
            </a:r>
          </a:p>
          <a:p>
            <a:endParaRPr lang="en-US" sz="4000" i="1" dirty="0"/>
          </a:p>
          <a:p>
            <a:r>
              <a:rPr lang="en-US" sz="4000" i="1" dirty="0" smtClean="0"/>
              <a:t>And then SEEK!</a:t>
            </a:r>
            <a:endParaRPr sz="4000" i="1" dirty="0"/>
          </a:p>
        </p:txBody>
      </p:sp>
    </p:spTree>
    <p:extLst>
      <p:ext uri="{BB962C8B-B14F-4D97-AF65-F5344CB8AC3E}">
        <p14:creationId xmlns:p14="http://schemas.microsoft.com/office/powerpoint/2010/main" val="336528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0237" y="3603625"/>
            <a:ext cx="5695951" cy="394017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5166507" y="1459230"/>
            <a:ext cx="1472541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Arrive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48"/>
          <p:cNvSpPr/>
          <p:nvPr/>
        </p:nvSpPr>
        <p:spPr>
          <a:xfrm>
            <a:off x="0" y="1"/>
            <a:ext cx="13004800" cy="9753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Shape 163"/>
          <p:cNvSpPr/>
          <p:nvPr/>
        </p:nvSpPr>
        <p:spPr>
          <a:xfrm>
            <a:off x="135176" y="956491"/>
            <a:ext cx="11896845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sz="4000" i="1" dirty="0" smtClean="0"/>
              <a:t>Basically SEEK but when you get close to the target</a:t>
            </a:r>
          </a:p>
          <a:p>
            <a:r>
              <a:rPr lang="en-US" sz="4000" i="1" dirty="0" smtClean="0"/>
              <a:t>You reduce your speed every frame </a:t>
            </a:r>
            <a:br>
              <a:rPr lang="en-US" sz="4000" i="1" dirty="0" smtClean="0"/>
            </a:br>
            <a:r>
              <a:rPr lang="en-US" sz="4000" i="1" dirty="0" smtClean="0"/>
              <a:t>(make your acceleration vector shorter)</a:t>
            </a:r>
            <a:endParaRPr sz="4000" i="1" dirty="0"/>
          </a:p>
        </p:txBody>
      </p:sp>
      <p:pic>
        <p:nvPicPr>
          <p:cNvPr id="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3618" y="5670420"/>
            <a:ext cx="5695951" cy="39401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832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3100" y="3657600"/>
            <a:ext cx="5943600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5016805" y="1383030"/>
            <a:ext cx="2336190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Avoidance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48"/>
          <p:cNvSpPr/>
          <p:nvPr/>
        </p:nvSpPr>
        <p:spPr>
          <a:xfrm>
            <a:off x="0" y="1"/>
            <a:ext cx="13004800" cy="9753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Shape 163"/>
          <p:cNvSpPr/>
          <p:nvPr/>
        </p:nvSpPr>
        <p:spPr>
          <a:xfrm>
            <a:off x="135177" y="179877"/>
            <a:ext cx="12869623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4000" i="1" dirty="0" smtClean="0"/>
              <a:t>Look forward a certain distance (essentially a box)</a:t>
            </a:r>
          </a:p>
          <a:p>
            <a:r>
              <a:rPr lang="en-US" sz="4000" i="1" dirty="0" smtClean="0"/>
              <a:t>If something collides with this box it’s a threat</a:t>
            </a:r>
          </a:p>
          <a:p>
            <a:r>
              <a:rPr lang="en-US" sz="4000" i="1" dirty="0" smtClean="0"/>
              <a:t>Need to steer away from it!</a:t>
            </a:r>
          </a:p>
          <a:p>
            <a:endParaRPr lang="en-US" sz="4000" i="1" dirty="0"/>
          </a:p>
          <a:p>
            <a:r>
              <a:rPr lang="en-US" sz="4000" i="1" dirty="0" smtClean="0"/>
              <a:t>Apply a lateral force away from the object!</a:t>
            </a:r>
          </a:p>
          <a:p>
            <a:endParaRPr lang="en-US" sz="4000" i="1" dirty="0"/>
          </a:p>
          <a:p>
            <a:r>
              <a:rPr lang="en-US" sz="4000" i="1" dirty="0" smtClean="0"/>
              <a:t>Figure out which side (left/right) the object is from your vehicle</a:t>
            </a:r>
          </a:p>
          <a:p>
            <a:r>
              <a:rPr lang="en-US" sz="4000" i="1" dirty="0" smtClean="0"/>
              <a:t>And apply a force to the left/right of your vehicle </a:t>
            </a:r>
            <a:endParaRPr sz="4000" i="1" dirty="0"/>
          </a:p>
        </p:txBody>
      </p:sp>
      <p:pic>
        <p:nvPicPr>
          <p:cNvPr id="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3413" y="5812188"/>
            <a:ext cx="5590088" cy="38700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09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121807" y="963930"/>
            <a:ext cx="3250628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Path Following</a:t>
            </a:r>
          </a:p>
        </p:txBody>
      </p:sp>
      <p:pic>
        <p:nvPicPr>
          <p:cNvPr id="18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600" y="2933700"/>
            <a:ext cx="5867400" cy="38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48"/>
          <p:cNvSpPr/>
          <p:nvPr/>
        </p:nvSpPr>
        <p:spPr>
          <a:xfrm>
            <a:off x="0" y="1"/>
            <a:ext cx="13004800" cy="9753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Shape 163"/>
          <p:cNvSpPr/>
          <p:nvPr/>
        </p:nvSpPr>
        <p:spPr>
          <a:xfrm>
            <a:off x="135177" y="179877"/>
            <a:ext cx="12869623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4000" i="1" dirty="0" smtClean="0"/>
              <a:t>Look forward some distance</a:t>
            </a:r>
          </a:p>
          <a:p>
            <a:r>
              <a:rPr lang="en-US" sz="4000" i="1" dirty="0" smtClean="0"/>
              <a:t>Find point on your path ---- target!</a:t>
            </a:r>
          </a:p>
          <a:p>
            <a:endParaRPr lang="en-US" sz="4000" i="1" dirty="0"/>
          </a:p>
          <a:p>
            <a:r>
              <a:rPr lang="en-US" sz="4000" i="1" dirty="0" smtClean="0"/>
              <a:t>SEEK towards this target</a:t>
            </a:r>
          </a:p>
          <a:p>
            <a:endParaRPr lang="en-US" sz="4000" i="1" dirty="0"/>
          </a:p>
          <a:p>
            <a:r>
              <a:rPr lang="en-US" sz="4000" i="1" dirty="0" smtClean="0"/>
              <a:t>Convert your position to a distance along the path</a:t>
            </a:r>
          </a:p>
          <a:p>
            <a:endParaRPr lang="en-US" sz="4000" i="1" dirty="0" smtClean="0"/>
          </a:p>
        </p:txBody>
      </p:sp>
      <p:pic>
        <p:nvPicPr>
          <p:cNvPr id="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2668" y="5867400"/>
            <a:ext cx="5867400" cy="3886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96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4024115" y="557530"/>
            <a:ext cx="4956570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Combining Behaviours</a:t>
            </a:r>
          </a:p>
        </p:txBody>
      </p:sp>
      <p:pic>
        <p:nvPicPr>
          <p:cNvPr id="18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00" y="1905000"/>
            <a:ext cx="5867400" cy="388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67600" y="1968500"/>
            <a:ext cx="4114800" cy="251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1928007" y="5828030"/>
            <a:ext cx="3250628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Path Following</a:t>
            </a:r>
          </a:p>
        </p:txBody>
      </p:sp>
      <p:sp>
        <p:nvSpPr>
          <p:cNvPr id="188" name="Shape 188"/>
          <p:cNvSpPr/>
          <p:nvPr/>
        </p:nvSpPr>
        <p:spPr>
          <a:xfrm>
            <a:off x="8328646" y="4519930"/>
            <a:ext cx="2392708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Separation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48"/>
          <p:cNvSpPr/>
          <p:nvPr/>
        </p:nvSpPr>
        <p:spPr>
          <a:xfrm>
            <a:off x="0" y="1"/>
            <a:ext cx="13004800" cy="9753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565754" y="382166"/>
            <a:ext cx="927272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sz="3200" dirty="0" smtClean="0"/>
              <a:t>Each behavior gives you an acceleration VECTOR</a:t>
            </a:r>
            <a:endParaRPr sz="3200" dirty="0"/>
          </a:p>
        </p:txBody>
      </p:sp>
      <p:pic>
        <p:nvPicPr>
          <p:cNvPr id="18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552" y="4832038"/>
            <a:ext cx="5867400" cy="388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7364" y="6288710"/>
            <a:ext cx="4114800" cy="251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299624" y="8796699"/>
            <a:ext cx="3250628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Path Following</a:t>
            </a:r>
          </a:p>
        </p:txBody>
      </p:sp>
      <p:sp>
        <p:nvSpPr>
          <p:cNvPr id="188" name="Shape 188"/>
          <p:cNvSpPr/>
          <p:nvPr/>
        </p:nvSpPr>
        <p:spPr>
          <a:xfrm>
            <a:off x="9418410" y="8904040"/>
            <a:ext cx="2392708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Separation</a:t>
            </a:r>
          </a:p>
        </p:txBody>
      </p:sp>
      <p:sp>
        <p:nvSpPr>
          <p:cNvPr id="8" name="Shape 184"/>
          <p:cNvSpPr/>
          <p:nvPr/>
        </p:nvSpPr>
        <p:spPr>
          <a:xfrm>
            <a:off x="1394739" y="1192235"/>
            <a:ext cx="101784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sz="3200" dirty="0" smtClean="0"/>
              <a:t>Add them together and weigh them by their importance!</a:t>
            </a:r>
            <a:endParaRPr sz="3200" dirty="0"/>
          </a:p>
        </p:txBody>
      </p:sp>
      <p:pic>
        <p:nvPicPr>
          <p:cNvPr id="3074" name="Picture 2" descr="http://latex.numberempire.com/render?%5Chuge%20%5Cvec%7Ba%7D_%7B%5Ctext%7Btotal%7D%7D%20%3D%200.2%5Cvec%7Ba%7D_%7B%5Ctext%7Bseek%7D%7D%20%2B%200.4%5Cvec%7Ba%7D_%7B%5Ctext%7Bavoid%7D%7D%20%2B%200.4%5Cvec%7Ba%7D_%7B%5Ctext%7Bpath%7D%7D%5C%5C&amp;sig=648c90a57e1036b6fe68f593a3b7c8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80" y="2123241"/>
            <a:ext cx="486727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2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6642100" y="5541250"/>
            <a:ext cx="554826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642100" y="4080750"/>
            <a:ext cx="554826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23900" y="4080750"/>
            <a:ext cx="554826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23899" y="2676010"/>
            <a:ext cx="5548264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944007" y="966947"/>
            <a:ext cx="7404533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Simple Physics-Based Locomotion</a:t>
            </a:r>
          </a:p>
        </p:txBody>
      </p:sp>
      <p:pic>
        <p:nvPicPr>
          <p:cNvPr id="151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605" y="4471432"/>
            <a:ext cx="4367174" cy="48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8904" y="4562726"/>
            <a:ext cx="1606753" cy="30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79698" y="4258833"/>
            <a:ext cx="1259611" cy="913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98630" y="5687804"/>
            <a:ext cx="2071013" cy="976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gi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5150" y="2892623"/>
            <a:ext cx="4591085" cy="713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155"/>
          <p:cNvPicPr>
            <a:picLocks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2921768">
            <a:off x="9282493" y="6693375"/>
            <a:ext cx="1193766" cy="352735"/>
          </a:xfrm>
          <a:prstGeom prst="rect">
            <a:avLst/>
          </a:prstGeom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157" name="Shape 157"/>
          <p:cNvSpPr/>
          <p:nvPr/>
        </p:nvSpPr>
        <p:spPr>
          <a:xfrm>
            <a:off x="7976410" y="7357360"/>
            <a:ext cx="4095004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gravity force</a:t>
            </a:r>
          </a:p>
          <a:p>
            <a:r>
              <a:rPr dirty="0"/>
              <a:t>steering force, 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48"/>
          <p:cNvSpPr/>
          <p:nvPr/>
        </p:nvSpPr>
        <p:spPr>
          <a:xfrm>
            <a:off x="0" y="1"/>
            <a:ext cx="13004800" cy="9753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565754" y="382166"/>
            <a:ext cx="927272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sz="3200" dirty="0" smtClean="0"/>
              <a:t>Each behavior gives you an acceleration VECTOR</a:t>
            </a:r>
            <a:endParaRPr sz="3200" dirty="0"/>
          </a:p>
        </p:txBody>
      </p:sp>
      <p:pic>
        <p:nvPicPr>
          <p:cNvPr id="18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552" y="4832038"/>
            <a:ext cx="5867400" cy="388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7364" y="6288710"/>
            <a:ext cx="4114800" cy="251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299624" y="8796699"/>
            <a:ext cx="3250628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Path Following</a:t>
            </a:r>
          </a:p>
        </p:txBody>
      </p:sp>
      <p:sp>
        <p:nvSpPr>
          <p:cNvPr id="188" name="Shape 188"/>
          <p:cNvSpPr/>
          <p:nvPr/>
        </p:nvSpPr>
        <p:spPr>
          <a:xfrm>
            <a:off x="9418410" y="8904040"/>
            <a:ext cx="2392708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Separation</a:t>
            </a:r>
          </a:p>
        </p:txBody>
      </p:sp>
      <p:sp>
        <p:nvSpPr>
          <p:cNvPr id="8" name="Shape 184"/>
          <p:cNvSpPr/>
          <p:nvPr/>
        </p:nvSpPr>
        <p:spPr>
          <a:xfrm>
            <a:off x="1394739" y="1192235"/>
            <a:ext cx="101784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sz="3200" dirty="0" smtClean="0"/>
              <a:t>Add them together and weigh them by their importance!</a:t>
            </a:r>
            <a:endParaRPr sz="3200" dirty="0"/>
          </a:p>
        </p:txBody>
      </p:sp>
      <p:pic>
        <p:nvPicPr>
          <p:cNvPr id="3074" name="Picture 2" descr="http://latex.numberempire.com/render?%5Chuge%20%5Cvec%7Ba%7D_%7B%5Ctext%7Btotal%7D%7D%20%3D%200.2%5Cvec%7Ba%7D_%7B%5Ctext%7Bseek%7D%7D%20%2B%200.4%5Cvec%7Ba%7D_%7B%5Ctext%7Bavoid%7D%7D%20%2B%200.4%5Cvec%7Ba%7D_%7B%5Ctext%7Bpath%7D%7D%5C%5C&amp;sig=648c90a57e1036b6fe68f593a3b7c8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80" y="2123241"/>
            <a:ext cx="486727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latex.numberempire.com/render?%5Chuge%20%5Cvec%7Ba%7D_%7B%5Ctext%7Btotal%7D%7D%20%3D%20w_%7B%5Ctext%7Bseek%7D%7D%5Cvec%7Ba%7D_%7B%5Ctext%7Bseek%7D%7D%20%2B%20w_%7B%5Ctext%7Bavoid%7D%7D%5Cvec%7Ba%7D_%7B%5Ctext%7Bavoid%7D%7D%20%2B%20w_%7B%5Ctext%7Bpath%7D%7D%5Cvec%7Ba%7D_%7B%5Ctext%7Bpath%7D%7D%5C%5C&amp;sig=ddd63d3cacc327267e8f6ca23ae1188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80" y="2879889"/>
            <a:ext cx="548640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latex.numberempire.com/render?%5Chuge%20%5Cvec%7Ba%7D_%7B%5Ctext%7Btotal%7D%7D%20%3D%20%5Csum_%7Bi%7D%5E%7BN%7D%20w_%7B%5Ctext%7Bi%7D%7D%5Cvec%7Ba%7D_%7B%5Ctext%7Bi%7D%7D%5C%5C&amp;sig=1806ea453de9d60ccdbd4770dbf756b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31" y="3756096"/>
            <a:ext cx="3806824" cy="17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84"/>
          <p:cNvSpPr/>
          <p:nvPr/>
        </p:nvSpPr>
        <p:spPr>
          <a:xfrm>
            <a:off x="9897782" y="2433574"/>
            <a:ext cx="250645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sz="3200" dirty="0" smtClean="0"/>
              <a:t>Linear Blend!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71232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48"/>
          <p:cNvSpPr/>
          <p:nvPr/>
        </p:nvSpPr>
        <p:spPr>
          <a:xfrm>
            <a:off x="0" y="1"/>
            <a:ext cx="13004800" cy="9753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565754" y="382166"/>
            <a:ext cx="927272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sz="3200" dirty="0" smtClean="0"/>
              <a:t>Each behavior gives you an acceleration VECTOR</a:t>
            </a:r>
            <a:endParaRPr sz="3200" dirty="0"/>
          </a:p>
        </p:txBody>
      </p:sp>
      <p:pic>
        <p:nvPicPr>
          <p:cNvPr id="18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552" y="4832038"/>
            <a:ext cx="5867400" cy="388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7364" y="6288710"/>
            <a:ext cx="4114800" cy="251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299624" y="8796699"/>
            <a:ext cx="3250628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Path Following</a:t>
            </a:r>
          </a:p>
        </p:txBody>
      </p:sp>
      <p:sp>
        <p:nvSpPr>
          <p:cNvPr id="188" name="Shape 188"/>
          <p:cNvSpPr/>
          <p:nvPr/>
        </p:nvSpPr>
        <p:spPr>
          <a:xfrm>
            <a:off x="9418410" y="8904040"/>
            <a:ext cx="2392708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Separation</a:t>
            </a:r>
          </a:p>
        </p:txBody>
      </p:sp>
      <p:sp>
        <p:nvSpPr>
          <p:cNvPr id="8" name="Shape 184"/>
          <p:cNvSpPr/>
          <p:nvPr/>
        </p:nvSpPr>
        <p:spPr>
          <a:xfrm>
            <a:off x="1394739" y="1192235"/>
            <a:ext cx="101784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sz="3200" dirty="0" smtClean="0"/>
              <a:t>Add them together and weigh them by their importance!</a:t>
            </a:r>
            <a:endParaRPr sz="3200" dirty="0"/>
          </a:p>
        </p:txBody>
      </p:sp>
      <p:pic>
        <p:nvPicPr>
          <p:cNvPr id="3074" name="Picture 2" descr="http://latex.numberempire.com/render?%5Chuge%20%5Cvec%7Ba%7D_%7B%5Ctext%7Btotal%7D%7D%20%3D%200.2%5Cvec%7Ba%7D_%7B%5Ctext%7Bseek%7D%7D%20%2B%200.4%5Cvec%7Ba%7D_%7B%5Ctext%7Bavoid%7D%7D%20%2B%200.4%5Cvec%7Ba%7D_%7B%5Ctext%7Bpath%7D%7D%5C%5C&amp;sig=648c90a57e1036b6fe68f593a3b7c8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80" y="2123241"/>
            <a:ext cx="486727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latex.numberempire.com/render?%5Chuge%20%5Cvec%7Ba%7D_%7B%5Ctext%7Btotal%7D%7D%20%3D%20w_%7B%5Ctext%7Bseek%7D%7D%5Cvec%7Ba%7D_%7B%5Ctext%7Bseek%7D%7D%20%2B%20w_%7B%5Ctext%7Bavoid%7D%7D%5Cvec%7Ba%7D_%7B%5Ctext%7Bavoid%7D%7D%20%2B%20w_%7B%5Ctext%7Bpath%7D%7D%5Cvec%7Ba%7D_%7B%5Ctext%7Bpath%7D%7D%5C%5C&amp;sig=ddd63d3cacc327267e8f6ca23ae1188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80" y="2879889"/>
            <a:ext cx="548640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99" y="1909316"/>
            <a:ext cx="27559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3032" y="1909316"/>
            <a:ext cx="27559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40364" y="1909316"/>
            <a:ext cx="2755901" cy="184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1623207" y="3910330"/>
            <a:ext cx="2540904" cy="1336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Separation</a:t>
            </a:r>
          </a:p>
        </p:txBody>
      </p:sp>
      <p:sp>
        <p:nvSpPr>
          <p:cNvPr id="194" name="Shape 194"/>
          <p:cNvSpPr/>
          <p:nvPr/>
        </p:nvSpPr>
        <p:spPr>
          <a:xfrm>
            <a:off x="4996238" y="3884930"/>
            <a:ext cx="2299207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Alignment</a:t>
            </a:r>
          </a:p>
        </p:txBody>
      </p:sp>
      <p:sp>
        <p:nvSpPr>
          <p:cNvPr id="195" name="Shape 195"/>
          <p:cNvSpPr/>
          <p:nvPr/>
        </p:nvSpPr>
        <p:spPr>
          <a:xfrm>
            <a:off x="8127573" y="3884930"/>
            <a:ext cx="2181484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Cohesion</a:t>
            </a:r>
          </a:p>
        </p:txBody>
      </p:sp>
      <p:sp>
        <p:nvSpPr>
          <p:cNvPr id="196" name="Shape 196"/>
          <p:cNvSpPr/>
          <p:nvPr/>
        </p:nvSpPr>
        <p:spPr>
          <a:xfrm>
            <a:off x="5382407" y="582930"/>
            <a:ext cx="1292831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Boids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2503" y="6328764"/>
            <a:ext cx="146860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5"/>
              </a:rPr>
              <a:t>http://webglboids.s3-website-us-west-2.amazonaws.com</a:t>
            </a:r>
            <a:r>
              <a:rPr lang="en-US" sz="3200" dirty="0" smtClean="0">
                <a:hlinkClick r:id="rId5"/>
              </a:rPr>
              <a:t>/</a:t>
            </a:r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1023349" y="1221758"/>
            <a:ext cx="9016249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 smtClean="0"/>
              <a:t>Your turn to try!</a:t>
            </a:r>
          </a:p>
          <a:p>
            <a:endParaRPr lang="en-US" dirty="0"/>
          </a:p>
          <a:p>
            <a:r>
              <a:rPr lang="en-US" dirty="0" smtClean="0"/>
              <a:t>Get into groups of 2</a:t>
            </a:r>
          </a:p>
          <a:p>
            <a:r>
              <a:rPr lang="en-US" dirty="0" smtClean="0"/>
              <a:t>Using either Unity or </a:t>
            </a:r>
            <a:r>
              <a:rPr lang="en-US" dirty="0" err="1" smtClean="0"/>
              <a:t>SpriteLib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Implement Seek and Flee </a:t>
            </a:r>
            <a:r>
              <a:rPr lang="en-US" dirty="0" err="1" smtClean="0"/>
              <a:t>behaviours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6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125107" y="1840229"/>
            <a:ext cx="436717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Steering Behaviours</a:t>
            </a:r>
          </a:p>
        </p:txBody>
      </p:sp>
      <p:sp>
        <p:nvSpPr>
          <p:cNvPr id="160" name="Shape 160"/>
          <p:cNvSpPr/>
          <p:nvPr/>
        </p:nvSpPr>
        <p:spPr>
          <a:xfrm>
            <a:off x="2649290" y="3173729"/>
            <a:ext cx="7498815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http://www.red3d.com/cwr/steer/</a:t>
            </a:r>
          </a:p>
        </p:txBody>
      </p:sp>
      <p:sp>
        <p:nvSpPr>
          <p:cNvPr id="161" name="Shape 161"/>
          <p:cNvSpPr/>
          <p:nvPr/>
        </p:nvSpPr>
        <p:spPr>
          <a:xfrm>
            <a:off x="1109688" y="5739129"/>
            <a:ext cx="1078542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/>
              </a:rPr>
              <a:t>https://www.youtube.com/watch?v=uqrt2zFwo_Y</a:t>
            </a:r>
          </a:p>
        </p:txBody>
      </p:sp>
      <p:sp>
        <p:nvSpPr>
          <p:cNvPr id="2" name="Rectangle 1"/>
          <p:cNvSpPr/>
          <p:nvPr/>
        </p:nvSpPr>
        <p:spPr>
          <a:xfrm>
            <a:off x="549315" y="7075944"/>
            <a:ext cx="12388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4"/>
              </a:rPr>
              <a:t>https://gamedevelopment.tutsplus.com/tutorials/understanding-steering-behaviors-flee-and-arrival--</a:t>
            </a:r>
            <a:r>
              <a:rPr lang="en-US" sz="1800" dirty="0" smtClean="0">
                <a:hlinkClick r:id="rId4"/>
              </a:rPr>
              <a:t>gamedev-1303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549315" y="4509770"/>
            <a:ext cx="124554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www.uxvision.it/projects/ThreeSteer/examples/index.html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633107" y="1256030"/>
            <a:ext cx="2622945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Seek &amp; Flee</a:t>
            </a:r>
          </a:p>
        </p:txBody>
      </p:sp>
      <p:pic>
        <p:nvPicPr>
          <p:cNvPr id="16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2850" y="2540000"/>
            <a:ext cx="7763233" cy="5488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/>
          <p:cNvSpPr/>
          <p:nvPr/>
        </p:nvSpPr>
        <p:spPr>
          <a:xfrm>
            <a:off x="260437" y="1675753"/>
            <a:ext cx="554826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hape 149"/>
          <p:cNvSpPr/>
          <p:nvPr/>
        </p:nvSpPr>
        <p:spPr>
          <a:xfrm>
            <a:off x="260436" y="271013"/>
            <a:ext cx="5548264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142" y="2066435"/>
            <a:ext cx="4367174" cy="48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687" y="487626"/>
            <a:ext cx="4591085" cy="71374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3"/>
          <p:cNvSpPr/>
          <p:nvPr/>
        </p:nvSpPr>
        <p:spPr>
          <a:xfrm>
            <a:off x="260436" y="3336436"/>
            <a:ext cx="816826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i="1" dirty="0" smtClean="0"/>
              <a:t>VELOCITY IS JUST DIRECTION!</a:t>
            </a:r>
            <a:endParaRPr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/>
          <p:cNvSpPr/>
          <p:nvPr/>
        </p:nvSpPr>
        <p:spPr>
          <a:xfrm>
            <a:off x="260437" y="1675753"/>
            <a:ext cx="554826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hape 149"/>
          <p:cNvSpPr/>
          <p:nvPr/>
        </p:nvSpPr>
        <p:spPr>
          <a:xfrm>
            <a:off x="260436" y="271013"/>
            <a:ext cx="5548264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142" y="2066435"/>
            <a:ext cx="4367174" cy="48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687" y="487626"/>
            <a:ext cx="4591085" cy="71374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3"/>
          <p:cNvSpPr/>
          <p:nvPr/>
        </p:nvSpPr>
        <p:spPr>
          <a:xfrm>
            <a:off x="260436" y="3336436"/>
            <a:ext cx="816826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i="1" dirty="0" smtClean="0"/>
              <a:t>VELOCITY IS JUST DIRECTION!</a:t>
            </a:r>
            <a:endParaRPr i="1" dirty="0"/>
          </a:p>
        </p:txBody>
      </p:sp>
      <p:sp>
        <p:nvSpPr>
          <p:cNvPr id="9" name="Shape 163"/>
          <p:cNvSpPr/>
          <p:nvPr/>
        </p:nvSpPr>
        <p:spPr>
          <a:xfrm>
            <a:off x="362732" y="4741176"/>
            <a:ext cx="11282895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i="1" dirty="0" smtClean="0"/>
              <a:t>ACCELERATION CHANGES VELOCITY</a:t>
            </a:r>
          </a:p>
          <a:p>
            <a:r>
              <a:rPr lang="en-US" i="1" dirty="0" smtClean="0"/>
              <a:t>SO ACCELERATION CHANGES DIRECTION!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71248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48"/>
          <p:cNvSpPr/>
          <p:nvPr/>
        </p:nvSpPr>
        <p:spPr>
          <a:xfrm>
            <a:off x="0" y="1"/>
            <a:ext cx="13004800" cy="9753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1567" y="4265267"/>
            <a:ext cx="7763233" cy="5488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://latex.numberempire.com/render?%5Chuge%20%5Cvec%7Bd%7D_%7B%5Ctext%7BseekDirection%7D%7D%20%3D%20%5Cvec%7Bp%7D_%7B%5Ctext%7Btarget%7D%7D%20-%20%5Cvec%7Bp%7D_%7B%5Ctext%7Bcurrent%7D%7D&amp;sig=66fe69dffbacdb4e2c92c38c66e79fb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" y="1605309"/>
            <a:ext cx="388620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atex.numberempire.com/render?%5Chuge%20%5Cvec%7Ba%7D%20%3D%20%5Ctext%7Bacceleration%7D%5Cfrac%7B%5Cvec%7Bd%7D_%7B%5Ctext%7BseekDirection%7D%7D%7D%7B%7C%7C%5Cvec%7Bd%7D_%7B%5Ctext%7BseekDirection%7D%7D%7C%7C%7D&amp;sig=4420af9d31cc5ec1f6717964ef483a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8" y="2436659"/>
            <a:ext cx="40005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atex.numberempire.com/render?%5Chuge%20%5Cvec%7Bp%7D_%7B%5Ctext%7Bnew%7D%7D%20%3D%20%5Cvec%7Bp%7D_%7B%5Ctext%7Bcurrent%7D%7D%20%2B%20%5Cvec%7Bv%7D%20%5CDelta%20t%5C%5C%0A%0A%5C%5C&amp;sig=5528d926ad4d48099896ab0092ebbdc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5" y="4646786"/>
            <a:ext cx="27813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atex.numberempire.com/render?%5Chuge%20%5Cvec%7Bv%7D_%7B%5Ctext%7Bnew%7D%7D%20%3D%20%5Cvec%7Bv%7D_%7B%5Ctext%7Bcurrent%7D%7D%20%2B%20%5Cvec%7Ba%7D%20%5CDelta%20t%5C%5C%0A%0A%5C%5C&amp;sig=aa57b88655bc791b38995a3abea9693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" y="3924774"/>
            <a:ext cx="27527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atex.numberempire.com/render?%5Chuge%20%5Cvec%7Bd%7D_%7B%5Ctext%7BFleeDirection%7D%7D%20%3D%20-%28%5Cvec%7Bp%7D_%7B%5Ctext%7Btarget%7D%7D%20-%20%5Cvec%7Bp%7D_%7B%5Ctext%7Bcurrent%7D%7D%29&amp;sig=9eaff3963a944ff68f460668274592c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416" y="1673460"/>
            <a:ext cx="438150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3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800" y="2209800"/>
            <a:ext cx="7485456" cy="552106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4713261" y="684530"/>
            <a:ext cx="2986533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Pursue/Evade</a:t>
            </a:r>
          </a:p>
        </p:txBody>
      </p:sp>
    </p:spTree>
    <p:extLst>
      <p:ext uri="{BB962C8B-B14F-4D97-AF65-F5344CB8AC3E}">
        <p14:creationId xmlns:p14="http://schemas.microsoft.com/office/powerpoint/2010/main" val="309578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48"/>
          <p:cNvSpPr/>
          <p:nvPr/>
        </p:nvSpPr>
        <p:spPr>
          <a:xfrm>
            <a:off x="0" y="1"/>
            <a:ext cx="13004800" cy="9753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32" name="Picture 8" descr="http://latex.numberempire.com/render?%5Chuge%20%5Cvec%7Bp%7D_%7B%5Ctext%7Bnew%7D%7D%20%3D%20%5Cvec%7Bp%7D_%7B%5Ctext%7Bcurrent%7D%7D%20%2B%20%5Cvec%7Bv%7D%20%5CDelta%20t%5C%5C%0A%0A%5C%5C&amp;sig=5528d926ad4d48099896ab0092ebbd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5" y="4646786"/>
            <a:ext cx="27813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atex.numberempire.com/render?%5Chuge%20%5Cvec%7Bv%7D_%7B%5Ctext%7Bnew%7D%7D%20%3D%20%5Cvec%7Bv%7D_%7B%5Ctext%7Bcurrent%7D%7D%20%2B%20%5Cvec%7Ba%7D%20%5CDelta%20t%5C%5C%0A%0A%5C%5C&amp;sig=aa57b88655bc791b38995a3abea969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" y="3924774"/>
            <a:ext cx="27527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05438" y="4249194"/>
            <a:ext cx="7485456" cy="5521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http://latex.numberempire.com/render?%5Chuge%20%5Cvec%7Bd%7D_%7B%5Ctext%7BPursueDirection%7D%7D%20%3D%20%5Cvec%7Bp%7D_%7B%5Ctext%7Btarget%7D%7D%20%2B%20%5Cvec%7Bv%7D_%5Ctext%7Btarget%7D%5CDelta%20t_%7B%5Ctext%7Bprediction%7D%7D%5C%5C&amp;sig=8bcc398ae11029a9c62acfd469462d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8" y="756246"/>
            <a:ext cx="539115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atex.numberempire.com/render?%5Chuge%20%5Cvec%7Ba%7D%20%3D%20%5Ctext%7Bacceleration%7D%5Cfrac%7B%5Cvec%7Bd%7D_%7B%5Ctext%7BPursueDirection%7D%7D%7D%7B%7C%7C%5Cvec%7Bd%7D_%7B%5Ctext%7BPursueDirection%7D%7D%7C%7C%7D&amp;sig=39ba4bec1c960458f6eb085535a903c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8" y="2380172"/>
            <a:ext cx="42672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Title &amp; Bullets">
  <a:themeElements>
    <a:clrScheme name="Title &amp; Bullet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8215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itle &amp; Bullets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itle &amp; Bullet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Title &amp; Bullet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8215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itle &amp; Bullets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itle &amp; Bullet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267</Words>
  <Application>Microsoft Office PowerPoint</Application>
  <PresentationFormat>Custom</PresentationFormat>
  <Paragraphs>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Gill Sans</vt:lpstr>
      <vt:lpstr>Helvetica Neue</vt:lpstr>
      <vt:lpstr>Title &amp; Bullets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Hogue</dc:creator>
  <cp:lastModifiedBy>Andrew Hogue</cp:lastModifiedBy>
  <cp:revision>17</cp:revision>
  <dcterms:modified xsi:type="dcterms:W3CDTF">2018-10-15T15:52:30Z</dcterms:modified>
</cp:coreProperties>
</file>