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69" r:id="rId3"/>
    <p:sldId id="274" r:id="rId4"/>
    <p:sldId id="271" r:id="rId5"/>
    <p:sldId id="276" r:id="rId6"/>
    <p:sldId id="273" r:id="rId7"/>
    <p:sldId id="270" r:id="rId8"/>
    <p:sldId id="277" r:id="rId9"/>
    <p:sldId id="275" r:id="rId10"/>
    <p:sldId id="27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60"/>
  </p:normalViewPr>
  <p:slideViewPr>
    <p:cSldViewPr>
      <p:cViewPr varScale="1">
        <p:scale>
          <a:sx n="70" d="100"/>
          <a:sy n="70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7DBE-9E05-40F0-A7A6-90C65D2AF124}" type="datetimeFigureOut">
              <a:rPr lang="es-EC" smtClean="0"/>
              <a:t>17/3/2018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5305A-E7D1-43D4-B173-93F1A3E8BA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060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134BDD-EB29-41F6-8242-FABEDBB20E75}" type="datetime1">
              <a:rPr lang="es-ES" smtClean="0"/>
              <a:t>17/03/2018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1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B517C-F663-45AC-A2F6-ACBDD4A39915}" type="datetime1">
              <a:rPr lang="es-ES" smtClean="0"/>
              <a:t>17/03/2018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77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4791A-D65C-4C87-8857-233427C7550A}" type="datetime1">
              <a:rPr lang="es-ES" smtClean="0"/>
              <a:t>17/03/2018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3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5E7F4-4303-4095-8BB4-483B3E2F2F72}" type="datetime1">
              <a:rPr lang="es-ES" smtClean="0"/>
              <a:t>17/03/2018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2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139B3A-7712-4637-95AB-1848708708AF}" type="datetime1">
              <a:rPr lang="es-ES" smtClean="0"/>
              <a:t>17/03/2018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9D0D9-0F88-4DDB-BE5D-82D5367E015F}" type="datetime1">
              <a:rPr lang="es-ES" smtClean="0"/>
              <a:t>17/03/2018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2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A9F51-45E9-4896-A62A-905C80BB6A32}" type="datetime1">
              <a:rPr lang="es-ES" smtClean="0"/>
              <a:t>17/03/2018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77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B39EB2-F36F-4908-8813-7357107C9D19}" type="datetime1">
              <a:rPr lang="es-ES" smtClean="0"/>
              <a:t>17/03/2018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31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B8728A-7EC2-4657-BE6E-386F8F80BBAA}" type="datetime1">
              <a:rPr lang="es-ES" smtClean="0"/>
              <a:t>17/03/2018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2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E28A57-B476-48AC-ADCD-85B35BD26595}" type="datetime1">
              <a:rPr lang="es-ES" smtClean="0"/>
              <a:t>17/03/2018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35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87EDEC-8015-4068-A071-13C8ECC8BE48}" type="datetime1">
              <a:rPr lang="es-ES" smtClean="0"/>
              <a:t>17/03/2018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8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texto del patrón</a:t>
            </a:r>
          </a:p>
          <a:p>
            <a:pPr lvl="1"/>
            <a:r>
              <a:rPr lang="es-ES" altLang="es-EC"/>
              <a:t>Segundo nivel</a:t>
            </a:r>
          </a:p>
          <a:p>
            <a:pPr lvl="2"/>
            <a:r>
              <a:rPr lang="es-ES" altLang="es-EC"/>
              <a:t>Tercer nivel</a:t>
            </a:r>
          </a:p>
          <a:p>
            <a:pPr lvl="3"/>
            <a:r>
              <a:rPr lang="es-ES" altLang="es-EC"/>
              <a:t>Cuarto nivel</a:t>
            </a:r>
          </a:p>
          <a:p>
            <a:pPr lvl="4"/>
            <a:r>
              <a:rPr lang="es-ES" altLang="es-EC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E6F64E5-BABB-4A68-8C3A-1DB2688AD951}" type="datetime1">
              <a:rPr lang="es-ES" smtClean="0"/>
              <a:t>17/03/2018</a:t>
            </a:fld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MSIG - Comportamiento Organizacional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D60835-56FB-4E41-A2AE-33AF390C085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7740" y="1675867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es-EC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Bases de Datos Relacionales y no Relacionales</a:t>
            </a:r>
            <a:endParaRPr lang="es-EC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20403" y="3051255"/>
            <a:ext cx="8229600" cy="15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s-EC" b="1" dirty="0" smtClean="0">
                <a:ln w="1905"/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6300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Gómez Belén	</a:t>
            </a:r>
            <a:endParaRPr lang="es-EC" b="1" dirty="0" smtClean="0">
              <a:ln w="1905"/>
              <a:gradFill>
                <a:gsLst>
                  <a:gs pos="0">
                    <a:schemeClr val="tx2">
                      <a:lumMod val="75000"/>
                    </a:schemeClr>
                  </a:gs>
                  <a:gs pos="63000">
                    <a:schemeClr val="tx2">
                      <a:lumMod val="7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s-EC" b="1" dirty="0" smtClean="0">
                <a:ln w="1905"/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6300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Naranjo José</a:t>
            </a:r>
            <a:endParaRPr lang="es-EC" b="1" dirty="0" smtClean="0">
              <a:ln w="1905"/>
              <a:gradFill>
                <a:gsLst>
                  <a:gs pos="0">
                    <a:schemeClr val="tx2">
                      <a:lumMod val="75000"/>
                    </a:schemeClr>
                  </a:gs>
                  <a:gs pos="63000">
                    <a:schemeClr val="tx2">
                      <a:lumMod val="7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s-EC" b="1" dirty="0" smtClean="0">
                <a:ln w="1905"/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6300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Ortiz Alex</a:t>
            </a:r>
            <a:r>
              <a:rPr lang="es-EC" b="1" dirty="0" smtClean="0">
                <a:ln w="1905"/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7800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</a:t>
            </a:r>
            <a:endParaRPr lang="es-EC" b="1" dirty="0">
              <a:ln w="1905"/>
              <a:gradFill>
                <a:gsLst>
                  <a:gs pos="0">
                    <a:schemeClr val="tx2">
                      <a:lumMod val="75000"/>
                    </a:schemeClr>
                  </a:gs>
                  <a:gs pos="78000">
                    <a:schemeClr val="tx2">
                      <a:lumMod val="75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4 Imagen" descr="C:\Users\User\Desktop\Espol1-300x29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6" y="123385"/>
            <a:ext cx="1368152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1" name="10 Imagen" descr="C:\Users\jzevallos\Desktop\logoMSI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36" y="253675"/>
            <a:ext cx="1170048" cy="1157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76" y="4822955"/>
            <a:ext cx="3593976" cy="14106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5" y="4867710"/>
            <a:ext cx="3676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 smtClean="0"/>
              <a:t>CONCLUSIONES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2" name="Rectángulo 1"/>
          <p:cNvSpPr/>
          <p:nvPr/>
        </p:nvSpPr>
        <p:spPr>
          <a:xfrm>
            <a:off x="457200" y="1885244"/>
            <a:ext cx="8229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C" sz="2200" dirty="0"/>
              <a:t>Considerando el rendimiento de ciertas operaciones, se muestra como resultado que no todas las bases de datos </a:t>
            </a:r>
            <a:r>
              <a:rPr lang="es-EC" sz="2200" dirty="0" err="1"/>
              <a:t>NoSql</a:t>
            </a:r>
            <a:r>
              <a:rPr lang="es-EC" sz="2200" dirty="0"/>
              <a:t> se desempeñan mejor que las bases de datos </a:t>
            </a:r>
            <a:r>
              <a:rPr lang="es-EC" sz="2200" dirty="0" err="1"/>
              <a:t>SQLPor</a:t>
            </a:r>
            <a:r>
              <a:rPr lang="es-EC" sz="2200" dirty="0"/>
              <a:t> cada base de datos, el rendimiento varía con cada operación.</a:t>
            </a:r>
          </a:p>
          <a:p>
            <a:pPr lvl="0" algn="just"/>
            <a:r>
              <a:rPr lang="es-EC" sz="2200" dirty="0" err="1"/>
              <a:t>NoSQL</a:t>
            </a:r>
            <a:r>
              <a:rPr lang="es-EC" sz="2200" dirty="0"/>
              <a:t> pretende satisfacer los requisitos para el funcionamiento de Big Data</a:t>
            </a:r>
          </a:p>
          <a:p>
            <a:pPr lvl="0" algn="just"/>
            <a:r>
              <a:rPr lang="es-EC" sz="2200" dirty="0"/>
              <a:t>Las bases de datos SQL con más comunes puestos que presentan facilidad de acceso, velocidad y escalabilidad</a:t>
            </a:r>
          </a:p>
          <a:p>
            <a:pPr lvl="0"/>
            <a:r>
              <a:rPr lang="es-EC" dirty="0" smtClean="0"/>
              <a:t>.</a:t>
            </a:r>
            <a:endParaRPr lang="es-EC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76" y="4822955"/>
            <a:ext cx="3593976" cy="14106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6" y="5026173"/>
            <a:ext cx="3676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/>
              <a:t>Bases Relacionales (SQL)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904677"/>
            <a:ext cx="2134081" cy="71873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7200" y="1885244"/>
            <a:ext cx="8229600" cy="253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C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una estructura de datos compuesta por la suma de tablas que contienen registros y cada registro contiene celdas. Los registros se diferencian de los demás a través de una clave única.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C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 diferentes tipos de relaciones entre tablas, las mismas que permiten consultar la información haciendo diferentes tipos de combinaciones.</a:t>
            </a:r>
            <a:endParaRPr lang="es-EC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 smtClean="0"/>
              <a:t>Ventajas (SQL</a:t>
            </a:r>
            <a:r>
              <a:rPr lang="es-EC" b="1" u="sng" dirty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944986"/>
            <a:ext cx="1991320" cy="67065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7200" y="1885244"/>
            <a:ext cx="8229600" cy="311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Alrededor de 40 años de madurez del modelo.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Consultas pueden realizarse a una gran cantidad de información velozmente.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Estándares bien definidos.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Lenguaje SQL sencillo de usar.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Los datos solo se graban una vez.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Buen nivel de seguridad.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Facilidad para implementar nuevos requerimientos.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C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 smtClean="0"/>
              <a:t>Desventajas (SQL</a:t>
            </a:r>
            <a:r>
              <a:rPr lang="es-EC" b="1" u="sng" dirty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880003"/>
            <a:ext cx="2207344" cy="74340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7200" y="1885244"/>
            <a:ext cx="8229600" cy="2151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Costo elevado.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Deficiencia con datos gráficos, multimedia, etc.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Algunos fabricantes crean características propias para asegurar mantener a los clientes.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Bloques de texto no se manipulan de manera sencilla.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C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 smtClean="0"/>
              <a:t>Ejemplos (SQL</a:t>
            </a:r>
            <a:r>
              <a:rPr lang="es-EC" b="1" u="sng" dirty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858584"/>
            <a:ext cx="2207344" cy="74340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57200" y="1885244"/>
            <a:ext cx="8229600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C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59632" y="1550428"/>
            <a:ext cx="4572001" cy="28751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C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C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endParaRPr lang="es-EC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lang="es-EC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C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endParaRPr lang="es-EC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DB2</a:t>
            </a:r>
            <a:endParaRPr lang="es-EC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/>
              <a:t>Bases </a:t>
            </a:r>
            <a:r>
              <a:rPr lang="es-EC" b="1" u="sng" dirty="0" smtClean="0"/>
              <a:t>No Relacionales (</a:t>
            </a:r>
            <a:r>
              <a:rPr lang="es-EC" b="1" u="sng" dirty="0" err="1" smtClean="0"/>
              <a:t>NoSQL</a:t>
            </a:r>
            <a:r>
              <a:rPr lang="es-EC" b="1" u="sng" dirty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2" name="Rectángulo 1"/>
          <p:cNvSpPr/>
          <p:nvPr/>
        </p:nvSpPr>
        <p:spPr>
          <a:xfrm>
            <a:off x="457200" y="1885244"/>
            <a:ext cx="822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/>
              <a:t>Las bases de datos no relacionales o </a:t>
            </a:r>
            <a:r>
              <a:rPr lang="es-EC" sz="2200" dirty="0" err="1"/>
              <a:t>NoSQL</a:t>
            </a:r>
            <a:r>
              <a:rPr lang="es-EC" sz="2200" dirty="0"/>
              <a:t> como se las conoce, son sistemas de gestión de información que no cumple un esquema fijo para almacenar datos a diferencia de los modelos relacionales entre entidades o tablas.</a:t>
            </a:r>
          </a:p>
          <a:p>
            <a:pPr algn="just"/>
            <a:r>
              <a:rPr lang="es-EC" sz="2200" dirty="0"/>
              <a:t>Estos esquemas son muy flexibles en su formato e incluso pueden diferir un registro de otro en una misma estructura de datos.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83" y="5736478"/>
            <a:ext cx="1796988" cy="7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 smtClean="0"/>
              <a:t>Ventajas (</a:t>
            </a:r>
            <a:r>
              <a:rPr lang="es-EC" b="1" u="sng" dirty="0" err="1" smtClean="0"/>
              <a:t>NoSQL</a:t>
            </a:r>
            <a:r>
              <a:rPr lang="es-EC" b="1" u="sng" dirty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2" name="Rectángulo 1"/>
          <p:cNvSpPr/>
          <p:nvPr/>
        </p:nvSpPr>
        <p:spPr>
          <a:xfrm>
            <a:off x="457200" y="1885244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Pueden distribuirse entre varios equipos para mejorar el desempeño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Son flexibles en el modelo de los datos a guardar, es decir un registro en la misma tabla o columna puede ser totalmente diferente a otro registro almacenado en la misma columna o tabla.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La información también puede estar distribuida en diferentes nodos y todos en conjunto pueden formar una sola base de datos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Por lo general procesan los datos más rápido que las bases de datos relacionales ya que sus estructuras de datos son mucho más simples.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925411"/>
            <a:ext cx="1778338" cy="6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 smtClean="0"/>
              <a:t>Ventajas (</a:t>
            </a:r>
            <a:r>
              <a:rPr lang="es-EC" b="1" u="sng" dirty="0" err="1" smtClean="0"/>
              <a:t>NoSQL</a:t>
            </a:r>
            <a:r>
              <a:rPr lang="es-EC" b="1" u="sng" dirty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2" name="Rectángulo 1"/>
          <p:cNvSpPr/>
          <p:nvPr/>
        </p:nvSpPr>
        <p:spPr>
          <a:xfrm>
            <a:off x="457200" y="1885244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Pueden distribuirse entre varios equipos para mejorar el desempeño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Son flexibles en el modelo de los datos a guardar, es decir un registro en la misma tabla o columna puede ser totalmente diferente a otro registro almacenado en la misma columna o tabla.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La información también puede estar distribuida en diferentes nodos y todos en conjunto pueden formar una sola base de datos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C" sz="2200" dirty="0"/>
              <a:t>Por lo general procesan los datos más rápido que las bases de datos relacionales ya que sus estructuras de datos son mucho más simples.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928947"/>
            <a:ext cx="1778338" cy="6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pie de página"/>
          <p:cNvSpPr txBox="1">
            <a:spLocks/>
          </p:cNvSpPr>
          <p:nvPr/>
        </p:nvSpPr>
        <p:spPr bwMode="auto">
          <a:xfrm>
            <a:off x="2260104" y="6453336"/>
            <a:ext cx="4688160" cy="3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MSIG </a:t>
            </a:r>
            <a:r>
              <a:rPr lang="es-ES" b="1" dirty="0" smtClean="0">
                <a:solidFill>
                  <a:schemeClr val="bg1"/>
                </a:solidFill>
              </a:rPr>
              <a:t>– Tecnologías Web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9384" y="742244"/>
            <a:ext cx="8229600" cy="1143000"/>
          </a:xfrm>
        </p:spPr>
        <p:txBody>
          <a:bodyPr/>
          <a:lstStyle/>
          <a:p>
            <a:r>
              <a:rPr lang="es-EC" b="1" u="sng" dirty="0" smtClean="0"/>
              <a:t>Ejemplos (</a:t>
            </a:r>
            <a:r>
              <a:rPr lang="es-EC" b="1" u="sng" dirty="0" err="1" smtClean="0"/>
              <a:t>NoSQL</a:t>
            </a:r>
            <a:r>
              <a:rPr lang="es-EC" b="1" u="sng" dirty="0"/>
              <a:t>)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2" name="Rectángulo 1"/>
          <p:cNvSpPr/>
          <p:nvPr/>
        </p:nvSpPr>
        <p:spPr>
          <a:xfrm>
            <a:off x="457200" y="1885244"/>
            <a:ext cx="8229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C" sz="2200" b="1" dirty="0" err="1"/>
              <a:t>MongoDb</a:t>
            </a:r>
            <a:r>
              <a:rPr lang="es-EC" sz="2200" b="1" dirty="0"/>
              <a:t>: </a:t>
            </a:r>
            <a:r>
              <a:rPr lang="es-EC" sz="2200" dirty="0"/>
              <a:t>Base de datos orientada a documentos, donde cada registro va almacenado en dentro de documentos en formato </a:t>
            </a:r>
            <a:r>
              <a:rPr lang="es-EC" sz="2200" dirty="0" err="1"/>
              <a:t>json</a:t>
            </a:r>
            <a:r>
              <a:rPr lang="es-EC" sz="2200" dirty="0"/>
              <a:t>.</a:t>
            </a:r>
          </a:p>
          <a:p>
            <a:pPr lvl="0" algn="just"/>
            <a:r>
              <a:rPr lang="es-EC" sz="2200" b="1" dirty="0" err="1"/>
              <a:t>CouchDb</a:t>
            </a:r>
            <a:r>
              <a:rPr lang="es-EC" sz="2200" b="1" dirty="0"/>
              <a:t>: </a:t>
            </a:r>
            <a:r>
              <a:rPr lang="es-EC" sz="2200" dirty="0"/>
              <a:t>Base de datos don la información se guarda en un esquema de clave-valor, cada registro tiene un formato independiente y una clave única en toda la base de datos.</a:t>
            </a:r>
          </a:p>
          <a:p>
            <a:pPr lvl="0" algn="just"/>
            <a:r>
              <a:rPr lang="es-EC" sz="2200" b="1" dirty="0" err="1"/>
              <a:t>Redis</a:t>
            </a:r>
            <a:r>
              <a:rPr lang="es-EC" sz="2200" b="1" dirty="0"/>
              <a:t>: </a:t>
            </a:r>
            <a:r>
              <a:rPr lang="es-EC" sz="2200" dirty="0"/>
              <a:t>Otra base de datos que implementa el esquema clave-valor </a:t>
            </a:r>
          </a:p>
          <a:p>
            <a:pPr lvl="0" algn="just"/>
            <a:r>
              <a:rPr lang="es-EC" sz="2200" b="1" dirty="0"/>
              <a:t>Casandra: </a:t>
            </a:r>
            <a:r>
              <a:rPr lang="es-EC" sz="2200" dirty="0"/>
              <a:t>Base de datos orientada también de clave valor y orientada a columnas</a:t>
            </a:r>
          </a:p>
          <a:p>
            <a:pPr lvl="0" algn="just"/>
            <a:r>
              <a:rPr lang="es-EC" sz="2200" b="1" dirty="0"/>
              <a:t>Neo4j: </a:t>
            </a:r>
            <a:r>
              <a:rPr lang="es-EC" sz="2200" dirty="0"/>
              <a:t>Base de datos orientada a grafos, donde puede </a:t>
            </a:r>
            <a:r>
              <a:rPr lang="es-EC" sz="2200" dirty="0" err="1"/>
              <a:t>gurdar</a:t>
            </a:r>
            <a:r>
              <a:rPr lang="es-EC" sz="2200" dirty="0"/>
              <a:t> valores y encontrar las relaciones entre ellos.</a:t>
            </a:r>
          </a:p>
          <a:p>
            <a:pPr lvl="0"/>
            <a:r>
              <a:rPr lang="es-EC" sz="2200" dirty="0" smtClean="0"/>
              <a:t>.</a:t>
            </a:r>
            <a:endParaRPr lang="es-EC" sz="2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24" y="6053976"/>
            <a:ext cx="1436948" cy="5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55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755</Template>
  <TotalTime>913</TotalTime>
  <Words>639</Words>
  <Application>Microsoft Office PowerPoint</Application>
  <PresentationFormat>Presentación en pantalla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755</vt:lpstr>
      <vt:lpstr>Bases de Datos Relacionales y no Relacionales</vt:lpstr>
      <vt:lpstr>Bases Relacionales (SQL) </vt:lpstr>
      <vt:lpstr>Ventajas (SQL) </vt:lpstr>
      <vt:lpstr>Desventajas (SQL) </vt:lpstr>
      <vt:lpstr>Ejemplos (SQL) </vt:lpstr>
      <vt:lpstr>Bases No Relacionales (NoSQL) </vt:lpstr>
      <vt:lpstr>Ventajas (NoSQL) </vt:lpstr>
      <vt:lpstr>Ventajas (NoSQL) </vt:lpstr>
      <vt:lpstr>Ejemplos (NoSQL) </vt:lpstr>
      <vt:lpstr>CONCLUSIONES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empresa x inicio sus actividades hace 10 años , cuya actividad economica es la de dar mantenimiento a componentes de contenedores y venta de suministros de los contenedores. Es una empresa familiar que actualmente cuenta con  35 empleados y se encuentra dividiido en las siguientes areas.</dc:title>
  <dc:creator>User</dc:creator>
  <cp:lastModifiedBy>Jonathan</cp:lastModifiedBy>
  <cp:revision>82</cp:revision>
  <dcterms:created xsi:type="dcterms:W3CDTF">2017-08-30T00:26:47Z</dcterms:created>
  <dcterms:modified xsi:type="dcterms:W3CDTF">2018-03-17T13:31:11Z</dcterms:modified>
</cp:coreProperties>
</file>