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665" userDrawn="1">
          <p15:clr>
            <a:srgbClr val="A4A3A4"/>
          </p15:clr>
        </p15:guide>
        <p15:guide id="3" orient="horz" pos="3861" userDrawn="1">
          <p15:clr>
            <a:srgbClr val="A4A3A4"/>
          </p15:clr>
        </p15:guide>
        <p15:guide id="4" pos="7038" userDrawn="1">
          <p15:clr>
            <a:srgbClr val="A4A3A4"/>
          </p15:clr>
        </p15:guide>
        <p15:guide id="5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64" y="224"/>
      </p:cViewPr>
      <p:guideLst>
        <p:guide orient="horz" pos="459"/>
        <p:guide pos="665"/>
        <p:guide orient="horz" pos="3861"/>
        <p:guide pos="703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B1C95-C037-47B9-8EDA-768C9AAAD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F8452-969C-40FE-9C9D-B20E24641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02A9C-5414-490E-B2C2-25482AE9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D931-6286-45C6-B5B9-9D9944A04AB0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C8420-09B9-4958-8647-4A6EA59E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D3414-4074-4AF7-B961-957B1061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CCDB-3D5C-4ABE-A402-7835162E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2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23B4-32FF-4893-9F99-1DABB65B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C1295-67B1-4E45-ABBF-82E6346F1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20EB2-B2CD-4339-964B-71986A8B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D931-6286-45C6-B5B9-9D9944A04AB0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57018-0631-438D-8B43-D4685A80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66DBE-EB6C-4C1E-856F-3609D0DE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CCDB-3D5C-4ABE-A402-7835162E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0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AD613A-F0B0-49FB-BAB0-DE7F2F809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03C41-9FFC-43D7-93BA-EFDA34178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35F96-4123-4E2B-8EE7-94BBDF8FA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D931-6286-45C6-B5B9-9D9944A04AB0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B43A6-66AF-42FD-A380-EA261264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E921A-AC40-4808-B33B-32530FD9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CCDB-3D5C-4ABE-A402-7835162E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4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C7FB-1EDD-4F8B-8ECC-AB60CEB3C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FA9EB-D6DF-4BA0-B6C0-28A1E397B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512BD-C517-4193-B83F-14E2E71D0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D931-6286-45C6-B5B9-9D9944A04AB0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0C737-843F-4D6A-92CA-804B5042C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105CD-0024-41BD-A64C-1F49F091F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CCDB-3D5C-4ABE-A402-7835162E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8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0BAE-5689-466F-8597-4617E70F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FBBE0-AC91-4A6F-8215-B3C2FD74F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07942-EC03-4609-9B45-90E93798B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D931-6286-45C6-B5B9-9D9944A04AB0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32304-241B-4431-A1CA-A520D6830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F755E-D667-4D82-BA4C-019F7272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CCDB-3D5C-4ABE-A402-7835162E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3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D1F9-D5A4-483D-9C60-13DC952F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D8096-B2D2-4C6D-B76D-D9212FCA9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4F46B-8030-4F31-91F5-0D9C9852D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67D7F-3420-42E5-B051-8EE3AC0A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D931-6286-45C6-B5B9-9D9944A04AB0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15988-F0B3-427F-8864-20DAB88A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4C7D2-D70F-4C7A-A143-228AA7FA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CCDB-3D5C-4ABE-A402-7835162E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0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973E-8E04-4099-A2D9-06F4F764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1BFAB-E1CD-4E0E-B7CD-4CA0DD046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A6B19-5DC6-4EC6-A50F-8D4558CDF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50827-04EE-4B15-978D-6C716D5CB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25DF28-4D9E-41A4-86F0-61E0B7060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75F28F-36D0-485F-A61A-31ADEFE1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D931-6286-45C6-B5B9-9D9944A04AB0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C8522D-51F2-447A-84EA-5DD51D53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C62D2-99B7-4132-879E-A0715539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CCDB-3D5C-4ABE-A402-7835162E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8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F0659-03FF-4080-ADA0-DA374395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36A26F-AA99-492B-B032-0B5BED34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D931-6286-45C6-B5B9-9D9944A04AB0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DCD45-6C8E-4A7F-8001-B8F9E5822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94D6E-02B0-4982-B3F6-5622A9B3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CCDB-3D5C-4ABE-A402-7835162E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0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5CE3A4-A2E4-4483-BF86-0ED4C77F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D931-6286-45C6-B5B9-9D9944A04AB0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6A66D-D77B-4C69-88BF-7EA97FA4E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3D036-78A9-416C-B2A3-9B357885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CCDB-3D5C-4ABE-A402-7835162E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5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5CE4-F153-4876-BF69-DFD1F485A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A1EEC-4B58-4307-BCE1-E6CE3F19E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8A551-D2A1-429B-B88B-771B052D4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17141-7C18-4D6A-BF51-3CE82B3FD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D931-6286-45C6-B5B9-9D9944A04AB0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509CB-B2BE-45D9-9E4D-1EF5A9436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B5D1C-FC87-4A3C-AF98-081CD792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CCDB-3D5C-4ABE-A402-7835162E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8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A743F-CBF5-4445-AF7F-84EC29F02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A97543-562F-4BF4-AC62-C7B3ED1CC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D7A77-603D-4D5B-88A2-93A23996E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83DD5-53D1-4852-98FD-5F85F8FD6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D931-6286-45C6-B5B9-9D9944A04AB0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F569C-9408-4D0D-96BD-255583476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A6378-C862-45BD-B637-7960223B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CCCDB-3D5C-4ABE-A402-7835162E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0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EC1FC9-EBB9-48CC-94B0-4422A6DC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89928-F775-41F9-928D-0BCB24C55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0E6C1-903D-40F1-8752-752F29580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DD931-6286-45C6-B5B9-9D9944A04AB0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E9B55-4F7F-4A83-A77F-483A6EC9B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C64AE-5255-4CE6-8362-2C1331F8C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CCCDB-3D5C-4ABE-A402-7835162E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7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8368-E603-4B0A-B9D0-B317E7FED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Candy Shop </a:t>
            </a:r>
            <a:r>
              <a:rPr lang="es-MX" dirty="0" err="1"/>
              <a:t>Exercise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68F53-DAF8-4527-AA25-311751424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Python - </a:t>
            </a:r>
            <a:r>
              <a:rPr lang="es-MX" dirty="0" err="1"/>
              <a:t>Lesson</a:t>
            </a:r>
            <a:r>
              <a:rPr lang="es-MX" dirty="0"/>
              <a:t> 2 – </a:t>
            </a:r>
            <a:r>
              <a:rPr lang="es-MX" dirty="0" err="1"/>
              <a:t>Activity</a:t>
            </a:r>
            <a:r>
              <a:rPr lang="es-MX" dirty="0"/>
              <a:t> 3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EABF5F-72B8-4DEA-A59B-F724FBF62E78}"/>
              </a:ext>
            </a:extLst>
          </p:cNvPr>
          <p:cNvSpPr/>
          <p:nvPr/>
        </p:nvSpPr>
        <p:spPr>
          <a:xfrm>
            <a:off x="1055687" y="728663"/>
            <a:ext cx="10117137" cy="54006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C322191-21DE-4266-A308-93FA20B422E6}"/>
              </a:ext>
            </a:extLst>
          </p:cNvPr>
          <p:cNvSpPr txBox="1">
            <a:spLocks/>
          </p:cNvSpPr>
          <p:nvPr/>
        </p:nvSpPr>
        <p:spPr>
          <a:xfrm>
            <a:off x="9186863" y="5800725"/>
            <a:ext cx="1963738" cy="316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600" dirty="0"/>
              <a:t>Gustavo Maldonado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6916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DE3ACE-B598-490A-BC6E-7F643674D448}"/>
              </a:ext>
            </a:extLst>
          </p:cNvPr>
          <p:cNvSpPr/>
          <p:nvPr/>
        </p:nvSpPr>
        <p:spPr>
          <a:xfrm>
            <a:off x="1056485" y="728663"/>
            <a:ext cx="10117137" cy="54006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3F6C3-5DCC-4E42-A3EB-AAF34981BFDF}"/>
              </a:ext>
            </a:extLst>
          </p:cNvPr>
          <p:cNvSpPr txBox="1">
            <a:spLocks/>
          </p:cNvSpPr>
          <p:nvPr/>
        </p:nvSpPr>
        <p:spPr>
          <a:xfrm>
            <a:off x="1055689" y="728664"/>
            <a:ext cx="10117136" cy="1000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err="1"/>
              <a:t>Print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options</a:t>
            </a:r>
            <a:r>
              <a:rPr lang="es-MX" dirty="0"/>
              <a:t> </a:t>
            </a:r>
            <a:r>
              <a:rPr lang="es-MX" dirty="0" err="1"/>
              <a:t>using</a:t>
            </a:r>
            <a:r>
              <a:rPr lang="es-MX" dirty="0"/>
              <a:t> a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Iteration</a:t>
            </a:r>
            <a:r>
              <a:rPr lang="es-MX" dirty="0"/>
              <a:t>:</a:t>
            </a:r>
          </a:p>
          <a:p>
            <a:pPr lvl="1"/>
            <a:r>
              <a:rPr lang="es-MX" sz="1800" dirty="0" err="1"/>
              <a:t>Using</a:t>
            </a:r>
            <a:r>
              <a:rPr lang="es-MX" sz="1800" dirty="0"/>
              <a:t> </a:t>
            </a:r>
            <a:r>
              <a:rPr lang="es-MX" sz="1800" dirty="0" err="1"/>
              <a:t>for</a:t>
            </a:r>
            <a:r>
              <a:rPr lang="es-MX" sz="1800" dirty="0"/>
              <a:t>, </a:t>
            </a:r>
            <a:r>
              <a:rPr lang="es-MX" sz="1800" dirty="0" err="1"/>
              <a:t>the</a:t>
            </a:r>
            <a:r>
              <a:rPr lang="es-MX" sz="1800" dirty="0"/>
              <a:t> </a:t>
            </a:r>
            <a:r>
              <a:rPr lang="es-MX" sz="1800" dirty="0" err="1"/>
              <a:t>print</a:t>
            </a:r>
            <a:r>
              <a:rPr lang="es-MX" sz="1800" dirty="0"/>
              <a:t> shows 1 </a:t>
            </a:r>
            <a:r>
              <a:rPr lang="es-MX" sz="1800" dirty="0" err="1"/>
              <a:t>by</a:t>
            </a:r>
            <a:r>
              <a:rPr lang="es-MX" sz="1800" dirty="0"/>
              <a:t> 1 </a:t>
            </a:r>
            <a:r>
              <a:rPr lang="es-MX" sz="1800" dirty="0" err="1"/>
              <a:t>from</a:t>
            </a:r>
            <a:r>
              <a:rPr lang="es-MX" sz="1800" dirty="0"/>
              <a:t> data </a:t>
            </a:r>
            <a:r>
              <a:rPr lang="es-MX" sz="1800" dirty="0" err="1"/>
              <a:t>save</a:t>
            </a:r>
            <a:r>
              <a:rPr lang="es-MX" sz="1800" dirty="0"/>
              <a:t> in </a:t>
            </a:r>
            <a:r>
              <a:rPr lang="es-MX" sz="1800" dirty="0" err="1"/>
              <a:t>candy_cart</a:t>
            </a:r>
            <a:r>
              <a:rPr lang="es-MX" sz="18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4FD07-9117-46E4-BD89-69ADA14EA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6" y="1835943"/>
            <a:ext cx="7572375" cy="1143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D8F5CEB3-E8CB-48FA-B0C1-3E894150B5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56123" y="3723693"/>
                <a:ext cx="4439444" cy="203417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MX" sz="180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s-MX" sz="1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𝑐𝑎𝑛𝑑𝑦</m:t>
                    </m:r>
                    <m:r>
                      <a:rPr lang="es-MX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800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s-MX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𝑐𝑎𝑛𝑑𝑦</m:t>
                    </m:r>
                    <m:r>
                      <a:rPr lang="es-MX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s-MX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𝑐𝑎𝑟𝑡</m:t>
                    </m:r>
                  </m:oMath>
                </a14:m>
                <a:r>
                  <a:rPr lang="en-US" sz="1200" i="1" dirty="0"/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𝑝𝑟𝑖𝑛𝑡</m:t>
                      </m:r>
                      <m:d>
                        <m:d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𝑐𝑎𝑛𝑑𝑦</m:t>
                          </m:r>
                        </m:e>
                      </m:d>
                    </m:oMath>
                  </m:oMathPara>
                </a14:m>
                <a:endParaRPr lang="es-MX" sz="1800" b="0" i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800" i="1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𝑝𝑟𝑖𝑛𝑡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𝑐𝑎𝑛𝑑𝑦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𝑐𝑎𝑟𝑡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𝑜𝑝𝑡𝑖𝑜𝑛𝑠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 1.</m:t>
                      </m:r>
                    </m:oMath>
                  </m:oMathPara>
                </a14:m>
                <a:endParaRPr lang="es-MX" sz="1800" b="0" i="1" dirty="0"/>
              </a:p>
              <a:p>
                <a:pPr marL="0" indent="0">
                  <a:buNone/>
                </a:pPr>
                <a:r>
                  <a:rPr lang="en-US" sz="1200" i="1" dirty="0"/>
                  <a:t>*The variable “candy” is not linked to the first candy; it just helps to as variable to print.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D8F5CEB3-E8CB-48FA-B0C1-3E894150B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123" y="3723693"/>
                <a:ext cx="4439444" cy="2034170"/>
              </a:xfrm>
              <a:prstGeom prst="rect">
                <a:avLst/>
              </a:prstGeom>
              <a:blipFill>
                <a:blip r:embed="rId3"/>
                <a:stretch>
                  <a:fillRect l="-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ubtitle 2">
            <a:extLst>
              <a:ext uri="{FF2B5EF4-FFF2-40B4-BE49-F238E27FC236}">
                <a16:creationId xmlns:a16="http://schemas.microsoft.com/office/drawing/2014/main" id="{ABDE753E-508B-4273-B49D-A33D6FDCAF2B}"/>
              </a:ext>
            </a:extLst>
          </p:cNvPr>
          <p:cNvSpPr txBox="1">
            <a:spLocks/>
          </p:cNvSpPr>
          <p:nvPr/>
        </p:nvSpPr>
        <p:spPr>
          <a:xfrm>
            <a:off x="3046429" y="3371257"/>
            <a:ext cx="1058832" cy="464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800" u="sng" dirty="0"/>
              <a:t>FOR:</a:t>
            </a:r>
            <a:endParaRPr lang="en-US" sz="1800" u="sng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A033AE14-7425-49DD-BADB-25E0D71AAA8C}"/>
              </a:ext>
            </a:extLst>
          </p:cNvPr>
          <p:cNvSpPr/>
          <p:nvPr/>
        </p:nvSpPr>
        <p:spPr>
          <a:xfrm>
            <a:off x="5915461" y="3493353"/>
            <a:ext cx="350044" cy="19716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98E7C3D-5D3A-41EB-9E2B-B16A99B176E0}"/>
              </a:ext>
            </a:extLst>
          </p:cNvPr>
          <p:cNvSpPr txBox="1">
            <a:spLocks/>
          </p:cNvSpPr>
          <p:nvPr/>
        </p:nvSpPr>
        <p:spPr>
          <a:xfrm>
            <a:off x="8102614" y="3371256"/>
            <a:ext cx="1058832" cy="464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800" u="sng" dirty="0"/>
              <a:t>RESULT:</a:t>
            </a:r>
            <a:endParaRPr lang="en-US" sz="1800" u="sn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544C00-289E-4F1A-8D77-5E8830062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562" y="3723693"/>
            <a:ext cx="21717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53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C76E6-9A30-4433-98EC-9EEC04CB08F7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BONUS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0868E4-7938-4DA6-A029-FB017EC8F0F6}"/>
              </a:ext>
            </a:extLst>
          </p:cNvPr>
          <p:cNvSpPr/>
          <p:nvPr/>
        </p:nvSpPr>
        <p:spPr>
          <a:xfrm>
            <a:off x="1055687" y="728663"/>
            <a:ext cx="10117137" cy="54006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93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D26E5A-D6EE-4170-A980-DB50E5C20264}"/>
              </a:ext>
            </a:extLst>
          </p:cNvPr>
          <p:cNvSpPr/>
          <p:nvPr/>
        </p:nvSpPr>
        <p:spPr>
          <a:xfrm>
            <a:off x="1056485" y="728663"/>
            <a:ext cx="10117137" cy="54006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7D063-C0D0-4EB4-B598-CAA9C1C3A8E6}"/>
              </a:ext>
            </a:extLst>
          </p:cNvPr>
          <p:cNvSpPr txBox="1">
            <a:spLocks/>
          </p:cNvSpPr>
          <p:nvPr/>
        </p:nvSpPr>
        <p:spPr>
          <a:xfrm>
            <a:off x="1055689" y="728664"/>
            <a:ext cx="10117136" cy="1000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err="1"/>
              <a:t>While</a:t>
            </a:r>
            <a:r>
              <a:rPr lang="es-MX" dirty="0"/>
              <a:t> – Ask </a:t>
            </a:r>
            <a:r>
              <a:rPr lang="es-MX" dirty="0" err="1"/>
              <a:t>how</a:t>
            </a:r>
            <a:r>
              <a:rPr lang="es-MX" dirty="0"/>
              <a:t> </a:t>
            </a:r>
            <a:r>
              <a:rPr lang="es-MX" dirty="0" err="1"/>
              <a:t>many</a:t>
            </a:r>
            <a:r>
              <a:rPr lang="es-MX" dirty="0"/>
              <a:t> </a:t>
            </a:r>
            <a:r>
              <a:rPr lang="es-MX" dirty="0" err="1"/>
              <a:t>candies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person</a:t>
            </a:r>
            <a:r>
              <a:rPr lang="es-MX" dirty="0"/>
              <a:t> </a:t>
            </a:r>
            <a:r>
              <a:rPr lang="es-MX" dirty="0" err="1"/>
              <a:t>wants</a:t>
            </a:r>
            <a:r>
              <a:rPr lang="es-MX" dirty="0"/>
              <a:t>:</a:t>
            </a:r>
          </a:p>
          <a:p>
            <a:pPr lvl="1"/>
            <a:r>
              <a:rPr lang="es-MX" sz="1800" dirty="0" err="1"/>
              <a:t>answer</a:t>
            </a:r>
            <a:r>
              <a:rPr lang="es-MX" sz="1800" dirty="0"/>
              <a:t>: variable 6, set as “yes” </a:t>
            </a:r>
            <a:r>
              <a:rPr lang="es-MX" sz="1800" dirty="0" err="1"/>
              <a:t>for</a:t>
            </a:r>
            <a:r>
              <a:rPr lang="es-MX" sz="1800" dirty="0"/>
              <a:t> </a:t>
            </a:r>
            <a:r>
              <a:rPr lang="es-MX" sz="1800" dirty="0" err="1"/>
              <a:t>asking</a:t>
            </a:r>
            <a:r>
              <a:rPr lang="es-MX" sz="1800" dirty="0"/>
              <a:t> </a:t>
            </a:r>
            <a:r>
              <a:rPr lang="es-MX" sz="1800" dirty="0" err="1"/>
              <a:t>the</a:t>
            </a:r>
            <a:r>
              <a:rPr lang="es-MX" sz="1800" dirty="0"/>
              <a:t> </a:t>
            </a:r>
            <a:r>
              <a:rPr lang="es-MX" sz="1800" dirty="0" err="1"/>
              <a:t>user</a:t>
            </a:r>
            <a:r>
              <a:rPr lang="es-MX" sz="1800" dirty="0"/>
              <a:t> </a:t>
            </a:r>
            <a:r>
              <a:rPr lang="es-MX" sz="1800" dirty="0" err="1"/>
              <a:t>if</a:t>
            </a:r>
            <a:r>
              <a:rPr lang="es-MX" sz="1800" dirty="0"/>
              <a:t> </a:t>
            </a:r>
            <a:r>
              <a:rPr lang="es-MX" sz="1800" dirty="0" err="1"/>
              <a:t>the</a:t>
            </a:r>
            <a:r>
              <a:rPr lang="es-MX" sz="1800" dirty="0"/>
              <a:t> </a:t>
            </a:r>
            <a:r>
              <a:rPr lang="es-MX" sz="1800" dirty="0" err="1"/>
              <a:t>want</a:t>
            </a:r>
            <a:r>
              <a:rPr lang="es-MX" sz="1800" dirty="0"/>
              <a:t> </a:t>
            </a:r>
            <a:r>
              <a:rPr lang="es-MX" sz="1800" dirty="0" err="1"/>
              <a:t>an</a:t>
            </a:r>
            <a:r>
              <a:rPr lang="es-MX" sz="1800" dirty="0"/>
              <a:t> extra </a:t>
            </a:r>
            <a:r>
              <a:rPr lang="es-MX" sz="1800" dirty="0" err="1"/>
              <a:t>candy</a:t>
            </a:r>
            <a:r>
              <a:rPr lang="es-MX" sz="1800" dirty="0"/>
              <a:t>.</a:t>
            </a:r>
          </a:p>
          <a:p>
            <a:pPr lvl="1"/>
            <a:r>
              <a:rPr lang="es-MX" sz="1800" dirty="0" err="1"/>
              <a:t>while</a:t>
            </a:r>
            <a:r>
              <a:rPr lang="es-MX" sz="1800" dirty="0"/>
              <a:t>: </a:t>
            </a:r>
            <a:r>
              <a:rPr lang="es-MX" sz="1800" dirty="0" err="1"/>
              <a:t>the</a:t>
            </a:r>
            <a:r>
              <a:rPr lang="es-MX" sz="1800" dirty="0"/>
              <a:t> </a:t>
            </a:r>
            <a:r>
              <a:rPr lang="es-MX" sz="1800" dirty="0" err="1"/>
              <a:t>iteration</a:t>
            </a:r>
            <a:r>
              <a:rPr lang="es-MX" sz="1800" dirty="0"/>
              <a:t> </a:t>
            </a:r>
            <a:r>
              <a:rPr lang="es-MX" sz="1800" dirty="0" err="1"/>
              <a:t>occurs</a:t>
            </a:r>
            <a:r>
              <a:rPr lang="es-MX" sz="1800" dirty="0"/>
              <a:t> </a:t>
            </a:r>
            <a:r>
              <a:rPr lang="es-MX" sz="1800" dirty="0" err="1"/>
              <a:t>while</a:t>
            </a:r>
            <a:r>
              <a:rPr lang="es-MX" sz="1800" dirty="0"/>
              <a:t> </a:t>
            </a:r>
            <a:r>
              <a:rPr lang="es-MX" sz="1800" dirty="0" err="1"/>
              <a:t>the</a:t>
            </a:r>
            <a:r>
              <a:rPr lang="es-MX" sz="1800" dirty="0"/>
              <a:t> </a:t>
            </a:r>
            <a:r>
              <a:rPr lang="es-MX" sz="1800" dirty="0" err="1"/>
              <a:t>parameter</a:t>
            </a:r>
            <a:r>
              <a:rPr lang="es-MX" sz="1800" dirty="0"/>
              <a:t> </a:t>
            </a:r>
            <a:r>
              <a:rPr lang="es-MX" sz="1800" dirty="0" err="1"/>
              <a:t>is</a:t>
            </a:r>
            <a:r>
              <a:rPr lang="es-MX" sz="1800" dirty="0"/>
              <a:t> </a:t>
            </a:r>
            <a:r>
              <a:rPr lang="es-MX" sz="1800" dirty="0" err="1"/>
              <a:t>met</a:t>
            </a:r>
            <a:r>
              <a:rPr lang="es-MX" sz="1800" dirty="0"/>
              <a:t>.</a:t>
            </a:r>
          </a:p>
          <a:p>
            <a:pPr lvl="1"/>
            <a:r>
              <a:rPr lang="es-MX" sz="1800" dirty="0" err="1"/>
              <a:t>allowance</a:t>
            </a:r>
            <a:r>
              <a:rPr lang="es-MX" sz="1800" dirty="0"/>
              <a:t> variable </a:t>
            </a:r>
            <a:r>
              <a:rPr lang="es-MX" sz="1800" dirty="0" err="1"/>
              <a:t>is</a:t>
            </a:r>
            <a:r>
              <a:rPr lang="es-MX" sz="1800" dirty="0"/>
              <a:t> removed </a:t>
            </a:r>
            <a:r>
              <a:rPr lang="es-MX" sz="1800" dirty="0" err="1"/>
              <a:t>by</a:t>
            </a:r>
            <a:r>
              <a:rPr lang="es-MX" sz="1800" dirty="0"/>
              <a:t> </a:t>
            </a:r>
            <a:r>
              <a:rPr lang="es-MX" sz="1800" dirty="0" err="1"/>
              <a:t>the</a:t>
            </a:r>
            <a:r>
              <a:rPr lang="es-MX" sz="1800" dirty="0"/>
              <a:t> </a:t>
            </a:r>
            <a:r>
              <a:rPr lang="es-MX" sz="1800" dirty="0" err="1"/>
              <a:t>while</a:t>
            </a:r>
            <a:r>
              <a:rPr lang="es-MX" sz="1800" dirty="0"/>
              <a:t> and </a:t>
            </a:r>
            <a:r>
              <a:rPr lang="es-MX" sz="1800" dirty="0" err="1"/>
              <a:t>also</a:t>
            </a:r>
            <a:r>
              <a:rPr lang="es-MX" sz="1800" dirty="0"/>
              <a:t> </a:t>
            </a:r>
            <a:r>
              <a:rPr lang="es-MX" sz="1800" dirty="0" err="1"/>
              <a:t>the</a:t>
            </a:r>
            <a:r>
              <a:rPr lang="es-MX" sz="1800" dirty="0"/>
              <a:t> </a:t>
            </a:r>
            <a:r>
              <a:rPr lang="es-MX" sz="1800" dirty="0" err="1"/>
              <a:t>for</a:t>
            </a:r>
            <a:r>
              <a:rPr lang="es-MX" sz="1800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7EA6C874-5FA3-4BFC-AD6A-56F5FD4B7D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08896" y="3945128"/>
                <a:ext cx="4533899" cy="212485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𝑤h𝑖𝑙𝑒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𝑎𝑛𝑠𝑤𝑒𝑟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=="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𝑦𝑒𝑠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𝑎𝑛𝑠𝑤𝑒𝑟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800" b="0" i="0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es-MX" sz="1800" b="0" i="0" smtClean="0">
                          <a:latin typeface="Cambria Math" panose="02040503050406030204" pitchFamily="18" charset="0"/>
                        </a:rPr>
                        <m:t>Would</m:t>
                      </m:r>
                      <m:r>
                        <m:rPr>
                          <m:nor/>
                        </m:rPr>
                        <a:rPr lang="es-MX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sz="1800" b="0" i="0" smtClean="0">
                          <a:latin typeface="Cambria Math" panose="02040503050406030204" pitchFamily="18" charset="0"/>
                        </a:rPr>
                        <m:t>you</m:t>
                      </m:r>
                      <m:r>
                        <m:rPr>
                          <m:nor/>
                        </m:rPr>
                        <a:rPr lang="es-MX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sz="1800" b="0" i="0" smtClean="0">
                          <a:latin typeface="Cambria Math" panose="02040503050406030204" pitchFamily="18" charset="0"/>
                        </a:rPr>
                        <m:t>like</m:t>
                      </m:r>
                      <m:r>
                        <m:rPr>
                          <m:nor/>
                        </m:rPr>
                        <a:rPr lang="es-MX" sz="1800" b="0" i="0" smtClean="0">
                          <a:latin typeface="Cambria Math" panose="02040503050406030204" pitchFamily="18" charset="0"/>
                        </a:rPr>
                        <m:t>…) 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")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𝑎𝑛𝑠𝑤𝑒𝑟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MX" sz="1800" b="0" i="0" smtClean="0">
                          <a:latin typeface="Cambria Math" panose="02040503050406030204" pitchFamily="18" charset="0"/>
                        </a:rPr>
                        <m:t>yes</m:t>
                      </m:r>
                    </m:oMath>
                  </m:oMathPara>
                </a14:m>
                <a:endParaRPr lang="es-MX" sz="18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MX" sz="1800" b="0" dirty="0"/>
                  <a:t>  </a:t>
                </a:r>
                <a14:m>
                  <m:oMath xmlns:m="http://schemas.openxmlformats.org/officeDocument/2006/math">
                    <m:r>
                      <a:rPr lang="es-MX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𝑎𝑛𝑠𝑤𝑒𝑟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s-MX" sz="1800" b="0" i="0" smtClean="0"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s-MX" sz="1800" b="0" i="0" smtClean="0">
                        <a:latin typeface="Cambria Math" panose="02040503050406030204" pitchFamily="18" charset="0"/>
                      </a:rPr>
                      <m:t>Would</m:t>
                    </m:r>
                    <m:r>
                      <m:rPr>
                        <m:nor/>
                      </m:rPr>
                      <a:rPr lang="es-MX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MX" sz="1800" b="0" i="0" smtClean="0">
                        <a:latin typeface="Cambria Math" panose="02040503050406030204" pitchFamily="18" charset="0"/>
                      </a:rPr>
                      <m:t>you</m:t>
                    </m:r>
                    <m:r>
                      <m:rPr>
                        <m:nor/>
                      </m:rPr>
                      <a:rPr lang="es-MX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MX" sz="1800" b="0" i="0" smtClean="0">
                        <a:latin typeface="Cambria Math" panose="02040503050406030204" pitchFamily="18" charset="0"/>
                      </a:rPr>
                      <m:t>like</m:t>
                    </m:r>
                    <m:r>
                      <m:rPr>
                        <m:nor/>
                      </m:rPr>
                      <a:rPr lang="es-MX" sz="1800" b="0" i="0" smtClean="0">
                        <a:latin typeface="Cambria Math" panose="02040503050406030204" pitchFamily="18" charset="0"/>
                      </a:rPr>
                      <m:t>…) 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")</m:t>
                    </m:r>
                  </m:oMath>
                </a14:m>
                <a:endParaRPr lang="es-MX" sz="1800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/>
                  <a:t>*If the variable is string, requires the </a:t>
                </a:r>
                <a:r>
                  <a:rPr lang="en-US" sz="1100" dirty="0">
                    <a:highlight>
                      <a:srgbClr val="FFFF00"/>
                    </a:highlight>
                  </a:rPr>
                  <a:t>“ “</a:t>
                </a:r>
                <a:r>
                  <a:rPr lang="en-US" sz="1100" dirty="0"/>
                  <a:t>. Do not forget the </a:t>
                </a:r>
                <a:r>
                  <a:rPr lang="en-US" sz="1100" dirty="0" err="1">
                    <a:highlight>
                      <a:srgbClr val="FFFF00"/>
                    </a:highlight>
                  </a:rPr>
                  <a:t>identation</a:t>
                </a:r>
                <a:r>
                  <a:rPr lang="en-US" sz="1100" dirty="0"/>
                  <a:t> &amp; </a:t>
                </a:r>
                <a:r>
                  <a:rPr lang="en-US" sz="1100" dirty="0">
                    <a:highlight>
                      <a:srgbClr val="FFFF00"/>
                    </a:highlight>
                  </a:rPr>
                  <a:t>:</a:t>
                </a:r>
                <a:r>
                  <a:rPr lang="en-US" sz="1100" dirty="0"/>
                  <a:t> (</a:t>
                </a:r>
                <a:r>
                  <a:rPr lang="en-US" sz="1100" dirty="0" err="1"/>
                  <a:t>sangría</a:t>
                </a:r>
                <a:r>
                  <a:rPr lang="en-US" sz="1100" dirty="0"/>
                  <a:t>) when using for &amp; while.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7EA6C874-5FA3-4BFC-AD6A-56F5FD4B7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896" y="3945128"/>
                <a:ext cx="4533899" cy="2124859"/>
              </a:xfrm>
              <a:prstGeom prst="rect">
                <a:avLst/>
              </a:prstGeom>
              <a:blipFill>
                <a:blip r:embed="rId2"/>
                <a:stretch>
                  <a:fillRect t="-2579" b="-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>
            <a:extLst>
              <a:ext uri="{FF2B5EF4-FFF2-40B4-BE49-F238E27FC236}">
                <a16:creationId xmlns:a16="http://schemas.microsoft.com/office/drawing/2014/main" id="{51BA598A-F392-4B3D-9B41-9325939B191E}"/>
              </a:ext>
            </a:extLst>
          </p:cNvPr>
          <p:cNvSpPr/>
          <p:nvPr/>
        </p:nvSpPr>
        <p:spPr>
          <a:xfrm>
            <a:off x="5915461" y="3874835"/>
            <a:ext cx="350044" cy="21044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A77047A-E9FB-411B-940B-243EDAE88121}"/>
              </a:ext>
            </a:extLst>
          </p:cNvPr>
          <p:cNvSpPr txBox="1">
            <a:spLocks/>
          </p:cNvSpPr>
          <p:nvPr/>
        </p:nvSpPr>
        <p:spPr>
          <a:xfrm>
            <a:off x="8106206" y="3508717"/>
            <a:ext cx="1058832" cy="464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800" u="sng" dirty="0"/>
              <a:t>RESULT:</a:t>
            </a:r>
            <a:endParaRPr lang="en-US" sz="1800" u="sng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0C227C8-6395-4AE1-B30C-A53E63AA274C}"/>
              </a:ext>
            </a:extLst>
          </p:cNvPr>
          <p:cNvSpPr txBox="1">
            <a:spLocks/>
          </p:cNvSpPr>
          <p:nvPr/>
        </p:nvSpPr>
        <p:spPr>
          <a:xfrm>
            <a:off x="2205944" y="3508717"/>
            <a:ext cx="2739803" cy="464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800" u="sng" dirty="0"/>
              <a:t>DEFINE VAR &amp; ASK INPUT:</a:t>
            </a:r>
            <a:endParaRPr lang="en-US" sz="1800" u="sn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CDB261-A547-4FDA-B0AC-56D921B6E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990" y="2158049"/>
            <a:ext cx="5314400" cy="126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E5914F-25F3-452F-B6A3-933AB8374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986" y="4116539"/>
            <a:ext cx="4503273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6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2E5D01-E000-440F-B66A-94195DC22F7B}"/>
              </a:ext>
            </a:extLst>
          </p:cNvPr>
          <p:cNvSpPr/>
          <p:nvPr/>
        </p:nvSpPr>
        <p:spPr>
          <a:xfrm>
            <a:off x="1055687" y="728663"/>
            <a:ext cx="10117137" cy="54006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D286E-199F-4EB1-A8F1-00796536DDBB}"/>
              </a:ext>
            </a:extLst>
          </p:cNvPr>
          <p:cNvSpPr txBox="1">
            <a:spLocks/>
          </p:cNvSpPr>
          <p:nvPr/>
        </p:nvSpPr>
        <p:spPr>
          <a:xfrm>
            <a:off x="1055689" y="728663"/>
            <a:ext cx="2380456" cy="464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err="1"/>
              <a:t>Instructions</a:t>
            </a:r>
            <a:r>
              <a:rPr lang="es-MX" dirty="0"/>
              <a:t>: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D9131E-D651-4644-8330-4C4E9B6DE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223" y="1279710"/>
            <a:ext cx="8664065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4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935071-F570-480E-83A7-A5AFFB728712}"/>
              </a:ext>
            </a:extLst>
          </p:cNvPr>
          <p:cNvSpPr/>
          <p:nvPr/>
        </p:nvSpPr>
        <p:spPr>
          <a:xfrm>
            <a:off x="1055687" y="728663"/>
            <a:ext cx="10117137" cy="54006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488A7-1352-4B0A-BEE6-B7E34B6AFCC6}"/>
              </a:ext>
            </a:extLst>
          </p:cNvPr>
          <p:cNvSpPr txBox="1">
            <a:spLocks/>
          </p:cNvSpPr>
          <p:nvPr/>
        </p:nvSpPr>
        <p:spPr>
          <a:xfrm>
            <a:off x="1055688" y="728663"/>
            <a:ext cx="10117137" cy="13870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err="1"/>
              <a:t>List</a:t>
            </a:r>
            <a:r>
              <a:rPr lang="es-MX" dirty="0"/>
              <a:t>: </a:t>
            </a:r>
            <a:r>
              <a:rPr lang="es-MX" sz="1800" dirty="0"/>
              <a:t>are </a:t>
            </a:r>
            <a:r>
              <a:rPr lang="es-MX" sz="1800" dirty="0" err="1"/>
              <a:t>defined</a:t>
            </a:r>
            <a:r>
              <a:rPr lang="es-MX" sz="1800" dirty="0"/>
              <a:t> </a:t>
            </a:r>
            <a:r>
              <a:rPr lang="es-MX" sz="1800" dirty="0" err="1"/>
              <a:t>by</a:t>
            </a:r>
            <a:r>
              <a:rPr lang="es-MX" sz="1800" dirty="0"/>
              <a:t> </a:t>
            </a:r>
            <a:r>
              <a:rPr lang="es-MX" sz="1800" dirty="0">
                <a:highlight>
                  <a:srgbClr val="FFFF00"/>
                </a:highlight>
              </a:rPr>
              <a:t>[ ]</a:t>
            </a:r>
            <a:r>
              <a:rPr lang="es-MX" sz="1800" dirty="0"/>
              <a:t>, </a:t>
            </a:r>
            <a:r>
              <a:rPr lang="es-MX" sz="1800" dirty="0" err="1"/>
              <a:t>the</a:t>
            </a:r>
            <a:r>
              <a:rPr lang="es-MX" sz="1800" dirty="0"/>
              <a:t> </a:t>
            </a:r>
            <a:r>
              <a:rPr lang="es-MX" sz="1800" dirty="0" err="1"/>
              <a:t>order</a:t>
            </a:r>
            <a:r>
              <a:rPr lang="es-MX" sz="1800" dirty="0"/>
              <a:t> (vertical </a:t>
            </a:r>
            <a:r>
              <a:rPr lang="es-MX" sz="1800" dirty="0" err="1"/>
              <a:t>or</a:t>
            </a:r>
            <a:r>
              <a:rPr lang="es-MX" sz="1800" dirty="0"/>
              <a:t> horizontal) </a:t>
            </a:r>
            <a:r>
              <a:rPr lang="es-MX" sz="1800" dirty="0" err="1"/>
              <a:t>doesn’t</a:t>
            </a:r>
            <a:r>
              <a:rPr lang="es-MX" sz="1800" dirty="0"/>
              <a:t> </a:t>
            </a:r>
            <a:r>
              <a:rPr lang="es-MX" sz="1800" dirty="0" err="1"/>
              <a:t>make</a:t>
            </a:r>
            <a:r>
              <a:rPr lang="es-MX" sz="1800" dirty="0"/>
              <a:t> </a:t>
            </a:r>
            <a:r>
              <a:rPr lang="es-MX" sz="1800" dirty="0" err="1"/>
              <a:t>any</a:t>
            </a:r>
            <a:r>
              <a:rPr lang="es-MX" sz="1800" dirty="0"/>
              <a:t> </a:t>
            </a:r>
            <a:r>
              <a:rPr lang="es-MX" sz="1800" dirty="0" err="1"/>
              <a:t>difference</a:t>
            </a:r>
            <a:r>
              <a:rPr lang="es-MX" sz="1800" dirty="0"/>
              <a:t>.</a:t>
            </a:r>
          </a:p>
          <a:p>
            <a:pPr lvl="1"/>
            <a:r>
              <a:rPr lang="es-MX" sz="1800" i="1" dirty="0" err="1"/>
              <a:t>candy_list</a:t>
            </a:r>
            <a:r>
              <a:rPr lang="es-MX" sz="1800" dirty="0"/>
              <a:t>: define </a:t>
            </a:r>
            <a:r>
              <a:rPr lang="es-MX" sz="1800" dirty="0" err="1"/>
              <a:t>your</a:t>
            </a:r>
            <a:r>
              <a:rPr lang="es-MX" sz="1800" dirty="0"/>
              <a:t> variable 1 </a:t>
            </a:r>
            <a:r>
              <a:rPr lang="es-MX" sz="1800" dirty="0" err="1"/>
              <a:t>using</a:t>
            </a:r>
            <a:r>
              <a:rPr lang="es-MX" sz="1800" dirty="0"/>
              <a:t> </a:t>
            </a:r>
            <a:r>
              <a:rPr lang="es-MX" sz="1800" dirty="0">
                <a:highlight>
                  <a:srgbClr val="FFFF00"/>
                </a:highlight>
              </a:rPr>
              <a:t>=</a:t>
            </a:r>
            <a:r>
              <a:rPr lang="es-MX" sz="1800" dirty="0"/>
              <a:t>.</a:t>
            </a:r>
          </a:p>
          <a:p>
            <a:pPr lvl="1"/>
            <a:r>
              <a:rPr lang="es-MX" sz="1800" dirty="0" err="1"/>
              <a:t>Always</a:t>
            </a:r>
            <a:r>
              <a:rPr lang="es-MX" sz="1800" dirty="0"/>
              <a:t> </a:t>
            </a:r>
            <a:r>
              <a:rPr lang="es-MX" sz="1800" dirty="0" err="1"/>
              <a:t>add</a:t>
            </a:r>
            <a:r>
              <a:rPr lang="es-MX" sz="1800" dirty="0"/>
              <a:t> </a:t>
            </a:r>
            <a:r>
              <a:rPr lang="es-MX" sz="1800" dirty="0">
                <a:highlight>
                  <a:srgbClr val="FFFF00"/>
                </a:highlight>
              </a:rPr>
              <a:t>,</a:t>
            </a:r>
            <a:r>
              <a:rPr lang="es-MX" sz="1800" dirty="0"/>
              <a:t> at </a:t>
            </a:r>
            <a:r>
              <a:rPr lang="es-MX" sz="1800" dirty="0" err="1"/>
              <a:t>the</a:t>
            </a:r>
            <a:r>
              <a:rPr lang="es-MX" sz="1800" dirty="0"/>
              <a:t> </a:t>
            </a:r>
            <a:r>
              <a:rPr lang="es-MX" sz="1800" dirty="0" err="1"/>
              <a:t>end</a:t>
            </a:r>
            <a:r>
              <a:rPr lang="es-MX" sz="1800" dirty="0"/>
              <a:t> </a:t>
            </a:r>
            <a:r>
              <a:rPr lang="es-MX" sz="1800" dirty="0" err="1"/>
              <a:t>of</a:t>
            </a:r>
            <a:r>
              <a:rPr lang="es-MX" sz="1800" dirty="0"/>
              <a:t> </a:t>
            </a:r>
            <a:r>
              <a:rPr lang="es-MX" sz="1800" dirty="0" err="1"/>
              <a:t>each</a:t>
            </a:r>
            <a:r>
              <a:rPr lang="es-MX" sz="1800" dirty="0"/>
              <a:t> </a:t>
            </a:r>
            <a:r>
              <a:rPr lang="es-MX" sz="1800" dirty="0" err="1"/>
              <a:t>list</a:t>
            </a:r>
            <a:r>
              <a:rPr lang="es-MX" sz="1800" dirty="0"/>
              <a:t>, </a:t>
            </a:r>
            <a:r>
              <a:rPr lang="es-MX" sz="1800" dirty="0" err="1"/>
              <a:t>except</a:t>
            </a:r>
            <a:r>
              <a:rPr lang="es-MX" sz="1800" dirty="0"/>
              <a:t> </a:t>
            </a:r>
            <a:r>
              <a:rPr lang="es-MX" sz="1800" dirty="0" err="1"/>
              <a:t>the</a:t>
            </a:r>
            <a:r>
              <a:rPr lang="es-MX" sz="1800" dirty="0"/>
              <a:t> </a:t>
            </a:r>
            <a:r>
              <a:rPr lang="es-MX" sz="1800" dirty="0" err="1"/>
              <a:t>last</a:t>
            </a:r>
            <a:r>
              <a:rPr lang="es-MX" sz="1800" dirty="0"/>
              <a:t> </a:t>
            </a:r>
            <a:r>
              <a:rPr lang="es-MX" sz="1800" dirty="0" err="1"/>
              <a:t>value</a:t>
            </a:r>
            <a:r>
              <a:rPr lang="es-MX" sz="1800" dirty="0"/>
              <a:t>.</a:t>
            </a:r>
          </a:p>
          <a:p>
            <a:pPr lvl="1"/>
            <a:r>
              <a:rPr lang="es-MX" sz="1800" dirty="0" err="1"/>
              <a:t>If</a:t>
            </a:r>
            <a:r>
              <a:rPr lang="es-MX" sz="1800" dirty="0"/>
              <a:t> </a:t>
            </a:r>
            <a:r>
              <a:rPr lang="es-MX" sz="1800" dirty="0" err="1"/>
              <a:t>is</a:t>
            </a:r>
            <a:r>
              <a:rPr lang="es-MX" sz="1800" dirty="0"/>
              <a:t> a </a:t>
            </a:r>
            <a:r>
              <a:rPr lang="es-MX" sz="1800" dirty="0" err="1"/>
              <a:t>string</a:t>
            </a:r>
            <a:r>
              <a:rPr lang="es-MX" sz="1800" dirty="0"/>
              <a:t> </a:t>
            </a:r>
            <a:r>
              <a:rPr lang="es-MX" sz="1800" dirty="0" err="1"/>
              <a:t>value</a:t>
            </a:r>
            <a:r>
              <a:rPr lang="es-MX" sz="1800" dirty="0"/>
              <a:t> (</a:t>
            </a:r>
            <a:r>
              <a:rPr lang="es-MX" sz="1800" dirty="0" err="1"/>
              <a:t>text</a:t>
            </a:r>
            <a:r>
              <a:rPr lang="es-MX" sz="1800" dirty="0"/>
              <a:t>), </a:t>
            </a:r>
            <a:r>
              <a:rPr lang="es-MX" sz="1800" dirty="0" err="1"/>
              <a:t>add</a:t>
            </a:r>
            <a:r>
              <a:rPr lang="es-MX" sz="1800" dirty="0"/>
              <a:t> </a:t>
            </a:r>
            <a:r>
              <a:rPr lang="es-MX" sz="1800" dirty="0">
                <a:highlight>
                  <a:srgbClr val="FFFF00"/>
                </a:highlight>
              </a:rPr>
              <a:t>“ ”</a:t>
            </a:r>
            <a:r>
              <a:rPr lang="es-MX" sz="1800" dirty="0"/>
              <a:t> in </a:t>
            </a:r>
            <a:r>
              <a:rPr lang="es-MX" sz="1800" dirty="0" err="1"/>
              <a:t>between</a:t>
            </a:r>
            <a:r>
              <a:rPr lang="es-MX" sz="1800" dirty="0"/>
              <a:t>.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E3DF2B-5B6F-4D41-8466-1E9C47480D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56"/>
          <a:stretch/>
        </p:blipFill>
        <p:spPr>
          <a:xfrm>
            <a:off x="4463928" y="2600118"/>
            <a:ext cx="3300655" cy="21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025BEF-7838-49EF-AD4C-A653C0346E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1"/>
          <a:stretch/>
        </p:blipFill>
        <p:spPr>
          <a:xfrm>
            <a:off x="2296872" y="5262994"/>
            <a:ext cx="7634766" cy="72000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A7CAF6F3-0562-425B-862D-38FE1EA65CE5}"/>
              </a:ext>
            </a:extLst>
          </p:cNvPr>
          <p:cNvSpPr txBox="1">
            <a:spLocks/>
          </p:cNvSpPr>
          <p:nvPr/>
        </p:nvSpPr>
        <p:spPr>
          <a:xfrm>
            <a:off x="4924027" y="2240119"/>
            <a:ext cx="2380456" cy="464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800" u="sng" dirty="0"/>
              <a:t>Vertical</a:t>
            </a:r>
            <a:endParaRPr lang="en-US" sz="1800" u="sng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AA36B87-7FAC-4415-B8C4-691CAE99DA6C}"/>
              </a:ext>
            </a:extLst>
          </p:cNvPr>
          <p:cNvSpPr txBox="1">
            <a:spLocks/>
          </p:cNvSpPr>
          <p:nvPr/>
        </p:nvSpPr>
        <p:spPr>
          <a:xfrm>
            <a:off x="4924027" y="4884478"/>
            <a:ext cx="2380456" cy="464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800" u="sng" dirty="0"/>
              <a:t>Horizontal</a:t>
            </a:r>
            <a:endParaRPr lang="en-US" sz="1800" u="sng" dirty="0"/>
          </a:p>
        </p:txBody>
      </p:sp>
    </p:spTree>
    <p:extLst>
      <p:ext uri="{BB962C8B-B14F-4D97-AF65-F5344CB8AC3E}">
        <p14:creationId xmlns:p14="http://schemas.microsoft.com/office/powerpoint/2010/main" val="358170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5BAA3D-EE4A-4622-A273-34D75EE6016A}"/>
              </a:ext>
            </a:extLst>
          </p:cNvPr>
          <p:cNvSpPr/>
          <p:nvPr/>
        </p:nvSpPr>
        <p:spPr>
          <a:xfrm>
            <a:off x="1055687" y="728663"/>
            <a:ext cx="10117137" cy="54006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8E7D9-96F0-43FC-82A8-D8ED8F7C8158}"/>
              </a:ext>
            </a:extLst>
          </p:cNvPr>
          <p:cNvSpPr txBox="1">
            <a:spLocks/>
          </p:cNvSpPr>
          <p:nvPr/>
        </p:nvSpPr>
        <p:spPr>
          <a:xfrm>
            <a:off x="1055689" y="728664"/>
            <a:ext cx="10117136" cy="1371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/>
              <a:t>Define </a:t>
            </a:r>
            <a:r>
              <a:rPr lang="es-MX" dirty="0" err="1"/>
              <a:t>other</a:t>
            </a:r>
            <a:r>
              <a:rPr lang="es-MX" dirty="0"/>
              <a:t> variables:</a:t>
            </a:r>
          </a:p>
          <a:p>
            <a:pPr lvl="1"/>
            <a:r>
              <a:rPr lang="en-US" sz="1800" dirty="0"/>
              <a:t>allowance: in this case is the number of times the person can chose an option.</a:t>
            </a:r>
          </a:p>
          <a:p>
            <a:pPr lvl="2"/>
            <a:r>
              <a:rPr lang="en-US" sz="1400" dirty="0"/>
              <a:t>Variable 2 define by </a:t>
            </a:r>
            <a:r>
              <a:rPr lang="en-US" sz="1400" dirty="0">
                <a:highlight>
                  <a:srgbClr val="FFFF00"/>
                </a:highlight>
              </a:rPr>
              <a:t>=</a:t>
            </a:r>
            <a:r>
              <a:rPr lang="en-US" sz="1400" dirty="0"/>
              <a:t>.</a:t>
            </a:r>
          </a:p>
          <a:p>
            <a:pPr lvl="2"/>
            <a:r>
              <a:rPr lang="en-US" sz="1400" dirty="0"/>
              <a:t>Numeric parameter as integer, the definition is </a:t>
            </a:r>
            <a:r>
              <a:rPr lang="en-US" sz="1400" dirty="0">
                <a:highlight>
                  <a:srgbClr val="FFFF00"/>
                </a:highlight>
              </a:rPr>
              <a:t>not</a:t>
            </a:r>
            <a:r>
              <a:rPr lang="en-US" sz="1400" dirty="0"/>
              <a:t> needed.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D812D9-08B2-45CA-A056-AFA65645B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0" t="-1" b="4872"/>
          <a:stretch/>
        </p:blipFill>
        <p:spPr>
          <a:xfrm>
            <a:off x="2875357" y="2476500"/>
            <a:ext cx="6477796" cy="61614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3878BF31-CCE2-496F-9942-D74348C0AE1B}"/>
              </a:ext>
            </a:extLst>
          </p:cNvPr>
          <p:cNvSpPr txBox="1">
            <a:spLocks/>
          </p:cNvSpPr>
          <p:nvPr/>
        </p:nvSpPr>
        <p:spPr>
          <a:xfrm>
            <a:off x="4923236" y="2100264"/>
            <a:ext cx="2380456" cy="464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800" u="sng" dirty="0"/>
              <a:t>Variable 2</a:t>
            </a:r>
            <a:endParaRPr lang="en-US" sz="1800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E94B59-0061-452A-8E6F-0DC3664511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44"/>
          <a:stretch/>
        </p:blipFill>
        <p:spPr>
          <a:xfrm>
            <a:off x="2566986" y="4842869"/>
            <a:ext cx="7094539" cy="561975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F055A1EC-DB16-40CC-BBBB-F66E9807D12D}"/>
              </a:ext>
            </a:extLst>
          </p:cNvPr>
          <p:cNvSpPr txBox="1">
            <a:spLocks/>
          </p:cNvSpPr>
          <p:nvPr/>
        </p:nvSpPr>
        <p:spPr>
          <a:xfrm>
            <a:off x="4923236" y="4428530"/>
            <a:ext cx="2380456" cy="464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800" u="sng" dirty="0"/>
              <a:t>Variable 3</a:t>
            </a:r>
            <a:endParaRPr lang="en-US" sz="1800" u="sng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97FB6B3-232B-42CD-8D7C-0A8EE8139227}"/>
              </a:ext>
            </a:extLst>
          </p:cNvPr>
          <p:cNvSpPr txBox="1">
            <a:spLocks/>
          </p:cNvSpPr>
          <p:nvPr/>
        </p:nvSpPr>
        <p:spPr>
          <a:xfrm>
            <a:off x="1054897" y="3436146"/>
            <a:ext cx="10117136" cy="10632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 err="1"/>
              <a:t>candy_cart</a:t>
            </a:r>
            <a:r>
              <a:rPr lang="en-US" sz="1800" dirty="0"/>
              <a:t>: in this variable the option will be storage.</a:t>
            </a:r>
          </a:p>
          <a:p>
            <a:pPr lvl="2"/>
            <a:r>
              <a:rPr lang="en-US" sz="1400" dirty="0"/>
              <a:t>Variable 3 define by </a:t>
            </a:r>
            <a:r>
              <a:rPr lang="en-US" sz="1400" dirty="0">
                <a:highlight>
                  <a:srgbClr val="FFFF00"/>
                </a:highlight>
              </a:rPr>
              <a:t>=</a:t>
            </a:r>
            <a:r>
              <a:rPr lang="en-US" sz="1400" dirty="0"/>
              <a:t>.</a:t>
            </a:r>
          </a:p>
          <a:p>
            <a:pPr lvl="2"/>
            <a:r>
              <a:rPr lang="en-US" sz="1400" dirty="0"/>
              <a:t>The parameter is defined by </a:t>
            </a:r>
            <a:r>
              <a:rPr lang="en-US" sz="1400" dirty="0">
                <a:highlight>
                  <a:srgbClr val="FFFF00"/>
                </a:highlight>
              </a:rPr>
              <a:t>[ ]</a:t>
            </a:r>
            <a:r>
              <a:rPr lang="en-US" sz="1400" dirty="0"/>
              <a:t>, because inside of it we are going to storage the chosen options.</a:t>
            </a:r>
          </a:p>
        </p:txBody>
      </p:sp>
    </p:spTree>
    <p:extLst>
      <p:ext uri="{BB962C8B-B14F-4D97-AF65-F5344CB8AC3E}">
        <p14:creationId xmlns:p14="http://schemas.microsoft.com/office/powerpoint/2010/main" val="3325835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55F441-BAD3-47CC-82A7-2C8EB5443BBB}"/>
              </a:ext>
            </a:extLst>
          </p:cNvPr>
          <p:cNvSpPr/>
          <p:nvPr/>
        </p:nvSpPr>
        <p:spPr>
          <a:xfrm>
            <a:off x="1055687" y="728663"/>
            <a:ext cx="10117137" cy="54006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D68C9-9EA2-4FE4-AED9-3CE4C3573DB5}"/>
              </a:ext>
            </a:extLst>
          </p:cNvPr>
          <p:cNvSpPr txBox="1">
            <a:spLocks/>
          </p:cNvSpPr>
          <p:nvPr/>
        </p:nvSpPr>
        <p:spPr>
          <a:xfrm>
            <a:off x="1055689" y="728664"/>
            <a:ext cx="10117136" cy="1371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Iteration</a:t>
            </a:r>
            <a:r>
              <a:rPr lang="es-MX" dirty="0"/>
              <a:t> 1 – </a:t>
            </a:r>
            <a:r>
              <a:rPr lang="es-MX" dirty="0" err="1"/>
              <a:t>Print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list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option</a:t>
            </a:r>
            <a:r>
              <a:rPr lang="es-MX" dirty="0"/>
              <a:t> </a:t>
            </a:r>
            <a:r>
              <a:rPr lang="es-MX" dirty="0" err="1"/>
              <a:t>using</a:t>
            </a:r>
            <a:r>
              <a:rPr lang="es-MX" dirty="0"/>
              <a:t> [ ]:</a:t>
            </a:r>
          </a:p>
          <a:p>
            <a:pPr lvl="1"/>
            <a:r>
              <a:rPr lang="en-US" sz="1800" dirty="0"/>
              <a:t>candy: variable 4 used to save the total option in the candy list.</a:t>
            </a:r>
          </a:p>
          <a:p>
            <a:pPr lvl="2"/>
            <a:r>
              <a:rPr lang="es-MX" sz="1400" dirty="0">
                <a:highlight>
                  <a:srgbClr val="FFFF00"/>
                </a:highlight>
              </a:rPr>
              <a:t>FOR</a:t>
            </a:r>
            <a:r>
              <a:rPr lang="es-MX" sz="1400" dirty="0"/>
              <a:t> </a:t>
            </a:r>
            <a:r>
              <a:rPr lang="es-MX" sz="1400" dirty="0" err="1"/>
              <a:t>needs</a:t>
            </a:r>
            <a:r>
              <a:rPr lang="es-MX" sz="1400" dirty="0"/>
              <a:t> </a:t>
            </a:r>
            <a:r>
              <a:rPr lang="es-MX" sz="1400" dirty="0">
                <a:highlight>
                  <a:srgbClr val="FFFF00"/>
                </a:highlight>
              </a:rPr>
              <a:t>IN</a:t>
            </a:r>
            <a:r>
              <a:rPr lang="es-MX" sz="1400" dirty="0"/>
              <a:t> and </a:t>
            </a:r>
            <a:r>
              <a:rPr lang="es-MX" sz="1400" dirty="0">
                <a:highlight>
                  <a:srgbClr val="FFFF00"/>
                </a:highlight>
              </a:rPr>
              <a:t>:</a:t>
            </a:r>
            <a:r>
              <a:rPr lang="es-MX" sz="1400" dirty="0"/>
              <a:t> in </a:t>
            </a:r>
            <a:r>
              <a:rPr lang="es-MX" sz="1400" dirty="0" err="1"/>
              <a:t>between</a:t>
            </a:r>
            <a:r>
              <a:rPr lang="es-MX" sz="1400" dirty="0"/>
              <a:t> </a:t>
            </a:r>
            <a:r>
              <a:rPr lang="es-MX" sz="1400" dirty="0" err="1"/>
              <a:t>the</a:t>
            </a:r>
            <a:r>
              <a:rPr lang="es-MX" sz="1400" dirty="0"/>
              <a:t> variables.</a:t>
            </a:r>
          </a:p>
          <a:p>
            <a:pPr lvl="2"/>
            <a:r>
              <a:rPr lang="es-MX" sz="1400" dirty="0"/>
              <a:t>Candy </a:t>
            </a:r>
            <a:r>
              <a:rPr lang="es-MX" sz="1400" dirty="0" err="1"/>
              <a:t>will</a:t>
            </a:r>
            <a:r>
              <a:rPr lang="es-MX" sz="1400" dirty="0"/>
              <a:t> </a:t>
            </a:r>
            <a:r>
              <a:rPr lang="es-MX" sz="1400" dirty="0" err="1"/>
              <a:t>contain</a:t>
            </a:r>
            <a:r>
              <a:rPr lang="es-MX" sz="1400" dirty="0"/>
              <a:t> </a:t>
            </a:r>
            <a:r>
              <a:rPr lang="es-MX" sz="1400" dirty="0" err="1"/>
              <a:t>each</a:t>
            </a:r>
            <a:r>
              <a:rPr lang="es-MX" sz="1400" dirty="0"/>
              <a:t> </a:t>
            </a:r>
            <a:r>
              <a:rPr lang="es-MX" sz="1400" dirty="0" err="1"/>
              <a:t>of</a:t>
            </a:r>
            <a:r>
              <a:rPr lang="es-MX" sz="1400" dirty="0"/>
              <a:t> </a:t>
            </a:r>
            <a:r>
              <a:rPr lang="es-MX" sz="1400" dirty="0" err="1"/>
              <a:t>the</a:t>
            </a:r>
            <a:r>
              <a:rPr lang="es-MX" sz="1400" dirty="0"/>
              <a:t> </a:t>
            </a:r>
            <a:r>
              <a:rPr lang="es-MX" sz="1400" dirty="0" err="1"/>
              <a:t>candies</a:t>
            </a:r>
            <a:r>
              <a:rPr lang="es-MX" sz="1400" dirty="0"/>
              <a:t> in </a:t>
            </a:r>
            <a:r>
              <a:rPr lang="es-MX" sz="1400" dirty="0" err="1"/>
              <a:t>the</a:t>
            </a:r>
            <a:r>
              <a:rPr lang="es-MX" sz="1400" dirty="0"/>
              <a:t> </a:t>
            </a:r>
            <a:r>
              <a:rPr lang="es-MX" sz="1400" dirty="0" err="1"/>
              <a:t>candy_list</a:t>
            </a:r>
            <a:r>
              <a:rPr lang="es-MX" sz="1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DAC05D-0810-48F5-9FFD-9F593B8F1F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38" b="416"/>
          <a:stretch/>
        </p:blipFill>
        <p:spPr>
          <a:xfrm>
            <a:off x="3049586" y="4238623"/>
            <a:ext cx="6129338" cy="5691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FF79A9-3874-41D6-9BA2-5334901D19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35"/>
          <a:stretch/>
        </p:blipFill>
        <p:spPr>
          <a:xfrm>
            <a:off x="3552428" y="5301850"/>
            <a:ext cx="5123655" cy="638175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796511E4-2467-458C-8C4B-DEE14C9491C6}"/>
              </a:ext>
            </a:extLst>
          </p:cNvPr>
          <p:cNvSpPr txBox="1">
            <a:spLocks/>
          </p:cNvSpPr>
          <p:nvPr/>
        </p:nvSpPr>
        <p:spPr>
          <a:xfrm>
            <a:off x="1055689" y="2080024"/>
            <a:ext cx="10117136" cy="16454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/>
              <a:t>2 ways to solve it:</a:t>
            </a:r>
          </a:p>
          <a:p>
            <a:pPr lvl="2"/>
            <a:r>
              <a:rPr lang="en-US" sz="1400" dirty="0">
                <a:highlight>
                  <a:srgbClr val="FFFF00"/>
                </a:highlight>
              </a:rPr>
              <a:t>Len</a:t>
            </a:r>
            <a:r>
              <a:rPr lang="en-US" sz="1400" dirty="0"/>
              <a:t> function: returns the length of the list (ex. in this case the candy list contains 9, so the range will be 9). Use </a:t>
            </a:r>
            <a:r>
              <a:rPr lang="en-US" sz="1400" dirty="0">
                <a:highlight>
                  <a:srgbClr val="FFFF00"/>
                </a:highlight>
              </a:rPr>
              <a:t>( )</a:t>
            </a:r>
            <a:r>
              <a:rPr lang="en-US" sz="1400" dirty="0"/>
              <a:t> to define the parameter.</a:t>
            </a:r>
          </a:p>
          <a:p>
            <a:pPr lvl="3"/>
            <a:r>
              <a:rPr lang="en-US" sz="1400" dirty="0">
                <a:highlight>
                  <a:srgbClr val="FFFF00"/>
                </a:highlight>
              </a:rPr>
              <a:t>Range</a:t>
            </a:r>
            <a:r>
              <a:rPr lang="en-US" sz="1400" dirty="0"/>
              <a:t> function: returns the range according to the number/variable defined. Use </a:t>
            </a:r>
            <a:r>
              <a:rPr lang="en-US" sz="1400" dirty="0">
                <a:highlight>
                  <a:srgbClr val="FFFF00"/>
                </a:highlight>
              </a:rPr>
              <a:t>( )</a:t>
            </a:r>
            <a:r>
              <a:rPr lang="en-US" sz="1400" dirty="0"/>
              <a:t> to define the parameter.</a:t>
            </a:r>
          </a:p>
          <a:p>
            <a:pPr lvl="2"/>
            <a:r>
              <a:rPr lang="en-US" sz="1400" dirty="0">
                <a:highlight>
                  <a:srgbClr val="FFFF00"/>
                </a:highlight>
              </a:rPr>
              <a:t>Index</a:t>
            </a:r>
            <a:r>
              <a:rPr lang="en-US" sz="1400" dirty="0"/>
              <a:t> function: returns the index of a list.</a:t>
            </a:r>
          </a:p>
          <a:p>
            <a:pPr lvl="3"/>
            <a:r>
              <a:rPr lang="en-US" sz="1400" dirty="0">
                <a:highlight>
                  <a:srgbClr val="FFFF00"/>
                </a:highlight>
              </a:rPr>
              <a:t>f’</a:t>
            </a:r>
            <a:r>
              <a:rPr lang="en-US" sz="1400" dirty="0"/>
              <a:t> function: converts the numeric values into string (text). Important requires </a:t>
            </a:r>
            <a:r>
              <a:rPr lang="en-US" sz="1400" dirty="0">
                <a:highlight>
                  <a:srgbClr val="FFFF00"/>
                </a:highlight>
              </a:rPr>
              <a:t>{ }</a:t>
            </a:r>
            <a:r>
              <a:rPr lang="en-US" sz="1400" dirty="0"/>
              <a:t> the value to be convert into string. This function does not require </a:t>
            </a:r>
            <a:r>
              <a:rPr lang="en-US" sz="1400" dirty="0">
                <a:highlight>
                  <a:srgbClr val="FFFF00"/>
                </a:highlight>
              </a:rPr>
              <a:t>,</a:t>
            </a:r>
            <a:r>
              <a:rPr lang="en-US" sz="1400" dirty="0"/>
              <a:t> in between the variables/formulas. 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2A71E77-9F5F-403A-AE9D-363D2CD0FF12}"/>
              </a:ext>
            </a:extLst>
          </p:cNvPr>
          <p:cNvSpPr txBox="1">
            <a:spLocks/>
          </p:cNvSpPr>
          <p:nvPr/>
        </p:nvSpPr>
        <p:spPr>
          <a:xfrm>
            <a:off x="4924027" y="3881437"/>
            <a:ext cx="2380456" cy="464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800" u="sng" dirty="0" err="1"/>
              <a:t>Option</a:t>
            </a:r>
            <a:r>
              <a:rPr lang="es-MX" sz="1800" u="sng" dirty="0"/>
              <a:t> 1</a:t>
            </a:r>
            <a:endParaRPr lang="en-US" sz="1800" u="sng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4AEC705-F4CF-4456-84CB-0C8CB0D1F975}"/>
              </a:ext>
            </a:extLst>
          </p:cNvPr>
          <p:cNvSpPr txBox="1">
            <a:spLocks/>
          </p:cNvSpPr>
          <p:nvPr/>
        </p:nvSpPr>
        <p:spPr>
          <a:xfrm>
            <a:off x="4924027" y="4923231"/>
            <a:ext cx="2380456" cy="464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800" u="sng" dirty="0" err="1"/>
              <a:t>Option</a:t>
            </a:r>
            <a:r>
              <a:rPr lang="es-MX" sz="1800" u="sng" dirty="0"/>
              <a:t> 2</a:t>
            </a:r>
            <a:endParaRPr lang="en-US" sz="1800" u="sng" dirty="0"/>
          </a:p>
        </p:txBody>
      </p:sp>
    </p:spTree>
    <p:extLst>
      <p:ext uri="{BB962C8B-B14F-4D97-AF65-F5344CB8AC3E}">
        <p14:creationId xmlns:p14="http://schemas.microsoft.com/office/powerpoint/2010/main" val="38526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1EF9420-25DB-4E16-A73D-5352FF6A3962}"/>
              </a:ext>
            </a:extLst>
          </p:cNvPr>
          <p:cNvSpPr txBox="1">
            <a:spLocks/>
          </p:cNvSpPr>
          <p:nvPr/>
        </p:nvSpPr>
        <p:spPr>
          <a:xfrm>
            <a:off x="1050924" y="742934"/>
            <a:ext cx="10117137" cy="514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err="1"/>
              <a:t>Option</a:t>
            </a:r>
            <a:r>
              <a:rPr lang="es-MX" dirty="0"/>
              <a:t> 1: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828096B0-B2F0-4C12-82D0-A5E1C42DDA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7765" y="2366360"/>
                <a:ext cx="4027487" cy="45543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𝑐𝑎𝑛𝑑𝑦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𝑐𝑎𝑛𝑑𝑦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𝑙𝑖𝑠𝑡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828096B0-B2F0-4C12-82D0-A5E1C42DD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765" y="2366360"/>
                <a:ext cx="4027487" cy="455439"/>
              </a:xfrm>
              <a:prstGeom prst="rect">
                <a:avLst/>
              </a:prstGeom>
              <a:blipFill>
                <a:blip r:embed="rId2"/>
                <a:stretch>
                  <a:fillRect l="-454" t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EC4F7232-44DE-4088-9B2F-A6D524EA1B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7288" y="3345498"/>
                <a:ext cx="5464967" cy="244568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𝑝𝑟𝑖𝑛𝑡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𝑠𝑡𝑟</m:t>
                              </m:r>
                              <m:d>
                                <m:dPr>
                                  <m:ctrlP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𝑐𝑎𝑛𝑑𝑦</m:t>
                                  </m:r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𝑙𝑖𝑠𝑡</m:t>
                                  </m:r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𝑖𝑛𝑑𝑒𝑥</m:t>
                                  </m:r>
                                  <m:d>
                                    <m:dPr>
                                      <m:ctrlPr>
                                        <a:rPr lang="es-MX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1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𝑐𝑎𝑛𝑑𝑦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𝑐𝑎𝑛𝑑𝑦</m:t>
                          </m:r>
                        </m:e>
                      </m:d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´)</m:t>
                      </m:r>
                    </m:oMath>
                  </m:oMathPara>
                </a14:m>
                <a:endParaRPr lang="en-US" sz="1800" i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𝑝𝑟𝑖𝑛𝑡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𝑠𝑡𝑟</m:t>
                              </m:r>
                              <m:d>
                                <m:dPr>
                                  <m:ctrlP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𝑐𝑎𝑛𝑑𝑦</m:t>
                                  </m:r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𝑙𝑖𝑠𝑡</m:t>
                                  </m:r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𝑖𝑛𝑑𝑒𝑥</m:t>
                                  </m:r>
                                  <m:d>
                                    <m:dPr>
                                      <m:ctrlPr>
                                        <a:rPr lang="es-MX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1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´)</m:t>
                      </m:r>
                    </m:oMath>
                  </m:oMathPara>
                </a14:m>
                <a:endParaRPr lang="en-US" sz="1800" i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𝑝𝑟𝑖𝑛𝑡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𝑠𝑡𝑟</m:t>
                              </m:r>
                              <m:d>
                                <m:dPr>
                                  <m:ctrlP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s-MX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1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´)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𝑝𝑟𝑖𝑛𝑡</m:t>
                      </m:r>
                      <m:r>
                        <a:rPr lang="es-MX" sz="1800" b="0" i="0" smtClean="0">
                          <a:latin typeface="Cambria Math" panose="02040503050406030204" pitchFamily="18" charset="0"/>
                        </a:rPr>
                        <m:t>([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MX" sz="1800" b="0" i="0" smtClean="0">
                          <a:latin typeface="Cambria Math" panose="02040503050406030204" pitchFamily="18" charset="0"/>
                        </a:rPr>
                        <m:t>]+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𝑆𝑛𝑖𝑐𝑘𝑒𝑟𝑠</m:t>
                      </m:r>
                      <m:r>
                        <a:rPr lang="es-MX" sz="1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200" i="1" dirty="0"/>
                  <a:t>*I recommend to remove the str, the f’ already does the string.</a:t>
                </a:r>
              </a:p>
            </p:txBody>
          </p:sp>
        </mc:Choice>
        <mc:Fallback xmlns=""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EC4F7232-44DE-4088-9B2F-A6D524EA1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288" y="3345498"/>
                <a:ext cx="5464967" cy="2445689"/>
              </a:xfrm>
              <a:prstGeom prst="rect">
                <a:avLst/>
              </a:prstGeom>
              <a:blipFill>
                <a:blip r:embed="rId3"/>
                <a:stretch>
                  <a:fillRect l="-112" r="-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D6131F1-23A8-4F80-A813-1B155ECF0AB6}"/>
              </a:ext>
            </a:extLst>
          </p:cNvPr>
          <p:cNvSpPr/>
          <p:nvPr/>
        </p:nvSpPr>
        <p:spPr>
          <a:xfrm>
            <a:off x="1055687" y="728663"/>
            <a:ext cx="10117137" cy="54006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000874C-2CEC-43E0-99AE-54EAD091AB34}"/>
              </a:ext>
            </a:extLst>
          </p:cNvPr>
          <p:cNvSpPr txBox="1">
            <a:spLocks/>
          </p:cNvSpPr>
          <p:nvPr/>
        </p:nvSpPr>
        <p:spPr>
          <a:xfrm>
            <a:off x="3046428" y="1978201"/>
            <a:ext cx="1058832" cy="464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800" u="sng" dirty="0"/>
              <a:t>LOOP:</a:t>
            </a:r>
            <a:endParaRPr lang="en-US" sz="1800" u="sng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FA22C23-A1CB-489D-91B2-D17911DEFB2E}"/>
              </a:ext>
            </a:extLst>
          </p:cNvPr>
          <p:cNvSpPr txBox="1">
            <a:spLocks/>
          </p:cNvSpPr>
          <p:nvPr/>
        </p:nvSpPr>
        <p:spPr>
          <a:xfrm>
            <a:off x="3046428" y="2851477"/>
            <a:ext cx="1058832" cy="464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800" u="sng" dirty="0"/>
              <a:t>PRINT:</a:t>
            </a:r>
            <a:endParaRPr lang="en-US" sz="1800" u="sng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74813B3A-C792-48CF-8695-CAAB271A2BC4}"/>
              </a:ext>
            </a:extLst>
          </p:cNvPr>
          <p:cNvSpPr/>
          <p:nvPr/>
        </p:nvSpPr>
        <p:spPr>
          <a:xfrm>
            <a:off x="6458397" y="1993106"/>
            <a:ext cx="350044" cy="39862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65642D9-D037-4E97-9A3A-C3BB44C703CF}"/>
              </a:ext>
            </a:extLst>
          </p:cNvPr>
          <p:cNvSpPr txBox="1">
            <a:spLocks/>
          </p:cNvSpPr>
          <p:nvPr/>
        </p:nvSpPr>
        <p:spPr>
          <a:xfrm>
            <a:off x="8102614" y="2003755"/>
            <a:ext cx="1058832" cy="464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800" u="sng" dirty="0"/>
              <a:t>RESULT:</a:t>
            </a:r>
            <a:endParaRPr lang="en-US" sz="1800" u="sn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5FD805-FCD6-4E0C-9244-B4BB0D846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356" y="2647933"/>
            <a:ext cx="3023349" cy="288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191C46-3BB1-4817-AFB2-67FD00FD3B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862"/>
          <a:stretch/>
        </p:blipFill>
        <p:spPr>
          <a:xfrm>
            <a:off x="3036887" y="1188218"/>
            <a:ext cx="6154737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75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1EF9420-25DB-4E16-A73D-5352FF6A3962}"/>
              </a:ext>
            </a:extLst>
          </p:cNvPr>
          <p:cNvSpPr txBox="1">
            <a:spLocks/>
          </p:cNvSpPr>
          <p:nvPr/>
        </p:nvSpPr>
        <p:spPr>
          <a:xfrm>
            <a:off x="1050924" y="742934"/>
            <a:ext cx="10117137" cy="514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err="1"/>
              <a:t>Option</a:t>
            </a:r>
            <a:r>
              <a:rPr lang="es-MX" dirty="0"/>
              <a:t> 2: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828096B0-B2F0-4C12-82D0-A5E1C42DDA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62102" y="2366360"/>
                <a:ext cx="4027487" cy="122158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𝑟𝑎𝑛𝑔𝑒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𝑙𝑒𝑛</m:t>
                    </m:r>
                    <m:d>
                      <m:d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𝑐𝑎𝑛𝑑𝑦</m:t>
                        </m:r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𝑙𝑖𝑠𝑡</m:t>
                        </m:r>
                      </m:e>
                    </m:d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𝑟𝑎𝑛𝑔𝑒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𝑙𝑒𝑛</m:t>
                    </m:r>
                    <m:d>
                      <m:d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𝑟𝑎𝑛𝑔𝑒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(9)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828096B0-B2F0-4C12-82D0-A5E1C42DD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102" y="2366360"/>
                <a:ext cx="4027487" cy="1221580"/>
              </a:xfrm>
              <a:prstGeom prst="rect">
                <a:avLst/>
              </a:prstGeom>
              <a:blipFill>
                <a:blip r:embed="rId2"/>
                <a:stretch>
                  <a:fillRect l="-454" t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3FBB643-B4AC-46B0-A8A2-90348E5594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38"/>
          <a:stretch/>
        </p:blipFill>
        <p:spPr>
          <a:xfrm>
            <a:off x="3648868" y="1222760"/>
            <a:ext cx="4930774" cy="638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EC4F7232-44DE-4088-9B2F-A6D524EA1B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62102" y="4009406"/>
                <a:ext cx="4027487" cy="178178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𝑝𝑟𝑖𝑛𝑡</m:t>
                      </m:r>
                      <m:sSup>
                        <m:sSup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endChr m:val="]"/>
                              <m:ctrlP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sSup>
                                <m:sSupPr>
                                  <m:ctrlP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</m:e>
                                <m:sup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 +</m:t>
                              </m:r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  <m:t>𝑠𝑡𝑟</m:t>
                              </m:r>
                              <m:d>
                                <m:dPr>
                                  <m:ctrlP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1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</m:e>
                                <m:sup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MX" sz="1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𝑐𝑎𝑛𝑑𝑦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𝑙𝑖𝑠𝑡</m:t>
                      </m:r>
                      <m:r>
                        <a:rPr lang="es-MX" sz="180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MX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MX" sz="1800" b="0" i="0" smtClean="0"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𝑝𝑟𝑖𝑛𝑡</m:t>
                      </m:r>
                      <m:r>
                        <a:rPr lang="es-MX" sz="1800" b="0" i="0" smtClean="0">
                          <a:latin typeface="Cambria Math" panose="02040503050406030204" pitchFamily="18" charset="0"/>
                        </a:rPr>
                        <m:t>(′[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𝑠𝑡𝑟</m:t>
                      </m:r>
                      <m:d>
                        <m:d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s-MX" sz="1800" b="0" i="0" smtClean="0">
                          <a:latin typeface="Cambria Math" panose="02040503050406030204" pitchFamily="18" charset="0"/>
                        </a:rPr>
                        <m:t>]′+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𝑐𝑎𝑛𝑑𝑦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𝑙𝑖𝑠𝑡</m:t>
                      </m:r>
                      <m:r>
                        <a:rPr lang="es-MX" sz="180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MX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MX" sz="1800" b="0" i="0" smtClean="0"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𝑝𝑟𝑖𝑛𝑡</m:t>
                      </m:r>
                      <m:r>
                        <a:rPr lang="es-MX" sz="1800" b="0" i="0" smtClean="0">
                          <a:latin typeface="Cambria Math" panose="02040503050406030204" pitchFamily="18" charset="0"/>
                        </a:rPr>
                        <m:t>(′[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𝑠𝑡𝑟</m:t>
                      </m:r>
                      <m:d>
                        <m:d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MX" sz="1800" b="0" i="0" smtClean="0">
                          <a:latin typeface="Cambria Math" panose="02040503050406030204" pitchFamily="18" charset="0"/>
                        </a:rPr>
                        <m:t>]′+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𝑐𝑎𝑛𝑑𝑦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𝑙𝑖𝑠𝑡</m:t>
                      </m:r>
                      <m:r>
                        <a:rPr lang="es-MX" sz="180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MX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MX" sz="1800" b="0" i="0" smtClean="0"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𝑝𝑟𝑖𝑛𝑡</m:t>
                      </m:r>
                      <m:r>
                        <a:rPr lang="es-MX" sz="1800" b="0" i="0" smtClean="0">
                          <a:latin typeface="Cambria Math" panose="02040503050406030204" pitchFamily="18" charset="0"/>
                        </a:rPr>
                        <m:t>([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MX" sz="1800" b="0" i="0" smtClean="0">
                          <a:latin typeface="Cambria Math" panose="02040503050406030204" pitchFamily="18" charset="0"/>
                        </a:rPr>
                        <m:t>]+</m:t>
                      </m:r>
                      <m:r>
                        <a:rPr lang="es-MX" sz="1800" i="1">
                          <a:latin typeface="Cambria Math" panose="02040503050406030204" pitchFamily="18" charset="0"/>
                        </a:rPr>
                        <m:t>𝑆𝑛𝑖𝑐𝑘𝑒𝑟𝑠</m:t>
                      </m:r>
                      <m:r>
                        <a:rPr lang="es-MX" sz="1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EC4F7232-44DE-4088-9B2F-A6D524EA1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102" y="4009406"/>
                <a:ext cx="4027487" cy="17817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D6131F1-23A8-4F80-A813-1B155ECF0AB6}"/>
              </a:ext>
            </a:extLst>
          </p:cNvPr>
          <p:cNvSpPr/>
          <p:nvPr/>
        </p:nvSpPr>
        <p:spPr>
          <a:xfrm>
            <a:off x="1055687" y="728663"/>
            <a:ext cx="10117137" cy="54006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000874C-2CEC-43E0-99AE-54EAD091AB34}"/>
              </a:ext>
            </a:extLst>
          </p:cNvPr>
          <p:cNvSpPr txBox="1">
            <a:spLocks/>
          </p:cNvSpPr>
          <p:nvPr/>
        </p:nvSpPr>
        <p:spPr>
          <a:xfrm>
            <a:off x="3046429" y="1978201"/>
            <a:ext cx="1058832" cy="464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800" u="sng" dirty="0"/>
              <a:t>LOOP:</a:t>
            </a:r>
            <a:endParaRPr lang="en-US" sz="1800" u="sng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FA22C23-A1CB-489D-91B2-D17911DEFB2E}"/>
              </a:ext>
            </a:extLst>
          </p:cNvPr>
          <p:cNvSpPr txBox="1">
            <a:spLocks/>
          </p:cNvSpPr>
          <p:nvPr/>
        </p:nvSpPr>
        <p:spPr>
          <a:xfrm>
            <a:off x="3046429" y="3630151"/>
            <a:ext cx="1058832" cy="464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800" u="sng" dirty="0"/>
              <a:t>PRINT:</a:t>
            </a:r>
            <a:endParaRPr lang="en-US" sz="1800" u="sng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74813B3A-C792-48CF-8695-CAAB271A2BC4}"/>
              </a:ext>
            </a:extLst>
          </p:cNvPr>
          <p:cNvSpPr/>
          <p:nvPr/>
        </p:nvSpPr>
        <p:spPr>
          <a:xfrm>
            <a:off x="5915461" y="1993106"/>
            <a:ext cx="350044" cy="39862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65642D9-D037-4E97-9A3A-C3BB44C703CF}"/>
              </a:ext>
            </a:extLst>
          </p:cNvPr>
          <p:cNvSpPr txBox="1">
            <a:spLocks/>
          </p:cNvSpPr>
          <p:nvPr/>
        </p:nvSpPr>
        <p:spPr>
          <a:xfrm>
            <a:off x="8104996" y="2003755"/>
            <a:ext cx="1058832" cy="464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800" u="sng" dirty="0"/>
              <a:t>RESULT:</a:t>
            </a:r>
            <a:endParaRPr lang="en-US" sz="1800" u="sn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5FD805-FCD6-4E0C-9244-B4BB0D8462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2738" y="2647933"/>
            <a:ext cx="302334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49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D26E5A-D6EE-4170-A980-DB50E5C20264}"/>
              </a:ext>
            </a:extLst>
          </p:cNvPr>
          <p:cNvSpPr/>
          <p:nvPr/>
        </p:nvSpPr>
        <p:spPr>
          <a:xfrm>
            <a:off x="1056485" y="728663"/>
            <a:ext cx="10117137" cy="54006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7D063-C0D0-4EB4-B598-CAA9C1C3A8E6}"/>
              </a:ext>
            </a:extLst>
          </p:cNvPr>
          <p:cNvSpPr txBox="1">
            <a:spLocks/>
          </p:cNvSpPr>
          <p:nvPr/>
        </p:nvSpPr>
        <p:spPr>
          <a:xfrm>
            <a:off x="1055689" y="728664"/>
            <a:ext cx="10117136" cy="1000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Iteration</a:t>
            </a:r>
            <a:r>
              <a:rPr lang="es-MX" dirty="0"/>
              <a:t> 2 – Ask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options</a:t>
            </a:r>
            <a:r>
              <a:rPr lang="es-MX" dirty="0"/>
              <a:t>:</a:t>
            </a:r>
          </a:p>
          <a:p>
            <a:pPr lvl="1"/>
            <a:r>
              <a:rPr lang="es-MX" sz="1800" dirty="0" err="1"/>
              <a:t>selected</a:t>
            </a:r>
            <a:r>
              <a:rPr lang="es-MX" sz="1800" dirty="0"/>
              <a:t>: variable 5, </a:t>
            </a:r>
            <a:r>
              <a:rPr lang="es-MX" sz="1800" dirty="0" err="1"/>
              <a:t>it</a:t>
            </a:r>
            <a:r>
              <a:rPr lang="es-MX" sz="1800" dirty="0"/>
              <a:t> </a:t>
            </a:r>
            <a:r>
              <a:rPr lang="es-MX" sz="1800" dirty="0" err="1"/>
              <a:t>will</a:t>
            </a:r>
            <a:r>
              <a:rPr lang="es-MX" sz="1800" dirty="0"/>
              <a:t> </a:t>
            </a:r>
            <a:r>
              <a:rPr lang="es-MX" sz="1800" dirty="0" err="1"/>
              <a:t>help</a:t>
            </a:r>
            <a:r>
              <a:rPr lang="es-MX" sz="1800" dirty="0"/>
              <a:t> </a:t>
            </a:r>
            <a:r>
              <a:rPr lang="es-MX" sz="1800" dirty="0" err="1"/>
              <a:t>to</a:t>
            </a:r>
            <a:r>
              <a:rPr lang="es-MX" sz="1800" dirty="0"/>
              <a:t> </a:t>
            </a:r>
            <a:r>
              <a:rPr lang="es-MX" sz="1800" dirty="0" err="1"/>
              <a:t>allocate</a:t>
            </a:r>
            <a:r>
              <a:rPr lang="es-MX" sz="1800" dirty="0"/>
              <a:t> </a:t>
            </a:r>
            <a:r>
              <a:rPr lang="es-MX" sz="1800" dirty="0" err="1"/>
              <a:t>the</a:t>
            </a:r>
            <a:r>
              <a:rPr lang="es-MX" sz="1800" dirty="0"/>
              <a:t> </a:t>
            </a:r>
            <a:r>
              <a:rPr lang="es-MX" sz="1800" dirty="0" err="1"/>
              <a:t>chosen</a:t>
            </a:r>
            <a:r>
              <a:rPr lang="es-MX" sz="1800" dirty="0"/>
              <a:t> </a:t>
            </a:r>
            <a:r>
              <a:rPr lang="es-MX" sz="1800" dirty="0" err="1"/>
              <a:t>options</a:t>
            </a:r>
            <a:r>
              <a:rPr lang="es-MX" sz="18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AE774-D0DD-4CB5-B851-9175411A3F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68"/>
          <a:stretch/>
        </p:blipFill>
        <p:spPr>
          <a:xfrm>
            <a:off x="2307998" y="1542480"/>
            <a:ext cx="7614111" cy="9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F251A22F-3EEB-4A30-9F54-5227311D4E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62102" y="3087889"/>
                <a:ext cx="4027487" cy="80546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𝑟𝑎𝑛𝑔𝑒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𝑎𝑙𝑙𝑜𝑤𝑎𝑛𝑐𝑒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𝑟𝑎𝑛𝑔𝑒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(5)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F251A22F-3EEB-4A30-9F54-5227311D4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102" y="3087889"/>
                <a:ext cx="4027487" cy="805460"/>
              </a:xfrm>
              <a:prstGeom prst="rect">
                <a:avLst/>
              </a:prstGeom>
              <a:blipFill>
                <a:blip r:embed="rId3"/>
                <a:stretch>
                  <a:fillRect l="-454" t="-7576" b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7EA6C874-5FA3-4BFC-AD6A-56F5FD4B7D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9165" y="4530911"/>
                <a:ext cx="4353360" cy="121267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𝑠𝑒𝑙𝑒𝑐𝑡𝑒𝑑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("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𝐼𝑛𝑝𝑢𝑡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…")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𝑠𝑒𝑙𝑒𝑐𝑡𝑒𝑑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𝐼𝑛𝑝𝑢𝑡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</m:oMath>
                </a14:m>
                <a:r>
                  <a:rPr lang="en-US" sz="1800" dirty="0"/>
                  <a:t>…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𝑠𝑒𝑙𝑒𝑐𝑡𝑒𝑑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7EA6C874-5FA3-4BFC-AD6A-56F5FD4B7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165" y="4530911"/>
                <a:ext cx="4353360" cy="12126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ubtitle 2">
            <a:extLst>
              <a:ext uri="{FF2B5EF4-FFF2-40B4-BE49-F238E27FC236}">
                <a16:creationId xmlns:a16="http://schemas.microsoft.com/office/drawing/2014/main" id="{6D28498B-3475-420B-B96F-85DAB15D321D}"/>
              </a:ext>
            </a:extLst>
          </p:cNvPr>
          <p:cNvSpPr txBox="1">
            <a:spLocks/>
          </p:cNvSpPr>
          <p:nvPr/>
        </p:nvSpPr>
        <p:spPr>
          <a:xfrm>
            <a:off x="3046429" y="2735453"/>
            <a:ext cx="1058832" cy="464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800" u="sng" dirty="0"/>
              <a:t>LOOP:</a:t>
            </a:r>
            <a:endParaRPr lang="en-US" sz="1800" u="sng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1BA598A-F392-4B3D-9B41-9325939B191E}"/>
              </a:ext>
            </a:extLst>
          </p:cNvPr>
          <p:cNvSpPr/>
          <p:nvPr/>
        </p:nvSpPr>
        <p:spPr>
          <a:xfrm>
            <a:off x="5915461" y="2593228"/>
            <a:ext cx="350044" cy="33860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A77047A-E9FB-411B-940B-243EDAE88121}"/>
              </a:ext>
            </a:extLst>
          </p:cNvPr>
          <p:cNvSpPr txBox="1">
            <a:spLocks/>
          </p:cNvSpPr>
          <p:nvPr/>
        </p:nvSpPr>
        <p:spPr>
          <a:xfrm>
            <a:off x="8104996" y="2746712"/>
            <a:ext cx="1058832" cy="464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800" u="sng" dirty="0"/>
              <a:t>RESULT:</a:t>
            </a:r>
            <a:endParaRPr lang="en-US" sz="1800" u="sng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0C227C8-6395-4AE1-B30C-A53E63AA274C}"/>
              </a:ext>
            </a:extLst>
          </p:cNvPr>
          <p:cNvSpPr txBox="1">
            <a:spLocks/>
          </p:cNvSpPr>
          <p:nvPr/>
        </p:nvSpPr>
        <p:spPr>
          <a:xfrm>
            <a:off x="2205944" y="4094499"/>
            <a:ext cx="2739803" cy="464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800" u="sng" dirty="0"/>
              <a:t>DEFINE VAR &amp; ASK INPUT:</a:t>
            </a:r>
            <a:endParaRPr lang="en-US" sz="1800" u="sn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916F19-F3B5-4FAB-A8BC-AF51FDDC5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4248" y="3246184"/>
            <a:ext cx="4240328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29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8963F1-812C-41FF-A022-DC49C40E9C00}"/>
              </a:ext>
            </a:extLst>
          </p:cNvPr>
          <p:cNvSpPr/>
          <p:nvPr/>
        </p:nvSpPr>
        <p:spPr>
          <a:xfrm>
            <a:off x="1056485" y="728663"/>
            <a:ext cx="10117137" cy="54006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C82B1-610B-40DB-B47E-CA75C388B64C}"/>
              </a:ext>
            </a:extLst>
          </p:cNvPr>
          <p:cNvSpPr txBox="1">
            <a:spLocks/>
          </p:cNvSpPr>
          <p:nvPr/>
        </p:nvSpPr>
        <p:spPr>
          <a:xfrm>
            <a:off x="1055689" y="728664"/>
            <a:ext cx="10117136" cy="1000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err="1"/>
              <a:t>Append</a:t>
            </a:r>
            <a:r>
              <a:rPr lang="es-MX" dirty="0"/>
              <a:t> </a:t>
            </a:r>
            <a:r>
              <a:rPr lang="es-MX" dirty="0" err="1"/>
              <a:t>or</a:t>
            </a:r>
            <a:r>
              <a:rPr lang="es-MX" dirty="0"/>
              <a:t> </a:t>
            </a:r>
            <a:r>
              <a:rPr lang="es-MX" dirty="0" err="1"/>
              <a:t>Concatenate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options</a:t>
            </a:r>
            <a:r>
              <a:rPr lang="es-MX" dirty="0"/>
              <a:t>:</a:t>
            </a:r>
          </a:p>
          <a:p>
            <a:pPr lvl="1"/>
            <a:r>
              <a:rPr lang="es-MX" sz="1800" dirty="0"/>
              <a:t>Use variable 2, </a:t>
            </a:r>
            <a:r>
              <a:rPr lang="es-MX" sz="1800" dirty="0" err="1"/>
              <a:t>candy_cart</a:t>
            </a:r>
            <a:r>
              <a:rPr lang="es-MX" sz="1800" dirty="0"/>
              <a:t> [ ] </a:t>
            </a:r>
            <a:r>
              <a:rPr lang="es-MX" sz="1800" dirty="0" err="1"/>
              <a:t>to</a:t>
            </a:r>
            <a:r>
              <a:rPr lang="es-MX" sz="1800" dirty="0"/>
              <a:t> </a:t>
            </a:r>
            <a:r>
              <a:rPr lang="es-MX" sz="1800" dirty="0" err="1"/>
              <a:t>save</a:t>
            </a:r>
            <a:r>
              <a:rPr lang="es-MX" sz="1800" dirty="0"/>
              <a:t> </a:t>
            </a:r>
            <a:r>
              <a:rPr lang="es-MX" sz="1800" dirty="0" err="1"/>
              <a:t>the</a:t>
            </a:r>
            <a:r>
              <a:rPr lang="es-MX" sz="1800" dirty="0"/>
              <a:t> </a:t>
            </a:r>
            <a:r>
              <a:rPr lang="es-MX" sz="1800" dirty="0" err="1"/>
              <a:t>options</a:t>
            </a:r>
            <a:r>
              <a:rPr lang="es-MX" sz="1800" dirty="0"/>
              <a:t> </a:t>
            </a:r>
            <a:r>
              <a:rPr lang="es-MX" sz="1800" dirty="0" err="1"/>
              <a:t>obtained</a:t>
            </a:r>
            <a:r>
              <a:rPr lang="es-MX" sz="1800" dirty="0"/>
              <a:t> in </a:t>
            </a:r>
            <a:r>
              <a:rPr lang="es-MX" sz="1800" dirty="0" err="1"/>
              <a:t>the</a:t>
            </a:r>
            <a:r>
              <a:rPr lang="es-MX" sz="1800" dirty="0"/>
              <a:t> input.</a:t>
            </a:r>
          </a:p>
          <a:p>
            <a:pPr lvl="1"/>
            <a:r>
              <a:rPr lang="es-MX" sz="1800" dirty="0" err="1"/>
              <a:t>append</a:t>
            </a:r>
            <a:r>
              <a:rPr lang="es-MX" sz="1800" dirty="0"/>
              <a:t> </a:t>
            </a:r>
            <a:r>
              <a:rPr lang="es-MX" sz="1800" dirty="0" err="1"/>
              <a:t>fucntion</a:t>
            </a:r>
            <a:r>
              <a:rPr lang="es-MX" sz="1800" dirty="0"/>
              <a:t>: </a:t>
            </a:r>
            <a:r>
              <a:rPr lang="es-MX" sz="1800" dirty="0" err="1"/>
              <a:t>requires</a:t>
            </a:r>
            <a:r>
              <a:rPr lang="es-MX" sz="1800" dirty="0"/>
              <a:t> </a:t>
            </a:r>
            <a:r>
              <a:rPr lang="es-MX" sz="1800" dirty="0" err="1">
                <a:highlight>
                  <a:srgbClr val="FFFF00"/>
                </a:highlight>
              </a:rPr>
              <a:t>previous</a:t>
            </a:r>
            <a:r>
              <a:rPr lang="es-MX" sz="1800" dirty="0"/>
              <a:t> define variable, </a:t>
            </a:r>
            <a:r>
              <a:rPr lang="es-MX" sz="1800" dirty="0" err="1"/>
              <a:t>also</a:t>
            </a:r>
            <a:r>
              <a:rPr lang="es-MX" sz="1800" dirty="0"/>
              <a:t> </a:t>
            </a:r>
            <a:r>
              <a:rPr lang="es-MX" sz="1800" dirty="0">
                <a:highlight>
                  <a:srgbClr val="FFFF00"/>
                </a:highlight>
              </a:rPr>
              <a:t>.</a:t>
            </a:r>
            <a:r>
              <a:rPr lang="es-MX" sz="1800" dirty="0"/>
              <a:t> in </a:t>
            </a:r>
            <a:r>
              <a:rPr lang="es-MX" sz="1800" dirty="0" err="1"/>
              <a:t>between</a:t>
            </a:r>
            <a:r>
              <a:rPr lang="es-MX" sz="1800" dirty="0"/>
              <a:t> and </a:t>
            </a:r>
            <a:r>
              <a:rPr lang="es-MX" sz="1800" dirty="0">
                <a:highlight>
                  <a:srgbClr val="FFFF00"/>
                </a:highlight>
              </a:rPr>
              <a:t>()</a:t>
            </a:r>
            <a:r>
              <a:rPr lang="es-MX" sz="18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09DB82-D318-4EEC-87BA-ACC2BB298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3" y="2319336"/>
            <a:ext cx="6629400" cy="647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4E31DE74-1768-41DC-A3AF-3F6EAB9545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4114" y="3723693"/>
                <a:ext cx="4843462" cy="203417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𝑐𝑎𝑛𝑑𝑦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𝑐𝑎𝑟𝑡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𝑎𝑝𝑝𝑒𝑛𝑑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𝑐𝑎𝑛𝑑𝑦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𝑙𝑖𝑠𝑡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𝑠𝑒𝑙𝑒𝑐𝑡𝑒𝑑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)])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𝑐𝑎𝑛𝑑𝑦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𝑐𝑎𝑟𝑡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𝑎𝑝𝑝𝑒𝑛𝑑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𝑐𝑎𝑛𝑑𝑦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𝑙𝑖𝑠𝑡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(1)])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𝑐𝑎𝑛𝑑𝑦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𝑐𝑎𝑟𝑡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𝑎𝑝𝑝𝑒𝑛𝑑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𝑐𝑎𝑛𝑑𝑦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𝑙𝑖𝑠𝑡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(2)])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𝑐𝑎𝑛𝑑𝑦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𝑐𝑎𝑟𝑡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["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𝐾𝑖𝑡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𝐾𝑎𝑡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","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𝐽𝑢𝑖𝑐𝑦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𝐹𝑟𝑢𝑖𝑡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",…]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i="1" dirty="0"/>
                  <a:t>*Saves the input as list because of [ ]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4E31DE74-1768-41DC-A3AF-3F6EAB954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114" y="3723693"/>
                <a:ext cx="4843462" cy="2034170"/>
              </a:xfrm>
              <a:prstGeom prst="rect">
                <a:avLst/>
              </a:prstGeom>
              <a:blipFill>
                <a:blip r:embed="rId3"/>
                <a:stretch>
                  <a:fillRect l="-377" r="-2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ubtitle 2">
            <a:extLst>
              <a:ext uri="{FF2B5EF4-FFF2-40B4-BE49-F238E27FC236}">
                <a16:creationId xmlns:a16="http://schemas.microsoft.com/office/drawing/2014/main" id="{9DF448CC-1924-4558-95F0-D3CD47E2E23B}"/>
              </a:ext>
            </a:extLst>
          </p:cNvPr>
          <p:cNvSpPr txBox="1">
            <a:spLocks/>
          </p:cNvSpPr>
          <p:nvPr/>
        </p:nvSpPr>
        <p:spPr>
          <a:xfrm>
            <a:off x="3046429" y="3371257"/>
            <a:ext cx="1058832" cy="464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800" u="sng" dirty="0"/>
              <a:t>APPEND:</a:t>
            </a:r>
            <a:endParaRPr lang="en-US" sz="1800" u="sng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0C9960C-D18D-48B2-9EAE-A403C9FABFC2}"/>
              </a:ext>
            </a:extLst>
          </p:cNvPr>
          <p:cNvSpPr/>
          <p:nvPr/>
        </p:nvSpPr>
        <p:spPr>
          <a:xfrm>
            <a:off x="5915461" y="3493353"/>
            <a:ext cx="350044" cy="19716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8C3A8BD-47E9-439C-89AF-6907C6BF5C3F}"/>
              </a:ext>
            </a:extLst>
          </p:cNvPr>
          <p:cNvSpPr txBox="1">
            <a:spLocks/>
          </p:cNvSpPr>
          <p:nvPr/>
        </p:nvSpPr>
        <p:spPr>
          <a:xfrm>
            <a:off x="8102614" y="3371256"/>
            <a:ext cx="1058832" cy="464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800" u="sng" dirty="0"/>
              <a:t>RESULT:</a:t>
            </a:r>
            <a:endParaRPr lang="en-US" sz="1800" u="sn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A5FF78C-3946-454B-A46B-EC8AE6CCA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330" y="3835600"/>
            <a:ext cx="4203401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04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815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Candy Shop 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Candy Shop Exercise</dc:title>
  <dc:creator>Gustavo Maldonado Barragán</dc:creator>
  <cp:lastModifiedBy>Gustavo Maldonado Barragán</cp:lastModifiedBy>
  <cp:revision>30</cp:revision>
  <dcterms:created xsi:type="dcterms:W3CDTF">2021-03-27T16:50:33Z</dcterms:created>
  <dcterms:modified xsi:type="dcterms:W3CDTF">2021-04-01T18:03:45Z</dcterms:modified>
</cp:coreProperties>
</file>