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64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861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224"/>
      </p:cViewPr>
      <p:guideLst>
        <p:guide orient="horz" pos="459"/>
        <p:guide pos="665"/>
        <p:guide orient="horz" pos="3861"/>
        <p:guide pos="70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1C95-C037-47B9-8EDA-768C9AAAD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8452-969C-40FE-9C9D-B20E2464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2A9C-5414-490E-B2C2-25482AE9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8420-09B9-4958-8647-4A6EA59E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3414-4074-4AF7-B961-957B1061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23B4-32FF-4893-9F99-1DABB65B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C1295-67B1-4E45-ABBF-82E6346F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0EB2-B2CD-4339-964B-71986A8B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7018-0631-438D-8B43-D4685A80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6DBE-EB6C-4C1E-856F-3609D0DE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D613A-F0B0-49FB-BAB0-DE7F2F809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03C41-9FFC-43D7-93BA-EFDA3417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5F96-4123-4E2B-8EE7-94BBDF8F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43A6-66AF-42FD-A380-EA26126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921A-AC40-4808-B33B-32530FD9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C7FB-1EDD-4F8B-8ECC-AB60CEB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A9EB-D6DF-4BA0-B6C0-28A1E397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12BD-C517-4193-B83F-14E2E71D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C737-843F-4D6A-92CA-804B504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05CD-0024-41BD-A64C-1F49F091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0BAE-5689-466F-8597-4617E70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BBE0-AC91-4A6F-8215-B3C2FD74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7942-EC03-4609-9B45-90E93798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2304-241B-4431-A1CA-A520D683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755E-D667-4D82-BA4C-019F7272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D1F9-D5A4-483D-9C60-13DC952F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8096-B2D2-4C6D-B76D-D9212FCA9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4F46B-8030-4F31-91F5-0D9C9852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7D7F-3420-42E5-B051-8EE3AC0A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15988-F0B3-427F-8864-20DAB88A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7D2-D70F-4C7A-A143-228AA7F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0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73E-8E04-4099-A2D9-06F4F764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BFAB-E1CD-4E0E-B7CD-4CA0DD04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A6B19-5DC6-4EC6-A50F-8D4558CD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50827-04EE-4B15-978D-6C716D5CB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5DF28-4D9E-41A4-86F0-61E0B706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5F28F-36D0-485F-A61A-31ADEFE1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522D-51F2-447A-84EA-5DD51D53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C62D2-99B7-4132-879E-A071553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0659-03FF-4080-ADA0-DA374395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6A26F-AA99-492B-B032-0B5BED3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DCD45-6C8E-4A7F-8001-B8F9E582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4D6E-02B0-4982-B3F6-5622A9B3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E3A4-A2E4-4483-BF86-0ED4C77F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6A66D-D77B-4C69-88BF-7EA97FA4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D036-78A9-416C-B2A3-9B357885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CE4-F153-4876-BF69-DFD1F485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1EEC-4B58-4307-BCE1-E6CE3F19E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8A551-D2A1-429B-B88B-771B052D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7141-7C18-4D6A-BF51-3CE82B3F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09CB-B2BE-45D9-9E4D-1EF5A943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5D1C-FC87-4A3C-AF98-081CD792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743F-CBF5-4445-AF7F-84EC29F0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97543-562F-4BF4-AC62-C7B3ED1C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D7A77-603D-4D5B-88A2-93A23996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3DD5-53D1-4852-98FD-5F85F8FD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F569C-9408-4D0D-96BD-2555834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6378-C862-45BD-B637-7960223B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C1FC9-EBB9-48CC-94B0-4422A6DC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89928-F775-41F9-928D-0BCB24C5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E6C1-903D-40F1-8752-752F29580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9B55-4F7F-4A83-A77F-483A6EC9B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64AE-5255-4CE6-8362-2C1331F8C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8368-E603-4B0A-B9D0-B317E7FED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House </a:t>
            </a:r>
            <a:r>
              <a:rPr lang="es-MX" dirty="0" err="1"/>
              <a:t>of</a:t>
            </a:r>
            <a:r>
              <a:rPr lang="es-MX" dirty="0"/>
              <a:t> Pies </a:t>
            </a:r>
            <a:r>
              <a:rPr lang="es-MX" dirty="0" err="1"/>
              <a:t>Exercise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68F53-DAF8-4527-AA25-311751424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Python - </a:t>
            </a:r>
            <a:r>
              <a:rPr lang="es-MX" dirty="0" err="1"/>
              <a:t>Lesson</a:t>
            </a:r>
            <a:r>
              <a:rPr lang="es-MX" dirty="0"/>
              <a:t> 2 – </a:t>
            </a:r>
            <a:r>
              <a:rPr lang="es-MX" dirty="0" err="1"/>
              <a:t>Activity</a:t>
            </a:r>
            <a:r>
              <a:rPr lang="es-MX" dirty="0"/>
              <a:t> 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ABF5F-72B8-4DEA-A59B-F724FBF62E78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22191-21DE-4266-A308-93FA20B422E6}"/>
              </a:ext>
            </a:extLst>
          </p:cNvPr>
          <p:cNvSpPr txBox="1">
            <a:spLocks/>
          </p:cNvSpPr>
          <p:nvPr/>
        </p:nvSpPr>
        <p:spPr>
          <a:xfrm>
            <a:off x="9186863" y="5800725"/>
            <a:ext cx="1963738" cy="31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Gustavo Maldonado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691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2E5D01-E000-440F-B66A-94195DC22F7B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286E-199F-4EB1-A8F1-00796536DDBB}"/>
              </a:ext>
            </a:extLst>
          </p:cNvPr>
          <p:cNvSpPr txBox="1">
            <a:spLocks/>
          </p:cNvSpPr>
          <p:nvPr/>
        </p:nvSpPr>
        <p:spPr>
          <a:xfrm>
            <a:off x="1055689" y="728663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Instructions</a:t>
            </a:r>
            <a:r>
              <a:rPr lang="es-MX" dirty="0"/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E6C3E-EA2F-49BC-98C9-E15D3D62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04" y="1806249"/>
            <a:ext cx="9595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0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AA3D-EE4A-4622-A273-34D75EE6016A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8E7D9-96F0-43FC-82A8-D8ED8F7C8158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Reset</a:t>
            </a:r>
            <a:r>
              <a:rPr lang="es-MX" dirty="0"/>
              <a:t> &amp; define variables:</a:t>
            </a:r>
          </a:p>
          <a:p>
            <a:pPr lvl="1"/>
            <a:r>
              <a:rPr lang="en-US" sz="1800" dirty="0" err="1"/>
              <a:t>pie_purchases</a:t>
            </a:r>
            <a:r>
              <a:rPr lang="en-US" sz="1800" dirty="0"/>
              <a:t>: in this variable the user option will be storage.</a:t>
            </a:r>
          </a:p>
          <a:p>
            <a:pPr lvl="2"/>
            <a:r>
              <a:rPr lang="en-US" sz="1400" dirty="0"/>
              <a:t>Variable 2 define by 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The parameter is defined by </a:t>
            </a:r>
            <a:r>
              <a:rPr lang="en-US" sz="1400" dirty="0">
                <a:highlight>
                  <a:srgbClr val="FFFF00"/>
                </a:highlight>
              </a:rPr>
              <a:t>[0,0,0,0,0,0,0,0,0,0]</a:t>
            </a:r>
            <a:r>
              <a:rPr lang="en-US" sz="1400" dirty="0"/>
              <a:t>, according with the list of options the user has.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78BF31-CCE2-496F-9942-D74348C0AE1B}"/>
              </a:ext>
            </a:extLst>
          </p:cNvPr>
          <p:cNvSpPr txBox="1">
            <a:spLocks/>
          </p:cNvSpPr>
          <p:nvPr/>
        </p:nvSpPr>
        <p:spPr>
          <a:xfrm>
            <a:off x="4924027" y="2064547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/>
              <a:t>Variable 2</a:t>
            </a:r>
            <a:endParaRPr lang="en-US" sz="1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B82F9-D672-4CDA-8D4D-A331B13F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18" y="2418159"/>
            <a:ext cx="5324475" cy="638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9A693D-63C3-4ED3-B70C-A528B4E0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80" y="4550566"/>
            <a:ext cx="5314950" cy="65722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B47DC255-3360-4BD4-889F-EA6411103042}"/>
              </a:ext>
            </a:extLst>
          </p:cNvPr>
          <p:cNvSpPr txBox="1">
            <a:spLocks/>
          </p:cNvSpPr>
          <p:nvPr/>
        </p:nvSpPr>
        <p:spPr>
          <a:xfrm>
            <a:off x="1054897" y="3371854"/>
            <a:ext cx="10117136" cy="9358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err="1"/>
              <a:t>choice_index</a:t>
            </a:r>
            <a:r>
              <a:rPr lang="en-US" sz="1800" dirty="0"/>
              <a:t>: in this variable 5 the </a:t>
            </a:r>
            <a:r>
              <a:rPr lang="en-US" sz="1800" dirty="0" err="1"/>
              <a:t>substract</a:t>
            </a:r>
            <a:r>
              <a:rPr lang="en-US" sz="1800" dirty="0"/>
              <a:t> of 1 is done.</a:t>
            </a:r>
          </a:p>
          <a:p>
            <a:pPr lvl="2"/>
            <a:r>
              <a:rPr lang="en-US" sz="1400" dirty="0"/>
              <a:t>The parameter is defined as integer </a:t>
            </a:r>
            <a:r>
              <a:rPr lang="en-US" sz="1400" dirty="0">
                <a:highlight>
                  <a:srgbClr val="FFFF00"/>
                </a:highlight>
              </a:rPr>
              <a:t>int</a:t>
            </a:r>
            <a:r>
              <a:rPr lang="en-US" sz="1400" dirty="0"/>
              <a:t>, because the options always returns as string. This way the calculations are able to make.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31FF9D0-AAB4-499B-80BA-9EA829F3CFC0}"/>
              </a:ext>
            </a:extLst>
          </p:cNvPr>
          <p:cNvSpPr txBox="1">
            <a:spLocks/>
          </p:cNvSpPr>
          <p:nvPr/>
        </p:nvSpPr>
        <p:spPr>
          <a:xfrm>
            <a:off x="4924027" y="4160062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/>
              <a:t>Variable 5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24074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D594B-17EE-4A0B-86A1-37DB4DD9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3" y="1914517"/>
            <a:ext cx="9344025" cy="63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FD43C6AC-A5D6-462E-B68A-15FA6C5567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13" y="3207536"/>
                <a:ext cx="4864894" cy="273606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𝑝𝑢𝑟𝑐h𝑎𝑠𝑒𝑠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]+=1</m:t>
                      </m:r>
                    </m:oMath>
                  </m:oMathPara>
                </a14:m>
                <a:endParaRPr lang="es-MX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300" i="1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𝑝𝑢𝑟𝑐h𝑎𝑠𝑒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𝑐h𝑜𝑖𝑐𝑒</m:t>
                          </m:r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MX" sz="13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e>
                      </m:d>
                      <m:r>
                        <a:rPr lang="es-MX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300" i="1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s-MX" sz="1300" b="0" i="1" smtClean="0">
                          <a:latin typeface="Cambria Math" panose="02040503050406030204" pitchFamily="18" charset="0"/>
                        </a:rPr>
                        <m:t>]+1</m:t>
                      </m:r>
                    </m:oMath>
                  </m:oMathPara>
                </a14:m>
                <a:endParaRPr lang="es-MX" sz="13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𝑝𝑢𝑟𝑐h𝑎𝑠𝑒𝑠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13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𝑝𝑢𝑟𝑐h𝑎𝑠𝑒𝑠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]+=1</m:t>
                      </m:r>
                    </m:oMath>
                  </m:oMathPara>
                </a14:m>
                <a:endParaRPr lang="es-MX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MX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/>
                  <a:t>*The options will be adding and storing in variable </a:t>
                </a:r>
                <a:r>
                  <a:rPr lang="en-US" sz="1200" i="1" dirty="0" err="1"/>
                  <a:t>pie_purchase</a:t>
                </a:r>
                <a:r>
                  <a:rPr lang="en-US" sz="1200" i="1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300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FD43C6AC-A5D6-462E-B68A-15FA6C556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13" y="3207536"/>
                <a:ext cx="4864894" cy="2736063"/>
              </a:xfrm>
              <a:prstGeom prst="rect">
                <a:avLst/>
              </a:prstGeom>
              <a:blipFill>
                <a:blip r:embed="rId3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FC9477C6-43C7-4DFB-AC0F-C1E59B896978}"/>
              </a:ext>
            </a:extLst>
          </p:cNvPr>
          <p:cNvSpPr txBox="1">
            <a:spLocks/>
          </p:cNvSpPr>
          <p:nvPr/>
        </p:nvSpPr>
        <p:spPr>
          <a:xfrm>
            <a:off x="2960295" y="2842615"/>
            <a:ext cx="1226330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FORMULA:</a:t>
            </a:r>
            <a:endParaRPr lang="en-US" sz="1800" u="sng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6CCE32D-F735-47CD-AB6D-EE64D992F16A}"/>
              </a:ext>
            </a:extLst>
          </p:cNvPr>
          <p:cNvSpPr/>
          <p:nvPr/>
        </p:nvSpPr>
        <p:spPr>
          <a:xfrm>
            <a:off x="5915461" y="2964711"/>
            <a:ext cx="350044" cy="2685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A35D288-48B2-4E7C-9022-68EEB6EF6699}"/>
              </a:ext>
            </a:extLst>
          </p:cNvPr>
          <p:cNvSpPr txBox="1">
            <a:spLocks/>
          </p:cNvSpPr>
          <p:nvPr/>
        </p:nvSpPr>
        <p:spPr>
          <a:xfrm>
            <a:off x="8106586" y="2842614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4E0401-47BE-4234-8071-D9B010F06738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37EDAD1-D8B8-47EB-AF2B-2CD989F905EF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142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Calculation</a:t>
            </a:r>
            <a:r>
              <a:rPr lang="es-MX" dirty="0"/>
              <a:t> &amp; </a:t>
            </a:r>
            <a:r>
              <a:rPr lang="es-MX" dirty="0" err="1"/>
              <a:t>Result</a:t>
            </a:r>
            <a:r>
              <a:rPr lang="es-MX" dirty="0"/>
              <a:t>:</a:t>
            </a:r>
          </a:p>
          <a:p>
            <a:pPr lvl="1"/>
            <a:r>
              <a:rPr lang="en-US" sz="1800" dirty="0"/>
              <a:t>Redefined </a:t>
            </a:r>
            <a:r>
              <a:rPr lang="en-US" sz="1800" dirty="0" err="1"/>
              <a:t>pie_purchases</a:t>
            </a:r>
            <a:r>
              <a:rPr lang="en-US" sz="1800" dirty="0"/>
              <a:t>: in this variable the user option will be storage.</a:t>
            </a:r>
          </a:p>
          <a:p>
            <a:pPr lvl="2"/>
            <a:r>
              <a:rPr lang="en-US" sz="1400" dirty="0"/>
              <a:t>The parameter is defined by </a:t>
            </a:r>
            <a:r>
              <a:rPr lang="en-US" sz="1400" dirty="0">
                <a:highlight>
                  <a:srgbClr val="FFFF00"/>
                </a:highlight>
              </a:rPr>
              <a:t>[ ]</a:t>
            </a:r>
            <a:r>
              <a:rPr lang="en-US" sz="1400" dirty="0"/>
              <a:t>, because inside of it we are going to storage the chosen options.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2C1BA5-5C13-40D6-81B1-D2EA9181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02" y="3303980"/>
            <a:ext cx="3816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9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D26E5A-D6EE-4170-A980-DB50E5C20264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D063-C0D0-4EB4-B598-CAA9C1C3A8E6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Iteration</a:t>
            </a:r>
            <a:r>
              <a:rPr lang="es-MX" dirty="0"/>
              <a:t> 1 – </a:t>
            </a:r>
            <a:r>
              <a:rPr lang="es-MX" dirty="0" err="1"/>
              <a:t>list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:</a:t>
            </a:r>
          </a:p>
          <a:p>
            <a:pPr lvl="1"/>
            <a:r>
              <a:rPr lang="es-MX" sz="1800" dirty="0" err="1"/>
              <a:t>pie_index</a:t>
            </a:r>
            <a:r>
              <a:rPr lang="es-MX" sz="1800" dirty="0"/>
              <a:t>: variable 6, </a:t>
            </a:r>
            <a:r>
              <a:rPr lang="es-MX" sz="1800" dirty="0" err="1"/>
              <a:t>it</a:t>
            </a:r>
            <a:r>
              <a:rPr lang="es-MX" sz="1800" dirty="0"/>
              <a:t> </a:t>
            </a:r>
            <a:r>
              <a:rPr lang="es-MX" sz="1800" dirty="0" err="1"/>
              <a:t>will</a:t>
            </a:r>
            <a:r>
              <a:rPr lang="es-MX" sz="1800" dirty="0"/>
              <a:t> </a:t>
            </a:r>
            <a:r>
              <a:rPr lang="es-MX" sz="1800" dirty="0" err="1"/>
              <a:t>help</a:t>
            </a:r>
            <a:r>
              <a:rPr lang="es-MX" sz="1800" dirty="0"/>
              <a:t> </a:t>
            </a:r>
            <a:r>
              <a:rPr lang="es-MX" sz="1800" dirty="0" err="1"/>
              <a:t>to</a:t>
            </a:r>
            <a:r>
              <a:rPr lang="es-MX" sz="1800" dirty="0"/>
              <a:t> </a:t>
            </a:r>
            <a:r>
              <a:rPr lang="es-MX" sz="1800" dirty="0" err="1"/>
              <a:t>allocate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chosen</a:t>
            </a:r>
            <a:r>
              <a:rPr lang="es-MX" sz="1800" dirty="0"/>
              <a:t> </a:t>
            </a:r>
            <a:r>
              <a:rPr lang="es-MX" sz="1800" dirty="0" err="1"/>
              <a:t>options</a:t>
            </a:r>
            <a:r>
              <a:rPr lang="es-MX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F251A22F-3EEB-4A30-9F54-5227311D4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1779" y="3280774"/>
                <a:ext cx="4043362" cy="142695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𝑝𝑖𝑒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𝑝𝑖𝑒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</m:e>
                    </m:d>
                    <m:r>
                      <a:rPr lang="es-MX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𝑝𝑖𝑒</m:t>
                    </m:r>
                    <m:r>
                      <a:rPr lang="es-MX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s-MX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s-MX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MX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𝑝𝑖𝑒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F251A22F-3EEB-4A30-9F54-5227311D4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779" y="3280774"/>
                <a:ext cx="4043362" cy="1426958"/>
              </a:xfrm>
              <a:prstGeom prst="rect">
                <a:avLst/>
              </a:prstGeom>
              <a:blipFill>
                <a:blip r:embed="rId2"/>
                <a:stretch>
                  <a:fillRect l="-452" t="-384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6D28498B-3475-420B-B96F-85DAB15D321D}"/>
              </a:ext>
            </a:extLst>
          </p:cNvPr>
          <p:cNvSpPr txBox="1">
            <a:spLocks/>
          </p:cNvSpPr>
          <p:nvPr/>
        </p:nvSpPr>
        <p:spPr>
          <a:xfrm>
            <a:off x="3157133" y="2853871"/>
            <a:ext cx="832655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LOOP:</a:t>
            </a:r>
            <a:endParaRPr lang="en-US" sz="1800" u="sng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1BA598A-F392-4B3D-9B41-9325939B191E}"/>
              </a:ext>
            </a:extLst>
          </p:cNvPr>
          <p:cNvSpPr/>
          <p:nvPr/>
        </p:nvSpPr>
        <p:spPr>
          <a:xfrm>
            <a:off x="5915461" y="3114675"/>
            <a:ext cx="350044" cy="1593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A77047A-E9FB-411B-940B-243EDAE88121}"/>
              </a:ext>
            </a:extLst>
          </p:cNvPr>
          <p:cNvSpPr txBox="1">
            <a:spLocks/>
          </p:cNvSpPr>
          <p:nvPr/>
        </p:nvSpPr>
        <p:spPr>
          <a:xfrm>
            <a:off x="8106586" y="2853871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2641E-0C88-492D-8F70-CC55A629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03" y="1561973"/>
            <a:ext cx="5095875" cy="1152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97D1B9-8771-4FBA-B41C-B9FAA7417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617" y="3200722"/>
            <a:ext cx="104677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F3A7E-E93B-4891-8EA6-ED0C0E6CD7A0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4EDEA-6C6E-4670-8FA1-ED85FC82C6B7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Set variables:</a:t>
            </a:r>
          </a:p>
          <a:p>
            <a:pPr lvl="1"/>
            <a:r>
              <a:rPr lang="en-US" sz="1800" dirty="0" err="1"/>
              <a:t>pie_count</a:t>
            </a:r>
            <a:r>
              <a:rPr lang="en-US" sz="1800" dirty="0"/>
              <a:t>: variable 7 to save &amp; show the </a:t>
            </a:r>
            <a:r>
              <a:rPr lang="en-US" sz="1800" dirty="0" err="1"/>
              <a:t>the</a:t>
            </a:r>
            <a:r>
              <a:rPr lang="en-US" sz="1800" dirty="0"/>
              <a:t> number of chosen options.</a:t>
            </a:r>
          </a:p>
          <a:p>
            <a:pPr lvl="1"/>
            <a:r>
              <a:rPr lang="en-US" sz="1800" dirty="0" err="1"/>
              <a:t>pie_name</a:t>
            </a:r>
            <a:r>
              <a:rPr lang="en-US" sz="1800" dirty="0"/>
              <a:t>: variable 8 to save &amp; show the </a:t>
            </a:r>
            <a:r>
              <a:rPr lang="en-US" sz="1800" dirty="0" err="1"/>
              <a:t>the</a:t>
            </a:r>
            <a:r>
              <a:rPr lang="en-US" sz="1800" dirty="0"/>
              <a:t> name of chosen options.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DE1A2287-EF67-42D3-8F7C-526C11EF00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13" y="2164556"/>
                <a:ext cx="4864894" cy="348614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m:rPr>
                          <m:sty m:val="p"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𝑝𝑖𝑒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e>
                      </m:d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m:rPr>
                          <m:sty m:val="p"/>
                        </m:rPr>
                        <a:rPr lang="es-MX" sz="180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0+0</m:t>
                          </m:r>
                        </m:e>
                      </m:d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(0+0)</m:t>
                      </m:r>
                    </m:oMath>
                  </m:oMathPara>
                </a14:m>
                <a:endParaRPr lang="en-US" sz="13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="2"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0+0</m:t>
                          </m:r>
                        </m:e>
                      </m:d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0+0</m:t>
                          </m:r>
                        </m:e>
                      </m:d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𝑃𝑒𝑐𝑎𝑛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i="1" dirty="0"/>
                  <a:t>*I recommend to remove the str, the </a:t>
                </a:r>
                <a:r>
                  <a:rPr lang="en-US" sz="1100" i="1" dirty="0" err="1"/>
                  <a:t>pie_name</a:t>
                </a:r>
                <a:r>
                  <a:rPr lang="en-US" sz="1100" i="1" dirty="0"/>
                  <a:t> is already string.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DE1A2287-EF67-42D3-8F7C-526C11EF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13" y="2164556"/>
                <a:ext cx="4864894" cy="3486149"/>
              </a:xfrm>
              <a:prstGeom prst="rect">
                <a:avLst/>
              </a:prstGeom>
              <a:blipFill>
                <a:blip r:embed="rId2"/>
                <a:stretch>
                  <a:fillRect l="-37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AA9D5C13-F5F5-42FE-8064-17FB10BEBF27}"/>
              </a:ext>
            </a:extLst>
          </p:cNvPr>
          <p:cNvSpPr txBox="1">
            <a:spLocks/>
          </p:cNvSpPr>
          <p:nvPr/>
        </p:nvSpPr>
        <p:spPr>
          <a:xfrm>
            <a:off x="2960295" y="1849628"/>
            <a:ext cx="1226330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FORMULA:</a:t>
            </a:r>
            <a:endParaRPr lang="en-US" sz="1800" u="sng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57CE226-4608-4C2A-A981-CB9538336D1B}"/>
              </a:ext>
            </a:extLst>
          </p:cNvPr>
          <p:cNvSpPr/>
          <p:nvPr/>
        </p:nvSpPr>
        <p:spPr>
          <a:xfrm>
            <a:off x="5915461" y="2100264"/>
            <a:ext cx="350044" cy="3879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51AA835-D28D-46B6-8C6F-96B61A2F6A18}"/>
              </a:ext>
            </a:extLst>
          </p:cNvPr>
          <p:cNvSpPr txBox="1">
            <a:spLocks/>
          </p:cNvSpPr>
          <p:nvPr/>
        </p:nvSpPr>
        <p:spPr>
          <a:xfrm>
            <a:off x="8106586" y="1849628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3D4B82-3DAA-4A06-979E-52412018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90" y="2313971"/>
            <a:ext cx="202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3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E3ACE-B598-490A-BC6E-7F643674D448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3F6C3-5DCC-4E42-A3EB-AAF34981BFDF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choose</a:t>
            </a:r>
            <a:r>
              <a:rPr lang="es-MX" dirty="0"/>
              <a:t>:</a:t>
            </a:r>
          </a:p>
          <a:p>
            <a:pPr lvl="1"/>
            <a:r>
              <a:rPr lang="es-MX" sz="1800" dirty="0" err="1"/>
              <a:t>We</a:t>
            </a:r>
            <a:r>
              <a:rPr lang="es-MX" sz="1800" dirty="0"/>
              <a:t> </a:t>
            </a:r>
            <a:r>
              <a:rPr lang="es-MX" sz="1800" dirty="0" err="1"/>
              <a:t>need</a:t>
            </a:r>
            <a:r>
              <a:rPr lang="es-MX" sz="1800" dirty="0"/>
              <a:t> </a:t>
            </a:r>
            <a:r>
              <a:rPr lang="es-MX" sz="1800" dirty="0" err="1"/>
              <a:t>to</a:t>
            </a:r>
            <a:r>
              <a:rPr lang="es-MX" sz="1800" dirty="0"/>
              <a:t> </a:t>
            </a:r>
            <a:r>
              <a:rPr lang="es-MX" sz="1800" dirty="0" err="1"/>
              <a:t>concatenate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text</a:t>
            </a:r>
            <a:r>
              <a:rPr lang="es-MX" sz="1800" dirty="0"/>
              <a:t> and </a:t>
            </a:r>
            <a:r>
              <a:rPr lang="es-MX" sz="1800" dirty="0" err="1"/>
              <a:t>options</a:t>
            </a:r>
            <a:r>
              <a:rPr lang="es-MX" sz="1800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+</a:t>
            </a:r>
            <a:r>
              <a:rPr lang="es-MX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8F5CEB3-E8CB-48FA-B0C1-3E894150B5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1457" y="3109325"/>
                <a:ext cx="3811193" cy="158411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" "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(2 +</m:t>
                      </m:r>
                      <m:r>
                        <m:rPr>
                          <m:nor/>
                        </m:rPr>
                        <a:rPr lang="es-MX" sz="1800">
                          <a:latin typeface="Cambria Math" panose="02040503050406030204" pitchFamily="18" charset="0"/>
                        </a:rPr>
                        <m:t>" " 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𝑃𝑒𝑐𝑎𝑛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b="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𝑃𝑒𝑐𝑎𝑛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s-MX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8F5CEB3-E8CB-48FA-B0C1-3E894150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57" y="3109325"/>
                <a:ext cx="3811193" cy="1584113"/>
              </a:xfrm>
              <a:prstGeom prst="rect">
                <a:avLst/>
              </a:prstGeom>
              <a:blipFill>
                <a:blip r:embed="rId2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ABDE753E-508B-4273-B49D-A33D6FDCAF2B}"/>
              </a:ext>
            </a:extLst>
          </p:cNvPr>
          <p:cNvSpPr txBox="1">
            <a:spLocks/>
          </p:cNvSpPr>
          <p:nvPr/>
        </p:nvSpPr>
        <p:spPr>
          <a:xfrm>
            <a:off x="3156963" y="2749745"/>
            <a:ext cx="840180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PRINT:</a:t>
            </a:r>
            <a:endParaRPr lang="en-US" sz="1800" u="sng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033AE14-7425-49DD-BADB-25E0D71AAA8C}"/>
              </a:ext>
            </a:extLst>
          </p:cNvPr>
          <p:cNvSpPr/>
          <p:nvPr/>
        </p:nvSpPr>
        <p:spPr>
          <a:xfrm>
            <a:off x="5915461" y="2871841"/>
            <a:ext cx="350044" cy="197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8E7C3D-5D3A-41EB-9E2B-B16A99B176E0}"/>
              </a:ext>
            </a:extLst>
          </p:cNvPr>
          <p:cNvSpPr txBox="1">
            <a:spLocks/>
          </p:cNvSpPr>
          <p:nvPr/>
        </p:nvSpPr>
        <p:spPr>
          <a:xfrm>
            <a:off x="8104996" y="2749744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50176B-2DF2-4F0C-8DD4-125F44BE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1607334"/>
            <a:ext cx="8905875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9EAAC5-250B-40F4-86EB-58E5B2CBD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75" y="3102181"/>
            <a:ext cx="1819275" cy="2552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35F0C5-9FC4-4A16-B372-A25E816A4251}"/>
              </a:ext>
            </a:extLst>
          </p:cNvPr>
          <p:cNvSpPr/>
          <p:nvPr/>
        </p:nvSpPr>
        <p:spPr>
          <a:xfrm>
            <a:off x="1058903" y="728663"/>
            <a:ext cx="5036300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2E5D01-E000-440F-B66A-94195DC22F7B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286E-199F-4EB1-A8F1-00796536DDBB}"/>
              </a:ext>
            </a:extLst>
          </p:cNvPr>
          <p:cNvSpPr txBox="1">
            <a:spLocks/>
          </p:cNvSpPr>
          <p:nvPr/>
        </p:nvSpPr>
        <p:spPr>
          <a:xfrm>
            <a:off x="1055689" y="728663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Instructions</a:t>
            </a:r>
            <a:r>
              <a:rPr lang="es-MX" dirty="0"/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A2DCA-78A6-4736-9B0C-A990151F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55" y="1501172"/>
            <a:ext cx="95828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AA3D-EE4A-4622-A273-34D75EE6016A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8E7D9-96F0-43FC-82A8-D8ED8F7C8158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Define variables in </a:t>
            </a:r>
            <a:r>
              <a:rPr lang="es-MX" dirty="0" err="1"/>
              <a:t>advance</a:t>
            </a:r>
            <a:r>
              <a:rPr lang="es-MX" dirty="0"/>
              <a:t>:</a:t>
            </a:r>
          </a:p>
          <a:p>
            <a:pPr lvl="1"/>
            <a:r>
              <a:rPr lang="en-US" sz="1800" dirty="0"/>
              <a:t>shopping: in this case is it helps us to save the answer for our user.</a:t>
            </a:r>
          </a:p>
          <a:p>
            <a:pPr lvl="2"/>
            <a:r>
              <a:rPr lang="en-US" sz="1400" dirty="0"/>
              <a:t>Variable 1 define by 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/>
              <a:t>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78BF31-CCE2-496F-9942-D74348C0AE1B}"/>
              </a:ext>
            </a:extLst>
          </p:cNvPr>
          <p:cNvSpPr txBox="1">
            <a:spLocks/>
          </p:cNvSpPr>
          <p:nvPr/>
        </p:nvSpPr>
        <p:spPr>
          <a:xfrm>
            <a:off x="4924027" y="1778792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/>
              <a:t>Variable 1</a:t>
            </a:r>
            <a:endParaRPr lang="en-US" sz="1800" u="sng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055A1EC-DB16-40CC-BBBB-F66E9807D12D}"/>
              </a:ext>
            </a:extLst>
          </p:cNvPr>
          <p:cNvSpPr txBox="1">
            <a:spLocks/>
          </p:cNvSpPr>
          <p:nvPr/>
        </p:nvSpPr>
        <p:spPr>
          <a:xfrm>
            <a:off x="4924027" y="4107058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/>
              <a:t>Variable 2</a:t>
            </a:r>
            <a:endParaRPr lang="en-US" sz="1800" u="sng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97FB6B3-232B-42CD-8D7C-0A8EE8139227}"/>
              </a:ext>
            </a:extLst>
          </p:cNvPr>
          <p:cNvSpPr txBox="1">
            <a:spLocks/>
          </p:cNvSpPr>
          <p:nvPr/>
        </p:nvSpPr>
        <p:spPr>
          <a:xfrm>
            <a:off x="1054897" y="3114674"/>
            <a:ext cx="10117136" cy="10632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err="1"/>
              <a:t>pie_purchases</a:t>
            </a:r>
            <a:r>
              <a:rPr lang="en-US" sz="1800" dirty="0"/>
              <a:t>: in this variable the user option will be storage.</a:t>
            </a:r>
          </a:p>
          <a:p>
            <a:pPr lvl="2"/>
            <a:r>
              <a:rPr lang="en-US" sz="1400" dirty="0"/>
              <a:t>Variable 2 define by 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The parameter is defined by </a:t>
            </a:r>
            <a:r>
              <a:rPr lang="en-US" sz="1400" dirty="0">
                <a:highlight>
                  <a:srgbClr val="FFFF00"/>
                </a:highlight>
              </a:rPr>
              <a:t>[ ]</a:t>
            </a:r>
            <a:r>
              <a:rPr lang="en-US" sz="1400" dirty="0"/>
              <a:t>, because inside of it we are going to storage the chosen options.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24367-444D-44C0-A2AB-5412FFC9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68" y="2180033"/>
            <a:ext cx="4905375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188EF2-8F6F-4CBC-93B7-CCD6F895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43" y="4555327"/>
            <a:ext cx="3400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3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35071-F570-480E-83A7-A5AFFB728712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488A7-1352-4B0A-BEE6-B7E34B6AFCC6}"/>
              </a:ext>
            </a:extLst>
          </p:cNvPr>
          <p:cNvSpPr txBox="1">
            <a:spLocks/>
          </p:cNvSpPr>
          <p:nvPr/>
        </p:nvSpPr>
        <p:spPr>
          <a:xfrm>
            <a:off x="1055688" y="728663"/>
            <a:ext cx="10117137" cy="1387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List</a:t>
            </a:r>
            <a:r>
              <a:rPr lang="es-MX" dirty="0"/>
              <a:t>: </a:t>
            </a:r>
            <a:r>
              <a:rPr lang="es-MX" sz="1800" dirty="0"/>
              <a:t>are </a:t>
            </a:r>
            <a:r>
              <a:rPr lang="es-MX" sz="1800" dirty="0" err="1"/>
              <a:t>defined</a:t>
            </a:r>
            <a:r>
              <a:rPr lang="es-MX" sz="1800" dirty="0"/>
              <a:t> </a:t>
            </a:r>
            <a:r>
              <a:rPr lang="es-MX" sz="1800" dirty="0" err="1"/>
              <a:t>by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[ ]</a:t>
            </a:r>
            <a:r>
              <a:rPr lang="es-MX" sz="1800" dirty="0"/>
              <a:t>,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order</a:t>
            </a:r>
            <a:r>
              <a:rPr lang="es-MX" sz="1800" dirty="0"/>
              <a:t> (vertical </a:t>
            </a:r>
            <a:r>
              <a:rPr lang="es-MX" sz="1800" dirty="0" err="1"/>
              <a:t>or</a:t>
            </a:r>
            <a:r>
              <a:rPr lang="es-MX" sz="1800" dirty="0"/>
              <a:t> horizontal) </a:t>
            </a:r>
            <a:r>
              <a:rPr lang="es-MX" sz="1800" dirty="0" err="1"/>
              <a:t>doesn’t</a:t>
            </a:r>
            <a:r>
              <a:rPr lang="es-MX" sz="1800" dirty="0"/>
              <a:t> </a:t>
            </a:r>
            <a:r>
              <a:rPr lang="es-MX" sz="1800" dirty="0" err="1"/>
              <a:t>make</a:t>
            </a:r>
            <a:r>
              <a:rPr lang="es-MX" sz="1800" dirty="0"/>
              <a:t> </a:t>
            </a:r>
            <a:r>
              <a:rPr lang="es-MX" sz="1800" dirty="0" err="1"/>
              <a:t>any</a:t>
            </a:r>
            <a:r>
              <a:rPr lang="es-MX" sz="1800" dirty="0"/>
              <a:t> </a:t>
            </a:r>
            <a:r>
              <a:rPr lang="es-MX" sz="1800" dirty="0" err="1"/>
              <a:t>difference</a:t>
            </a:r>
            <a:r>
              <a:rPr lang="es-MX" sz="1800" dirty="0"/>
              <a:t>.</a:t>
            </a:r>
          </a:p>
          <a:p>
            <a:pPr lvl="1"/>
            <a:r>
              <a:rPr lang="es-MX" sz="1800" i="1" dirty="0" err="1"/>
              <a:t>pie_list</a:t>
            </a:r>
            <a:r>
              <a:rPr lang="es-MX" sz="1800" dirty="0"/>
              <a:t>: define </a:t>
            </a:r>
            <a:r>
              <a:rPr lang="es-MX" sz="1800" dirty="0" err="1"/>
              <a:t>your</a:t>
            </a:r>
            <a:r>
              <a:rPr lang="es-MX" sz="1800" dirty="0"/>
              <a:t> variable 3 </a:t>
            </a:r>
            <a:r>
              <a:rPr lang="es-MX" sz="1800" dirty="0" err="1"/>
              <a:t>using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=</a:t>
            </a:r>
            <a:r>
              <a:rPr lang="es-MX" sz="1800" dirty="0"/>
              <a:t>.</a:t>
            </a:r>
          </a:p>
          <a:p>
            <a:pPr lvl="1"/>
            <a:r>
              <a:rPr lang="es-MX" sz="1800" dirty="0" err="1"/>
              <a:t>Always</a:t>
            </a:r>
            <a:r>
              <a:rPr lang="es-MX" sz="1800" dirty="0"/>
              <a:t> </a:t>
            </a:r>
            <a:r>
              <a:rPr lang="es-MX" sz="1800" dirty="0" err="1"/>
              <a:t>add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,</a:t>
            </a:r>
            <a:r>
              <a:rPr lang="es-MX" sz="1800" dirty="0"/>
              <a:t> at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end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</a:t>
            </a:r>
            <a:r>
              <a:rPr lang="es-MX" sz="1800" dirty="0" err="1"/>
              <a:t>each</a:t>
            </a:r>
            <a:r>
              <a:rPr lang="es-MX" sz="1800" dirty="0"/>
              <a:t> </a:t>
            </a:r>
            <a:r>
              <a:rPr lang="es-MX" sz="1800" dirty="0" err="1"/>
              <a:t>list</a:t>
            </a:r>
            <a:r>
              <a:rPr lang="es-MX" sz="1800" dirty="0"/>
              <a:t>, </a:t>
            </a:r>
            <a:r>
              <a:rPr lang="es-MX" sz="1800" dirty="0" err="1"/>
              <a:t>except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last</a:t>
            </a:r>
            <a:r>
              <a:rPr lang="es-MX" sz="1800" dirty="0"/>
              <a:t> </a:t>
            </a:r>
            <a:r>
              <a:rPr lang="es-MX" sz="1800" dirty="0" err="1"/>
              <a:t>value</a:t>
            </a:r>
            <a:r>
              <a:rPr lang="es-MX" sz="1800" dirty="0"/>
              <a:t>.</a:t>
            </a:r>
          </a:p>
          <a:p>
            <a:pPr lvl="1"/>
            <a:r>
              <a:rPr lang="es-MX" sz="1800" dirty="0" err="1"/>
              <a:t>If</a:t>
            </a:r>
            <a:r>
              <a:rPr lang="es-MX" sz="1800" dirty="0"/>
              <a:t> </a:t>
            </a:r>
            <a:r>
              <a:rPr lang="es-MX" sz="1800" dirty="0" err="1"/>
              <a:t>is</a:t>
            </a:r>
            <a:r>
              <a:rPr lang="es-MX" sz="1800" dirty="0"/>
              <a:t> a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value</a:t>
            </a:r>
            <a:r>
              <a:rPr lang="es-MX" sz="1800" dirty="0"/>
              <a:t> (</a:t>
            </a:r>
            <a:r>
              <a:rPr lang="es-MX" sz="1800" dirty="0" err="1"/>
              <a:t>text</a:t>
            </a:r>
            <a:r>
              <a:rPr lang="es-MX" sz="1800" dirty="0"/>
              <a:t>), </a:t>
            </a:r>
            <a:r>
              <a:rPr lang="es-MX" sz="1800" dirty="0" err="1"/>
              <a:t>add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“ ”</a:t>
            </a:r>
            <a:r>
              <a:rPr lang="es-MX" sz="1800" dirty="0"/>
              <a:t> in </a:t>
            </a:r>
            <a:r>
              <a:rPr lang="es-MX" sz="1800" dirty="0" err="1"/>
              <a:t>between</a:t>
            </a:r>
            <a:r>
              <a:rPr lang="es-MX" sz="1800" dirty="0"/>
              <a:t>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E96F2-398B-4319-B3BB-EE75ED57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18" y="2228845"/>
            <a:ext cx="7762875" cy="88582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B5273CD6-AB29-4257-A91F-5456059670E4}"/>
              </a:ext>
            </a:extLst>
          </p:cNvPr>
          <p:cNvSpPr txBox="1">
            <a:spLocks/>
          </p:cNvSpPr>
          <p:nvPr/>
        </p:nvSpPr>
        <p:spPr>
          <a:xfrm>
            <a:off x="1058068" y="3359956"/>
            <a:ext cx="10117137" cy="1387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 a </a:t>
            </a:r>
            <a:r>
              <a:rPr lang="es-MX" dirty="0" err="1"/>
              <a:t>welcome</a:t>
            </a:r>
            <a:r>
              <a:rPr lang="es-MX" dirty="0"/>
              <a:t> </a:t>
            </a:r>
            <a:r>
              <a:rPr lang="es-MX" dirty="0" err="1"/>
              <a:t>message</a:t>
            </a:r>
            <a:r>
              <a:rPr lang="es-MX" dirty="0"/>
              <a:t> &amp; </a:t>
            </a:r>
            <a:r>
              <a:rPr lang="es-MX" dirty="0" err="1"/>
              <a:t>options</a:t>
            </a:r>
            <a:r>
              <a:rPr lang="es-MX" dirty="0"/>
              <a:t>.</a:t>
            </a:r>
            <a:endParaRPr lang="es-MX" sz="1800" dirty="0"/>
          </a:p>
          <a:p>
            <a:pPr lvl="1"/>
            <a:r>
              <a:rPr lang="es-MX" sz="1800" dirty="0" err="1"/>
              <a:t>Remember</a:t>
            </a:r>
            <a:r>
              <a:rPr lang="es-MX" sz="1800" dirty="0"/>
              <a:t> </a:t>
            </a:r>
            <a:r>
              <a:rPr lang="es-MX" sz="1800" dirty="0" err="1"/>
              <a:t>to</a:t>
            </a:r>
            <a:r>
              <a:rPr lang="es-MX" sz="1800" dirty="0"/>
              <a:t> use </a:t>
            </a:r>
            <a:r>
              <a:rPr lang="es-MX" sz="1800" dirty="0" err="1"/>
              <a:t>always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( )</a:t>
            </a:r>
            <a:r>
              <a:rPr lang="es-MX" sz="1800" dirty="0"/>
              <a:t> and </a:t>
            </a:r>
            <a:r>
              <a:rPr lang="es-MX" sz="1800" dirty="0">
                <a:highlight>
                  <a:srgbClr val="FFFF00"/>
                </a:highlight>
              </a:rPr>
              <a:t>“ “</a:t>
            </a:r>
            <a:r>
              <a:rPr lang="es-MX" sz="1800" dirty="0"/>
              <a:t> </a:t>
            </a:r>
            <a:r>
              <a:rPr lang="es-MX" sz="1800" dirty="0" err="1"/>
              <a:t>for</a:t>
            </a:r>
            <a:r>
              <a:rPr lang="es-MX" sz="1800" dirty="0"/>
              <a:t> </a:t>
            </a:r>
            <a:r>
              <a:rPr lang="es-MX" sz="1800" dirty="0" err="1"/>
              <a:t>write</a:t>
            </a:r>
            <a:r>
              <a:rPr lang="es-MX" sz="1800" dirty="0"/>
              <a:t> a </a:t>
            </a:r>
            <a:r>
              <a:rPr lang="es-MX" sz="1800" dirty="0" err="1"/>
              <a:t>message</a:t>
            </a:r>
            <a:r>
              <a:rPr lang="es-MX" sz="1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011F6-AFE5-4B08-9DBE-F7F1A693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3" y="4273184"/>
            <a:ext cx="4903784" cy="5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ECA9DB-5AF4-45A3-BC06-3FBB54A03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2699823" y="4945682"/>
            <a:ext cx="682886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0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8963F1-812C-41FF-A022-DC49C40E9C00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C82B1-610B-40DB-B47E-CA75C388B64C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Append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Concatenate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:</a:t>
            </a:r>
          </a:p>
          <a:p>
            <a:pPr lvl="1"/>
            <a:r>
              <a:rPr lang="es-MX" sz="1800" dirty="0"/>
              <a:t>Use variable 2, </a:t>
            </a:r>
            <a:r>
              <a:rPr lang="es-MX" sz="1800" dirty="0" err="1"/>
              <a:t>pie_pruchase</a:t>
            </a:r>
            <a:r>
              <a:rPr lang="es-MX" sz="1800" dirty="0"/>
              <a:t> [ ] </a:t>
            </a:r>
            <a:r>
              <a:rPr lang="es-MX" sz="1800" dirty="0" err="1"/>
              <a:t>to</a:t>
            </a:r>
            <a:r>
              <a:rPr lang="es-MX" sz="1800" dirty="0"/>
              <a:t> </a:t>
            </a:r>
            <a:r>
              <a:rPr lang="es-MX" sz="1800" dirty="0" err="1"/>
              <a:t>save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options</a:t>
            </a:r>
            <a:r>
              <a:rPr lang="es-MX" sz="1800" dirty="0"/>
              <a:t> </a:t>
            </a:r>
            <a:r>
              <a:rPr lang="es-MX" sz="1800" dirty="0" err="1"/>
              <a:t>obtained</a:t>
            </a:r>
            <a:r>
              <a:rPr lang="es-MX" sz="1800" dirty="0"/>
              <a:t> in </a:t>
            </a:r>
            <a:r>
              <a:rPr lang="es-MX" sz="1800" dirty="0" err="1"/>
              <a:t>the</a:t>
            </a:r>
            <a:r>
              <a:rPr lang="es-MX" sz="1800" dirty="0"/>
              <a:t> input.</a:t>
            </a:r>
          </a:p>
          <a:p>
            <a:pPr lvl="1"/>
            <a:r>
              <a:rPr lang="es-MX" sz="1800" dirty="0" err="1"/>
              <a:t>pie_choise</a:t>
            </a:r>
            <a:r>
              <a:rPr lang="es-MX" sz="1800" dirty="0"/>
              <a:t>: </a:t>
            </a:r>
            <a:r>
              <a:rPr lang="es-MX" sz="1800" dirty="0" err="1"/>
              <a:t>defined</a:t>
            </a:r>
            <a:r>
              <a:rPr lang="es-MX" sz="1800" dirty="0"/>
              <a:t> as variable 4, </a:t>
            </a:r>
            <a:r>
              <a:rPr lang="es-MX" sz="1800" dirty="0" err="1"/>
              <a:t>here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option</a:t>
            </a:r>
            <a:r>
              <a:rPr lang="es-MX" sz="1800" dirty="0"/>
              <a:t> </a:t>
            </a:r>
            <a:r>
              <a:rPr lang="es-MX" sz="1800" dirty="0" err="1"/>
              <a:t>will</a:t>
            </a:r>
            <a:r>
              <a:rPr lang="es-MX" sz="1800" dirty="0"/>
              <a:t> be </a:t>
            </a:r>
            <a:r>
              <a:rPr lang="es-MX" sz="1800" dirty="0" err="1"/>
              <a:t>received</a:t>
            </a:r>
            <a:r>
              <a:rPr lang="es-MX" sz="1800" dirty="0"/>
              <a:t>.</a:t>
            </a:r>
          </a:p>
          <a:p>
            <a:pPr lvl="1"/>
            <a:r>
              <a:rPr lang="es-MX" sz="1800" dirty="0" err="1"/>
              <a:t>append</a:t>
            </a:r>
            <a:r>
              <a:rPr lang="es-MX" sz="1800" dirty="0"/>
              <a:t> </a:t>
            </a:r>
            <a:r>
              <a:rPr lang="es-MX" sz="1800" dirty="0" err="1"/>
              <a:t>fucntion</a:t>
            </a:r>
            <a:r>
              <a:rPr lang="es-MX" sz="1800" dirty="0"/>
              <a:t>: </a:t>
            </a:r>
            <a:r>
              <a:rPr lang="es-MX" sz="1800" dirty="0" err="1"/>
              <a:t>requires</a:t>
            </a:r>
            <a:r>
              <a:rPr lang="es-MX" sz="1800" dirty="0"/>
              <a:t> </a:t>
            </a:r>
            <a:r>
              <a:rPr lang="es-MX" sz="1800" dirty="0" err="1">
                <a:highlight>
                  <a:srgbClr val="FFFF00"/>
                </a:highlight>
              </a:rPr>
              <a:t>previous</a:t>
            </a:r>
            <a:r>
              <a:rPr lang="es-MX" sz="1800" dirty="0"/>
              <a:t> define variable, </a:t>
            </a:r>
            <a:r>
              <a:rPr lang="es-MX" sz="1800" dirty="0" err="1"/>
              <a:t>also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.</a:t>
            </a:r>
            <a:r>
              <a:rPr lang="es-MX" sz="1800" dirty="0"/>
              <a:t> in </a:t>
            </a:r>
            <a:r>
              <a:rPr lang="es-MX" sz="1800" dirty="0" err="1"/>
              <a:t>between</a:t>
            </a:r>
            <a:r>
              <a:rPr lang="es-MX" sz="1800" dirty="0"/>
              <a:t> and </a:t>
            </a:r>
            <a:r>
              <a:rPr lang="es-MX" sz="1800" dirty="0">
                <a:highlight>
                  <a:srgbClr val="FFFF00"/>
                </a:highlight>
              </a:rPr>
              <a:t>()</a:t>
            </a:r>
            <a:r>
              <a:rPr lang="es-MX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E31DE74-1768-41DC-A3AF-3F6EAB954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5689" y="4116608"/>
                <a:ext cx="4941887" cy="20341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𝑎𝑝𝑝𝑒𝑛𝑑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𝑐h𝑜𝑖𝑠𝑒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𝑎𝑝𝑝𝑒𝑛𝑑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[1,2,3,…]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/>
                  <a:t>*Saves the input as list because of [ ]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E31DE74-1768-41DC-A3AF-3F6EAB95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9" y="4116608"/>
                <a:ext cx="4941887" cy="2034170"/>
              </a:xfrm>
              <a:prstGeom prst="rect">
                <a:avLst/>
              </a:prstGeom>
              <a:blipFill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9DF448CC-1924-4558-95F0-D3CD47E2E23B}"/>
              </a:ext>
            </a:extLst>
          </p:cNvPr>
          <p:cNvSpPr txBox="1">
            <a:spLocks/>
          </p:cNvSpPr>
          <p:nvPr/>
        </p:nvSpPr>
        <p:spPr>
          <a:xfrm>
            <a:off x="3046429" y="3764172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APPEND:</a:t>
            </a:r>
            <a:endParaRPr lang="en-US" sz="1800" u="sng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0C9960C-D18D-48B2-9EAE-A403C9FABFC2}"/>
              </a:ext>
            </a:extLst>
          </p:cNvPr>
          <p:cNvSpPr/>
          <p:nvPr/>
        </p:nvSpPr>
        <p:spPr>
          <a:xfrm>
            <a:off x="5915461" y="3886268"/>
            <a:ext cx="350044" cy="197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8C3A8BD-47E9-439C-89AF-6907C6BF5C3F}"/>
              </a:ext>
            </a:extLst>
          </p:cNvPr>
          <p:cNvSpPr txBox="1">
            <a:spLocks/>
          </p:cNvSpPr>
          <p:nvPr/>
        </p:nvSpPr>
        <p:spPr>
          <a:xfrm>
            <a:off x="8103029" y="3764171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687DC6-3A5E-4E7B-BEDB-442014357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3" y="2380962"/>
            <a:ext cx="5067300" cy="112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98F87-9C1F-4287-B87D-5F4D4226A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514" y="4593693"/>
            <a:ext cx="3655862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E3ACE-B598-490A-BC6E-7F643674D448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3F6C3-5DCC-4E42-A3EB-AAF34981BFDF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choose</a:t>
            </a:r>
            <a:r>
              <a:rPr lang="es-MX" dirty="0"/>
              <a:t>:</a:t>
            </a:r>
          </a:p>
          <a:p>
            <a:pPr lvl="1"/>
            <a:r>
              <a:rPr lang="es-MX" sz="1800" dirty="0" err="1"/>
              <a:t>We</a:t>
            </a:r>
            <a:r>
              <a:rPr lang="es-MX" sz="1800" dirty="0"/>
              <a:t> </a:t>
            </a:r>
            <a:r>
              <a:rPr lang="es-MX" sz="1800" dirty="0" err="1"/>
              <a:t>need</a:t>
            </a:r>
            <a:r>
              <a:rPr lang="es-MX" sz="1800" dirty="0"/>
              <a:t> </a:t>
            </a:r>
            <a:r>
              <a:rPr lang="es-MX" sz="1800" dirty="0" err="1"/>
              <a:t>to</a:t>
            </a:r>
            <a:r>
              <a:rPr lang="es-MX" sz="1800" dirty="0"/>
              <a:t> </a:t>
            </a:r>
            <a:r>
              <a:rPr lang="es-MX" sz="1800" dirty="0" err="1"/>
              <a:t>concatenate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text</a:t>
            </a:r>
            <a:r>
              <a:rPr lang="es-MX" sz="1800" dirty="0"/>
              <a:t> and </a:t>
            </a:r>
            <a:r>
              <a:rPr lang="es-MX" sz="1800" dirty="0" err="1"/>
              <a:t>options</a:t>
            </a:r>
            <a:r>
              <a:rPr lang="es-MX" sz="1800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+</a:t>
            </a:r>
            <a:r>
              <a:rPr lang="es-MX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8F5CEB3-E8CB-48FA-B0C1-3E894150B5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6123" y="3723693"/>
                <a:ext cx="4439444" cy="20341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𝑝𝑖𝑒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𝑐h𝑜𝑖𝑠𝑒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𝑖𝑛𝑡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sz="1800" i="1">
                          <a:latin typeface="Cambria Math" panose="02040503050406030204" pitchFamily="18" charset="0"/>
                        </a:rPr>
                        <m:t>−1]</m:t>
                      </m:r>
                      <m:r>
                        <m:rPr>
                          <m:nor/>
                        </m:rPr>
                        <a:rPr lang="en-US" sz="1200" i="1" dirty="0"/>
                        <m:t>:</m:t>
                      </m:r>
                    </m:oMath>
                  </m:oMathPara>
                </a14:m>
                <a:endParaRPr lang="es-MX" sz="1800" b="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[0]</m:t>
                      </m:r>
                      <m:r>
                        <m:rPr>
                          <m:nor/>
                        </m:rPr>
                        <a:rPr lang="en-US" sz="1200" i="1" dirty="0"/>
                        <m:t>:</m:t>
                      </m:r>
                    </m:oMath>
                  </m:oMathPara>
                </a14:m>
                <a:endParaRPr lang="es-MX" sz="1800" b="0" i="1" dirty="0"/>
              </a:p>
              <a:p>
                <a:pPr marL="0" indent="0">
                  <a:buNone/>
                </a:pPr>
                <a:r>
                  <a:rPr lang="en-US" sz="1200" i="1" dirty="0"/>
                  <a:t>*In python the start counting number is 0, that is why we need to subtract from the chosen option.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8F5CEB3-E8CB-48FA-B0C1-3E894150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23" y="3723693"/>
                <a:ext cx="4439444" cy="2034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ABDE753E-508B-4273-B49D-A33D6FDCAF2B}"/>
              </a:ext>
            </a:extLst>
          </p:cNvPr>
          <p:cNvSpPr txBox="1">
            <a:spLocks/>
          </p:cNvSpPr>
          <p:nvPr/>
        </p:nvSpPr>
        <p:spPr>
          <a:xfrm>
            <a:off x="2962680" y="3371257"/>
            <a:ext cx="1226330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FORMULA:</a:t>
            </a:r>
            <a:endParaRPr lang="en-US" sz="1800" u="sng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033AE14-7425-49DD-BADB-25E0D71AAA8C}"/>
              </a:ext>
            </a:extLst>
          </p:cNvPr>
          <p:cNvSpPr/>
          <p:nvPr/>
        </p:nvSpPr>
        <p:spPr>
          <a:xfrm>
            <a:off x="5915461" y="3493353"/>
            <a:ext cx="350044" cy="197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8E7C3D-5D3A-41EB-9E2B-B16A99B176E0}"/>
              </a:ext>
            </a:extLst>
          </p:cNvPr>
          <p:cNvSpPr txBox="1">
            <a:spLocks/>
          </p:cNvSpPr>
          <p:nvPr/>
        </p:nvSpPr>
        <p:spPr>
          <a:xfrm>
            <a:off x="8103029" y="3371256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46E47-60A6-4A8B-BBC6-33466839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14" y="1697135"/>
            <a:ext cx="8948571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6BB37B-E2DF-4EDB-A0F6-6625D6CD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18" y="4327979"/>
            <a:ext cx="404425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5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D26E5A-D6EE-4170-A980-DB50E5C20264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D063-C0D0-4EB4-B598-CAA9C1C3A8E6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While</a:t>
            </a:r>
            <a:r>
              <a:rPr lang="es-MX" dirty="0"/>
              <a:t> – Ask ir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person</a:t>
            </a:r>
            <a:r>
              <a:rPr lang="es-MX" dirty="0"/>
              <a:t> </a:t>
            </a:r>
            <a:r>
              <a:rPr lang="es-MX" dirty="0" err="1"/>
              <a:t>wants</a:t>
            </a:r>
            <a:r>
              <a:rPr lang="es-MX" dirty="0"/>
              <a:t> </a:t>
            </a:r>
            <a:r>
              <a:rPr lang="es-MX" dirty="0" err="1"/>
              <a:t>another</a:t>
            </a:r>
            <a:r>
              <a:rPr lang="es-MX" dirty="0"/>
              <a:t> pie:</a:t>
            </a:r>
          </a:p>
          <a:p>
            <a:pPr lvl="1"/>
            <a:r>
              <a:rPr lang="es-MX" sz="1800" dirty="0"/>
              <a:t>shopping: variable 1, set as “yes” </a:t>
            </a:r>
            <a:r>
              <a:rPr lang="es-MX" sz="1800" dirty="0" err="1"/>
              <a:t>for</a:t>
            </a:r>
            <a:r>
              <a:rPr lang="es-MX" sz="1800" dirty="0"/>
              <a:t> </a:t>
            </a:r>
            <a:r>
              <a:rPr lang="es-MX" sz="1800" dirty="0" err="1"/>
              <a:t>asking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user</a:t>
            </a:r>
            <a:r>
              <a:rPr lang="es-MX" sz="1800" dirty="0"/>
              <a:t> </a:t>
            </a:r>
            <a:r>
              <a:rPr lang="es-MX" sz="1800" dirty="0" err="1"/>
              <a:t>if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want</a:t>
            </a:r>
            <a:r>
              <a:rPr lang="es-MX" sz="1800" dirty="0"/>
              <a:t> </a:t>
            </a:r>
            <a:r>
              <a:rPr lang="es-MX" sz="1800" dirty="0" err="1"/>
              <a:t>an</a:t>
            </a:r>
            <a:r>
              <a:rPr lang="es-MX" sz="1800" dirty="0"/>
              <a:t> extra pie.</a:t>
            </a:r>
          </a:p>
          <a:p>
            <a:pPr lvl="1"/>
            <a:r>
              <a:rPr lang="es-MX" sz="1800" dirty="0" err="1"/>
              <a:t>while</a:t>
            </a:r>
            <a:r>
              <a:rPr lang="es-MX" sz="1800" dirty="0"/>
              <a:t>: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iteration</a:t>
            </a:r>
            <a:r>
              <a:rPr lang="es-MX" sz="1800" dirty="0"/>
              <a:t> </a:t>
            </a:r>
            <a:r>
              <a:rPr lang="es-MX" sz="1800" dirty="0" err="1"/>
              <a:t>occurs</a:t>
            </a:r>
            <a:r>
              <a:rPr lang="es-MX" sz="1800" dirty="0"/>
              <a:t> </a:t>
            </a:r>
            <a:r>
              <a:rPr lang="es-MX" sz="1800" dirty="0" err="1"/>
              <a:t>while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parameter</a:t>
            </a:r>
            <a:r>
              <a:rPr lang="es-MX" sz="1800" dirty="0"/>
              <a:t> </a:t>
            </a:r>
            <a:r>
              <a:rPr lang="es-MX" sz="1800" dirty="0" err="1"/>
              <a:t>is</a:t>
            </a:r>
            <a:r>
              <a:rPr lang="es-MX" sz="1800" dirty="0"/>
              <a:t> </a:t>
            </a:r>
            <a:r>
              <a:rPr lang="es-MX" sz="1800" dirty="0" err="1"/>
              <a:t>met</a:t>
            </a:r>
            <a:r>
              <a:rPr lang="es-MX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7EA6C874-5FA3-4BFC-AD6A-56F5FD4B7D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8896" y="3695094"/>
                <a:ext cx="4533899" cy="21248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𝑠h𝑜𝑝𝑝𝑖𝑛𝑔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=="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𝑠h𝑜𝑝𝑝𝑖𝑛𝑔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Would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you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like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…)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𝑠h𝑜𝑝𝑝𝑖𝑛𝑔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yes</m:t>
                      </m:r>
                    </m:oMath>
                  </m:oMathPara>
                </a14:m>
                <a:endParaRPr lang="es-MX" sz="1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sz="1800" b="0" dirty="0"/>
                  <a:t>  </a:t>
                </a:r>
                <a14:m>
                  <m:oMath xmlns:m="http://schemas.openxmlformats.org/officeDocument/2006/math">
                    <m:r>
                      <a:rPr lang="es-MX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𝑠h𝑜𝑝𝑝𝑖𝑛𝑔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Would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you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like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…)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s-MX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/>
                  <a:t>*If the variable is string, requires the </a:t>
                </a:r>
                <a:r>
                  <a:rPr lang="en-US" sz="1100" dirty="0">
                    <a:highlight>
                      <a:srgbClr val="FFFF00"/>
                    </a:highlight>
                  </a:rPr>
                  <a:t>“ “</a:t>
                </a:r>
                <a:r>
                  <a:rPr lang="en-US" sz="1100" dirty="0"/>
                  <a:t>. Do not forget the </a:t>
                </a:r>
                <a:r>
                  <a:rPr lang="en-US" sz="1100" dirty="0" err="1">
                    <a:highlight>
                      <a:srgbClr val="FFFF00"/>
                    </a:highlight>
                  </a:rPr>
                  <a:t>identation</a:t>
                </a:r>
                <a:r>
                  <a:rPr lang="en-US" sz="1100" dirty="0"/>
                  <a:t> &amp; </a:t>
                </a:r>
                <a:r>
                  <a:rPr lang="en-US" sz="1100" dirty="0">
                    <a:highlight>
                      <a:srgbClr val="FFFF00"/>
                    </a:highlight>
                  </a:rPr>
                  <a:t>:</a:t>
                </a:r>
                <a:r>
                  <a:rPr lang="en-US" sz="1100" dirty="0"/>
                  <a:t> (</a:t>
                </a:r>
                <a:r>
                  <a:rPr lang="en-US" sz="1100" dirty="0" err="1"/>
                  <a:t>sangría</a:t>
                </a:r>
                <a:r>
                  <a:rPr lang="en-US" sz="1100" dirty="0"/>
                  <a:t>) when using for &amp; while.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7EA6C874-5FA3-4BFC-AD6A-56F5FD4B7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96" y="3695094"/>
                <a:ext cx="4533899" cy="2124859"/>
              </a:xfrm>
              <a:prstGeom prst="rect">
                <a:avLst/>
              </a:prstGeom>
              <a:blipFill>
                <a:blip r:embed="rId2"/>
                <a:stretch>
                  <a:fillRect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1BA598A-F392-4B3D-9B41-9325939B191E}"/>
              </a:ext>
            </a:extLst>
          </p:cNvPr>
          <p:cNvSpPr/>
          <p:nvPr/>
        </p:nvSpPr>
        <p:spPr>
          <a:xfrm>
            <a:off x="5915461" y="3624801"/>
            <a:ext cx="350044" cy="21044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A77047A-E9FB-411B-940B-243EDAE88121}"/>
              </a:ext>
            </a:extLst>
          </p:cNvPr>
          <p:cNvSpPr txBox="1">
            <a:spLocks/>
          </p:cNvSpPr>
          <p:nvPr/>
        </p:nvSpPr>
        <p:spPr>
          <a:xfrm>
            <a:off x="8103029" y="3258683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0C227C8-6395-4AE1-B30C-A53E63AA274C}"/>
              </a:ext>
            </a:extLst>
          </p:cNvPr>
          <p:cNvSpPr txBox="1">
            <a:spLocks/>
          </p:cNvSpPr>
          <p:nvPr/>
        </p:nvSpPr>
        <p:spPr>
          <a:xfrm>
            <a:off x="2205944" y="3258683"/>
            <a:ext cx="2739803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DEFINE VAR &amp; ASK INPUT:</a:t>
            </a:r>
            <a:endParaRPr lang="en-US" sz="1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C1C62-9F36-4CD5-BAD6-D614FBEE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189" y="1972312"/>
            <a:ext cx="7123729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CA429-B523-45CF-ABFC-F38EE4C6C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445" y="4317043"/>
            <a:ext cx="428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6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E3ACE-B598-490A-BC6E-7F643674D448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3F6C3-5DCC-4E42-A3EB-AAF34981BFDF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choose</a:t>
            </a:r>
            <a:r>
              <a:rPr lang="es-MX" dirty="0"/>
              <a:t>:</a:t>
            </a:r>
          </a:p>
          <a:p>
            <a:pPr lvl="1"/>
            <a:r>
              <a:rPr lang="es-MX" sz="1800" dirty="0" err="1"/>
              <a:t>We</a:t>
            </a:r>
            <a:r>
              <a:rPr lang="es-MX" sz="1800" dirty="0"/>
              <a:t> </a:t>
            </a:r>
            <a:r>
              <a:rPr lang="es-MX" sz="1800" dirty="0" err="1"/>
              <a:t>need</a:t>
            </a:r>
            <a:r>
              <a:rPr lang="es-MX" sz="1800" dirty="0"/>
              <a:t> </a:t>
            </a:r>
            <a:r>
              <a:rPr lang="es-MX" sz="1800" dirty="0" err="1"/>
              <a:t>to</a:t>
            </a:r>
            <a:r>
              <a:rPr lang="es-MX" sz="1800" dirty="0"/>
              <a:t> </a:t>
            </a:r>
            <a:r>
              <a:rPr lang="es-MX" sz="1800" dirty="0" err="1"/>
              <a:t>concatenate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text</a:t>
            </a:r>
            <a:r>
              <a:rPr lang="es-MX" sz="1800" dirty="0"/>
              <a:t> and </a:t>
            </a:r>
            <a:r>
              <a:rPr lang="es-MX" sz="1800" dirty="0" err="1"/>
              <a:t>options</a:t>
            </a:r>
            <a:r>
              <a:rPr lang="es-MX" sz="1800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+</a:t>
            </a:r>
            <a:r>
              <a:rPr lang="es-MX" sz="1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8F5CEB3-E8CB-48FA-B0C1-3E894150B5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0090" y="3445082"/>
                <a:ext cx="4439444" cy="158411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𝑝𝑢𝑟𝑐h𝑎𝑠𝑒𝑠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(1,3,6))</m:t>
                      </m:r>
                    </m:oMath>
                  </m:oMathPara>
                </a14:m>
                <a:endParaRPr lang="es-MX" sz="1800" b="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𝑠𝑡𝑟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MX" sz="1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"3"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8F5CEB3-E8CB-48FA-B0C1-3E894150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0" y="3445082"/>
                <a:ext cx="4439444" cy="1584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ABDE753E-508B-4273-B49D-A33D6FDCAF2B}"/>
              </a:ext>
            </a:extLst>
          </p:cNvPr>
          <p:cNvSpPr txBox="1">
            <a:spLocks/>
          </p:cNvSpPr>
          <p:nvPr/>
        </p:nvSpPr>
        <p:spPr>
          <a:xfrm>
            <a:off x="2966647" y="3092646"/>
            <a:ext cx="1226330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FORMULA:</a:t>
            </a:r>
            <a:endParaRPr lang="en-US" sz="1800" u="sng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033AE14-7425-49DD-BADB-25E0D71AAA8C}"/>
              </a:ext>
            </a:extLst>
          </p:cNvPr>
          <p:cNvSpPr/>
          <p:nvPr/>
        </p:nvSpPr>
        <p:spPr>
          <a:xfrm>
            <a:off x="5915461" y="3214742"/>
            <a:ext cx="350044" cy="197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8E7C3D-5D3A-41EB-9E2B-B16A99B176E0}"/>
              </a:ext>
            </a:extLst>
          </p:cNvPr>
          <p:cNvSpPr txBox="1">
            <a:spLocks/>
          </p:cNvSpPr>
          <p:nvPr/>
        </p:nvSpPr>
        <p:spPr>
          <a:xfrm>
            <a:off x="8107395" y="3092645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06462-E0FB-48CA-93F3-DC3A76D4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8" y="1656706"/>
            <a:ext cx="9010650" cy="790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0BB4BB-698F-4759-A158-A6B104D6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386" y="3893984"/>
            <a:ext cx="2990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76E6-9A30-4433-98EC-9EEC04CB08F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BONUS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0868E4-7938-4DA6-A029-FB017EC8F0F6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9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953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House of Pies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Shop Exercise</dc:title>
  <dc:creator>Gustavo Maldonado Barragán</dc:creator>
  <cp:lastModifiedBy>Gustavo Maldonado Barragán</cp:lastModifiedBy>
  <cp:revision>47</cp:revision>
  <dcterms:created xsi:type="dcterms:W3CDTF">2021-03-27T16:50:33Z</dcterms:created>
  <dcterms:modified xsi:type="dcterms:W3CDTF">2021-04-01T15:25:16Z</dcterms:modified>
</cp:coreProperties>
</file>