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947" r:id="rId2"/>
    <p:sldId id="969" r:id="rId3"/>
    <p:sldId id="1173" r:id="rId4"/>
    <p:sldId id="961" r:id="rId5"/>
    <p:sldId id="1174" r:id="rId6"/>
    <p:sldId id="1170" r:id="rId7"/>
    <p:sldId id="1168" r:id="rId8"/>
    <p:sldId id="1169" r:id="rId9"/>
    <p:sldId id="1167" r:id="rId10"/>
    <p:sldId id="926" r:id="rId11"/>
    <p:sldId id="1171" r:id="rId12"/>
    <p:sldId id="117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A0"/>
    <a:srgbClr val="94C6F0"/>
    <a:srgbClr val="999999"/>
    <a:srgbClr val="2F59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97" d="100"/>
          <a:sy n="97" d="100"/>
        </p:scale>
        <p:origin x="924" y="60"/>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EE639D-AD27-4694-B521-4CE1FF34E719}" type="datetimeFigureOut">
              <a:rPr lang="es-MX" smtClean="0"/>
              <a:t>08/05/2021</a:t>
            </a:fld>
            <a:endParaRPr lang="es-MX"/>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2A0040-E82E-458B-89EE-515E96C61F38}" type="slidenum">
              <a:rPr lang="es-MX" smtClean="0"/>
              <a:t>‹#›</a:t>
            </a:fld>
            <a:endParaRPr lang="es-MX"/>
          </a:p>
        </p:txBody>
      </p:sp>
    </p:spTree>
    <p:extLst>
      <p:ext uri="{BB962C8B-B14F-4D97-AF65-F5344CB8AC3E}">
        <p14:creationId xmlns:p14="http://schemas.microsoft.com/office/powerpoint/2010/main" val="4294625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pPr>
              <a:defRPr/>
            </a:pPr>
            <a:fld id="{AE34450C-B331-498F-B4BB-3A6D434D0E50}" type="slidenum">
              <a:rPr lang="es-MX" smtClean="0"/>
              <a:pPr>
                <a:defRPr/>
              </a:pPr>
              <a:t>3</a:t>
            </a:fld>
            <a:endParaRPr lang="es-MX"/>
          </a:p>
        </p:txBody>
      </p:sp>
    </p:spTree>
    <p:extLst>
      <p:ext uri="{BB962C8B-B14F-4D97-AF65-F5344CB8AC3E}">
        <p14:creationId xmlns:p14="http://schemas.microsoft.com/office/powerpoint/2010/main" val="1918863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pPr>
              <a:defRPr/>
            </a:pPr>
            <a:fld id="{AE34450C-B331-498F-B4BB-3A6D434D0E50}" type="slidenum">
              <a:rPr lang="es-MX" smtClean="0"/>
              <a:pPr>
                <a:defRPr/>
              </a:pPr>
              <a:t>4</a:t>
            </a:fld>
            <a:endParaRPr lang="es-MX"/>
          </a:p>
        </p:txBody>
      </p:sp>
    </p:spTree>
    <p:extLst>
      <p:ext uri="{BB962C8B-B14F-4D97-AF65-F5344CB8AC3E}">
        <p14:creationId xmlns:p14="http://schemas.microsoft.com/office/powerpoint/2010/main" val="776966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pPr>
              <a:defRPr/>
            </a:pPr>
            <a:fld id="{AE34450C-B331-498F-B4BB-3A6D434D0E50}" type="slidenum">
              <a:rPr lang="es-MX" smtClean="0"/>
              <a:pPr>
                <a:defRPr/>
              </a:pPr>
              <a:t>5</a:t>
            </a:fld>
            <a:endParaRPr lang="es-MX"/>
          </a:p>
        </p:txBody>
      </p:sp>
    </p:spTree>
    <p:extLst>
      <p:ext uri="{BB962C8B-B14F-4D97-AF65-F5344CB8AC3E}">
        <p14:creationId xmlns:p14="http://schemas.microsoft.com/office/powerpoint/2010/main" val="3215317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pPr>
              <a:defRPr/>
            </a:pPr>
            <a:fld id="{AE34450C-B331-498F-B4BB-3A6D434D0E50}" type="slidenum">
              <a:rPr lang="es-MX" smtClean="0"/>
              <a:pPr>
                <a:defRPr/>
              </a:pPr>
              <a:t>11</a:t>
            </a:fld>
            <a:endParaRPr lang="es-MX"/>
          </a:p>
        </p:txBody>
      </p:sp>
    </p:spTree>
    <p:extLst>
      <p:ext uri="{BB962C8B-B14F-4D97-AF65-F5344CB8AC3E}">
        <p14:creationId xmlns:p14="http://schemas.microsoft.com/office/powerpoint/2010/main" val="2768101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B0CB03-8E1D-4F22-900F-BB0558839AB9}" type="datetimeFigureOut">
              <a:rPr lang="es-MX" smtClean="0"/>
              <a:t>08/05/2021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2131416-16A8-489F-B106-AF232CC90F9C}" type="slidenum">
              <a:rPr lang="es-MX" smtClean="0"/>
              <a:t>‹#›</a:t>
            </a:fld>
            <a:endParaRPr lang="es-MX"/>
          </a:p>
        </p:txBody>
      </p:sp>
    </p:spTree>
    <p:extLst>
      <p:ext uri="{BB962C8B-B14F-4D97-AF65-F5344CB8AC3E}">
        <p14:creationId xmlns:p14="http://schemas.microsoft.com/office/powerpoint/2010/main" val="1668424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0CB03-8E1D-4F22-900F-BB0558839AB9}" type="datetimeFigureOut">
              <a:rPr lang="es-MX" smtClean="0"/>
              <a:t>08/05/2021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2131416-16A8-489F-B106-AF232CC90F9C}" type="slidenum">
              <a:rPr lang="es-MX" smtClean="0"/>
              <a:t>‹#›</a:t>
            </a:fld>
            <a:endParaRPr lang="es-MX"/>
          </a:p>
        </p:txBody>
      </p:sp>
    </p:spTree>
    <p:extLst>
      <p:ext uri="{BB962C8B-B14F-4D97-AF65-F5344CB8AC3E}">
        <p14:creationId xmlns:p14="http://schemas.microsoft.com/office/powerpoint/2010/main" val="3756888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0CB03-8E1D-4F22-900F-BB0558839AB9}" type="datetimeFigureOut">
              <a:rPr lang="es-MX" smtClean="0"/>
              <a:t>08/05/2021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2131416-16A8-489F-B106-AF232CC90F9C}" type="slidenum">
              <a:rPr lang="es-MX" smtClean="0"/>
              <a:t>‹#›</a:t>
            </a:fld>
            <a:endParaRPr lang="es-MX"/>
          </a:p>
        </p:txBody>
      </p:sp>
    </p:spTree>
    <p:extLst>
      <p:ext uri="{BB962C8B-B14F-4D97-AF65-F5344CB8AC3E}">
        <p14:creationId xmlns:p14="http://schemas.microsoft.com/office/powerpoint/2010/main" val="4041941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0CB03-8E1D-4F22-900F-BB0558839AB9}" type="datetimeFigureOut">
              <a:rPr lang="es-MX" smtClean="0"/>
              <a:t>08/05/2021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2131416-16A8-489F-B106-AF232CC90F9C}" type="slidenum">
              <a:rPr lang="es-MX" smtClean="0"/>
              <a:t>‹#›</a:t>
            </a:fld>
            <a:endParaRPr lang="es-MX"/>
          </a:p>
        </p:txBody>
      </p:sp>
    </p:spTree>
    <p:extLst>
      <p:ext uri="{BB962C8B-B14F-4D97-AF65-F5344CB8AC3E}">
        <p14:creationId xmlns:p14="http://schemas.microsoft.com/office/powerpoint/2010/main" val="1886053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B0CB03-8E1D-4F22-900F-BB0558839AB9}" type="datetimeFigureOut">
              <a:rPr lang="es-MX" smtClean="0"/>
              <a:t>08/05/2021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2131416-16A8-489F-B106-AF232CC90F9C}" type="slidenum">
              <a:rPr lang="es-MX" smtClean="0"/>
              <a:t>‹#›</a:t>
            </a:fld>
            <a:endParaRPr lang="es-MX"/>
          </a:p>
        </p:txBody>
      </p:sp>
    </p:spTree>
    <p:extLst>
      <p:ext uri="{BB962C8B-B14F-4D97-AF65-F5344CB8AC3E}">
        <p14:creationId xmlns:p14="http://schemas.microsoft.com/office/powerpoint/2010/main" val="4197167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B0CB03-8E1D-4F22-900F-BB0558839AB9}" type="datetimeFigureOut">
              <a:rPr lang="es-MX" smtClean="0"/>
              <a:t>08/05/2021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2131416-16A8-489F-B106-AF232CC90F9C}" type="slidenum">
              <a:rPr lang="es-MX" smtClean="0"/>
              <a:t>‹#›</a:t>
            </a:fld>
            <a:endParaRPr lang="es-MX"/>
          </a:p>
        </p:txBody>
      </p:sp>
    </p:spTree>
    <p:extLst>
      <p:ext uri="{BB962C8B-B14F-4D97-AF65-F5344CB8AC3E}">
        <p14:creationId xmlns:p14="http://schemas.microsoft.com/office/powerpoint/2010/main" val="1669594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B0CB03-8E1D-4F22-900F-BB0558839AB9}" type="datetimeFigureOut">
              <a:rPr lang="es-MX" smtClean="0"/>
              <a:t>08/05/2021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12131416-16A8-489F-B106-AF232CC90F9C}" type="slidenum">
              <a:rPr lang="es-MX" smtClean="0"/>
              <a:t>‹#›</a:t>
            </a:fld>
            <a:endParaRPr lang="es-MX"/>
          </a:p>
        </p:txBody>
      </p:sp>
    </p:spTree>
    <p:extLst>
      <p:ext uri="{BB962C8B-B14F-4D97-AF65-F5344CB8AC3E}">
        <p14:creationId xmlns:p14="http://schemas.microsoft.com/office/powerpoint/2010/main" val="311839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B0CB03-8E1D-4F22-900F-BB0558839AB9}" type="datetimeFigureOut">
              <a:rPr lang="es-MX" smtClean="0"/>
              <a:t>08/05/2021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12131416-16A8-489F-B106-AF232CC90F9C}" type="slidenum">
              <a:rPr lang="es-MX" smtClean="0"/>
              <a:t>‹#›</a:t>
            </a:fld>
            <a:endParaRPr lang="es-MX"/>
          </a:p>
        </p:txBody>
      </p:sp>
    </p:spTree>
    <p:extLst>
      <p:ext uri="{BB962C8B-B14F-4D97-AF65-F5344CB8AC3E}">
        <p14:creationId xmlns:p14="http://schemas.microsoft.com/office/powerpoint/2010/main" val="702021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B0CB03-8E1D-4F22-900F-BB0558839AB9}" type="datetimeFigureOut">
              <a:rPr lang="es-MX" smtClean="0"/>
              <a:t>08/05/2021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12131416-16A8-489F-B106-AF232CC90F9C}" type="slidenum">
              <a:rPr lang="es-MX" smtClean="0"/>
              <a:t>‹#›</a:t>
            </a:fld>
            <a:endParaRPr lang="es-MX"/>
          </a:p>
        </p:txBody>
      </p:sp>
    </p:spTree>
    <p:extLst>
      <p:ext uri="{BB962C8B-B14F-4D97-AF65-F5344CB8AC3E}">
        <p14:creationId xmlns:p14="http://schemas.microsoft.com/office/powerpoint/2010/main" val="3204958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B0CB03-8E1D-4F22-900F-BB0558839AB9}" type="datetimeFigureOut">
              <a:rPr lang="es-MX" smtClean="0"/>
              <a:t>08/05/2021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2131416-16A8-489F-B106-AF232CC90F9C}" type="slidenum">
              <a:rPr lang="es-MX" smtClean="0"/>
              <a:t>‹#›</a:t>
            </a:fld>
            <a:endParaRPr lang="es-MX"/>
          </a:p>
        </p:txBody>
      </p:sp>
    </p:spTree>
    <p:extLst>
      <p:ext uri="{BB962C8B-B14F-4D97-AF65-F5344CB8AC3E}">
        <p14:creationId xmlns:p14="http://schemas.microsoft.com/office/powerpoint/2010/main" val="2622542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B0CB03-8E1D-4F22-900F-BB0558839AB9}" type="datetimeFigureOut">
              <a:rPr lang="es-MX" smtClean="0"/>
              <a:t>08/05/2021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2131416-16A8-489F-B106-AF232CC90F9C}" type="slidenum">
              <a:rPr lang="es-MX" smtClean="0"/>
              <a:t>‹#›</a:t>
            </a:fld>
            <a:endParaRPr lang="es-MX"/>
          </a:p>
        </p:txBody>
      </p:sp>
    </p:spTree>
    <p:extLst>
      <p:ext uri="{BB962C8B-B14F-4D97-AF65-F5344CB8AC3E}">
        <p14:creationId xmlns:p14="http://schemas.microsoft.com/office/powerpoint/2010/main" val="1287236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B0CB03-8E1D-4F22-900F-BB0558839AB9}" type="datetimeFigureOut">
              <a:rPr lang="es-MX" smtClean="0"/>
              <a:t>08/05/2021</a:t>
            </a:fld>
            <a:endParaRPr lang="es-MX"/>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131416-16A8-489F-B106-AF232CC90F9C}" type="slidenum">
              <a:rPr lang="es-MX" smtClean="0"/>
              <a:t>‹#›</a:t>
            </a:fld>
            <a:endParaRPr lang="es-MX"/>
          </a:p>
        </p:txBody>
      </p:sp>
    </p:spTree>
    <p:extLst>
      <p:ext uri="{BB962C8B-B14F-4D97-AF65-F5344CB8AC3E}">
        <p14:creationId xmlns:p14="http://schemas.microsoft.com/office/powerpoint/2010/main" val="8622703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hyperlink" Target="https://www.diabetesresearch.org/file/national-diabetes-statistics-report-2020.pdf" TargetMode="External"/><Relationship Id="rId3" Type="http://schemas.openxmlformats.org/officeDocument/2006/relationships/image" Target="../media/image2.png"/><Relationship Id="rId7" Type="http://schemas.openxmlformats.org/officeDocument/2006/relationships/hyperlink" Target="https://www.kaggle.com/ravichaubey1506/univariate-statistical-analysis-on-diabetes"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hyperlink" Target="https://www.who.int/es/news-room/fact-sheets/detail/diabetes" TargetMode="External"/><Relationship Id="rId11" Type="http://schemas.openxmlformats.org/officeDocument/2006/relationships/hyperlink" Target="https://www.diabetesresearch.org/what-is-diabetes" TargetMode="External"/><Relationship Id="rId5" Type="http://schemas.openxmlformats.org/officeDocument/2006/relationships/hyperlink" Target="https://ncdrisc.org/data-downloads-diabetes.html" TargetMode="External"/><Relationship Id="rId10" Type="http://schemas.openxmlformats.org/officeDocument/2006/relationships/hyperlink" Target="https://www.elsevier.com/health/medicine/journals/diabetes-article-collection" TargetMode="External"/><Relationship Id="rId4" Type="http://schemas.openxmlformats.org/officeDocument/2006/relationships/hyperlink" Target="https://open.cdc.gov/apis.html" TargetMode="External"/><Relationship Id="rId9" Type="http://schemas.openxmlformats.org/officeDocument/2006/relationships/hyperlink" Target="https://pubmed.ncbi.nlm.nih.gov/11206408/"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6858000"/>
          </a:xfrm>
          <a:prstGeom prst="rect">
            <a:avLst/>
          </a:prstGeom>
        </p:spPr>
      </p:pic>
      <p:sp>
        <p:nvSpPr>
          <p:cNvPr id="4" name="3 Rectángulo"/>
          <p:cNvSpPr/>
          <p:nvPr/>
        </p:nvSpPr>
        <p:spPr>
          <a:xfrm>
            <a:off x="0" y="5022085"/>
            <a:ext cx="9167026" cy="11646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4 CuadroTexto"/>
          <p:cNvSpPr txBox="1"/>
          <p:nvPr/>
        </p:nvSpPr>
        <p:spPr>
          <a:xfrm>
            <a:off x="1966947" y="5219710"/>
            <a:ext cx="6853525" cy="754053"/>
          </a:xfrm>
          <a:prstGeom prst="rect">
            <a:avLst/>
          </a:prstGeom>
          <a:noFill/>
        </p:spPr>
        <p:txBody>
          <a:bodyPr wrap="square" rtlCol="0">
            <a:spAutoFit/>
          </a:bodyPr>
          <a:lstStyle/>
          <a:p>
            <a:pPr algn="r"/>
            <a:r>
              <a:rPr lang="es-CL" sz="1600" dirty="0">
                <a:solidFill>
                  <a:srgbClr val="0033A0"/>
                </a:solidFill>
                <a:latin typeface="Arial Rounded MT Bold" panose="020F0704030504030204" pitchFamily="34" charset="0"/>
                <a:ea typeface="Arial Unicode MS" panose="020B0604020202020204" pitchFamily="34" charset="-128"/>
                <a:cs typeface="Arial Unicode MS" panose="020B0604020202020204" pitchFamily="34" charset="-128"/>
              </a:rPr>
              <a:t>Project 1: </a:t>
            </a:r>
            <a:r>
              <a:rPr lang="es-CL" sz="1600" dirty="0" err="1">
                <a:solidFill>
                  <a:srgbClr val="0033A0"/>
                </a:solidFill>
                <a:latin typeface="Arial Rounded MT Bold" panose="020F0704030504030204" pitchFamily="34" charset="0"/>
                <a:ea typeface="Arial Unicode MS" panose="020B0604020202020204" pitchFamily="34" charset="-128"/>
                <a:cs typeface="Arial Unicode MS" panose="020B0604020202020204" pitchFamily="34" charset="-128"/>
              </a:rPr>
              <a:t>Analysis</a:t>
            </a:r>
            <a:r>
              <a:rPr lang="es-CL" sz="1600" dirty="0">
                <a:solidFill>
                  <a:srgbClr val="0033A0"/>
                </a:solidFill>
                <a:latin typeface="Arial Rounded MT Bold" panose="020F0704030504030204" pitchFamily="34" charset="0"/>
                <a:ea typeface="Arial Unicode MS" panose="020B0604020202020204" pitchFamily="34" charset="-128"/>
                <a:cs typeface="Arial Unicode MS" panose="020B0604020202020204" pitchFamily="34" charset="-128"/>
              </a:rPr>
              <a:t> Diabetes </a:t>
            </a:r>
            <a:r>
              <a:rPr lang="es-CL" sz="1600" dirty="0" err="1">
                <a:solidFill>
                  <a:srgbClr val="0033A0"/>
                </a:solidFill>
                <a:latin typeface="Arial Rounded MT Bold" panose="020F0704030504030204" pitchFamily="34" charset="0"/>
                <a:ea typeface="Arial Unicode MS" panose="020B0604020202020204" pitchFamily="34" charset="-128"/>
                <a:cs typeface="Arial Unicode MS" panose="020B0604020202020204" pitchFamily="34" charset="-128"/>
              </a:rPr>
              <a:t>Disease</a:t>
            </a:r>
            <a:r>
              <a:rPr lang="es-CL" sz="1600" dirty="0">
                <a:solidFill>
                  <a:srgbClr val="0033A0"/>
                </a:solidFill>
                <a:latin typeface="Arial Rounded MT Bold" panose="020F0704030504030204" pitchFamily="34" charset="0"/>
                <a:ea typeface="Arial Unicode MS" panose="020B0604020202020204" pitchFamily="34" charset="-128"/>
                <a:cs typeface="Arial Unicode MS" panose="020B0604020202020204" pitchFamily="34" charset="-128"/>
              </a:rPr>
              <a:t> </a:t>
            </a:r>
            <a:r>
              <a:rPr lang="es-CL" sz="1600" dirty="0" err="1">
                <a:solidFill>
                  <a:srgbClr val="0033A0"/>
                </a:solidFill>
                <a:latin typeface="Arial Rounded MT Bold" panose="020F0704030504030204" pitchFamily="34" charset="0"/>
                <a:ea typeface="Arial Unicode MS" panose="020B0604020202020204" pitchFamily="34" charset="-128"/>
                <a:cs typeface="Arial Unicode MS" panose="020B0604020202020204" pitchFamily="34" charset="-128"/>
              </a:rPr>
              <a:t>Diagnosed</a:t>
            </a:r>
            <a:r>
              <a:rPr lang="es-CL" sz="1600" dirty="0">
                <a:solidFill>
                  <a:srgbClr val="0033A0"/>
                </a:solidFill>
                <a:latin typeface="Arial Rounded MT Bold" panose="020F0704030504030204" pitchFamily="34" charset="0"/>
                <a:ea typeface="Arial Unicode MS" panose="020B0604020202020204" pitchFamily="34" charset="-128"/>
                <a:cs typeface="Arial Unicode MS" panose="020B0604020202020204" pitchFamily="34" charset="-128"/>
              </a:rPr>
              <a:t> </a:t>
            </a:r>
            <a:r>
              <a:rPr lang="es-CL" sz="1600" dirty="0" err="1">
                <a:solidFill>
                  <a:srgbClr val="0033A0"/>
                </a:solidFill>
                <a:latin typeface="Arial Rounded MT Bold" panose="020F0704030504030204" pitchFamily="34" charset="0"/>
                <a:ea typeface="Arial Unicode MS" panose="020B0604020202020204" pitchFamily="34" charset="-128"/>
                <a:cs typeface="Arial Unicode MS" panose="020B0604020202020204" pitchFamily="34" charset="-128"/>
              </a:rPr>
              <a:t>for</a:t>
            </a:r>
            <a:r>
              <a:rPr lang="es-CL" sz="1600" dirty="0">
                <a:solidFill>
                  <a:srgbClr val="0033A0"/>
                </a:solidFill>
                <a:latin typeface="Arial Rounded MT Bold" panose="020F0704030504030204" pitchFamily="34" charset="0"/>
                <a:ea typeface="Arial Unicode MS" panose="020B0604020202020204" pitchFamily="34" charset="-128"/>
                <a:cs typeface="Arial Unicode MS" panose="020B0604020202020204" pitchFamily="34" charset="-128"/>
              </a:rPr>
              <a:t> US </a:t>
            </a:r>
            <a:r>
              <a:rPr lang="es-CL" sz="1600" dirty="0" err="1">
                <a:solidFill>
                  <a:srgbClr val="0033A0"/>
                </a:solidFill>
                <a:latin typeface="Arial Rounded MT Bold" panose="020F0704030504030204" pitchFamily="34" charset="0"/>
                <a:ea typeface="Arial Unicode MS" panose="020B0604020202020204" pitchFamily="34" charset="-128"/>
                <a:cs typeface="Arial Unicode MS" panose="020B0604020202020204" pitchFamily="34" charset="-128"/>
              </a:rPr>
              <a:t>Population</a:t>
            </a:r>
            <a:br>
              <a:rPr lang="es-CL" sz="1600" dirty="0">
                <a:solidFill>
                  <a:srgbClr val="0033A0"/>
                </a:solidFill>
                <a:latin typeface="Arial Rounded MT Bold" panose="020F0704030504030204" pitchFamily="34" charset="0"/>
                <a:ea typeface="Arial Unicode MS" panose="020B0604020202020204" pitchFamily="34" charset="-128"/>
                <a:cs typeface="Arial Unicode MS" panose="020B0604020202020204" pitchFamily="34" charset="-128"/>
              </a:rPr>
            </a:br>
            <a:br>
              <a:rPr lang="es-CL" sz="1600" dirty="0">
                <a:solidFill>
                  <a:srgbClr val="0033A0"/>
                </a:solidFill>
                <a:latin typeface="Arial Rounded MT Bold" panose="020F0704030504030204" pitchFamily="34" charset="0"/>
                <a:ea typeface="Arial Unicode MS" panose="020B0604020202020204" pitchFamily="34" charset="-128"/>
                <a:cs typeface="Arial Unicode MS" panose="020B0604020202020204" pitchFamily="34" charset="-128"/>
              </a:rPr>
            </a:br>
            <a:r>
              <a:rPr lang="es-CL" sz="1100" dirty="0">
                <a:solidFill>
                  <a:srgbClr val="0033A0"/>
                </a:solidFill>
                <a:latin typeface="Arial Rounded MT Bold" panose="020F0704030504030204" pitchFamily="34" charset="0"/>
                <a:ea typeface="Arial Unicode MS" panose="020B0604020202020204" pitchFamily="34" charset="-128"/>
                <a:cs typeface="Arial Unicode MS" panose="020B0604020202020204" pitchFamily="34" charset="-128"/>
              </a:rPr>
              <a:t>Manuel Borrego / Orlando García / José Sierra / Gustavo Maldonado</a:t>
            </a:r>
          </a:p>
        </p:txBody>
      </p:sp>
      <p:pic>
        <p:nvPicPr>
          <p:cNvPr id="1026" name="Picture 2" descr="ITESM Artwork – javier arturo rodríguez">
            <a:extLst>
              <a:ext uri="{FF2B5EF4-FFF2-40B4-BE49-F238E27FC236}">
                <a16:creationId xmlns:a16="http://schemas.microsoft.com/office/drawing/2014/main" id="{6CDC0949-F06C-4B82-A8F4-CC7FEC41F4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258" y="5424430"/>
            <a:ext cx="1367810" cy="36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2290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10 Imagen"/>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0" y="668529"/>
            <a:ext cx="4085108" cy="5568757"/>
          </a:xfrm>
          <a:prstGeom prst="rect">
            <a:avLst/>
          </a:prstGeom>
        </p:spPr>
      </p:pic>
      <p:sp>
        <p:nvSpPr>
          <p:cNvPr id="6" name="7 Rectángulo"/>
          <p:cNvSpPr/>
          <p:nvPr/>
        </p:nvSpPr>
        <p:spPr>
          <a:xfrm>
            <a:off x="3995936" y="668528"/>
            <a:ext cx="5148064" cy="556875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ángulo 15"/>
          <p:cNvSpPr/>
          <p:nvPr/>
        </p:nvSpPr>
        <p:spPr>
          <a:xfrm>
            <a:off x="4139952" y="854417"/>
            <a:ext cx="4691673" cy="5632311"/>
          </a:xfrm>
          <a:prstGeom prst="rect">
            <a:avLst/>
          </a:prstGeom>
        </p:spPr>
        <p:txBody>
          <a:bodyPr wrap="square">
            <a:spAutoFit/>
          </a:bodyPr>
          <a:lstStyle/>
          <a:p>
            <a:pPr>
              <a:spcAft>
                <a:spcPts val="0"/>
              </a:spcAft>
            </a:pPr>
            <a:r>
              <a:rPr lang="es-CL" b="1" dirty="0" err="1">
                <a:solidFill>
                  <a:srgbClr val="0033A0"/>
                </a:solidFill>
                <a:latin typeface="Calibri" panose="020F0502020204030204" pitchFamily="34" charset="0"/>
                <a:ea typeface="Times New Roman" panose="02020603050405020304" pitchFamily="18" charset="0"/>
                <a:cs typeface="Calibri" panose="020F0502020204030204" pitchFamily="34" charset="0"/>
              </a:rPr>
              <a:t>Conclusions</a:t>
            </a:r>
            <a:endParaRPr lang="es-CL" b="1" dirty="0">
              <a:solidFill>
                <a:srgbClr val="0033A0"/>
              </a:solidFill>
              <a:latin typeface="Calibri" panose="020F0502020204030204" pitchFamily="34" charset="0"/>
              <a:ea typeface="Times New Roman" panose="02020603050405020304" pitchFamily="18" charset="0"/>
              <a:cs typeface="Calibri" panose="020F0502020204030204" pitchFamily="34" charset="0"/>
            </a:endParaRPr>
          </a:p>
          <a:p>
            <a:pPr>
              <a:spcAft>
                <a:spcPts val="0"/>
              </a:spcAft>
            </a:pPr>
            <a:endParaRPr lang="es-CL" b="1" dirty="0">
              <a:solidFill>
                <a:srgbClr val="0033A0"/>
              </a:solidFill>
              <a:latin typeface="Calibri" panose="020F0502020204030204" pitchFamily="34" charset="0"/>
              <a:ea typeface="Times New Roman" panose="02020603050405020304" pitchFamily="18" charset="0"/>
              <a:cs typeface="Calibri" panose="020F0502020204030204" pitchFamily="34" charset="0"/>
            </a:endParaRPr>
          </a:p>
          <a:p>
            <a:pPr marL="171450" indent="-171450">
              <a:spcAft>
                <a:spcPts val="0"/>
              </a:spcAft>
              <a:buFont typeface="Arial" panose="020B0604020202020204" pitchFamily="34" charset="0"/>
              <a:buChar char="•"/>
            </a:pPr>
            <a:r>
              <a:rPr lang="en-US" sz="1200" dirty="0">
                <a:solidFill>
                  <a:schemeClr val="tx1">
                    <a:lumMod val="75000"/>
                    <a:lumOff val="25000"/>
                  </a:schemeClr>
                </a:solidFill>
                <a:latin typeface="Calibri" panose="020F0502020204030204" pitchFamily="34" charset="0"/>
                <a:ea typeface="Times New Roman" panose="02020603050405020304" pitchFamily="18" charset="0"/>
                <a:cs typeface="Calibri" panose="020F0502020204030204" pitchFamily="34" charset="0"/>
              </a:rPr>
              <a:t>The probability to get diagnosed diabetes increases from 45 years old. It´s very important to avoid risks factors and improve general health in previous years.</a:t>
            </a:r>
          </a:p>
          <a:p>
            <a:pPr marL="171450" indent="-171450">
              <a:spcAft>
                <a:spcPts val="0"/>
              </a:spcAft>
              <a:buFont typeface="Arial" panose="020B0604020202020204" pitchFamily="34" charset="0"/>
              <a:buChar char="•"/>
            </a:pPr>
            <a:endParaRPr lang="en-US" sz="1200" dirty="0">
              <a:solidFill>
                <a:schemeClr val="tx1">
                  <a:lumMod val="75000"/>
                  <a:lumOff val="25000"/>
                </a:schemeClr>
              </a:solidFill>
              <a:latin typeface="Calibri" panose="020F0502020204030204" pitchFamily="34" charset="0"/>
              <a:ea typeface="Times New Roman" panose="02020603050405020304" pitchFamily="18" charset="0"/>
              <a:cs typeface="Calibri" panose="020F0502020204030204" pitchFamily="34" charset="0"/>
            </a:endParaRPr>
          </a:p>
          <a:p>
            <a:pPr marL="171450" indent="-171450">
              <a:spcAft>
                <a:spcPts val="0"/>
              </a:spcAft>
              <a:buFont typeface="Arial" panose="020B0604020202020204" pitchFamily="34" charset="0"/>
              <a:buChar char="•"/>
            </a:pPr>
            <a:r>
              <a:rPr lang="en-US" sz="1200" dirty="0">
                <a:solidFill>
                  <a:schemeClr val="tx1">
                    <a:lumMod val="75000"/>
                    <a:lumOff val="25000"/>
                  </a:schemeClr>
                </a:solidFill>
                <a:latin typeface="Calibri" panose="020F0502020204030204" pitchFamily="34" charset="0"/>
                <a:ea typeface="Times New Roman" panose="02020603050405020304" pitchFamily="18" charset="0"/>
                <a:cs typeface="Calibri" panose="020F0502020204030204" pitchFamily="34" charset="0"/>
              </a:rPr>
              <a:t>The white ethnicity has the higher level of diabetes. The increase by race has been a key factor to develop programs to reduce the incidents in </a:t>
            </a:r>
            <a:r>
              <a:rPr lang="en-US" sz="1200" dirty="0" err="1">
                <a:solidFill>
                  <a:schemeClr val="tx1">
                    <a:lumMod val="75000"/>
                    <a:lumOff val="25000"/>
                  </a:schemeClr>
                </a:solidFill>
                <a:latin typeface="Calibri" panose="020F0502020204030204" pitchFamily="34" charset="0"/>
                <a:ea typeface="Times New Roman" panose="02020603050405020304" pitchFamily="18" charset="0"/>
                <a:cs typeface="Calibri" panose="020F0502020204030204" pitchFamily="34" charset="0"/>
              </a:rPr>
              <a:t>asian</a:t>
            </a:r>
            <a:r>
              <a:rPr lang="en-US" sz="1200" dirty="0">
                <a:solidFill>
                  <a:schemeClr val="tx1">
                    <a:lumMod val="75000"/>
                    <a:lumOff val="25000"/>
                  </a:schemeClr>
                </a:solidFill>
                <a:latin typeface="Calibri" panose="020F0502020204030204" pitchFamily="34" charset="0"/>
                <a:ea typeface="Times New Roman" panose="02020603050405020304" pitchFamily="18" charset="0"/>
                <a:cs typeface="Calibri" panose="020F0502020204030204" pitchFamily="34" charset="0"/>
              </a:rPr>
              <a:t> &amp; </a:t>
            </a:r>
            <a:r>
              <a:rPr lang="en-US" sz="1200" dirty="0" err="1">
                <a:solidFill>
                  <a:schemeClr val="tx1">
                    <a:lumMod val="75000"/>
                    <a:lumOff val="25000"/>
                  </a:schemeClr>
                </a:solidFill>
                <a:latin typeface="Calibri" panose="020F0502020204030204" pitchFamily="34" charset="0"/>
                <a:ea typeface="Times New Roman" panose="02020603050405020304" pitchFamily="18" charset="0"/>
                <a:cs typeface="Calibri" panose="020F0502020204030204" pitchFamily="34" charset="0"/>
              </a:rPr>
              <a:t>hispanic</a:t>
            </a:r>
            <a:r>
              <a:rPr lang="en-US" sz="1200" dirty="0">
                <a:solidFill>
                  <a:schemeClr val="tx1">
                    <a:lumMod val="75000"/>
                    <a:lumOff val="25000"/>
                  </a:schemeClr>
                </a:solidFill>
                <a:latin typeface="Calibri" panose="020F0502020204030204" pitchFamily="34" charset="0"/>
                <a:ea typeface="Times New Roman" panose="02020603050405020304" pitchFamily="18" charset="0"/>
                <a:cs typeface="Calibri" panose="020F0502020204030204" pitchFamily="34" charset="0"/>
              </a:rPr>
              <a:t> people, which have a predisposition by their genetics &amp; feeding habits.</a:t>
            </a:r>
          </a:p>
          <a:p>
            <a:pPr marL="171450" indent="-171450">
              <a:spcAft>
                <a:spcPts val="0"/>
              </a:spcAft>
              <a:buFont typeface="Arial" panose="020B0604020202020204" pitchFamily="34" charset="0"/>
              <a:buChar char="•"/>
            </a:pPr>
            <a:endParaRPr lang="en-US" sz="1200" dirty="0">
              <a:solidFill>
                <a:srgbClr val="3F3F3F"/>
              </a:solidFill>
              <a:ea typeface="Calibri"/>
              <a:cs typeface="Calibri"/>
              <a:sym typeface="Calibri"/>
            </a:endParaRPr>
          </a:p>
          <a:p>
            <a:pPr marL="171450" indent="-171450">
              <a:spcAft>
                <a:spcPts val="0"/>
              </a:spcAft>
              <a:buFont typeface="Arial" panose="020B0604020202020204" pitchFamily="34" charset="0"/>
              <a:buChar char="•"/>
            </a:pPr>
            <a:r>
              <a:rPr lang="en-US" sz="1200" dirty="0">
                <a:solidFill>
                  <a:srgbClr val="3F3F3F"/>
                </a:solidFill>
                <a:ea typeface="Calibri"/>
                <a:cs typeface="Calibri"/>
                <a:sym typeface="Calibri"/>
              </a:rPr>
              <a:t>Higher education level represents the large group with diagnosed diabetes. As the person works more time in the office, habits derivate often to sedentarism and not good health lifestyle balance (fast food – not exercise). </a:t>
            </a:r>
          </a:p>
          <a:p>
            <a:pPr>
              <a:spcAft>
                <a:spcPts val="0"/>
              </a:spcAft>
            </a:pPr>
            <a:endParaRPr lang="en-US" sz="1200" dirty="0">
              <a:solidFill>
                <a:srgbClr val="3F3F3F"/>
              </a:solidFill>
              <a:ea typeface="Calibri"/>
              <a:cs typeface="Calibri"/>
              <a:sym typeface="Calibri"/>
            </a:endParaRPr>
          </a:p>
          <a:p>
            <a:pPr marL="171450" indent="-171450">
              <a:spcAft>
                <a:spcPts val="0"/>
              </a:spcAft>
              <a:buFont typeface="Arial" panose="020B0604020202020204" pitchFamily="34" charset="0"/>
              <a:buChar char="•"/>
            </a:pPr>
            <a:r>
              <a:rPr lang="en-US" sz="1200" dirty="0">
                <a:solidFill>
                  <a:srgbClr val="3F3F3F"/>
                </a:solidFill>
                <a:ea typeface="Calibri"/>
                <a:cs typeface="Calibri"/>
                <a:sym typeface="Calibri"/>
              </a:rPr>
              <a:t>Even though the increase in all education groups is considerable, the higher education level remains as the largest group.</a:t>
            </a:r>
          </a:p>
          <a:p>
            <a:pPr marL="171450" indent="-171450">
              <a:spcAft>
                <a:spcPts val="0"/>
              </a:spcAft>
              <a:buFont typeface="Arial" panose="020B0604020202020204" pitchFamily="34" charset="0"/>
              <a:buChar char="•"/>
            </a:pPr>
            <a:endParaRPr lang="en-US" sz="1200" dirty="0">
              <a:solidFill>
                <a:srgbClr val="3F3F3F"/>
              </a:solidFill>
              <a:ea typeface="Calibri"/>
              <a:cs typeface="Calibri"/>
              <a:sym typeface="Calibri"/>
            </a:endParaRPr>
          </a:p>
          <a:p>
            <a:pPr marL="171450" indent="-171450">
              <a:spcAft>
                <a:spcPts val="0"/>
              </a:spcAft>
              <a:buFont typeface="Arial" panose="020B0604020202020204" pitchFamily="34" charset="0"/>
              <a:buChar char="•"/>
            </a:pPr>
            <a:r>
              <a:rPr lang="en-US" sz="1200" dirty="0">
                <a:solidFill>
                  <a:srgbClr val="3F3F3F"/>
                </a:solidFill>
                <a:ea typeface="Calibri"/>
                <a:cs typeface="Calibri"/>
                <a:sym typeface="Calibri"/>
              </a:rPr>
              <a:t>The risk of developing diabetes is higher within the Male population than the Female population in the U.S. There are different reasons why man are more susceptible than woman to the develop diabetes, per example: indolence and obesity.</a:t>
            </a:r>
          </a:p>
          <a:p>
            <a:pPr>
              <a:spcAft>
                <a:spcPts val="0"/>
              </a:spcAft>
            </a:pPr>
            <a:endParaRPr lang="en-US" sz="1200" dirty="0">
              <a:solidFill>
                <a:srgbClr val="3F3F3F"/>
              </a:solidFill>
              <a:ea typeface="Calibri"/>
              <a:cs typeface="Calibri"/>
              <a:sym typeface="Calibri"/>
            </a:endParaRPr>
          </a:p>
          <a:p>
            <a:pPr marL="171450" indent="-171450">
              <a:spcAft>
                <a:spcPts val="0"/>
              </a:spcAft>
              <a:buFont typeface="Arial" panose="020B0604020202020204" pitchFamily="34" charset="0"/>
              <a:buChar char="•"/>
            </a:pPr>
            <a:endParaRPr lang="en-US" sz="1200" dirty="0">
              <a:solidFill>
                <a:srgbClr val="3F3F3F"/>
              </a:solidFill>
              <a:ea typeface="Calibri"/>
              <a:cs typeface="Calibri"/>
              <a:sym typeface="Calibri"/>
            </a:endParaRPr>
          </a:p>
          <a:p>
            <a:pPr marL="171450" indent="-171450">
              <a:spcAft>
                <a:spcPts val="0"/>
              </a:spcAft>
              <a:buFont typeface="Arial" panose="020B0604020202020204" pitchFamily="34" charset="0"/>
              <a:buChar char="•"/>
            </a:pPr>
            <a:endParaRPr lang="en-US" sz="1200" dirty="0">
              <a:solidFill>
                <a:srgbClr val="3F3F3F"/>
              </a:solidFill>
              <a:ea typeface="Calibri"/>
              <a:cs typeface="Calibri"/>
              <a:sym typeface="Calibri"/>
            </a:endParaRPr>
          </a:p>
          <a:p>
            <a:pPr>
              <a:spcAft>
                <a:spcPts val="0"/>
              </a:spcAft>
            </a:pPr>
            <a:endParaRPr lang="en-US" sz="1200" dirty="0">
              <a:solidFill>
                <a:srgbClr val="3F3F3F"/>
              </a:solidFill>
              <a:ea typeface="Calibri"/>
              <a:cs typeface="Calibri"/>
              <a:sym typeface="Calibri"/>
            </a:endParaRPr>
          </a:p>
          <a:p>
            <a:pPr marL="171450" indent="-171450">
              <a:spcAft>
                <a:spcPts val="0"/>
              </a:spcAft>
              <a:buFont typeface="Arial" panose="020B0604020202020204" pitchFamily="34" charset="0"/>
              <a:buChar char="•"/>
            </a:pPr>
            <a:endParaRPr lang="en-US" sz="1200" dirty="0">
              <a:solidFill>
                <a:schemeClr val="tx1">
                  <a:lumMod val="75000"/>
                  <a:lumOff val="25000"/>
                </a:schemeClr>
              </a:solidFill>
              <a:latin typeface="Calibri" panose="020F0502020204030204" pitchFamily="34" charset="0"/>
              <a:ea typeface="Times New Roman" panose="02020603050405020304" pitchFamily="18" charset="0"/>
              <a:cs typeface="Calibri" panose="020F0502020204030204" pitchFamily="34" charset="0"/>
            </a:endParaRPr>
          </a:p>
          <a:p>
            <a:pPr marL="171450" indent="-171450">
              <a:spcAft>
                <a:spcPts val="0"/>
              </a:spcAft>
              <a:buFont typeface="Arial" panose="020B0604020202020204" pitchFamily="34" charset="0"/>
              <a:buChar char="•"/>
            </a:pPr>
            <a:endParaRPr lang="es-CL" sz="1200" dirty="0">
              <a:solidFill>
                <a:schemeClr val="tx1">
                  <a:lumMod val="75000"/>
                  <a:lumOff val="25000"/>
                </a:schemeClr>
              </a:solidFill>
              <a:latin typeface="Calibri" panose="020F0502020204030204" pitchFamily="34" charset="0"/>
              <a:ea typeface="Times New Roman" panose="02020603050405020304" pitchFamily="18" charset="0"/>
              <a:cs typeface="Calibri" panose="020F0502020204030204" pitchFamily="34" charset="0"/>
            </a:endParaRPr>
          </a:p>
        </p:txBody>
      </p:sp>
      <p:pic>
        <p:nvPicPr>
          <p:cNvPr id="10" name="Picture 2" descr="ITESM Artwork – javier arturo rodríguez">
            <a:extLst>
              <a:ext uri="{FF2B5EF4-FFF2-40B4-BE49-F238E27FC236}">
                <a16:creationId xmlns:a16="http://schemas.microsoft.com/office/drawing/2014/main" id="{5621432C-57FE-4880-9EE9-D89DE1A2C5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3152" y="199286"/>
            <a:ext cx="1367810" cy="36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843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9540552" y="476672"/>
            <a:ext cx="184731" cy="369332"/>
          </a:xfrm>
          <a:prstGeom prst="rect">
            <a:avLst/>
          </a:prstGeom>
          <a:noFill/>
        </p:spPr>
        <p:txBody>
          <a:bodyPr wrap="none" rtlCol="0">
            <a:spAutoFit/>
          </a:bodyPr>
          <a:lstStyle/>
          <a:p>
            <a:endParaRPr lang="es-CL" dirty="0"/>
          </a:p>
        </p:txBody>
      </p:sp>
      <p:cxnSp>
        <p:nvCxnSpPr>
          <p:cNvPr id="13" name="13 Conector recto"/>
          <p:cNvCxnSpPr/>
          <p:nvPr/>
        </p:nvCxnSpPr>
        <p:spPr>
          <a:xfrm>
            <a:off x="0" y="69215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35 Conector recto"/>
          <p:cNvCxnSpPr/>
          <p:nvPr/>
        </p:nvCxnSpPr>
        <p:spPr>
          <a:xfrm>
            <a:off x="0" y="6165304"/>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22 CuadroTexto"/>
          <p:cNvSpPr txBox="1"/>
          <p:nvPr/>
        </p:nvSpPr>
        <p:spPr>
          <a:xfrm>
            <a:off x="325565" y="836421"/>
            <a:ext cx="8566915" cy="369332"/>
          </a:xfrm>
          <a:prstGeom prst="rect">
            <a:avLst/>
          </a:prstGeom>
          <a:noFill/>
        </p:spPr>
        <p:txBody>
          <a:bodyPr wrap="square" rtlCol="0">
            <a:spAutoFit/>
          </a:bodyPr>
          <a:lstStyle/>
          <a:p>
            <a:pPr algn="ctr"/>
            <a:r>
              <a:rPr lang="es-MX" noProof="1">
                <a:solidFill>
                  <a:srgbClr val="0033A0"/>
                </a:solidFill>
                <a:latin typeface="Arial Rounded MT Bold" panose="020F0704030504030204" pitchFamily="34" charset="0"/>
              </a:rPr>
              <a:t>REFERENCE</a:t>
            </a:r>
            <a:endParaRPr lang="es-MX" sz="1200" noProof="1">
              <a:solidFill>
                <a:srgbClr val="0033A0"/>
              </a:solidFill>
              <a:latin typeface="Arial Rounded MT Bold" panose="020F0704030504030204" pitchFamily="34" charset="0"/>
            </a:endParaRPr>
          </a:p>
        </p:txBody>
      </p:sp>
      <p:pic>
        <p:nvPicPr>
          <p:cNvPr id="41" name="Picture 2" descr="ITESM Artwork – javier arturo rodríguez">
            <a:extLst>
              <a:ext uri="{FF2B5EF4-FFF2-40B4-BE49-F238E27FC236}">
                <a16:creationId xmlns:a16="http://schemas.microsoft.com/office/drawing/2014/main" id="{37B801FF-DED2-42FB-87C3-AAB07AD5C6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3152" y="199286"/>
            <a:ext cx="1367810" cy="360000"/>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13">
            <a:extLst>
              <a:ext uri="{FF2B5EF4-FFF2-40B4-BE49-F238E27FC236}">
                <a16:creationId xmlns:a16="http://schemas.microsoft.com/office/drawing/2014/main" id="{07CDDCBD-B42D-4816-873A-80804F1B80ED}"/>
              </a:ext>
            </a:extLst>
          </p:cNvPr>
          <p:cNvSpPr txBox="1"/>
          <p:nvPr/>
        </p:nvSpPr>
        <p:spPr>
          <a:xfrm>
            <a:off x="440756" y="1357958"/>
            <a:ext cx="8281396" cy="3163687"/>
          </a:xfrm>
          <a:prstGeom prst="rect">
            <a:avLst/>
          </a:prstGeom>
          <a:noFill/>
        </p:spPr>
        <p:txBody>
          <a:bodyPr wrap="square" rtlCol="0">
            <a:spAutoFit/>
          </a:bodyPr>
          <a:lstStyle/>
          <a:p>
            <a:pPr marL="171450" lvl="0" indent="-171450">
              <a:lnSpc>
                <a:spcPct val="107000"/>
              </a:lnSpc>
              <a:spcAft>
                <a:spcPts val="0"/>
              </a:spcAft>
              <a:buFont typeface="Arial" panose="020B0604020202020204" pitchFamily="34" charset="0"/>
              <a:buChar char="•"/>
            </a:pPr>
            <a:r>
              <a:rPr lang="en-US" sz="1100" dirty="0">
                <a:solidFill>
                  <a:schemeClr val="tx1">
                    <a:lumMod val="75000"/>
                    <a:lumOff val="25000"/>
                  </a:schemeClr>
                </a:solidFill>
                <a:latin typeface="Calibri" panose="020F0502020204030204" pitchFamily="34" charset="0"/>
                <a:cs typeface="Times New Roman" panose="02020603050405020304" pitchFamily="18" charset="0"/>
              </a:rPr>
              <a:t>Centers for Disease Control &amp; Prevention: </a:t>
            </a:r>
            <a:r>
              <a:rPr lang="en-US" sz="1100" dirty="0">
                <a:solidFill>
                  <a:schemeClr val="tx1">
                    <a:lumMod val="75000"/>
                    <a:lumOff val="25000"/>
                  </a:schemeClr>
                </a:solidFill>
                <a:latin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https://open.cdc.gov/apis.html</a:t>
            </a:r>
            <a:r>
              <a:rPr lang="en-US" sz="1100" dirty="0">
                <a:solidFill>
                  <a:schemeClr val="tx1">
                    <a:lumMod val="75000"/>
                    <a:lumOff val="25000"/>
                  </a:schemeClr>
                </a:solidFill>
                <a:latin typeface="Calibri" panose="020F0502020204030204" pitchFamily="34" charset="0"/>
                <a:cs typeface="Times New Roman" panose="02020603050405020304" pitchFamily="18" charset="0"/>
              </a:rPr>
              <a:t> </a:t>
            </a:r>
          </a:p>
          <a:p>
            <a:pPr marL="171450" lvl="0" indent="-171450">
              <a:lnSpc>
                <a:spcPct val="107000"/>
              </a:lnSpc>
              <a:spcAft>
                <a:spcPts val="0"/>
              </a:spcAft>
              <a:buFont typeface="Arial" panose="020B0604020202020204" pitchFamily="34" charset="0"/>
              <a:buChar char="•"/>
            </a:pPr>
            <a:endParaRPr lang="en-US" sz="1100" dirty="0">
              <a:solidFill>
                <a:schemeClr val="tx1">
                  <a:lumMod val="75000"/>
                  <a:lumOff val="25000"/>
                </a:schemeClr>
              </a:solidFill>
              <a:latin typeface="Calibri" panose="020F0502020204030204" pitchFamily="34" charset="0"/>
              <a:cs typeface="Times New Roman" panose="02020603050405020304" pitchFamily="18" charset="0"/>
            </a:endParaRPr>
          </a:p>
          <a:p>
            <a:pPr marL="171450" lvl="0" indent="-171450">
              <a:lnSpc>
                <a:spcPct val="107000"/>
              </a:lnSpc>
              <a:spcAft>
                <a:spcPts val="0"/>
              </a:spcAft>
              <a:buFont typeface="Arial" panose="020B0604020202020204" pitchFamily="34" charset="0"/>
              <a:buChar char="•"/>
            </a:pPr>
            <a:r>
              <a:rPr lang="en-US" sz="1100" dirty="0">
                <a:solidFill>
                  <a:schemeClr val="tx1">
                    <a:lumMod val="75000"/>
                    <a:lumOff val="25000"/>
                  </a:schemeClr>
                </a:solidFill>
                <a:latin typeface="Calibri" panose="020F0502020204030204" pitchFamily="34" charset="0"/>
                <a:cs typeface="Times New Roman" panose="02020603050405020304" pitchFamily="18" charset="0"/>
              </a:rPr>
              <a:t>NCD Risk Factor Collaboration: </a:t>
            </a:r>
            <a:r>
              <a:rPr lang="en-US" sz="1100" dirty="0">
                <a:solidFill>
                  <a:schemeClr val="tx1">
                    <a:lumMod val="75000"/>
                    <a:lumOff val="25000"/>
                  </a:schemeClr>
                </a:solidFill>
                <a:latin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https://ncdrisc.org/data-downloads-diabetes.html</a:t>
            </a:r>
            <a:r>
              <a:rPr lang="en-US" sz="1100" dirty="0">
                <a:solidFill>
                  <a:schemeClr val="tx1">
                    <a:lumMod val="75000"/>
                    <a:lumOff val="25000"/>
                  </a:schemeClr>
                </a:solidFill>
                <a:latin typeface="Calibri" panose="020F0502020204030204" pitchFamily="34" charset="0"/>
                <a:cs typeface="Times New Roman" panose="02020603050405020304" pitchFamily="18" charset="0"/>
              </a:rPr>
              <a:t> </a:t>
            </a:r>
          </a:p>
          <a:p>
            <a:pPr marL="171450" lvl="0" indent="-171450">
              <a:lnSpc>
                <a:spcPct val="107000"/>
              </a:lnSpc>
              <a:spcAft>
                <a:spcPts val="0"/>
              </a:spcAft>
              <a:buFont typeface="Arial" panose="020B0604020202020204" pitchFamily="34" charset="0"/>
              <a:buChar char="•"/>
            </a:pPr>
            <a:endParaRPr lang="en-US" sz="1100" dirty="0">
              <a:solidFill>
                <a:schemeClr val="tx1">
                  <a:lumMod val="75000"/>
                  <a:lumOff val="25000"/>
                </a:schemeClr>
              </a:solidFill>
              <a:latin typeface="Calibri" panose="020F0502020204030204" pitchFamily="34" charset="0"/>
              <a:cs typeface="Times New Roman" panose="02020603050405020304" pitchFamily="18" charset="0"/>
            </a:endParaRPr>
          </a:p>
          <a:p>
            <a:pPr marL="171450" lvl="0" indent="-171450">
              <a:lnSpc>
                <a:spcPct val="107000"/>
              </a:lnSpc>
              <a:spcAft>
                <a:spcPts val="0"/>
              </a:spcAft>
              <a:buFont typeface="Arial" panose="020B0604020202020204" pitchFamily="34" charset="0"/>
              <a:buChar char="•"/>
            </a:pPr>
            <a:r>
              <a:rPr lang="en-US" sz="1100" dirty="0">
                <a:solidFill>
                  <a:schemeClr val="tx1">
                    <a:lumMod val="75000"/>
                    <a:lumOff val="25000"/>
                  </a:schemeClr>
                </a:solidFill>
                <a:latin typeface="Calibri" panose="020F0502020204030204" pitchFamily="34" charset="0"/>
                <a:cs typeface="Times New Roman" panose="02020603050405020304" pitchFamily="18" charset="0"/>
              </a:rPr>
              <a:t>World Health Organization (WHO/OMS): </a:t>
            </a:r>
            <a:r>
              <a:rPr lang="en-US" sz="1100" dirty="0">
                <a:solidFill>
                  <a:schemeClr val="tx1">
                    <a:lumMod val="75000"/>
                    <a:lumOff val="25000"/>
                  </a:schemeClr>
                </a:solidFill>
                <a:latin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https://www.who.int/es/news-room/fact-sheets/detail/diabetes</a:t>
            </a:r>
            <a:r>
              <a:rPr lang="en-US" sz="1100" dirty="0">
                <a:solidFill>
                  <a:schemeClr val="tx1">
                    <a:lumMod val="75000"/>
                    <a:lumOff val="25000"/>
                  </a:schemeClr>
                </a:solidFill>
                <a:latin typeface="Calibri" panose="020F0502020204030204" pitchFamily="34" charset="0"/>
                <a:cs typeface="Times New Roman" panose="02020603050405020304" pitchFamily="18" charset="0"/>
              </a:rPr>
              <a:t> </a:t>
            </a:r>
          </a:p>
          <a:p>
            <a:pPr marL="171450" lvl="0" indent="-171450">
              <a:lnSpc>
                <a:spcPct val="107000"/>
              </a:lnSpc>
              <a:spcAft>
                <a:spcPts val="0"/>
              </a:spcAft>
              <a:buFont typeface="Arial" panose="020B0604020202020204" pitchFamily="34" charset="0"/>
              <a:buChar char="•"/>
            </a:pPr>
            <a:endParaRPr lang="en-US" sz="1100" dirty="0">
              <a:solidFill>
                <a:schemeClr val="tx1">
                  <a:lumMod val="75000"/>
                  <a:lumOff val="25000"/>
                </a:schemeClr>
              </a:solidFill>
              <a:latin typeface="Calibri" panose="020F0502020204030204" pitchFamily="34" charset="0"/>
              <a:cs typeface="Times New Roman" panose="02020603050405020304" pitchFamily="18" charset="0"/>
            </a:endParaRPr>
          </a:p>
          <a:p>
            <a:pPr marL="171450" lvl="0" indent="-171450">
              <a:lnSpc>
                <a:spcPct val="107000"/>
              </a:lnSpc>
              <a:spcAft>
                <a:spcPts val="0"/>
              </a:spcAft>
              <a:buFont typeface="Arial" panose="020B0604020202020204" pitchFamily="34" charset="0"/>
              <a:buChar char="•"/>
            </a:pPr>
            <a:r>
              <a:rPr lang="en-US" sz="1100" dirty="0">
                <a:solidFill>
                  <a:schemeClr val="tx1">
                    <a:lumMod val="75000"/>
                    <a:lumOff val="25000"/>
                  </a:schemeClr>
                </a:solidFill>
                <a:latin typeface="Calibri" panose="020F0502020204030204" pitchFamily="34" charset="0"/>
                <a:cs typeface="Times New Roman" panose="02020603050405020304" pitchFamily="18" charset="0"/>
              </a:rPr>
              <a:t>Analysis on Diabetes in India: </a:t>
            </a:r>
            <a:r>
              <a:rPr lang="en-US" sz="1100" dirty="0">
                <a:solidFill>
                  <a:schemeClr val="tx1">
                    <a:lumMod val="75000"/>
                    <a:lumOff val="25000"/>
                  </a:schemeClr>
                </a:solidFill>
                <a:latin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https://www.kaggle.com/ravichaubey1506/univariate-statistical-analysis-on-diabetes</a:t>
            </a:r>
            <a:endParaRPr lang="en-US" sz="1100" dirty="0">
              <a:solidFill>
                <a:schemeClr val="tx1">
                  <a:lumMod val="75000"/>
                  <a:lumOff val="25000"/>
                </a:schemeClr>
              </a:solidFill>
              <a:latin typeface="Calibri" panose="020F0502020204030204" pitchFamily="34" charset="0"/>
              <a:cs typeface="Times New Roman" panose="02020603050405020304" pitchFamily="18" charset="0"/>
            </a:endParaRPr>
          </a:p>
          <a:p>
            <a:pPr marL="171450" lvl="0" indent="-171450">
              <a:lnSpc>
                <a:spcPct val="107000"/>
              </a:lnSpc>
              <a:spcAft>
                <a:spcPts val="0"/>
              </a:spcAft>
              <a:buFont typeface="Arial" panose="020B0604020202020204" pitchFamily="34" charset="0"/>
              <a:buChar char="•"/>
            </a:pPr>
            <a:endParaRPr lang="en-US" sz="1100" dirty="0">
              <a:solidFill>
                <a:schemeClr val="tx1">
                  <a:lumMod val="75000"/>
                  <a:lumOff val="25000"/>
                </a:schemeClr>
              </a:solidFill>
              <a:latin typeface="Calibri" panose="020F0502020204030204" pitchFamily="34" charset="0"/>
              <a:cs typeface="Times New Roman" panose="02020603050405020304" pitchFamily="18" charset="0"/>
            </a:endParaRPr>
          </a:p>
          <a:p>
            <a:pPr marL="171450" indent="-171450">
              <a:lnSpc>
                <a:spcPct val="107000"/>
              </a:lnSpc>
              <a:buFont typeface="Arial" panose="020B0604020202020204" pitchFamily="34" charset="0"/>
              <a:buChar char="•"/>
            </a:pPr>
            <a:r>
              <a:rPr lang="en-US" sz="1100" dirty="0">
                <a:solidFill>
                  <a:schemeClr val="tx1">
                    <a:lumMod val="75000"/>
                    <a:lumOff val="25000"/>
                  </a:schemeClr>
                </a:solidFill>
                <a:latin typeface="Calibri" panose="020F0502020204030204" pitchFamily="34" charset="0"/>
                <a:cs typeface="Times New Roman" panose="02020603050405020304" pitchFamily="18" charset="0"/>
              </a:rPr>
              <a:t>Diabetes Statistic Report: </a:t>
            </a:r>
            <a:r>
              <a:rPr lang="en-US" sz="1100" dirty="0">
                <a:solidFill>
                  <a:schemeClr val="tx1">
                    <a:lumMod val="75000"/>
                    <a:lumOff val="25000"/>
                  </a:schemeClr>
                </a:solidFill>
                <a:latin typeface="Calibri" panose="020F0502020204030204" pitchFamily="34" charset="0"/>
                <a:cs typeface="Times New Roman" panose="02020603050405020304" pitchFamily="18" charset="0"/>
                <a:hlinkClick r:id="rId8">
                  <a:extLst>
                    <a:ext uri="{A12FA001-AC4F-418D-AE19-62706E023703}">
                      <ahyp:hlinkClr xmlns:ahyp="http://schemas.microsoft.com/office/drawing/2018/hyperlinkcolor" val="tx"/>
                    </a:ext>
                  </a:extLst>
                </a:hlinkClick>
              </a:rPr>
              <a:t>https://www.diabetesresearch.org/file/national-diabetes-statistics-report-2020.pdf</a:t>
            </a:r>
            <a:endParaRPr lang="en-US" sz="1100" dirty="0">
              <a:solidFill>
                <a:schemeClr val="tx1">
                  <a:lumMod val="75000"/>
                  <a:lumOff val="25000"/>
                </a:schemeClr>
              </a:solidFill>
              <a:latin typeface="Calibri" panose="020F0502020204030204" pitchFamily="34" charset="0"/>
              <a:cs typeface="Times New Roman" panose="02020603050405020304" pitchFamily="18" charset="0"/>
            </a:endParaRPr>
          </a:p>
          <a:p>
            <a:pPr marL="171450" indent="-171450">
              <a:lnSpc>
                <a:spcPct val="107000"/>
              </a:lnSpc>
              <a:buFont typeface="Arial" panose="020B0604020202020204" pitchFamily="34" charset="0"/>
              <a:buChar char="•"/>
            </a:pPr>
            <a:endParaRPr lang="en-US" sz="1100" dirty="0">
              <a:solidFill>
                <a:schemeClr val="tx1">
                  <a:lumMod val="75000"/>
                  <a:lumOff val="25000"/>
                </a:schemeClr>
              </a:solidFill>
              <a:latin typeface="Calibri" panose="020F0502020204030204" pitchFamily="34" charset="0"/>
              <a:cs typeface="Times New Roman" panose="02020603050405020304" pitchFamily="18" charset="0"/>
              <a:hlinkClick r:id="rId9"/>
            </a:endParaRPr>
          </a:p>
          <a:p>
            <a:pPr marL="171450" indent="-171450">
              <a:lnSpc>
                <a:spcPct val="107000"/>
              </a:lnSpc>
              <a:buFont typeface="Arial" panose="020B0604020202020204" pitchFamily="34" charset="0"/>
              <a:buChar char="•"/>
            </a:pPr>
            <a:r>
              <a:rPr lang="en-US" sz="1100" dirty="0">
                <a:solidFill>
                  <a:schemeClr val="tx1">
                    <a:lumMod val="75000"/>
                    <a:lumOff val="25000"/>
                  </a:schemeClr>
                </a:solidFill>
                <a:latin typeface="Calibri" panose="020F0502020204030204" pitchFamily="34" charset="0"/>
                <a:cs typeface="Times New Roman" panose="02020603050405020304" pitchFamily="18" charset="0"/>
              </a:rPr>
              <a:t>National Library of Medicine: </a:t>
            </a:r>
            <a:r>
              <a:rPr lang="en-US" sz="1100" dirty="0">
                <a:solidFill>
                  <a:schemeClr val="tx1">
                    <a:lumMod val="75000"/>
                    <a:lumOff val="25000"/>
                  </a:schemeClr>
                </a:solidFill>
                <a:latin typeface="Calibri" panose="020F0502020204030204" pitchFamily="34" charset="0"/>
                <a:cs typeface="Times New Roman" panose="02020603050405020304" pitchFamily="18" charset="0"/>
                <a:hlinkClick r:id="rId9">
                  <a:extLst>
                    <a:ext uri="{A12FA001-AC4F-418D-AE19-62706E023703}">
                      <ahyp:hlinkClr xmlns:ahyp="http://schemas.microsoft.com/office/drawing/2018/hyperlinkcolor" val="tx"/>
                    </a:ext>
                  </a:extLst>
                </a:hlinkClick>
              </a:rPr>
              <a:t>https://pubmed.ncbi.nlm.nih.gov/11206408/</a:t>
            </a:r>
            <a:endParaRPr lang="en-US" sz="1100" dirty="0">
              <a:solidFill>
                <a:schemeClr val="tx1">
                  <a:lumMod val="75000"/>
                  <a:lumOff val="25000"/>
                </a:schemeClr>
              </a:solidFill>
              <a:latin typeface="Calibri" panose="020F0502020204030204" pitchFamily="34" charset="0"/>
              <a:cs typeface="Times New Roman" panose="02020603050405020304" pitchFamily="18" charset="0"/>
            </a:endParaRPr>
          </a:p>
          <a:p>
            <a:pPr marL="171450" indent="-171450">
              <a:lnSpc>
                <a:spcPct val="107000"/>
              </a:lnSpc>
              <a:buFont typeface="Arial" panose="020B0604020202020204" pitchFamily="34" charset="0"/>
              <a:buChar char="•"/>
            </a:pPr>
            <a:endParaRPr lang="en-US" sz="1100" dirty="0">
              <a:solidFill>
                <a:schemeClr val="tx1">
                  <a:lumMod val="75000"/>
                  <a:lumOff val="25000"/>
                </a:schemeClr>
              </a:solidFill>
              <a:latin typeface="Calibri" panose="020F0502020204030204" pitchFamily="34" charset="0"/>
              <a:cs typeface="Times New Roman" panose="02020603050405020304" pitchFamily="18" charset="0"/>
              <a:hlinkClick r:id="rId10">
                <a:extLst>
                  <a:ext uri="{A12FA001-AC4F-418D-AE19-62706E023703}">
                    <ahyp:hlinkClr xmlns:ahyp="http://schemas.microsoft.com/office/drawing/2018/hyperlinkcolor" val="tx"/>
                  </a:ext>
                </a:extLst>
              </a:hlinkClick>
            </a:endParaRPr>
          </a:p>
          <a:p>
            <a:pPr marL="171450" indent="-171450">
              <a:lnSpc>
                <a:spcPct val="107000"/>
              </a:lnSpc>
              <a:buFont typeface="Arial" panose="020B0604020202020204" pitchFamily="34" charset="0"/>
              <a:buChar char="•"/>
            </a:pPr>
            <a:r>
              <a:rPr lang="en-US" sz="1100" dirty="0">
                <a:solidFill>
                  <a:schemeClr val="tx1">
                    <a:lumMod val="75000"/>
                    <a:lumOff val="25000"/>
                  </a:schemeClr>
                </a:solidFill>
                <a:latin typeface="Calibri" panose="020F0502020204030204" pitchFamily="34" charset="0"/>
                <a:cs typeface="Times New Roman" panose="02020603050405020304" pitchFamily="18" charset="0"/>
              </a:rPr>
              <a:t>Diabetes Article Collection: </a:t>
            </a:r>
            <a:r>
              <a:rPr lang="en-US" sz="1100" dirty="0">
                <a:solidFill>
                  <a:schemeClr val="tx1">
                    <a:lumMod val="75000"/>
                    <a:lumOff val="25000"/>
                  </a:schemeClr>
                </a:solidFill>
                <a:latin typeface="Calibri" panose="020F0502020204030204" pitchFamily="34" charset="0"/>
                <a:cs typeface="Times New Roman" panose="02020603050405020304" pitchFamily="18" charset="0"/>
                <a:hlinkClick r:id="rId10">
                  <a:extLst>
                    <a:ext uri="{A12FA001-AC4F-418D-AE19-62706E023703}">
                      <ahyp:hlinkClr xmlns:ahyp="http://schemas.microsoft.com/office/drawing/2018/hyperlinkcolor" val="tx"/>
                    </a:ext>
                  </a:extLst>
                </a:hlinkClick>
              </a:rPr>
              <a:t>https://www.elsevier.com/health/medicine/journals/diabetes-article-collection</a:t>
            </a:r>
            <a:endParaRPr lang="en-US" sz="1100" dirty="0">
              <a:solidFill>
                <a:schemeClr val="tx1">
                  <a:lumMod val="75000"/>
                  <a:lumOff val="25000"/>
                </a:schemeClr>
              </a:solidFill>
              <a:latin typeface="Calibri" panose="020F0502020204030204" pitchFamily="34" charset="0"/>
              <a:cs typeface="Times New Roman" panose="02020603050405020304" pitchFamily="18" charset="0"/>
            </a:endParaRPr>
          </a:p>
          <a:p>
            <a:pPr marL="171450" indent="-171450">
              <a:lnSpc>
                <a:spcPct val="107000"/>
              </a:lnSpc>
              <a:buFont typeface="Arial" panose="020B0604020202020204" pitchFamily="34" charset="0"/>
              <a:buChar char="•"/>
            </a:pPr>
            <a:endParaRPr lang="en-US" sz="1100" dirty="0">
              <a:solidFill>
                <a:schemeClr val="tx1">
                  <a:lumMod val="75000"/>
                  <a:lumOff val="25000"/>
                </a:schemeClr>
              </a:solidFill>
              <a:latin typeface="Calibri" panose="020F0502020204030204" pitchFamily="34" charset="0"/>
              <a:cs typeface="Times New Roman" panose="02020603050405020304" pitchFamily="18" charset="0"/>
            </a:endParaRPr>
          </a:p>
          <a:p>
            <a:pPr marL="171450" indent="-171450">
              <a:lnSpc>
                <a:spcPct val="107000"/>
              </a:lnSpc>
              <a:buFont typeface="Arial" panose="020B0604020202020204" pitchFamily="34" charset="0"/>
              <a:buChar char="•"/>
            </a:pPr>
            <a:r>
              <a:rPr lang="en-US" sz="1100" dirty="0">
                <a:solidFill>
                  <a:schemeClr val="tx1">
                    <a:lumMod val="75000"/>
                    <a:lumOff val="25000"/>
                  </a:schemeClr>
                </a:solidFill>
                <a:latin typeface="Calibri" panose="020F0502020204030204" pitchFamily="34" charset="0"/>
                <a:cs typeface="Times New Roman" panose="02020603050405020304" pitchFamily="18" charset="0"/>
              </a:rPr>
              <a:t>Diabetes Research Institute Foundation: </a:t>
            </a:r>
            <a:r>
              <a:rPr lang="en-US" sz="1100" dirty="0">
                <a:solidFill>
                  <a:schemeClr val="tx1">
                    <a:lumMod val="75000"/>
                    <a:lumOff val="25000"/>
                  </a:schemeClr>
                </a:solidFill>
                <a:latin typeface="Calibri" panose="020F0502020204030204" pitchFamily="34" charset="0"/>
                <a:cs typeface="Times New Roman" panose="02020603050405020304" pitchFamily="18" charset="0"/>
                <a:hlinkClick r:id="rId11">
                  <a:extLst>
                    <a:ext uri="{A12FA001-AC4F-418D-AE19-62706E023703}">
                      <ahyp:hlinkClr xmlns:ahyp="http://schemas.microsoft.com/office/drawing/2018/hyperlinkcolor" val="tx"/>
                    </a:ext>
                  </a:extLst>
                </a:hlinkClick>
              </a:rPr>
              <a:t>https://www.diabetesresearch.org/what-is-diabetes</a:t>
            </a:r>
            <a:endParaRPr lang="en-US" sz="1100" dirty="0">
              <a:solidFill>
                <a:schemeClr val="tx1">
                  <a:lumMod val="75000"/>
                  <a:lumOff val="25000"/>
                </a:schemeClr>
              </a:solidFill>
              <a:latin typeface="Calibri" panose="020F0502020204030204" pitchFamily="34" charset="0"/>
              <a:cs typeface="Times New Roman" panose="02020603050405020304" pitchFamily="18" charset="0"/>
            </a:endParaRPr>
          </a:p>
          <a:p>
            <a:pPr marL="171450" indent="-171450">
              <a:lnSpc>
                <a:spcPct val="107000"/>
              </a:lnSpc>
              <a:buFont typeface="Arial" panose="020B0604020202020204" pitchFamily="34" charset="0"/>
              <a:buChar char="•"/>
            </a:pPr>
            <a:endParaRPr lang="es-CL" sz="1100" dirty="0">
              <a:solidFill>
                <a:schemeClr val="tx1">
                  <a:lumMod val="75000"/>
                  <a:lumOff val="25000"/>
                </a:schemeClr>
              </a:solidFill>
              <a:latin typeface="Calibri" panose="020F0502020204030204" pitchFamily="34" charset="0"/>
              <a:ea typeface="Calibri" panose="020F0502020204030204" pitchFamily="34" charset="0"/>
              <a:cs typeface="Times New Roman" panose="02020603050405020304" pitchFamily="18" charset="0"/>
            </a:endParaRPr>
          </a:p>
          <a:p>
            <a:pPr marL="171450" lvl="0" indent="-171450">
              <a:lnSpc>
                <a:spcPct val="107000"/>
              </a:lnSpc>
              <a:spcAft>
                <a:spcPts val="0"/>
              </a:spcAft>
              <a:buFont typeface="Arial" panose="020B0604020202020204" pitchFamily="34" charset="0"/>
              <a:buChar char="•"/>
            </a:pPr>
            <a:endParaRPr lang="es-CL" sz="1100" dirty="0">
              <a:solidFill>
                <a:schemeClr val="tx1">
                  <a:lumMod val="75000"/>
                  <a:lumOff val="2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96601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6858000"/>
          </a:xfrm>
          <a:prstGeom prst="rect">
            <a:avLst/>
          </a:prstGeom>
        </p:spPr>
      </p:pic>
      <p:sp>
        <p:nvSpPr>
          <p:cNvPr id="8" name="1 CuadroTexto">
            <a:extLst>
              <a:ext uri="{FF2B5EF4-FFF2-40B4-BE49-F238E27FC236}">
                <a16:creationId xmlns:a16="http://schemas.microsoft.com/office/drawing/2014/main" id="{E6F87FB1-3465-4A9E-93D1-9A6DBF41B048}"/>
              </a:ext>
            </a:extLst>
          </p:cNvPr>
          <p:cNvSpPr txBox="1">
            <a:spLocks noChangeArrowheads="1"/>
          </p:cNvSpPr>
          <p:nvPr/>
        </p:nvSpPr>
        <p:spPr bwMode="auto">
          <a:xfrm>
            <a:off x="2137995" y="3132257"/>
            <a:ext cx="453650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s-MX" altLang="es-MX" sz="3200" dirty="0" err="1">
                <a:solidFill>
                  <a:srgbClr val="0033A0"/>
                </a:solidFill>
                <a:latin typeface="Arial Rounded MT Bold" panose="020F0704030504030204" pitchFamily="34" charset="0"/>
                <a:cs typeface="JasmineUPC" panose="02020603050405020304" pitchFamily="18" charset="-34"/>
              </a:rPr>
              <a:t>Thank</a:t>
            </a:r>
            <a:r>
              <a:rPr lang="es-MX" altLang="es-MX" sz="3200" dirty="0">
                <a:solidFill>
                  <a:srgbClr val="0033A0"/>
                </a:solidFill>
                <a:latin typeface="Arial Rounded MT Bold" panose="020F0704030504030204" pitchFamily="34" charset="0"/>
                <a:cs typeface="JasmineUPC" panose="02020603050405020304" pitchFamily="18" charset="-34"/>
              </a:rPr>
              <a:t> </a:t>
            </a:r>
            <a:r>
              <a:rPr lang="es-MX" altLang="es-MX" sz="3200" dirty="0" err="1">
                <a:solidFill>
                  <a:srgbClr val="0033A0"/>
                </a:solidFill>
                <a:latin typeface="Arial Rounded MT Bold" panose="020F0704030504030204" pitchFamily="34" charset="0"/>
                <a:cs typeface="JasmineUPC" panose="02020603050405020304" pitchFamily="18" charset="-34"/>
              </a:rPr>
              <a:t>you</a:t>
            </a:r>
            <a:r>
              <a:rPr lang="es-MX" altLang="es-MX" sz="3200" dirty="0">
                <a:solidFill>
                  <a:srgbClr val="0033A0"/>
                </a:solidFill>
                <a:latin typeface="Arial Rounded MT Bold" panose="020F0704030504030204" pitchFamily="34" charset="0"/>
                <a:cs typeface="JasmineUPC" panose="02020603050405020304" pitchFamily="18" charset="-34"/>
              </a:rPr>
              <a:t>!</a:t>
            </a:r>
          </a:p>
        </p:txBody>
      </p:sp>
    </p:spTree>
    <p:extLst>
      <p:ext uri="{BB962C8B-B14F-4D97-AF65-F5344CB8AC3E}">
        <p14:creationId xmlns:p14="http://schemas.microsoft.com/office/powerpoint/2010/main" val="2501104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282476"/>
            <a:ext cx="9144000" cy="6575524"/>
          </a:xfrm>
          <a:prstGeom prst="rect">
            <a:avLst/>
          </a:prstGeom>
        </p:spPr>
      </p:pic>
      <p:sp>
        <p:nvSpPr>
          <p:cNvPr id="11" name="1 CuadroTexto"/>
          <p:cNvSpPr txBox="1">
            <a:spLocks noChangeArrowheads="1"/>
          </p:cNvSpPr>
          <p:nvPr/>
        </p:nvSpPr>
        <p:spPr bwMode="auto">
          <a:xfrm>
            <a:off x="323528" y="620688"/>
            <a:ext cx="4248472"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s-CL" altLang="es-MX" sz="1400" dirty="0">
                <a:solidFill>
                  <a:schemeClr val="tx1">
                    <a:lumMod val="75000"/>
                    <a:lumOff val="25000"/>
                  </a:schemeClr>
                </a:solidFill>
                <a:latin typeface="Arial Rounded MT Bold" panose="020F0704030504030204" pitchFamily="34" charset="0"/>
                <a:cs typeface="JasmineUPC" panose="02020603050405020304" pitchFamily="18" charset="-34"/>
              </a:rPr>
              <a:t>Objetive:</a:t>
            </a:r>
          </a:p>
          <a:p>
            <a:pPr eaLnBrk="1" hangingPunct="1"/>
            <a:endParaRPr lang="es-CL" altLang="es-MX" sz="1400" dirty="0">
              <a:solidFill>
                <a:schemeClr val="tx1">
                  <a:lumMod val="75000"/>
                  <a:lumOff val="25000"/>
                </a:schemeClr>
              </a:solidFill>
              <a:latin typeface="Arial Rounded MT Bold" panose="020F0704030504030204" pitchFamily="34" charset="0"/>
              <a:cs typeface="JasmineUPC" panose="02020603050405020304" pitchFamily="18" charset="-34"/>
            </a:endParaRPr>
          </a:p>
          <a:p>
            <a:pPr eaLnBrk="1" hangingPunct="1"/>
            <a:r>
              <a:rPr lang="es-CL" sz="1200" b="1" dirty="0" err="1">
                <a:solidFill>
                  <a:srgbClr val="0033A0"/>
                </a:solidFill>
                <a:latin typeface="+mn-lt"/>
              </a:rPr>
              <a:t>Our</a:t>
            </a:r>
            <a:r>
              <a:rPr lang="es-CL" sz="1200" b="1" dirty="0">
                <a:solidFill>
                  <a:srgbClr val="0033A0"/>
                </a:solidFill>
                <a:latin typeface="+mn-lt"/>
              </a:rPr>
              <a:t> Project </a:t>
            </a:r>
            <a:r>
              <a:rPr lang="es-CL" sz="1200" b="1" dirty="0" err="1">
                <a:solidFill>
                  <a:srgbClr val="0033A0"/>
                </a:solidFill>
                <a:latin typeface="+mn-lt"/>
              </a:rPr>
              <a:t>is</a:t>
            </a:r>
            <a:r>
              <a:rPr lang="es-CL" sz="1200" b="1" dirty="0">
                <a:solidFill>
                  <a:srgbClr val="0033A0"/>
                </a:solidFill>
                <a:latin typeface="+mn-lt"/>
              </a:rPr>
              <a:t> to </a:t>
            </a:r>
            <a:r>
              <a:rPr lang="es-CL" sz="1200" b="1" dirty="0" err="1">
                <a:solidFill>
                  <a:srgbClr val="0033A0"/>
                </a:solidFill>
                <a:latin typeface="+mn-lt"/>
              </a:rPr>
              <a:t>discover</a:t>
            </a:r>
            <a:r>
              <a:rPr lang="es-CL" sz="1200" b="1" dirty="0">
                <a:solidFill>
                  <a:srgbClr val="0033A0"/>
                </a:solidFill>
                <a:latin typeface="+mn-lt"/>
              </a:rPr>
              <a:t> </a:t>
            </a:r>
            <a:r>
              <a:rPr lang="es-CL" sz="1200" b="1" dirty="0" err="1">
                <a:solidFill>
                  <a:srgbClr val="0033A0"/>
                </a:solidFill>
                <a:latin typeface="+mn-lt"/>
              </a:rPr>
              <a:t>the</a:t>
            </a:r>
            <a:r>
              <a:rPr lang="es-CL" sz="1200" b="1" dirty="0">
                <a:solidFill>
                  <a:srgbClr val="0033A0"/>
                </a:solidFill>
                <a:latin typeface="+mn-lt"/>
              </a:rPr>
              <a:t> </a:t>
            </a:r>
            <a:r>
              <a:rPr lang="es-CL" sz="1200" b="1" dirty="0" err="1">
                <a:solidFill>
                  <a:srgbClr val="0033A0"/>
                </a:solidFill>
                <a:latin typeface="+mn-lt"/>
              </a:rPr>
              <a:t>incidents</a:t>
            </a:r>
            <a:r>
              <a:rPr lang="es-CL" sz="1200" b="1" dirty="0">
                <a:solidFill>
                  <a:srgbClr val="0033A0"/>
                </a:solidFill>
                <a:latin typeface="+mn-lt"/>
              </a:rPr>
              <a:t> </a:t>
            </a:r>
            <a:r>
              <a:rPr lang="es-CL" sz="1200" b="1" dirty="0" err="1">
                <a:solidFill>
                  <a:srgbClr val="0033A0"/>
                </a:solidFill>
                <a:latin typeface="+mn-lt"/>
              </a:rPr>
              <a:t>of</a:t>
            </a:r>
            <a:r>
              <a:rPr lang="es-CL" sz="1200" b="1" dirty="0">
                <a:solidFill>
                  <a:srgbClr val="0033A0"/>
                </a:solidFill>
                <a:latin typeface="+mn-lt"/>
              </a:rPr>
              <a:t> social </a:t>
            </a:r>
            <a:r>
              <a:rPr lang="es-CL" sz="1200" b="1" dirty="0" err="1">
                <a:solidFill>
                  <a:srgbClr val="0033A0"/>
                </a:solidFill>
                <a:latin typeface="+mn-lt"/>
              </a:rPr>
              <a:t>demographics</a:t>
            </a:r>
            <a:r>
              <a:rPr lang="es-CL" sz="1200" b="1" dirty="0">
                <a:solidFill>
                  <a:srgbClr val="0033A0"/>
                </a:solidFill>
                <a:latin typeface="+mn-lt"/>
              </a:rPr>
              <a:t> in </a:t>
            </a:r>
            <a:r>
              <a:rPr lang="es-CL" sz="1200" b="1" dirty="0" err="1">
                <a:solidFill>
                  <a:srgbClr val="0033A0"/>
                </a:solidFill>
                <a:latin typeface="+mn-lt"/>
              </a:rPr>
              <a:t>diagnosed</a:t>
            </a:r>
            <a:r>
              <a:rPr lang="es-CL" sz="1200" b="1" dirty="0">
                <a:solidFill>
                  <a:srgbClr val="0033A0"/>
                </a:solidFill>
                <a:latin typeface="+mn-lt"/>
              </a:rPr>
              <a:t> diabetes </a:t>
            </a:r>
            <a:r>
              <a:rPr lang="es-CL" sz="1200" b="1" dirty="0" err="1">
                <a:solidFill>
                  <a:srgbClr val="0033A0"/>
                </a:solidFill>
                <a:latin typeface="+mn-lt"/>
              </a:rPr>
              <a:t>for</a:t>
            </a:r>
            <a:r>
              <a:rPr lang="es-CL" sz="1200" b="1" dirty="0">
                <a:solidFill>
                  <a:srgbClr val="0033A0"/>
                </a:solidFill>
                <a:latin typeface="+mn-lt"/>
              </a:rPr>
              <a:t> </a:t>
            </a:r>
            <a:r>
              <a:rPr lang="es-CL" sz="1200" b="1" dirty="0" err="1">
                <a:solidFill>
                  <a:srgbClr val="0033A0"/>
                </a:solidFill>
                <a:latin typeface="+mn-lt"/>
              </a:rPr>
              <a:t>population</a:t>
            </a:r>
            <a:r>
              <a:rPr lang="es-CL" sz="1200" b="1" dirty="0">
                <a:solidFill>
                  <a:srgbClr val="0033A0"/>
                </a:solidFill>
                <a:latin typeface="+mn-lt"/>
              </a:rPr>
              <a:t> in US. </a:t>
            </a:r>
            <a:r>
              <a:rPr lang="es-CL" sz="1200" b="1" dirty="0" err="1">
                <a:solidFill>
                  <a:srgbClr val="0033A0"/>
                </a:solidFill>
                <a:latin typeface="+mn-lt"/>
              </a:rPr>
              <a:t>We</a:t>
            </a:r>
            <a:r>
              <a:rPr lang="es-CL" sz="1200" b="1" dirty="0">
                <a:solidFill>
                  <a:srgbClr val="0033A0"/>
                </a:solidFill>
                <a:latin typeface="+mn-lt"/>
              </a:rPr>
              <a:t> </a:t>
            </a:r>
            <a:r>
              <a:rPr lang="es-CL" sz="1200" b="1" dirty="0" err="1">
                <a:solidFill>
                  <a:srgbClr val="0033A0"/>
                </a:solidFill>
                <a:latin typeface="+mn-lt"/>
              </a:rPr>
              <a:t>will</a:t>
            </a:r>
            <a:r>
              <a:rPr lang="es-CL" sz="1200" b="1" dirty="0">
                <a:solidFill>
                  <a:srgbClr val="0033A0"/>
                </a:solidFill>
                <a:latin typeface="+mn-lt"/>
              </a:rPr>
              <a:t> </a:t>
            </a:r>
            <a:r>
              <a:rPr lang="es-CL" sz="1200" b="1" dirty="0" err="1">
                <a:solidFill>
                  <a:srgbClr val="0033A0"/>
                </a:solidFill>
                <a:latin typeface="+mn-lt"/>
              </a:rPr>
              <a:t>analyze</a:t>
            </a:r>
            <a:r>
              <a:rPr lang="es-CL" sz="1200" b="1" dirty="0">
                <a:solidFill>
                  <a:srgbClr val="0033A0"/>
                </a:solidFill>
                <a:latin typeface="+mn-lt"/>
              </a:rPr>
              <a:t> </a:t>
            </a:r>
            <a:r>
              <a:rPr lang="es-CL" sz="1200" b="1" dirty="0" err="1">
                <a:solidFill>
                  <a:srgbClr val="0033A0"/>
                </a:solidFill>
                <a:latin typeface="+mn-lt"/>
              </a:rPr>
              <a:t>the</a:t>
            </a:r>
            <a:r>
              <a:rPr lang="es-CL" sz="1200" b="1" dirty="0">
                <a:solidFill>
                  <a:srgbClr val="0033A0"/>
                </a:solidFill>
                <a:latin typeface="+mn-lt"/>
              </a:rPr>
              <a:t> </a:t>
            </a:r>
            <a:r>
              <a:rPr lang="es-CL" sz="1200" b="1" dirty="0" err="1">
                <a:solidFill>
                  <a:srgbClr val="0033A0"/>
                </a:solidFill>
                <a:latin typeface="+mn-lt"/>
              </a:rPr>
              <a:t>relationship</a:t>
            </a:r>
            <a:r>
              <a:rPr lang="es-CL" sz="1200" b="1" dirty="0">
                <a:solidFill>
                  <a:srgbClr val="0033A0"/>
                </a:solidFill>
                <a:latin typeface="+mn-lt"/>
              </a:rPr>
              <a:t> </a:t>
            </a:r>
            <a:r>
              <a:rPr lang="es-CL" sz="1200" b="1" dirty="0" err="1">
                <a:solidFill>
                  <a:srgbClr val="0033A0"/>
                </a:solidFill>
                <a:latin typeface="+mn-lt"/>
              </a:rPr>
              <a:t>between</a:t>
            </a:r>
            <a:r>
              <a:rPr lang="es-CL" sz="1200" b="1" dirty="0">
                <a:solidFill>
                  <a:srgbClr val="0033A0"/>
                </a:solidFill>
                <a:latin typeface="+mn-lt"/>
              </a:rPr>
              <a:t> </a:t>
            </a:r>
            <a:r>
              <a:rPr lang="es-CL" sz="1200" b="1" dirty="0" err="1">
                <a:solidFill>
                  <a:srgbClr val="0033A0"/>
                </a:solidFill>
                <a:latin typeface="+mn-lt"/>
              </a:rPr>
              <a:t>gender</a:t>
            </a:r>
            <a:r>
              <a:rPr lang="es-CL" sz="1200" b="1" dirty="0">
                <a:solidFill>
                  <a:srgbClr val="0033A0"/>
                </a:solidFill>
                <a:latin typeface="+mn-lt"/>
              </a:rPr>
              <a:t>, </a:t>
            </a:r>
            <a:r>
              <a:rPr lang="es-CL" sz="1200" b="1" dirty="0" err="1">
                <a:solidFill>
                  <a:srgbClr val="0033A0"/>
                </a:solidFill>
                <a:latin typeface="+mn-lt"/>
              </a:rPr>
              <a:t>race-ethnicity</a:t>
            </a:r>
            <a:r>
              <a:rPr lang="es-CL" sz="1200" b="1" dirty="0">
                <a:solidFill>
                  <a:srgbClr val="0033A0"/>
                </a:solidFill>
                <a:latin typeface="+mn-lt"/>
              </a:rPr>
              <a:t>, </a:t>
            </a:r>
            <a:r>
              <a:rPr lang="es-CL" sz="1200" b="1" dirty="0" err="1">
                <a:solidFill>
                  <a:srgbClr val="0033A0"/>
                </a:solidFill>
                <a:latin typeface="+mn-lt"/>
              </a:rPr>
              <a:t>range</a:t>
            </a:r>
            <a:r>
              <a:rPr lang="es-CL" sz="1200" b="1" dirty="0">
                <a:solidFill>
                  <a:srgbClr val="0033A0"/>
                </a:solidFill>
                <a:latin typeface="+mn-lt"/>
              </a:rPr>
              <a:t> </a:t>
            </a:r>
            <a:r>
              <a:rPr lang="es-CL" sz="1200" b="1" dirty="0" err="1">
                <a:solidFill>
                  <a:srgbClr val="0033A0"/>
                </a:solidFill>
                <a:latin typeface="+mn-lt"/>
              </a:rPr>
              <a:t>of</a:t>
            </a:r>
            <a:r>
              <a:rPr lang="es-CL" sz="1200" b="1" dirty="0">
                <a:solidFill>
                  <a:srgbClr val="0033A0"/>
                </a:solidFill>
                <a:latin typeface="+mn-lt"/>
              </a:rPr>
              <a:t> </a:t>
            </a:r>
            <a:r>
              <a:rPr lang="es-CL" sz="1200" b="1" dirty="0" err="1">
                <a:solidFill>
                  <a:srgbClr val="0033A0"/>
                </a:solidFill>
                <a:latin typeface="+mn-lt"/>
              </a:rPr>
              <a:t>ages</a:t>
            </a:r>
            <a:r>
              <a:rPr lang="es-CL" sz="1200" b="1" dirty="0">
                <a:solidFill>
                  <a:srgbClr val="0033A0"/>
                </a:solidFill>
                <a:latin typeface="+mn-lt"/>
              </a:rPr>
              <a:t>, </a:t>
            </a:r>
            <a:r>
              <a:rPr lang="es-CL" sz="1200" b="1" dirty="0" err="1">
                <a:solidFill>
                  <a:srgbClr val="0033A0"/>
                </a:solidFill>
                <a:latin typeface="+mn-lt"/>
              </a:rPr>
              <a:t>educational</a:t>
            </a:r>
            <a:r>
              <a:rPr lang="es-CL" sz="1200" b="1" dirty="0">
                <a:solidFill>
                  <a:srgbClr val="0033A0"/>
                </a:solidFill>
                <a:latin typeface="+mn-lt"/>
              </a:rPr>
              <a:t> </a:t>
            </a:r>
            <a:r>
              <a:rPr lang="es-CL" sz="1200" b="1" dirty="0" err="1">
                <a:solidFill>
                  <a:srgbClr val="0033A0"/>
                </a:solidFill>
                <a:latin typeface="+mn-lt"/>
              </a:rPr>
              <a:t>levels</a:t>
            </a:r>
            <a:r>
              <a:rPr lang="es-CL" sz="1200" b="1" dirty="0">
                <a:solidFill>
                  <a:srgbClr val="0033A0"/>
                </a:solidFill>
                <a:latin typeface="+mn-lt"/>
              </a:rPr>
              <a:t>, and </a:t>
            </a:r>
            <a:r>
              <a:rPr lang="es-CL" sz="1200" b="1" dirty="0" err="1">
                <a:solidFill>
                  <a:srgbClr val="0033A0"/>
                </a:solidFill>
                <a:latin typeface="+mn-lt"/>
              </a:rPr>
              <a:t>related</a:t>
            </a:r>
            <a:r>
              <a:rPr lang="es-CL" sz="1200" b="1" dirty="0">
                <a:solidFill>
                  <a:srgbClr val="0033A0"/>
                </a:solidFill>
                <a:latin typeface="+mn-lt"/>
              </a:rPr>
              <a:t> </a:t>
            </a:r>
            <a:r>
              <a:rPr lang="es-CL" sz="1200" b="1" dirty="0" err="1">
                <a:solidFill>
                  <a:srgbClr val="0033A0"/>
                </a:solidFill>
                <a:latin typeface="+mn-lt"/>
              </a:rPr>
              <a:t>disease</a:t>
            </a:r>
            <a:r>
              <a:rPr lang="es-CL" sz="1200" b="1" dirty="0">
                <a:solidFill>
                  <a:srgbClr val="0033A0"/>
                </a:solidFill>
                <a:latin typeface="+mn-lt"/>
              </a:rPr>
              <a:t> </a:t>
            </a:r>
            <a:r>
              <a:rPr lang="es-CL" sz="1200" b="1" dirty="0" err="1">
                <a:solidFill>
                  <a:srgbClr val="0033A0"/>
                </a:solidFill>
                <a:latin typeface="+mn-lt"/>
              </a:rPr>
              <a:t>through</a:t>
            </a:r>
            <a:r>
              <a:rPr lang="es-CL" sz="1200" b="1" dirty="0">
                <a:solidFill>
                  <a:srgbClr val="0033A0"/>
                </a:solidFill>
                <a:latin typeface="+mn-lt"/>
              </a:rPr>
              <a:t> </a:t>
            </a:r>
            <a:r>
              <a:rPr lang="es-CL" sz="1200" b="1" dirty="0" err="1">
                <a:solidFill>
                  <a:srgbClr val="0033A0"/>
                </a:solidFill>
                <a:latin typeface="+mn-lt"/>
              </a:rPr>
              <a:t>the</a:t>
            </a:r>
            <a:r>
              <a:rPr lang="es-CL" sz="1200" b="1" dirty="0">
                <a:solidFill>
                  <a:srgbClr val="0033A0"/>
                </a:solidFill>
                <a:latin typeface="+mn-lt"/>
              </a:rPr>
              <a:t> </a:t>
            </a:r>
            <a:r>
              <a:rPr lang="es-CL" sz="1200" b="1" dirty="0" err="1">
                <a:solidFill>
                  <a:srgbClr val="0033A0"/>
                </a:solidFill>
                <a:latin typeface="+mn-lt"/>
              </a:rPr>
              <a:t>years</a:t>
            </a:r>
            <a:r>
              <a:rPr lang="es-CL" sz="1200" b="1" dirty="0">
                <a:solidFill>
                  <a:srgbClr val="0033A0"/>
                </a:solidFill>
                <a:latin typeface="+mn-lt"/>
              </a:rPr>
              <a:t>, as </a:t>
            </a:r>
            <a:r>
              <a:rPr lang="es-CL" sz="1200" b="1" dirty="0" err="1">
                <a:solidFill>
                  <a:srgbClr val="0033A0"/>
                </a:solidFill>
                <a:latin typeface="+mn-lt"/>
              </a:rPr>
              <a:t>the</a:t>
            </a:r>
            <a:r>
              <a:rPr lang="es-CL" sz="1200" b="1" dirty="0">
                <a:solidFill>
                  <a:srgbClr val="0033A0"/>
                </a:solidFill>
                <a:latin typeface="+mn-lt"/>
              </a:rPr>
              <a:t> data </a:t>
            </a:r>
            <a:r>
              <a:rPr lang="es-CL" sz="1200" b="1" dirty="0" err="1">
                <a:solidFill>
                  <a:srgbClr val="0033A0"/>
                </a:solidFill>
                <a:latin typeface="+mn-lt"/>
              </a:rPr>
              <a:t>admits</a:t>
            </a:r>
            <a:r>
              <a:rPr lang="es-CL" sz="1200" b="1" dirty="0">
                <a:solidFill>
                  <a:srgbClr val="0033A0"/>
                </a:solidFill>
                <a:latin typeface="+mn-lt"/>
              </a:rPr>
              <a:t>.</a:t>
            </a:r>
            <a:endParaRPr lang="es-CL" altLang="es-MX" sz="1400" dirty="0">
              <a:solidFill>
                <a:srgbClr val="0033A0"/>
              </a:solidFill>
              <a:latin typeface="Arial Rounded MT Bold" panose="020F0704030504030204" pitchFamily="34" charset="0"/>
              <a:cs typeface="JasmineUPC" panose="02020603050405020304" pitchFamily="18" charset="-34"/>
            </a:endParaRPr>
          </a:p>
        </p:txBody>
      </p:sp>
      <p:pic>
        <p:nvPicPr>
          <p:cNvPr id="8" name="Picture 2" descr="ITESM Artwork – javier arturo rodríguez">
            <a:extLst>
              <a:ext uri="{FF2B5EF4-FFF2-40B4-BE49-F238E27FC236}">
                <a16:creationId xmlns:a16="http://schemas.microsoft.com/office/drawing/2014/main" id="{AC57E503-D60B-42D9-A633-83B7A30961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3152" y="199286"/>
            <a:ext cx="1367810" cy="36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45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9540552" y="476672"/>
            <a:ext cx="184731" cy="369332"/>
          </a:xfrm>
          <a:prstGeom prst="rect">
            <a:avLst/>
          </a:prstGeom>
          <a:noFill/>
        </p:spPr>
        <p:txBody>
          <a:bodyPr wrap="none" rtlCol="0">
            <a:spAutoFit/>
          </a:bodyPr>
          <a:lstStyle/>
          <a:p>
            <a:endParaRPr lang="es-CL" dirty="0"/>
          </a:p>
        </p:txBody>
      </p:sp>
      <p:cxnSp>
        <p:nvCxnSpPr>
          <p:cNvPr id="13" name="13 Conector recto"/>
          <p:cNvCxnSpPr/>
          <p:nvPr/>
        </p:nvCxnSpPr>
        <p:spPr>
          <a:xfrm>
            <a:off x="0" y="69215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35 Conector recto"/>
          <p:cNvCxnSpPr/>
          <p:nvPr/>
        </p:nvCxnSpPr>
        <p:spPr>
          <a:xfrm>
            <a:off x="0" y="6165304"/>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1" name="Picture 2" descr="ITESM Artwork – javier arturo rodríguez">
            <a:extLst>
              <a:ext uri="{FF2B5EF4-FFF2-40B4-BE49-F238E27FC236}">
                <a16:creationId xmlns:a16="http://schemas.microsoft.com/office/drawing/2014/main" id="{37B801FF-DED2-42FB-87C3-AAB07AD5C6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3152" y="199286"/>
            <a:ext cx="1367810" cy="360000"/>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2 Conector recto">
            <a:extLst>
              <a:ext uri="{FF2B5EF4-FFF2-40B4-BE49-F238E27FC236}">
                <a16:creationId xmlns:a16="http://schemas.microsoft.com/office/drawing/2014/main" id="{96E2BEEB-B81E-459E-80C0-BAE8A31D8A7D}"/>
              </a:ext>
            </a:extLst>
          </p:cNvPr>
          <p:cNvCxnSpPr/>
          <p:nvPr/>
        </p:nvCxnSpPr>
        <p:spPr>
          <a:xfrm>
            <a:off x="2555776" y="881372"/>
            <a:ext cx="0" cy="5139916"/>
          </a:xfrm>
          <a:prstGeom prst="line">
            <a:avLst/>
          </a:prstGeom>
          <a:ln>
            <a:solidFill>
              <a:srgbClr val="94C6F0"/>
            </a:solidFill>
          </a:ln>
        </p:spPr>
        <p:style>
          <a:lnRef idx="1">
            <a:schemeClr val="accent1"/>
          </a:lnRef>
          <a:fillRef idx="0">
            <a:schemeClr val="accent1"/>
          </a:fillRef>
          <a:effectRef idx="0">
            <a:schemeClr val="accent1"/>
          </a:effectRef>
          <a:fontRef idx="minor">
            <a:schemeClr val="tx1"/>
          </a:fontRef>
        </p:style>
      </p:cxnSp>
      <p:pic>
        <p:nvPicPr>
          <p:cNvPr id="21" name="Imagen 2">
            <a:extLst>
              <a:ext uri="{FF2B5EF4-FFF2-40B4-BE49-F238E27FC236}">
                <a16:creationId xmlns:a16="http://schemas.microsoft.com/office/drawing/2014/main" id="{4DEBC020-340B-4EF7-BC30-86091D6FF04B}"/>
              </a:ext>
            </a:extLst>
          </p:cNvPr>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72008" y="1565901"/>
            <a:ext cx="2483768" cy="3725652"/>
          </a:xfrm>
          <a:prstGeom prst="rect">
            <a:avLst/>
          </a:prstGeom>
        </p:spPr>
      </p:pic>
      <p:sp>
        <p:nvSpPr>
          <p:cNvPr id="26" name="31 CuadroTexto">
            <a:extLst>
              <a:ext uri="{FF2B5EF4-FFF2-40B4-BE49-F238E27FC236}">
                <a16:creationId xmlns:a16="http://schemas.microsoft.com/office/drawing/2014/main" id="{3F58D858-2F93-4029-BD29-7C2F53566DD0}"/>
              </a:ext>
            </a:extLst>
          </p:cNvPr>
          <p:cNvSpPr txBox="1"/>
          <p:nvPr/>
        </p:nvSpPr>
        <p:spPr>
          <a:xfrm>
            <a:off x="2787044" y="1599087"/>
            <a:ext cx="5832648" cy="2277547"/>
          </a:xfrm>
          <a:prstGeom prst="rect">
            <a:avLst/>
          </a:prstGeom>
          <a:noFill/>
        </p:spPr>
        <p:txBody>
          <a:bodyPr wrap="square">
            <a:spAutoFit/>
          </a:bodyPr>
          <a:lstStyle/>
          <a:p>
            <a:pPr>
              <a:defRPr/>
            </a:pPr>
            <a:r>
              <a:rPr lang="es-MX" sz="2000" b="1" dirty="0" err="1">
                <a:solidFill>
                  <a:schemeClr val="bg2">
                    <a:lumMod val="25000"/>
                  </a:schemeClr>
                </a:solidFill>
                <a:latin typeface="+mn-lt"/>
              </a:rPr>
              <a:t>Questions</a:t>
            </a:r>
            <a:r>
              <a:rPr lang="es-MX" sz="2000" b="1" dirty="0">
                <a:solidFill>
                  <a:schemeClr val="bg2">
                    <a:lumMod val="25000"/>
                  </a:schemeClr>
                </a:solidFill>
                <a:latin typeface="+mn-lt"/>
              </a:rPr>
              <a:t>:</a:t>
            </a:r>
          </a:p>
          <a:p>
            <a:pPr marL="171450" indent="-171450">
              <a:lnSpc>
                <a:spcPct val="150000"/>
              </a:lnSpc>
              <a:buFont typeface="Arial" panose="020B0604020202020204" pitchFamily="34" charset="0"/>
              <a:buChar char="•"/>
              <a:defRPr/>
            </a:pPr>
            <a:r>
              <a:rPr lang="en-US" sz="1200" b="1" dirty="0">
                <a:solidFill>
                  <a:srgbClr val="0033A0"/>
                </a:solidFill>
                <a:latin typeface="+mn-lt"/>
              </a:rPr>
              <a:t>What is the proportion by ethnicity with diagnosed diabetes?</a:t>
            </a:r>
          </a:p>
          <a:p>
            <a:pPr marL="171450" indent="-171450">
              <a:lnSpc>
                <a:spcPct val="150000"/>
              </a:lnSpc>
              <a:buFont typeface="Arial" panose="020B0604020202020204" pitchFamily="34" charset="0"/>
              <a:buChar char="•"/>
              <a:defRPr/>
            </a:pPr>
            <a:r>
              <a:rPr lang="en-US" sz="1200" b="1" dirty="0">
                <a:solidFill>
                  <a:srgbClr val="0033A0"/>
                </a:solidFill>
                <a:latin typeface="+mn-lt"/>
              </a:rPr>
              <a:t>How is the disease behavior in range of ages to define if there is a correlation between them?</a:t>
            </a:r>
          </a:p>
          <a:p>
            <a:pPr marL="171450" indent="-171450">
              <a:lnSpc>
                <a:spcPct val="150000"/>
              </a:lnSpc>
              <a:buFont typeface="Arial" panose="020B0604020202020204" pitchFamily="34" charset="0"/>
              <a:buChar char="•"/>
              <a:defRPr/>
            </a:pPr>
            <a:r>
              <a:rPr lang="en-US" sz="1200" b="1" dirty="0">
                <a:solidFill>
                  <a:srgbClr val="0033A0"/>
                </a:solidFill>
                <a:latin typeface="+mn-lt"/>
              </a:rPr>
              <a:t>How is the gender distribution for diagnosed diabetes?</a:t>
            </a:r>
          </a:p>
          <a:p>
            <a:pPr marL="171450" indent="-171450">
              <a:lnSpc>
                <a:spcPct val="150000"/>
              </a:lnSpc>
              <a:buFont typeface="Arial" panose="020B0604020202020204" pitchFamily="34" charset="0"/>
              <a:buChar char="•"/>
              <a:defRPr/>
            </a:pPr>
            <a:r>
              <a:rPr lang="en-US" sz="1200" b="1" dirty="0">
                <a:solidFill>
                  <a:srgbClr val="0033A0"/>
                </a:solidFill>
                <a:latin typeface="+mn-lt"/>
              </a:rPr>
              <a:t>How are the impacts in the educational and income levels in relationship with diagnosed diabetes?</a:t>
            </a:r>
          </a:p>
          <a:p>
            <a:pPr>
              <a:defRPr/>
            </a:pPr>
            <a:endParaRPr lang="es-MX" sz="1400" b="1" dirty="0">
              <a:solidFill>
                <a:schemeClr val="bg2">
                  <a:lumMod val="25000"/>
                </a:schemeClr>
              </a:solidFill>
              <a:latin typeface="+mn-lt"/>
            </a:endParaRPr>
          </a:p>
        </p:txBody>
      </p:sp>
      <p:sp>
        <p:nvSpPr>
          <p:cNvPr id="27" name="31 CuadroTexto">
            <a:extLst>
              <a:ext uri="{FF2B5EF4-FFF2-40B4-BE49-F238E27FC236}">
                <a16:creationId xmlns:a16="http://schemas.microsoft.com/office/drawing/2014/main" id="{024111F7-8C31-4F08-8B73-FDC9981BD890}"/>
              </a:ext>
            </a:extLst>
          </p:cNvPr>
          <p:cNvSpPr txBox="1"/>
          <p:nvPr/>
        </p:nvSpPr>
        <p:spPr>
          <a:xfrm>
            <a:off x="2787044" y="3876634"/>
            <a:ext cx="5832648" cy="1323439"/>
          </a:xfrm>
          <a:prstGeom prst="rect">
            <a:avLst/>
          </a:prstGeom>
          <a:noFill/>
        </p:spPr>
        <p:txBody>
          <a:bodyPr wrap="square">
            <a:spAutoFit/>
          </a:bodyPr>
          <a:lstStyle/>
          <a:p>
            <a:pPr>
              <a:lnSpc>
                <a:spcPct val="150000"/>
              </a:lnSpc>
              <a:defRPr/>
            </a:pPr>
            <a:r>
              <a:rPr lang="es-MX" sz="2000" b="1" dirty="0">
                <a:solidFill>
                  <a:schemeClr val="tx1">
                    <a:lumMod val="75000"/>
                    <a:lumOff val="25000"/>
                  </a:schemeClr>
                </a:solidFill>
                <a:latin typeface="+mn-lt"/>
              </a:rPr>
              <a:t>Data:</a:t>
            </a:r>
          </a:p>
          <a:p>
            <a:pPr eaLnBrk="1" hangingPunct="1">
              <a:lnSpc>
                <a:spcPct val="150000"/>
              </a:lnSpc>
            </a:pPr>
            <a:r>
              <a:rPr lang="es-CL" sz="1200" b="1" dirty="0" err="1">
                <a:solidFill>
                  <a:srgbClr val="0033A0"/>
                </a:solidFill>
                <a:latin typeface="+mn-lt"/>
              </a:rPr>
              <a:t>Based</a:t>
            </a:r>
            <a:r>
              <a:rPr lang="es-CL" sz="1200" b="1" dirty="0">
                <a:solidFill>
                  <a:srgbClr val="0033A0"/>
                </a:solidFill>
                <a:latin typeface="+mn-lt"/>
              </a:rPr>
              <a:t> </a:t>
            </a:r>
            <a:r>
              <a:rPr lang="es-CL" sz="1200" b="1" dirty="0" err="1">
                <a:solidFill>
                  <a:srgbClr val="0033A0"/>
                </a:solidFill>
                <a:latin typeface="+mn-lt"/>
              </a:rPr>
              <a:t>on</a:t>
            </a:r>
            <a:r>
              <a:rPr lang="es-CL" sz="1200" b="1" dirty="0">
                <a:solidFill>
                  <a:srgbClr val="0033A0"/>
                </a:solidFill>
                <a:latin typeface="+mn-lt"/>
              </a:rPr>
              <a:t> </a:t>
            </a:r>
            <a:r>
              <a:rPr lang="es-CL" sz="1200" b="1" dirty="0" err="1">
                <a:solidFill>
                  <a:srgbClr val="0033A0"/>
                </a:solidFill>
                <a:latin typeface="+mn-lt"/>
              </a:rPr>
              <a:t>population</a:t>
            </a:r>
            <a:r>
              <a:rPr lang="es-CL" sz="1200" b="1" dirty="0">
                <a:solidFill>
                  <a:srgbClr val="0033A0"/>
                </a:solidFill>
                <a:latin typeface="+mn-lt"/>
              </a:rPr>
              <a:t> in US </a:t>
            </a:r>
            <a:r>
              <a:rPr lang="es-CL" sz="1200" b="1" dirty="0" err="1">
                <a:solidFill>
                  <a:srgbClr val="0033A0"/>
                </a:solidFill>
                <a:latin typeface="+mn-lt"/>
              </a:rPr>
              <a:t>according</a:t>
            </a:r>
            <a:r>
              <a:rPr lang="es-CL" sz="1200" b="1" dirty="0">
                <a:solidFill>
                  <a:srgbClr val="0033A0"/>
                </a:solidFill>
                <a:latin typeface="+mn-lt"/>
              </a:rPr>
              <a:t> </a:t>
            </a:r>
            <a:r>
              <a:rPr lang="es-CL" sz="1200" b="1" dirty="0" err="1">
                <a:solidFill>
                  <a:srgbClr val="0033A0"/>
                </a:solidFill>
                <a:latin typeface="+mn-lt"/>
              </a:rPr>
              <a:t>to</a:t>
            </a:r>
            <a:r>
              <a:rPr lang="es-CL" sz="1200" b="1" dirty="0">
                <a:solidFill>
                  <a:srgbClr val="0033A0"/>
                </a:solidFill>
                <a:latin typeface="+mn-lt"/>
              </a:rPr>
              <a:t> </a:t>
            </a:r>
            <a:r>
              <a:rPr lang="es-CL" sz="1200" b="1" dirty="0" err="1">
                <a:solidFill>
                  <a:srgbClr val="0033A0"/>
                </a:solidFill>
                <a:latin typeface="+mn-lt"/>
              </a:rPr>
              <a:t>the</a:t>
            </a:r>
            <a:r>
              <a:rPr lang="es-CL" sz="1200" b="1" dirty="0">
                <a:solidFill>
                  <a:srgbClr val="0033A0"/>
                </a:solidFill>
                <a:latin typeface="+mn-lt"/>
              </a:rPr>
              <a:t> Center </a:t>
            </a:r>
            <a:r>
              <a:rPr lang="es-CL" sz="1200" b="1" dirty="0" err="1">
                <a:solidFill>
                  <a:srgbClr val="0033A0"/>
                </a:solidFill>
                <a:latin typeface="+mn-lt"/>
              </a:rPr>
              <a:t>for</a:t>
            </a:r>
            <a:r>
              <a:rPr lang="es-CL" sz="1200" b="1" dirty="0">
                <a:solidFill>
                  <a:srgbClr val="0033A0"/>
                </a:solidFill>
                <a:latin typeface="+mn-lt"/>
              </a:rPr>
              <a:t> </a:t>
            </a:r>
            <a:r>
              <a:rPr lang="es-CL" sz="1200" b="1" dirty="0" err="1">
                <a:solidFill>
                  <a:srgbClr val="0033A0"/>
                </a:solidFill>
                <a:latin typeface="+mn-lt"/>
              </a:rPr>
              <a:t>Disease</a:t>
            </a:r>
            <a:r>
              <a:rPr lang="es-CL" sz="1200" b="1" dirty="0">
                <a:solidFill>
                  <a:srgbClr val="0033A0"/>
                </a:solidFill>
                <a:latin typeface="+mn-lt"/>
              </a:rPr>
              <a:t> Control and </a:t>
            </a:r>
            <a:r>
              <a:rPr lang="es-CL" sz="1200" b="1" dirty="0" err="1">
                <a:solidFill>
                  <a:srgbClr val="0033A0"/>
                </a:solidFill>
                <a:latin typeface="+mn-lt"/>
              </a:rPr>
              <a:t>Prevention</a:t>
            </a:r>
            <a:r>
              <a:rPr lang="es-CL" sz="1200" b="1" dirty="0">
                <a:solidFill>
                  <a:srgbClr val="0033A0"/>
                </a:solidFill>
                <a:latin typeface="+mn-lt"/>
              </a:rPr>
              <a:t> data </a:t>
            </a:r>
            <a:r>
              <a:rPr lang="es-CL" sz="1200" b="1" dirty="0" err="1">
                <a:solidFill>
                  <a:srgbClr val="0033A0"/>
                </a:solidFill>
                <a:latin typeface="+mn-lt"/>
              </a:rPr>
              <a:t>source</a:t>
            </a:r>
            <a:r>
              <a:rPr lang="es-CL" sz="1200" b="1" dirty="0">
                <a:solidFill>
                  <a:srgbClr val="0033A0"/>
                </a:solidFill>
                <a:latin typeface="+mn-lt"/>
              </a:rPr>
              <a:t>. </a:t>
            </a:r>
          </a:p>
          <a:p>
            <a:pPr>
              <a:defRPr/>
            </a:pPr>
            <a:endParaRPr lang="es-MX" sz="1400" b="1" dirty="0">
              <a:solidFill>
                <a:schemeClr val="tx1">
                  <a:lumMod val="75000"/>
                  <a:lumOff val="25000"/>
                </a:schemeClr>
              </a:solidFill>
              <a:latin typeface="+mn-lt"/>
            </a:endParaRPr>
          </a:p>
        </p:txBody>
      </p:sp>
    </p:spTree>
    <p:extLst>
      <p:ext uri="{BB962C8B-B14F-4D97-AF65-F5344CB8AC3E}">
        <p14:creationId xmlns:p14="http://schemas.microsoft.com/office/powerpoint/2010/main" val="417572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395535" y="3958466"/>
            <a:ext cx="8352929" cy="206098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 name="CuadroTexto 4"/>
          <p:cNvSpPr txBox="1"/>
          <p:nvPr/>
        </p:nvSpPr>
        <p:spPr>
          <a:xfrm>
            <a:off x="9540552" y="476672"/>
            <a:ext cx="184731" cy="369332"/>
          </a:xfrm>
          <a:prstGeom prst="rect">
            <a:avLst/>
          </a:prstGeom>
          <a:noFill/>
        </p:spPr>
        <p:txBody>
          <a:bodyPr wrap="none" rtlCol="0">
            <a:spAutoFit/>
          </a:bodyPr>
          <a:lstStyle/>
          <a:p>
            <a:endParaRPr lang="es-CL" dirty="0"/>
          </a:p>
        </p:txBody>
      </p:sp>
      <p:cxnSp>
        <p:nvCxnSpPr>
          <p:cNvPr id="13" name="13 Conector recto"/>
          <p:cNvCxnSpPr/>
          <p:nvPr/>
        </p:nvCxnSpPr>
        <p:spPr>
          <a:xfrm>
            <a:off x="0" y="69215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35 Conector recto"/>
          <p:cNvCxnSpPr/>
          <p:nvPr/>
        </p:nvCxnSpPr>
        <p:spPr>
          <a:xfrm>
            <a:off x="0" y="6165304"/>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Pentágono 3"/>
          <p:cNvSpPr/>
          <p:nvPr/>
        </p:nvSpPr>
        <p:spPr>
          <a:xfrm>
            <a:off x="683568" y="1420321"/>
            <a:ext cx="2736304" cy="504056"/>
          </a:xfrm>
          <a:prstGeom prst="homePlate">
            <a:avLst/>
          </a:prstGeom>
          <a:solidFill>
            <a:srgbClr val="014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600" dirty="0">
                <a:solidFill>
                  <a:schemeClr val="bg1"/>
                </a:solidFill>
                <a:latin typeface="Arial Rounded MT Bold" panose="020F0704030504030204" pitchFamily="34" charset="0"/>
              </a:rPr>
              <a:t>Diabetes</a:t>
            </a:r>
            <a:endParaRPr lang="es-CL" sz="1100" dirty="0">
              <a:solidFill>
                <a:schemeClr val="bg1"/>
              </a:solidFill>
              <a:latin typeface="Arial Rounded MT Bold" panose="020F0704030504030204" pitchFamily="34" charset="0"/>
            </a:endParaRPr>
          </a:p>
        </p:txBody>
      </p:sp>
      <p:sp>
        <p:nvSpPr>
          <p:cNvPr id="7" name="Cheurón 6"/>
          <p:cNvSpPr/>
          <p:nvPr/>
        </p:nvSpPr>
        <p:spPr>
          <a:xfrm>
            <a:off x="3347864" y="1420321"/>
            <a:ext cx="2736304" cy="504056"/>
          </a:xfrm>
          <a:prstGeom prst="chevron">
            <a:avLst/>
          </a:prstGeom>
          <a:solidFill>
            <a:srgbClr val="014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600" dirty="0" err="1">
                <a:solidFill>
                  <a:schemeClr val="bg1"/>
                </a:solidFill>
                <a:latin typeface="Arial Rounded MT Bold" panose="020F0704030504030204" pitchFamily="34" charset="0"/>
              </a:rPr>
              <a:t>Type</a:t>
            </a:r>
            <a:r>
              <a:rPr lang="es-CL" sz="1600" dirty="0">
                <a:solidFill>
                  <a:schemeClr val="bg1"/>
                </a:solidFill>
                <a:latin typeface="Arial Rounded MT Bold" panose="020F0704030504030204" pitchFamily="34" charset="0"/>
              </a:rPr>
              <a:t> 1 &amp; 2</a:t>
            </a:r>
          </a:p>
        </p:txBody>
      </p:sp>
      <p:sp>
        <p:nvSpPr>
          <p:cNvPr id="19" name="Cheurón 18"/>
          <p:cNvSpPr/>
          <p:nvPr/>
        </p:nvSpPr>
        <p:spPr>
          <a:xfrm>
            <a:off x="6012160" y="1420321"/>
            <a:ext cx="2736304" cy="504056"/>
          </a:xfrm>
          <a:prstGeom prst="chevron">
            <a:avLst/>
          </a:prstGeom>
          <a:solidFill>
            <a:srgbClr val="014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600" dirty="0" err="1">
                <a:solidFill>
                  <a:schemeClr val="bg1"/>
                </a:solidFill>
                <a:latin typeface="Arial Rounded MT Bold" panose="020F0704030504030204" pitchFamily="34" charset="0"/>
              </a:rPr>
              <a:t>Risk</a:t>
            </a:r>
            <a:r>
              <a:rPr lang="es-CL" sz="1600" dirty="0">
                <a:solidFill>
                  <a:schemeClr val="bg1"/>
                </a:solidFill>
                <a:latin typeface="Arial Rounded MT Bold" panose="020F0704030504030204" pitchFamily="34" charset="0"/>
              </a:rPr>
              <a:t> </a:t>
            </a:r>
            <a:r>
              <a:rPr lang="es-CL" sz="1600" dirty="0" err="1">
                <a:solidFill>
                  <a:schemeClr val="bg1"/>
                </a:solidFill>
                <a:latin typeface="Arial Rounded MT Bold" panose="020F0704030504030204" pitchFamily="34" charset="0"/>
              </a:rPr>
              <a:t>Factors</a:t>
            </a:r>
            <a:endParaRPr lang="es-CL" sz="1600" dirty="0">
              <a:solidFill>
                <a:schemeClr val="bg1"/>
              </a:solidFill>
              <a:latin typeface="Arial Rounded MT Bold" panose="020F0704030504030204" pitchFamily="34" charset="0"/>
            </a:endParaRPr>
          </a:p>
        </p:txBody>
      </p:sp>
      <p:sp>
        <p:nvSpPr>
          <p:cNvPr id="22" name="CuadroTexto 21"/>
          <p:cNvSpPr txBox="1"/>
          <p:nvPr/>
        </p:nvSpPr>
        <p:spPr>
          <a:xfrm>
            <a:off x="683569" y="1996385"/>
            <a:ext cx="2664296" cy="1785104"/>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chemeClr val="tx1">
                    <a:lumMod val="75000"/>
                    <a:lumOff val="25000"/>
                  </a:schemeClr>
                </a:solidFill>
              </a:rPr>
              <a:t>Diabetes is a chronic (long-lasting) health condition that affects how your body turns food into energy.</a:t>
            </a:r>
          </a:p>
          <a:p>
            <a:endParaRPr lang="en-US" sz="1100" dirty="0">
              <a:solidFill>
                <a:schemeClr val="tx1">
                  <a:lumMod val="75000"/>
                  <a:lumOff val="25000"/>
                </a:schemeClr>
              </a:solidFill>
            </a:endParaRPr>
          </a:p>
          <a:p>
            <a:pPr marL="171450" indent="-171450">
              <a:buFont typeface="Arial" panose="020B0604020202020204" pitchFamily="34" charset="0"/>
              <a:buChar char="•"/>
            </a:pPr>
            <a:r>
              <a:rPr lang="en-US" sz="1100" dirty="0">
                <a:solidFill>
                  <a:schemeClr val="tx1">
                    <a:lumMod val="75000"/>
                    <a:lumOff val="25000"/>
                  </a:schemeClr>
                </a:solidFill>
              </a:rPr>
              <a:t>Is a group of metabolic disorders characterized by a high blood sugar level over a prolonged period of time. Symptoms often include frequent urination, increased thirst and increased appetite.</a:t>
            </a:r>
            <a:endParaRPr lang="es-CL" sz="800" dirty="0">
              <a:solidFill>
                <a:schemeClr val="tx1">
                  <a:lumMod val="75000"/>
                  <a:lumOff val="25000"/>
                </a:schemeClr>
              </a:solidFill>
            </a:endParaRPr>
          </a:p>
        </p:txBody>
      </p:sp>
      <p:sp>
        <p:nvSpPr>
          <p:cNvPr id="23" name="22 CuadroTexto"/>
          <p:cNvSpPr txBox="1"/>
          <p:nvPr/>
        </p:nvSpPr>
        <p:spPr>
          <a:xfrm>
            <a:off x="325565" y="836421"/>
            <a:ext cx="8566915" cy="369332"/>
          </a:xfrm>
          <a:prstGeom prst="rect">
            <a:avLst/>
          </a:prstGeom>
          <a:noFill/>
        </p:spPr>
        <p:txBody>
          <a:bodyPr wrap="square" rtlCol="0">
            <a:spAutoFit/>
          </a:bodyPr>
          <a:lstStyle/>
          <a:p>
            <a:pPr algn="ctr"/>
            <a:r>
              <a:rPr lang="es-MX" noProof="1">
                <a:solidFill>
                  <a:srgbClr val="0033A0"/>
                </a:solidFill>
                <a:latin typeface="Arial Rounded MT Bold" panose="020F0704030504030204" pitchFamily="34" charset="0"/>
              </a:rPr>
              <a:t>FUNDAMENTALS</a:t>
            </a:r>
            <a:endParaRPr lang="es-MX" sz="1200" noProof="1">
              <a:solidFill>
                <a:srgbClr val="0033A0"/>
              </a:solidFill>
              <a:latin typeface="Arial Rounded MT Bold" panose="020F0704030504030204" pitchFamily="34" charset="0"/>
            </a:endParaRPr>
          </a:p>
        </p:txBody>
      </p:sp>
      <p:sp>
        <p:nvSpPr>
          <p:cNvPr id="24" name="CuadroTexto 23"/>
          <p:cNvSpPr txBox="1"/>
          <p:nvPr/>
        </p:nvSpPr>
        <p:spPr>
          <a:xfrm>
            <a:off x="3347864" y="1996385"/>
            <a:ext cx="2664296" cy="1615827"/>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chemeClr val="tx1">
                    <a:lumMod val="75000"/>
                    <a:lumOff val="25000"/>
                  </a:schemeClr>
                </a:solidFill>
              </a:rPr>
              <a:t>Type 1 diabetes is thought to be caused by an autoimmune reaction (the body attacks itself by mistake) that stops your body from making insulin(5-10% of the people). </a:t>
            </a:r>
          </a:p>
          <a:p>
            <a:pPr marL="171450" indent="-171450">
              <a:buFont typeface="Arial" panose="020B0604020202020204" pitchFamily="34" charset="0"/>
              <a:buChar char="•"/>
            </a:pPr>
            <a:endParaRPr lang="en-US" sz="1100" dirty="0">
              <a:solidFill>
                <a:schemeClr val="tx1">
                  <a:lumMod val="75000"/>
                  <a:lumOff val="25000"/>
                </a:schemeClr>
              </a:solidFill>
            </a:endParaRPr>
          </a:p>
          <a:p>
            <a:pPr marL="171450" indent="-171450">
              <a:buFont typeface="Arial" panose="020B0604020202020204" pitchFamily="34" charset="0"/>
              <a:buChar char="•"/>
            </a:pPr>
            <a:r>
              <a:rPr lang="en-US" sz="1100" dirty="0">
                <a:solidFill>
                  <a:schemeClr val="tx1">
                    <a:lumMod val="75000"/>
                    <a:lumOff val="25000"/>
                  </a:schemeClr>
                </a:solidFill>
              </a:rPr>
              <a:t>Type 2 diabetes, your body doesn’t use insulin well and can’t keep blood sugar at normal levels (90-95% of people).</a:t>
            </a:r>
            <a:endParaRPr lang="es-CL" sz="1100" dirty="0">
              <a:solidFill>
                <a:schemeClr val="tx1">
                  <a:lumMod val="75000"/>
                  <a:lumOff val="25000"/>
                </a:schemeClr>
              </a:solidFill>
              <a:latin typeface="+mn-lt"/>
            </a:endParaRPr>
          </a:p>
        </p:txBody>
      </p:sp>
      <p:sp>
        <p:nvSpPr>
          <p:cNvPr id="25" name="CuadroTexto 24"/>
          <p:cNvSpPr txBox="1"/>
          <p:nvPr/>
        </p:nvSpPr>
        <p:spPr>
          <a:xfrm>
            <a:off x="6084168" y="1996385"/>
            <a:ext cx="2664296" cy="1107996"/>
          </a:xfrm>
          <a:prstGeom prst="rect">
            <a:avLst/>
          </a:prstGeom>
          <a:noFill/>
        </p:spPr>
        <p:txBody>
          <a:bodyPr wrap="square" rtlCol="0">
            <a:spAutoFit/>
          </a:bodyPr>
          <a:lstStyle/>
          <a:p>
            <a:pPr marL="171450" indent="-171450">
              <a:buFont typeface="Arial" panose="020B0604020202020204" pitchFamily="34" charset="0"/>
              <a:buChar char="•"/>
            </a:pPr>
            <a:r>
              <a:rPr lang="es-CL" sz="1100" dirty="0" err="1">
                <a:solidFill>
                  <a:schemeClr val="tx1">
                    <a:lumMod val="75000"/>
                    <a:lumOff val="25000"/>
                  </a:schemeClr>
                </a:solidFill>
              </a:rPr>
              <a:t>Obesity</a:t>
            </a:r>
            <a:r>
              <a:rPr lang="es-CL" sz="1100" dirty="0">
                <a:solidFill>
                  <a:schemeClr val="tx1">
                    <a:lumMod val="75000"/>
                    <a:lumOff val="25000"/>
                  </a:schemeClr>
                </a:solidFill>
              </a:rPr>
              <a:t> </a:t>
            </a:r>
            <a:r>
              <a:rPr lang="es-CL" sz="1100" dirty="0" err="1">
                <a:solidFill>
                  <a:schemeClr val="tx1">
                    <a:lumMod val="75000"/>
                    <a:lumOff val="25000"/>
                  </a:schemeClr>
                </a:solidFill>
              </a:rPr>
              <a:t>or</a:t>
            </a:r>
            <a:r>
              <a:rPr lang="es-CL" sz="1100" dirty="0">
                <a:solidFill>
                  <a:schemeClr val="tx1">
                    <a:lumMod val="75000"/>
                    <a:lumOff val="25000"/>
                  </a:schemeClr>
                </a:solidFill>
              </a:rPr>
              <a:t> </a:t>
            </a:r>
            <a:r>
              <a:rPr lang="es-CL" sz="1100" dirty="0" err="1">
                <a:solidFill>
                  <a:schemeClr val="tx1">
                    <a:lumMod val="75000"/>
                    <a:lumOff val="25000"/>
                  </a:schemeClr>
                </a:solidFill>
              </a:rPr>
              <a:t>being</a:t>
            </a:r>
            <a:r>
              <a:rPr lang="es-CL" sz="1100" dirty="0">
                <a:solidFill>
                  <a:schemeClr val="tx1">
                    <a:lumMod val="75000"/>
                    <a:lumOff val="25000"/>
                  </a:schemeClr>
                </a:solidFill>
              </a:rPr>
              <a:t> </a:t>
            </a:r>
            <a:r>
              <a:rPr lang="es-CL" sz="1100" dirty="0" err="1">
                <a:solidFill>
                  <a:schemeClr val="tx1">
                    <a:lumMod val="75000"/>
                    <a:lumOff val="25000"/>
                  </a:schemeClr>
                </a:solidFill>
              </a:rPr>
              <a:t>overweight</a:t>
            </a:r>
            <a:r>
              <a:rPr lang="es-CL" sz="1100" dirty="0">
                <a:solidFill>
                  <a:schemeClr val="tx1">
                    <a:lumMod val="75000"/>
                    <a:lumOff val="25000"/>
                  </a:schemeClr>
                </a:solidFill>
              </a:rPr>
              <a:t>.</a:t>
            </a:r>
          </a:p>
          <a:p>
            <a:pPr marL="171450" indent="-171450">
              <a:buFont typeface="Arial" panose="020B0604020202020204" pitchFamily="34" charset="0"/>
              <a:buChar char="•"/>
            </a:pPr>
            <a:r>
              <a:rPr lang="es-CL" sz="1100" dirty="0" err="1">
                <a:solidFill>
                  <a:schemeClr val="tx1">
                    <a:lumMod val="75000"/>
                    <a:lumOff val="25000"/>
                  </a:schemeClr>
                </a:solidFill>
              </a:rPr>
              <a:t>Ethnic</a:t>
            </a:r>
            <a:r>
              <a:rPr lang="es-CL" sz="1100" dirty="0">
                <a:solidFill>
                  <a:schemeClr val="tx1">
                    <a:lumMod val="75000"/>
                    <a:lumOff val="25000"/>
                  </a:schemeClr>
                </a:solidFill>
              </a:rPr>
              <a:t> </a:t>
            </a:r>
            <a:r>
              <a:rPr lang="es-CL" sz="1100" dirty="0" err="1">
                <a:solidFill>
                  <a:schemeClr val="tx1">
                    <a:lumMod val="75000"/>
                    <a:lumOff val="25000"/>
                  </a:schemeClr>
                </a:solidFill>
              </a:rPr>
              <a:t>background</a:t>
            </a:r>
            <a:r>
              <a:rPr lang="es-CL" sz="1100" dirty="0">
                <a:solidFill>
                  <a:schemeClr val="tx1">
                    <a:lumMod val="75000"/>
                    <a:lumOff val="25000"/>
                  </a:schemeClr>
                </a:solidFill>
              </a:rPr>
              <a:t>.</a:t>
            </a:r>
          </a:p>
          <a:p>
            <a:pPr marL="171450" indent="-171450">
              <a:buFont typeface="Arial" panose="020B0604020202020204" pitchFamily="34" charset="0"/>
              <a:buChar char="•"/>
            </a:pPr>
            <a:r>
              <a:rPr lang="es-CL" sz="1100" dirty="0" err="1">
                <a:solidFill>
                  <a:schemeClr val="tx1">
                    <a:lumMod val="75000"/>
                    <a:lumOff val="25000"/>
                  </a:schemeClr>
                </a:solidFill>
              </a:rPr>
              <a:t>Sedentary</a:t>
            </a:r>
            <a:r>
              <a:rPr lang="es-CL" sz="1100" dirty="0">
                <a:solidFill>
                  <a:schemeClr val="tx1">
                    <a:lumMod val="75000"/>
                    <a:lumOff val="25000"/>
                  </a:schemeClr>
                </a:solidFill>
              </a:rPr>
              <a:t> </a:t>
            </a:r>
            <a:r>
              <a:rPr lang="es-CL" sz="1100" dirty="0" err="1">
                <a:solidFill>
                  <a:schemeClr val="tx1">
                    <a:lumMod val="75000"/>
                    <a:lumOff val="25000"/>
                  </a:schemeClr>
                </a:solidFill>
              </a:rPr>
              <a:t>lifestyle</a:t>
            </a:r>
            <a:r>
              <a:rPr lang="es-CL" sz="1100" dirty="0">
                <a:solidFill>
                  <a:schemeClr val="tx1">
                    <a:lumMod val="75000"/>
                    <a:lumOff val="25000"/>
                  </a:schemeClr>
                </a:solidFill>
              </a:rPr>
              <a:t>.</a:t>
            </a:r>
          </a:p>
          <a:p>
            <a:pPr marL="171450" indent="-171450">
              <a:buFont typeface="Arial" panose="020B0604020202020204" pitchFamily="34" charset="0"/>
              <a:buChar char="•"/>
            </a:pPr>
            <a:r>
              <a:rPr lang="es-CL" sz="1100" dirty="0" err="1">
                <a:solidFill>
                  <a:schemeClr val="tx1">
                    <a:lumMod val="75000"/>
                    <a:lumOff val="25000"/>
                  </a:schemeClr>
                </a:solidFill>
              </a:rPr>
              <a:t>Family</a:t>
            </a:r>
            <a:r>
              <a:rPr lang="es-CL" sz="1100" dirty="0">
                <a:solidFill>
                  <a:schemeClr val="tx1">
                    <a:lumMod val="75000"/>
                    <a:lumOff val="25000"/>
                  </a:schemeClr>
                </a:solidFill>
              </a:rPr>
              <a:t> </a:t>
            </a:r>
            <a:r>
              <a:rPr lang="es-CL" sz="1100" dirty="0" err="1">
                <a:solidFill>
                  <a:schemeClr val="tx1">
                    <a:lumMod val="75000"/>
                    <a:lumOff val="25000"/>
                  </a:schemeClr>
                </a:solidFill>
              </a:rPr>
              <a:t>history</a:t>
            </a:r>
            <a:r>
              <a:rPr lang="es-CL" sz="1100" dirty="0">
                <a:solidFill>
                  <a:schemeClr val="tx1">
                    <a:lumMod val="75000"/>
                    <a:lumOff val="25000"/>
                  </a:schemeClr>
                </a:solidFill>
              </a:rPr>
              <a:t>.</a:t>
            </a:r>
          </a:p>
          <a:p>
            <a:pPr marL="171450" indent="-171450">
              <a:buFont typeface="Arial" panose="020B0604020202020204" pitchFamily="34" charset="0"/>
              <a:buChar char="•"/>
            </a:pPr>
            <a:r>
              <a:rPr lang="es-CL" sz="1100" dirty="0">
                <a:solidFill>
                  <a:schemeClr val="tx1">
                    <a:lumMod val="75000"/>
                    <a:lumOff val="25000"/>
                  </a:schemeClr>
                </a:solidFill>
              </a:rPr>
              <a:t>Age.</a:t>
            </a:r>
          </a:p>
          <a:p>
            <a:pPr marL="171450" indent="-171450">
              <a:buFont typeface="Arial" panose="020B0604020202020204" pitchFamily="34" charset="0"/>
              <a:buChar char="•"/>
            </a:pPr>
            <a:endParaRPr lang="es-CL" sz="1100" dirty="0">
              <a:solidFill>
                <a:schemeClr val="tx1">
                  <a:lumMod val="75000"/>
                  <a:lumOff val="25000"/>
                </a:schemeClr>
              </a:solidFill>
              <a:latin typeface="+mn-lt"/>
            </a:endParaRPr>
          </a:p>
        </p:txBody>
      </p:sp>
      <p:sp>
        <p:nvSpPr>
          <p:cNvPr id="34" name="Rectángulo 7">
            <a:extLst>
              <a:ext uri="{FF2B5EF4-FFF2-40B4-BE49-F238E27FC236}">
                <a16:creationId xmlns:a16="http://schemas.microsoft.com/office/drawing/2014/main" id="{8AB06434-8ADE-47AB-B9F1-FCA8EEC52699}"/>
              </a:ext>
            </a:extLst>
          </p:cNvPr>
          <p:cNvSpPr/>
          <p:nvPr/>
        </p:nvSpPr>
        <p:spPr>
          <a:xfrm>
            <a:off x="683569" y="4116685"/>
            <a:ext cx="8064896" cy="307777"/>
          </a:xfrm>
          <a:prstGeom prst="rect">
            <a:avLst/>
          </a:prstGeom>
        </p:spPr>
        <p:txBody>
          <a:bodyPr wrap="square">
            <a:spAutoFit/>
          </a:bodyPr>
          <a:lstStyle/>
          <a:p>
            <a:pPr algn="ctr"/>
            <a:r>
              <a:rPr lang="es-CL" sz="1400" b="1" u="sng" dirty="0">
                <a:solidFill>
                  <a:srgbClr val="0033A0"/>
                </a:solidFill>
              </a:rPr>
              <a:t>Diabetes in </a:t>
            </a:r>
            <a:r>
              <a:rPr lang="es-CL" sz="1400" b="1" u="sng" dirty="0" err="1">
                <a:solidFill>
                  <a:srgbClr val="0033A0"/>
                </a:solidFill>
              </a:rPr>
              <a:t>numbers</a:t>
            </a:r>
            <a:r>
              <a:rPr lang="es-CL" sz="1400" b="1" u="sng" dirty="0">
                <a:solidFill>
                  <a:srgbClr val="0033A0"/>
                </a:solidFill>
                <a:latin typeface="+mn-lt"/>
              </a:rPr>
              <a:t>:</a:t>
            </a:r>
            <a:endParaRPr lang="es-CL" sz="1400" u="sng" dirty="0">
              <a:solidFill>
                <a:srgbClr val="0033A0"/>
              </a:solidFill>
              <a:latin typeface="+mn-lt"/>
            </a:endParaRPr>
          </a:p>
        </p:txBody>
      </p:sp>
      <p:sp>
        <p:nvSpPr>
          <p:cNvPr id="36" name="1 CuadroTexto">
            <a:extLst>
              <a:ext uri="{FF2B5EF4-FFF2-40B4-BE49-F238E27FC236}">
                <a16:creationId xmlns:a16="http://schemas.microsoft.com/office/drawing/2014/main" id="{5F086219-220A-4A43-87EF-4DB7E7D39434}"/>
              </a:ext>
            </a:extLst>
          </p:cNvPr>
          <p:cNvSpPr txBox="1">
            <a:spLocks noChangeArrowheads="1"/>
          </p:cNvSpPr>
          <p:nvPr/>
        </p:nvSpPr>
        <p:spPr bwMode="auto">
          <a:xfrm>
            <a:off x="2512981" y="4486730"/>
            <a:ext cx="2059019"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1100" dirty="0">
                <a:solidFill>
                  <a:schemeClr val="tx1">
                    <a:lumMod val="75000"/>
                    <a:lumOff val="25000"/>
                  </a:schemeClr>
                </a:solidFill>
                <a:latin typeface="+mn-lt"/>
              </a:rPr>
              <a:t>Diabetes is the </a:t>
            </a:r>
            <a:r>
              <a:rPr lang="en-US" sz="1100" b="1" dirty="0">
                <a:solidFill>
                  <a:schemeClr val="tx1">
                    <a:lumMod val="75000"/>
                    <a:lumOff val="25000"/>
                  </a:schemeClr>
                </a:solidFill>
                <a:latin typeface="+mn-lt"/>
              </a:rPr>
              <a:t>seventh leading cause</a:t>
            </a:r>
            <a:r>
              <a:rPr lang="en-US" sz="1100" dirty="0">
                <a:solidFill>
                  <a:schemeClr val="tx1">
                    <a:lumMod val="75000"/>
                    <a:lumOff val="25000"/>
                  </a:schemeClr>
                </a:solidFill>
                <a:latin typeface="+mn-lt"/>
              </a:rPr>
              <a:t> of death in the United States.</a:t>
            </a:r>
            <a:br>
              <a:rPr lang="en-US" sz="1100" dirty="0">
                <a:solidFill>
                  <a:schemeClr val="tx1">
                    <a:lumMod val="75000"/>
                    <a:lumOff val="25000"/>
                  </a:schemeClr>
                </a:solidFill>
                <a:latin typeface="+mn-lt"/>
              </a:rPr>
            </a:br>
            <a:br>
              <a:rPr lang="en-US" sz="1100" dirty="0">
                <a:solidFill>
                  <a:schemeClr val="tx1">
                    <a:lumMod val="75000"/>
                    <a:lumOff val="25000"/>
                  </a:schemeClr>
                </a:solidFill>
                <a:latin typeface="+mn-lt"/>
              </a:rPr>
            </a:br>
            <a:r>
              <a:rPr lang="en-US" sz="1100" b="1" dirty="0">
                <a:solidFill>
                  <a:schemeClr val="tx1">
                    <a:lumMod val="75000"/>
                    <a:lumOff val="25000"/>
                  </a:schemeClr>
                </a:solidFill>
                <a:latin typeface="+mn-lt"/>
              </a:rPr>
              <a:t>34.2 million</a:t>
            </a:r>
            <a:r>
              <a:rPr lang="en-US" sz="1100" dirty="0">
                <a:solidFill>
                  <a:schemeClr val="tx1">
                    <a:lumMod val="75000"/>
                    <a:lumOff val="25000"/>
                  </a:schemeClr>
                </a:solidFill>
                <a:latin typeface="+mn-lt"/>
              </a:rPr>
              <a:t> US adults have diabetes, and 1 in 5 of them don’t know they have it.</a:t>
            </a:r>
          </a:p>
        </p:txBody>
      </p:sp>
      <p:sp>
        <p:nvSpPr>
          <p:cNvPr id="38" name="1 CuadroTexto">
            <a:extLst>
              <a:ext uri="{FF2B5EF4-FFF2-40B4-BE49-F238E27FC236}">
                <a16:creationId xmlns:a16="http://schemas.microsoft.com/office/drawing/2014/main" id="{206D1369-69DD-496B-8A04-5F70AEA79D3B}"/>
              </a:ext>
            </a:extLst>
          </p:cNvPr>
          <p:cNvSpPr txBox="1">
            <a:spLocks noChangeArrowheads="1"/>
          </p:cNvSpPr>
          <p:nvPr/>
        </p:nvSpPr>
        <p:spPr bwMode="auto">
          <a:xfrm>
            <a:off x="6114390" y="4491484"/>
            <a:ext cx="2124539"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1100" dirty="0">
                <a:solidFill>
                  <a:schemeClr val="tx1">
                    <a:lumMod val="75000"/>
                    <a:lumOff val="25000"/>
                  </a:schemeClr>
                </a:solidFill>
                <a:latin typeface="+mn-lt"/>
              </a:rPr>
              <a:t>In the last </a:t>
            </a:r>
            <a:r>
              <a:rPr lang="en-US" sz="1100" b="1" dirty="0">
                <a:solidFill>
                  <a:schemeClr val="tx1">
                    <a:lumMod val="75000"/>
                    <a:lumOff val="25000"/>
                  </a:schemeClr>
                </a:solidFill>
                <a:latin typeface="+mn-lt"/>
              </a:rPr>
              <a:t>20 years</a:t>
            </a:r>
            <a:r>
              <a:rPr lang="en-US" sz="1100" dirty="0">
                <a:solidFill>
                  <a:schemeClr val="tx1">
                    <a:lumMod val="75000"/>
                    <a:lumOff val="25000"/>
                  </a:schemeClr>
                </a:solidFill>
                <a:latin typeface="+mn-lt"/>
              </a:rPr>
              <a:t>, the number of adults diagnosed with diabetes has more than </a:t>
            </a:r>
            <a:r>
              <a:rPr lang="en-US" sz="1100" b="1" dirty="0">
                <a:solidFill>
                  <a:schemeClr val="tx1">
                    <a:lumMod val="75000"/>
                    <a:lumOff val="25000"/>
                  </a:schemeClr>
                </a:solidFill>
                <a:latin typeface="+mn-lt"/>
              </a:rPr>
              <a:t>doubled</a:t>
            </a:r>
            <a:r>
              <a:rPr lang="en-US" sz="1100" dirty="0">
                <a:solidFill>
                  <a:schemeClr val="tx1">
                    <a:lumMod val="75000"/>
                    <a:lumOff val="25000"/>
                  </a:schemeClr>
                </a:solidFill>
                <a:latin typeface="+mn-lt"/>
              </a:rPr>
              <a:t>.</a:t>
            </a:r>
            <a:br>
              <a:rPr lang="en-US" sz="1100" dirty="0">
                <a:solidFill>
                  <a:schemeClr val="tx1">
                    <a:lumMod val="75000"/>
                    <a:lumOff val="25000"/>
                  </a:schemeClr>
                </a:solidFill>
                <a:latin typeface="+mn-lt"/>
              </a:rPr>
            </a:br>
            <a:br>
              <a:rPr lang="en-US" sz="1100" dirty="0">
                <a:solidFill>
                  <a:schemeClr val="tx1">
                    <a:lumMod val="75000"/>
                    <a:lumOff val="25000"/>
                  </a:schemeClr>
                </a:solidFill>
                <a:latin typeface="+mn-lt"/>
              </a:rPr>
            </a:br>
            <a:r>
              <a:rPr lang="en-US" sz="1100" dirty="0">
                <a:solidFill>
                  <a:schemeClr val="tx1">
                    <a:lumMod val="75000"/>
                    <a:lumOff val="25000"/>
                  </a:schemeClr>
                </a:solidFill>
                <a:latin typeface="+mn-lt"/>
              </a:rPr>
              <a:t>Diabetes is the </a:t>
            </a:r>
            <a:r>
              <a:rPr lang="en-US" sz="1100" b="1" dirty="0">
                <a:solidFill>
                  <a:schemeClr val="tx1">
                    <a:lumMod val="75000"/>
                    <a:lumOff val="25000"/>
                  </a:schemeClr>
                </a:solidFill>
                <a:latin typeface="+mn-lt"/>
              </a:rPr>
              <a:t>No. 1</a:t>
            </a:r>
            <a:r>
              <a:rPr lang="en-US" sz="1100" dirty="0">
                <a:solidFill>
                  <a:schemeClr val="tx1">
                    <a:lumMod val="75000"/>
                    <a:lumOff val="25000"/>
                  </a:schemeClr>
                </a:solidFill>
                <a:latin typeface="+mn-lt"/>
              </a:rPr>
              <a:t> cause of kidney failure, lower-limb amputations, and adult blindness.</a:t>
            </a:r>
          </a:p>
          <a:p>
            <a:endParaRPr lang="en-US" sz="1100" dirty="0">
              <a:solidFill>
                <a:srgbClr val="0033A0"/>
              </a:solidFill>
              <a:latin typeface="+mn-lt"/>
            </a:endParaRPr>
          </a:p>
        </p:txBody>
      </p:sp>
      <p:pic>
        <p:nvPicPr>
          <p:cNvPr id="2052" name="Picture 4" descr="Usa Map United - Free vector graphic on Pixabay">
            <a:extLst>
              <a:ext uri="{FF2B5EF4-FFF2-40B4-BE49-F238E27FC236}">
                <a16:creationId xmlns:a16="http://schemas.microsoft.com/office/drawing/2014/main" id="{3648533C-D5C5-4D2A-852A-2DC417C1CDB8}"/>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8770" y="4614157"/>
            <a:ext cx="1902385" cy="1080000"/>
          </a:xfrm>
          <a:prstGeom prst="rect">
            <a:avLst/>
          </a:prstGeom>
          <a:noFill/>
          <a:extLst>
            <a:ext uri="{909E8E84-426E-40DD-AFC4-6F175D3DCCD1}">
              <a14:hiddenFill xmlns:a14="http://schemas.microsoft.com/office/drawing/2010/main">
                <a:solidFill>
                  <a:srgbClr val="FFFFFF"/>
                </a:solidFill>
              </a14:hiddenFill>
            </a:ext>
          </a:extLst>
        </p:spPr>
      </p:pic>
      <p:pic>
        <p:nvPicPr>
          <p:cNvPr id="40" name="Imagen 8">
            <a:extLst>
              <a:ext uri="{FF2B5EF4-FFF2-40B4-BE49-F238E27FC236}">
                <a16:creationId xmlns:a16="http://schemas.microsoft.com/office/drawing/2014/main" id="{1397C4A6-3B8B-4587-9A6E-62F395722E92}"/>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r="35333"/>
          <a:stretch/>
        </p:blipFill>
        <p:spPr>
          <a:xfrm>
            <a:off x="4963886" y="4529318"/>
            <a:ext cx="949404" cy="1260000"/>
          </a:xfrm>
          <a:prstGeom prst="rect">
            <a:avLst/>
          </a:prstGeom>
        </p:spPr>
      </p:pic>
      <p:pic>
        <p:nvPicPr>
          <p:cNvPr id="41" name="Picture 2" descr="ITESM Artwork – javier arturo rodríguez">
            <a:extLst>
              <a:ext uri="{FF2B5EF4-FFF2-40B4-BE49-F238E27FC236}">
                <a16:creationId xmlns:a16="http://schemas.microsoft.com/office/drawing/2014/main" id="{37B801FF-DED2-42FB-87C3-AAB07AD5C6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3152" y="199286"/>
            <a:ext cx="1367810" cy="36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177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par>
                                <p:cTn id="37" presetID="10" presetClass="entr" presetSubtype="0" fill="hold" nodeType="withEffect">
                                  <p:stCondLst>
                                    <p:cond delay="0"/>
                                  </p:stCondLst>
                                  <p:childTnLst>
                                    <p:set>
                                      <p:cBhvr>
                                        <p:cTn id="38" dur="1" fill="hold">
                                          <p:stCondLst>
                                            <p:cond delay="0"/>
                                          </p:stCondLst>
                                        </p:cTn>
                                        <p:tgtEl>
                                          <p:spTgt spid="2052"/>
                                        </p:tgtEl>
                                        <p:attrNameLst>
                                          <p:attrName>style.visibility</p:attrName>
                                        </p:attrNameLst>
                                      </p:cBhvr>
                                      <p:to>
                                        <p:strVal val="visible"/>
                                      </p:to>
                                    </p:set>
                                    <p:animEffect transition="in" filter="fade">
                                      <p:cBhvr>
                                        <p:cTn id="39" dur="500"/>
                                        <p:tgtEl>
                                          <p:spTgt spid="205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fade">
                                      <p:cBhvr>
                                        <p:cTn id="45" dur="500"/>
                                        <p:tgtEl>
                                          <p:spTgt spid="34"/>
                                        </p:tgtEl>
                                      </p:cBhvr>
                                    </p:animEffect>
                                  </p:childTnLst>
                                </p:cTn>
                              </p:par>
                              <p:par>
                                <p:cTn id="46" presetID="10" presetClass="entr" presetSubtype="0" fill="hold" nodeType="with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fade">
                                      <p:cBhvr>
                                        <p:cTn id="48" dur="500"/>
                                        <p:tgtEl>
                                          <p:spTgt spid="4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animBg="1"/>
      <p:bldP spid="7" grpId="0" animBg="1"/>
      <p:bldP spid="19" grpId="0" animBg="1"/>
      <p:bldP spid="22" grpId="0"/>
      <p:bldP spid="23" grpId="0"/>
      <p:bldP spid="24" grpId="0"/>
      <p:bldP spid="25" grpId="0"/>
      <p:bldP spid="34" grpId="0"/>
      <p:bldP spid="36" grpId="0"/>
      <p:bldP spid="3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9540552" y="476672"/>
            <a:ext cx="184731" cy="369332"/>
          </a:xfrm>
          <a:prstGeom prst="rect">
            <a:avLst/>
          </a:prstGeom>
          <a:noFill/>
        </p:spPr>
        <p:txBody>
          <a:bodyPr wrap="none" rtlCol="0">
            <a:spAutoFit/>
          </a:bodyPr>
          <a:lstStyle/>
          <a:p>
            <a:endParaRPr lang="es-CL" dirty="0"/>
          </a:p>
        </p:txBody>
      </p:sp>
      <p:cxnSp>
        <p:nvCxnSpPr>
          <p:cNvPr id="13" name="13 Conector recto"/>
          <p:cNvCxnSpPr/>
          <p:nvPr/>
        </p:nvCxnSpPr>
        <p:spPr>
          <a:xfrm>
            <a:off x="0" y="69215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35 Conector recto"/>
          <p:cNvCxnSpPr/>
          <p:nvPr/>
        </p:nvCxnSpPr>
        <p:spPr>
          <a:xfrm>
            <a:off x="0" y="6165304"/>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1" name="Picture 2" descr="ITESM Artwork – javier arturo rodríguez">
            <a:extLst>
              <a:ext uri="{FF2B5EF4-FFF2-40B4-BE49-F238E27FC236}">
                <a16:creationId xmlns:a16="http://schemas.microsoft.com/office/drawing/2014/main" id="{37B801FF-DED2-42FB-87C3-AAB07AD5C6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3152" y="199286"/>
            <a:ext cx="1367810" cy="360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43A2C693-406A-4D9D-A849-D7FBE0AEE3C9}"/>
              </a:ext>
            </a:extLst>
          </p:cNvPr>
          <p:cNvPicPr>
            <a:picLocks noChangeAspect="1"/>
          </p:cNvPicPr>
          <p:nvPr/>
        </p:nvPicPr>
        <p:blipFill rotWithShape="1">
          <a:blip r:embed="rId4"/>
          <a:srcRect r="13431"/>
          <a:stretch/>
        </p:blipFill>
        <p:spPr>
          <a:xfrm>
            <a:off x="299784" y="760392"/>
            <a:ext cx="4725799" cy="2880000"/>
          </a:xfrm>
          <a:prstGeom prst="rect">
            <a:avLst/>
          </a:prstGeom>
        </p:spPr>
      </p:pic>
      <p:pic>
        <p:nvPicPr>
          <p:cNvPr id="6" name="Picture 5">
            <a:extLst>
              <a:ext uri="{FF2B5EF4-FFF2-40B4-BE49-F238E27FC236}">
                <a16:creationId xmlns:a16="http://schemas.microsoft.com/office/drawing/2014/main" id="{8137FB58-713F-4FE9-8566-5CA0E1B8FDC6}"/>
              </a:ext>
            </a:extLst>
          </p:cNvPr>
          <p:cNvPicPr>
            <a:picLocks noChangeAspect="1"/>
          </p:cNvPicPr>
          <p:nvPr/>
        </p:nvPicPr>
        <p:blipFill>
          <a:blip r:embed="rId5"/>
          <a:stretch>
            <a:fillRect/>
          </a:stretch>
        </p:blipFill>
        <p:spPr>
          <a:xfrm>
            <a:off x="5025583" y="3152439"/>
            <a:ext cx="3268446" cy="2880000"/>
          </a:xfrm>
          <a:prstGeom prst="rect">
            <a:avLst/>
          </a:prstGeom>
        </p:spPr>
      </p:pic>
      <p:sp>
        <p:nvSpPr>
          <p:cNvPr id="16" name="31 CuadroTexto">
            <a:extLst>
              <a:ext uri="{FF2B5EF4-FFF2-40B4-BE49-F238E27FC236}">
                <a16:creationId xmlns:a16="http://schemas.microsoft.com/office/drawing/2014/main" id="{0803FD60-4703-458E-B0E2-AAA8BBAC342B}"/>
              </a:ext>
            </a:extLst>
          </p:cNvPr>
          <p:cNvSpPr txBox="1"/>
          <p:nvPr/>
        </p:nvSpPr>
        <p:spPr>
          <a:xfrm>
            <a:off x="299784" y="4093418"/>
            <a:ext cx="4272216" cy="1723549"/>
          </a:xfrm>
          <a:prstGeom prst="rect">
            <a:avLst/>
          </a:prstGeom>
          <a:noFill/>
        </p:spPr>
        <p:txBody>
          <a:bodyPr wrap="square">
            <a:spAutoFit/>
          </a:bodyPr>
          <a:lstStyle/>
          <a:p>
            <a:pPr>
              <a:defRPr/>
            </a:pPr>
            <a:r>
              <a:rPr lang="es-MX" sz="2000" b="1" dirty="0" err="1">
                <a:solidFill>
                  <a:schemeClr val="tx1">
                    <a:lumMod val="75000"/>
                    <a:lumOff val="25000"/>
                  </a:schemeClr>
                </a:solidFill>
              </a:rPr>
              <a:t>Clean</a:t>
            </a:r>
            <a:r>
              <a:rPr lang="es-MX" sz="2000" b="1" dirty="0">
                <a:solidFill>
                  <a:schemeClr val="tx1">
                    <a:lumMod val="75000"/>
                    <a:lumOff val="25000"/>
                  </a:schemeClr>
                </a:solidFill>
              </a:rPr>
              <a:t> up </a:t>
            </a:r>
            <a:r>
              <a:rPr lang="es-MX" sz="2000" b="1" dirty="0" err="1">
                <a:solidFill>
                  <a:schemeClr val="tx1">
                    <a:lumMod val="75000"/>
                    <a:lumOff val="25000"/>
                  </a:schemeClr>
                </a:solidFill>
              </a:rPr>
              <a:t>Process</a:t>
            </a:r>
            <a:r>
              <a:rPr lang="es-MX" sz="2000" b="1" dirty="0">
                <a:solidFill>
                  <a:schemeClr val="tx1">
                    <a:lumMod val="75000"/>
                    <a:lumOff val="25000"/>
                  </a:schemeClr>
                </a:solidFill>
                <a:latin typeface="+mn-lt"/>
              </a:rPr>
              <a:t>:</a:t>
            </a:r>
          </a:p>
          <a:p>
            <a:pPr marL="171450" indent="-171450" eaLnBrk="1" hangingPunct="1">
              <a:buFont typeface="Arial" panose="020B0604020202020204" pitchFamily="34" charset="0"/>
              <a:buChar char="•"/>
            </a:pPr>
            <a:r>
              <a:rPr lang="es-CL" sz="1200" b="1" dirty="0">
                <a:solidFill>
                  <a:srgbClr val="0033A0"/>
                </a:solidFill>
                <a:latin typeface="+mn-lt"/>
              </a:rPr>
              <a:t>CSV </a:t>
            </a:r>
            <a:r>
              <a:rPr lang="es-CL" sz="1200" b="1" dirty="0" err="1">
                <a:solidFill>
                  <a:srgbClr val="0033A0"/>
                </a:solidFill>
                <a:latin typeface="+mn-lt"/>
              </a:rPr>
              <a:t>reader</a:t>
            </a:r>
            <a:r>
              <a:rPr lang="es-CL" sz="1200" b="1" dirty="0">
                <a:solidFill>
                  <a:srgbClr val="0033A0"/>
                </a:solidFill>
                <a:latin typeface="+mn-lt"/>
              </a:rPr>
              <a:t>.</a:t>
            </a:r>
          </a:p>
          <a:p>
            <a:pPr marL="171450" indent="-171450" eaLnBrk="1" hangingPunct="1">
              <a:buFont typeface="Arial" panose="020B0604020202020204" pitchFamily="34" charset="0"/>
              <a:buChar char="•"/>
            </a:pPr>
            <a:r>
              <a:rPr lang="es-CL" sz="1200" b="1" dirty="0">
                <a:solidFill>
                  <a:srgbClr val="0033A0"/>
                </a:solidFill>
                <a:latin typeface="+mn-lt"/>
              </a:rPr>
              <a:t>Declare </a:t>
            </a:r>
            <a:r>
              <a:rPr lang="es-CL" sz="1200" b="1" dirty="0" err="1">
                <a:solidFill>
                  <a:srgbClr val="0033A0"/>
                </a:solidFill>
                <a:latin typeface="+mn-lt"/>
              </a:rPr>
              <a:t>main</a:t>
            </a:r>
            <a:r>
              <a:rPr lang="es-CL" sz="1200" b="1" dirty="0">
                <a:solidFill>
                  <a:srgbClr val="0033A0"/>
                </a:solidFill>
                <a:latin typeface="+mn-lt"/>
              </a:rPr>
              <a:t> variables.</a:t>
            </a:r>
          </a:p>
          <a:p>
            <a:pPr marL="171450" indent="-171450" eaLnBrk="1" hangingPunct="1">
              <a:buFont typeface="Arial" panose="020B0604020202020204" pitchFamily="34" charset="0"/>
              <a:buChar char="•"/>
            </a:pPr>
            <a:r>
              <a:rPr lang="es-CL" sz="1200" b="1" dirty="0" err="1">
                <a:solidFill>
                  <a:srgbClr val="0033A0"/>
                </a:solidFill>
              </a:rPr>
              <a:t>Cut</a:t>
            </a:r>
            <a:r>
              <a:rPr lang="es-CL" sz="1200" b="1" dirty="0">
                <a:solidFill>
                  <a:srgbClr val="0033A0"/>
                </a:solidFill>
              </a:rPr>
              <a:t> &amp; </a:t>
            </a:r>
            <a:r>
              <a:rPr lang="es-CL" sz="1200" b="1" dirty="0" err="1">
                <a:solidFill>
                  <a:srgbClr val="0033A0"/>
                </a:solidFill>
              </a:rPr>
              <a:t>Bins</a:t>
            </a:r>
            <a:r>
              <a:rPr lang="es-CL" sz="1200" b="1" dirty="0">
                <a:solidFill>
                  <a:srgbClr val="0033A0"/>
                </a:solidFill>
              </a:rPr>
              <a:t> </a:t>
            </a:r>
            <a:r>
              <a:rPr lang="es-CL" sz="1200" b="1" dirty="0" err="1">
                <a:solidFill>
                  <a:srgbClr val="0033A0"/>
                </a:solidFill>
              </a:rPr>
              <a:t>to</a:t>
            </a:r>
            <a:r>
              <a:rPr lang="es-CL" sz="1200" b="1" dirty="0">
                <a:solidFill>
                  <a:srgbClr val="0033A0"/>
                </a:solidFill>
              </a:rPr>
              <a:t> define social </a:t>
            </a:r>
            <a:r>
              <a:rPr lang="es-CL" sz="1200" b="1" dirty="0" err="1">
                <a:solidFill>
                  <a:srgbClr val="0033A0"/>
                </a:solidFill>
              </a:rPr>
              <a:t>demographic</a:t>
            </a:r>
            <a:r>
              <a:rPr lang="es-CL" sz="1200" b="1" dirty="0">
                <a:solidFill>
                  <a:srgbClr val="0033A0"/>
                </a:solidFill>
              </a:rPr>
              <a:t> variable</a:t>
            </a:r>
            <a:r>
              <a:rPr lang="es-CL" sz="1200" b="1" dirty="0">
                <a:solidFill>
                  <a:srgbClr val="0033A0"/>
                </a:solidFill>
                <a:latin typeface="+mn-lt"/>
              </a:rPr>
              <a:t>.</a:t>
            </a:r>
          </a:p>
          <a:p>
            <a:pPr marL="171450" indent="-171450" eaLnBrk="1" hangingPunct="1">
              <a:buFont typeface="Arial" panose="020B0604020202020204" pitchFamily="34" charset="0"/>
              <a:buChar char="•"/>
            </a:pPr>
            <a:r>
              <a:rPr lang="es-CL" sz="1200" b="1" dirty="0" err="1">
                <a:solidFill>
                  <a:srgbClr val="0033A0"/>
                </a:solidFill>
                <a:latin typeface="+mn-lt"/>
              </a:rPr>
              <a:t>Loc</a:t>
            </a:r>
            <a:r>
              <a:rPr lang="es-CL" sz="1200" b="1" dirty="0">
                <a:solidFill>
                  <a:srgbClr val="0033A0"/>
                </a:solidFill>
                <a:latin typeface="+mn-lt"/>
              </a:rPr>
              <a:t> &amp; </a:t>
            </a:r>
            <a:r>
              <a:rPr lang="es-CL" sz="1200" b="1" dirty="0" err="1">
                <a:solidFill>
                  <a:srgbClr val="0033A0"/>
                </a:solidFill>
                <a:latin typeface="+mn-lt"/>
              </a:rPr>
              <a:t>dropna</a:t>
            </a:r>
            <a:r>
              <a:rPr lang="es-CL" sz="1200" b="1" dirty="0">
                <a:solidFill>
                  <a:srgbClr val="0033A0"/>
                </a:solidFill>
                <a:latin typeface="+mn-lt"/>
              </a:rPr>
              <a:t> </a:t>
            </a:r>
            <a:r>
              <a:rPr lang="es-CL" sz="1200" b="1" dirty="0" err="1">
                <a:solidFill>
                  <a:srgbClr val="0033A0"/>
                </a:solidFill>
                <a:latin typeface="+mn-lt"/>
              </a:rPr>
              <a:t>according</a:t>
            </a:r>
            <a:r>
              <a:rPr lang="es-CL" sz="1200" b="1" dirty="0">
                <a:solidFill>
                  <a:srgbClr val="0033A0"/>
                </a:solidFill>
                <a:latin typeface="+mn-lt"/>
              </a:rPr>
              <a:t> </a:t>
            </a:r>
            <a:r>
              <a:rPr lang="es-CL" sz="1200" b="1" dirty="0" err="1">
                <a:solidFill>
                  <a:srgbClr val="0033A0"/>
                </a:solidFill>
                <a:latin typeface="+mn-lt"/>
              </a:rPr>
              <a:t>to</a:t>
            </a:r>
            <a:r>
              <a:rPr lang="es-CL" sz="1200" b="1" dirty="0">
                <a:solidFill>
                  <a:srgbClr val="0033A0"/>
                </a:solidFill>
                <a:latin typeface="+mn-lt"/>
              </a:rPr>
              <a:t> </a:t>
            </a:r>
            <a:r>
              <a:rPr lang="es-CL" sz="1200" b="1" dirty="0" err="1">
                <a:solidFill>
                  <a:srgbClr val="0033A0"/>
                </a:solidFill>
                <a:latin typeface="+mn-lt"/>
              </a:rPr>
              <a:t>the</a:t>
            </a:r>
            <a:r>
              <a:rPr lang="es-CL" sz="1200" b="1" dirty="0">
                <a:solidFill>
                  <a:srgbClr val="0033A0"/>
                </a:solidFill>
                <a:latin typeface="+mn-lt"/>
              </a:rPr>
              <a:t> variables.</a:t>
            </a:r>
          </a:p>
          <a:p>
            <a:pPr marL="171450" indent="-171450" eaLnBrk="1" hangingPunct="1">
              <a:buFont typeface="Arial" panose="020B0604020202020204" pitchFamily="34" charset="0"/>
              <a:buChar char="•"/>
            </a:pPr>
            <a:r>
              <a:rPr lang="es-CL" sz="1200" b="1" dirty="0" err="1">
                <a:solidFill>
                  <a:srgbClr val="0033A0"/>
                </a:solidFill>
              </a:rPr>
              <a:t>Get</a:t>
            </a:r>
            <a:r>
              <a:rPr lang="es-CL" sz="1200" b="1" dirty="0">
                <a:solidFill>
                  <a:srgbClr val="0033A0"/>
                </a:solidFill>
              </a:rPr>
              <a:t> </a:t>
            </a:r>
            <a:r>
              <a:rPr lang="es-CL" sz="1200" b="1" dirty="0" err="1">
                <a:solidFill>
                  <a:srgbClr val="0033A0"/>
                </a:solidFill>
              </a:rPr>
              <a:t>pivot</a:t>
            </a:r>
            <a:r>
              <a:rPr lang="es-CL" sz="1200" b="1" dirty="0">
                <a:solidFill>
                  <a:srgbClr val="0033A0"/>
                </a:solidFill>
              </a:rPr>
              <a:t> table </a:t>
            </a:r>
            <a:r>
              <a:rPr lang="es-CL" sz="1200" b="1" dirty="0" err="1">
                <a:solidFill>
                  <a:srgbClr val="0033A0"/>
                </a:solidFill>
              </a:rPr>
              <a:t>to</a:t>
            </a:r>
            <a:r>
              <a:rPr lang="es-CL" sz="1200" b="1" dirty="0">
                <a:solidFill>
                  <a:srgbClr val="0033A0"/>
                </a:solidFill>
              </a:rPr>
              <a:t> </a:t>
            </a:r>
            <a:r>
              <a:rPr lang="es-CL" sz="1200" b="1" dirty="0" err="1">
                <a:solidFill>
                  <a:srgbClr val="0033A0"/>
                </a:solidFill>
              </a:rPr>
              <a:t>summarize</a:t>
            </a:r>
            <a:r>
              <a:rPr lang="es-CL" sz="1200" b="1" dirty="0">
                <a:solidFill>
                  <a:srgbClr val="0033A0"/>
                </a:solidFill>
              </a:rPr>
              <a:t> data.</a:t>
            </a:r>
          </a:p>
          <a:p>
            <a:pPr marL="171450" indent="-171450" eaLnBrk="1" hangingPunct="1">
              <a:buFont typeface="Arial" panose="020B0604020202020204" pitchFamily="34" charset="0"/>
              <a:buChar char="•"/>
            </a:pPr>
            <a:r>
              <a:rPr lang="es-CL" sz="1200" b="1" dirty="0" err="1">
                <a:solidFill>
                  <a:srgbClr val="0033A0"/>
                </a:solidFill>
                <a:latin typeface="+mn-lt"/>
              </a:rPr>
              <a:t>Plot</a:t>
            </a:r>
            <a:r>
              <a:rPr lang="es-CL" sz="1200" b="1" dirty="0">
                <a:solidFill>
                  <a:srgbClr val="0033A0"/>
                </a:solidFill>
                <a:latin typeface="+mn-lt"/>
              </a:rPr>
              <a:t> </a:t>
            </a:r>
            <a:r>
              <a:rPr lang="es-CL" sz="1200" b="1" dirty="0" err="1">
                <a:solidFill>
                  <a:srgbClr val="0033A0"/>
                </a:solidFill>
                <a:latin typeface="+mn-lt"/>
              </a:rPr>
              <a:t>the</a:t>
            </a:r>
            <a:r>
              <a:rPr lang="es-CL" sz="1200" b="1" dirty="0">
                <a:solidFill>
                  <a:srgbClr val="0033A0"/>
                </a:solidFill>
                <a:latin typeface="+mn-lt"/>
              </a:rPr>
              <a:t> </a:t>
            </a:r>
            <a:r>
              <a:rPr lang="es-CL" sz="1200" b="1" dirty="0" err="1">
                <a:solidFill>
                  <a:srgbClr val="0033A0"/>
                </a:solidFill>
                <a:latin typeface="+mn-lt"/>
              </a:rPr>
              <a:t>results</a:t>
            </a:r>
            <a:r>
              <a:rPr lang="es-CL" sz="1200" b="1" dirty="0">
                <a:solidFill>
                  <a:srgbClr val="0033A0"/>
                </a:solidFill>
                <a:latin typeface="+mn-lt"/>
              </a:rPr>
              <a:t> (1,000s &amp; </a:t>
            </a:r>
            <a:r>
              <a:rPr lang="es-CL" sz="1200" b="1" dirty="0" err="1">
                <a:solidFill>
                  <a:srgbClr val="0033A0"/>
                </a:solidFill>
                <a:latin typeface="+mn-lt"/>
              </a:rPr>
              <a:t>percentage</a:t>
            </a:r>
            <a:r>
              <a:rPr lang="es-CL" sz="1200" b="1" dirty="0">
                <a:solidFill>
                  <a:srgbClr val="0033A0"/>
                </a:solidFill>
                <a:latin typeface="+mn-lt"/>
              </a:rPr>
              <a:t> </a:t>
            </a:r>
            <a:r>
              <a:rPr lang="es-CL" sz="1200" b="1" dirty="0" err="1">
                <a:solidFill>
                  <a:srgbClr val="0033A0"/>
                </a:solidFill>
                <a:latin typeface="+mn-lt"/>
              </a:rPr>
              <a:t>change</a:t>
            </a:r>
            <a:r>
              <a:rPr lang="es-CL" sz="1200" b="1" dirty="0">
                <a:solidFill>
                  <a:srgbClr val="0033A0"/>
                </a:solidFill>
                <a:latin typeface="+mn-lt"/>
              </a:rPr>
              <a:t>).</a:t>
            </a:r>
          </a:p>
          <a:p>
            <a:pPr>
              <a:defRPr/>
            </a:pPr>
            <a:endParaRPr lang="es-MX" sz="1400" b="1" dirty="0">
              <a:solidFill>
                <a:schemeClr val="tx1">
                  <a:lumMod val="75000"/>
                  <a:lumOff val="25000"/>
                </a:schemeClr>
              </a:solidFill>
              <a:latin typeface="+mn-lt"/>
            </a:endParaRPr>
          </a:p>
        </p:txBody>
      </p:sp>
      <p:sp>
        <p:nvSpPr>
          <p:cNvPr id="17" name="31 CuadroTexto">
            <a:extLst>
              <a:ext uri="{FF2B5EF4-FFF2-40B4-BE49-F238E27FC236}">
                <a16:creationId xmlns:a16="http://schemas.microsoft.com/office/drawing/2014/main" id="{C7F2F320-C694-4E4C-A5E2-73430F01EDB1}"/>
              </a:ext>
            </a:extLst>
          </p:cNvPr>
          <p:cNvSpPr txBox="1"/>
          <p:nvPr/>
        </p:nvSpPr>
        <p:spPr>
          <a:xfrm>
            <a:off x="5196859" y="846004"/>
            <a:ext cx="3736632" cy="1354217"/>
          </a:xfrm>
          <a:prstGeom prst="rect">
            <a:avLst/>
          </a:prstGeom>
          <a:noFill/>
        </p:spPr>
        <p:txBody>
          <a:bodyPr wrap="square">
            <a:spAutoFit/>
          </a:bodyPr>
          <a:lstStyle/>
          <a:p>
            <a:pPr>
              <a:defRPr/>
            </a:pPr>
            <a:r>
              <a:rPr lang="es-MX" sz="2000" b="1" dirty="0" err="1">
                <a:solidFill>
                  <a:schemeClr val="tx1">
                    <a:lumMod val="75000"/>
                    <a:lumOff val="25000"/>
                  </a:schemeClr>
                </a:solidFill>
                <a:latin typeface="+mn-lt"/>
              </a:rPr>
              <a:t>Main</a:t>
            </a:r>
            <a:r>
              <a:rPr lang="es-MX" sz="2000" b="1" dirty="0">
                <a:solidFill>
                  <a:schemeClr val="tx1">
                    <a:lumMod val="75000"/>
                    <a:lumOff val="25000"/>
                  </a:schemeClr>
                </a:solidFill>
                <a:latin typeface="+mn-lt"/>
              </a:rPr>
              <a:t> Variables:</a:t>
            </a:r>
          </a:p>
          <a:p>
            <a:pPr marL="171450" indent="-171450" eaLnBrk="1" hangingPunct="1">
              <a:buFont typeface="Arial" panose="020B0604020202020204" pitchFamily="34" charset="0"/>
              <a:buChar char="•"/>
            </a:pPr>
            <a:r>
              <a:rPr lang="es-CL" sz="1200" b="1" dirty="0" err="1">
                <a:solidFill>
                  <a:srgbClr val="0033A0"/>
                </a:solidFill>
                <a:latin typeface="+mn-lt"/>
              </a:rPr>
              <a:t>Diagnosed</a:t>
            </a:r>
            <a:r>
              <a:rPr lang="es-CL" sz="1200" b="1" dirty="0">
                <a:solidFill>
                  <a:srgbClr val="0033A0"/>
                </a:solidFill>
                <a:latin typeface="+mn-lt"/>
              </a:rPr>
              <a:t> Diabetes.</a:t>
            </a:r>
          </a:p>
          <a:p>
            <a:pPr marL="171450" indent="-171450" eaLnBrk="1" hangingPunct="1">
              <a:buFont typeface="Arial" panose="020B0604020202020204" pitchFamily="34" charset="0"/>
              <a:buChar char="•"/>
            </a:pPr>
            <a:r>
              <a:rPr lang="es-CL" sz="1200" b="1" dirty="0" err="1">
                <a:solidFill>
                  <a:srgbClr val="0033A0"/>
                </a:solidFill>
                <a:latin typeface="+mn-lt"/>
              </a:rPr>
              <a:t>Percentage</a:t>
            </a:r>
            <a:r>
              <a:rPr lang="es-CL" sz="1200" b="1" dirty="0">
                <a:solidFill>
                  <a:srgbClr val="0033A0"/>
                </a:solidFill>
                <a:latin typeface="+mn-lt"/>
              </a:rPr>
              <a:t> </a:t>
            </a:r>
            <a:r>
              <a:rPr lang="es-CL" sz="1200" b="1" dirty="0" err="1">
                <a:solidFill>
                  <a:srgbClr val="0033A0"/>
                </a:solidFill>
                <a:latin typeface="+mn-lt"/>
              </a:rPr>
              <a:t>change</a:t>
            </a:r>
            <a:r>
              <a:rPr lang="es-CL" sz="1200" b="1" dirty="0">
                <a:solidFill>
                  <a:srgbClr val="0033A0"/>
                </a:solidFill>
                <a:latin typeface="+mn-lt"/>
              </a:rPr>
              <a:t> &amp; 1,000 </a:t>
            </a:r>
            <a:r>
              <a:rPr lang="es-CL" sz="1200" b="1" dirty="0" err="1">
                <a:solidFill>
                  <a:srgbClr val="0033A0"/>
                </a:solidFill>
                <a:latin typeface="+mn-lt"/>
              </a:rPr>
              <a:t>inhabitants</a:t>
            </a:r>
            <a:r>
              <a:rPr lang="es-CL" sz="1200" b="1" dirty="0">
                <a:solidFill>
                  <a:srgbClr val="0033A0"/>
                </a:solidFill>
                <a:latin typeface="+mn-lt"/>
              </a:rPr>
              <a:t>.</a:t>
            </a:r>
          </a:p>
          <a:p>
            <a:pPr marL="171450" indent="-171450" eaLnBrk="1" hangingPunct="1">
              <a:buFont typeface="Arial" panose="020B0604020202020204" pitchFamily="34" charset="0"/>
              <a:buChar char="•"/>
            </a:pPr>
            <a:r>
              <a:rPr lang="es-CL" sz="1200" b="1" dirty="0" err="1">
                <a:solidFill>
                  <a:srgbClr val="0033A0"/>
                </a:solidFill>
                <a:latin typeface="+mn-lt"/>
              </a:rPr>
              <a:t>Crude</a:t>
            </a:r>
            <a:r>
              <a:rPr lang="es-CL" sz="1200" b="1" dirty="0">
                <a:solidFill>
                  <a:srgbClr val="0033A0"/>
                </a:solidFill>
                <a:latin typeface="+mn-lt"/>
              </a:rPr>
              <a:t> data.</a:t>
            </a:r>
          </a:p>
          <a:p>
            <a:pPr marL="171450" indent="-171450" eaLnBrk="1" hangingPunct="1">
              <a:buFont typeface="Arial" panose="020B0604020202020204" pitchFamily="34" charset="0"/>
              <a:buChar char="•"/>
            </a:pPr>
            <a:r>
              <a:rPr lang="es-CL" sz="1200" b="1" dirty="0" err="1">
                <a:solidFill>
                  <a:srgbClr val="0033A0"/>
                </a:solidFill>
                <a:latin typeface="+mn-lt"/>
              </a:rPr>
              <a:t>Adult</a:t>
            </a:r>
            <a:r>
              <a:rPr lang="es-CL" sz="1200" b="1" dirty="0">
                <a:solidFill>
                  <a:srgbClr val="0033A0"/>
                </a:solidFill>
                <a:latin typeface="+mn-lt"/>
              </a:rPr>
              <a:t> </a:t>
            </a:r>
            <a:r>
              <a:rPr lang="es-CL" sz="1200" b="1" dirty="0" err="1">
                <a:solidFill>
                  <a:srgbClr val="0033A0"/>
                </a:solidFill>
                <a:latin typeface="+mn-lt"/>
              </a:rPr>
              <a:t>aged</a:t>
            </a:r>
            <a:r>
              <a:rPr lang="es-CL" sz="1200" b="1" dirty="0">
                <a:solidFill>
                  <a:srgbClr val="0033A0"/>
                </a:solidFill>
                <a:latin typeface="+mn-lt"/>
              </a:rPr>
              <a:t> 18+ </a:t>
            </a:r>
            <a:r>
              <a:rPr lang="es-CL" sz="1200" b="1" dirty="0" err="1">
                <a:solidFill>
                  <a:srgbClr val="0033A0"/>
                </a:solidFill>
                <a:latin typeface="+mn-lt"/>
              </a:rPr>
              <a:t>Years</a:t>
            </a:r>
            <a:r>
              <a:rPr lang="es-CL" sz="1200" b="1" dirty="0">
                <a:solidFill>
                  <a:srgbClr val="0033A0"/>
                </a:solidFill>
                <a:latin typeface="+mn-lt"/>
              </a:rPr>
              <a:t>.</a:t>
            </a:r>
          </a:p>
          <a:p>
            <a:pPr>
              <a:defRPr/>
            </a:pPr>
            <a:endParaRPr lang="es-MX" sz="1400" b="1" dirty="0">
              <a:solidFill>
                <a:schemeClr val="tx1">
                  <a:lumMod val="75000"/>
                  <a:lumOff val="25000"/>
                </a:schemeClr>
              </a:solidFill>
              <a:latin typeface="+mn-lt"/>
            </a:endParaRPr>
          </a:p>
        </p:txBody>
      </p:sp>
    </p:spTree>
    <p:extLst>
      <p:ext uri="{BB962C8B-B14F-4D97-AF65-F5344CB8AC3E}">
        <p14:creationId xmlns:p14="http://schemas.microsoft.com/office/powerpoint/2010/main" val="2310569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p:cNvSpPr/>
          <p:nvPr/>
        </p:nvSpPr>
        <p:spPr>
          <a:xfrm>
            <a:off x="0" y="680135"/>
            <a:ext cx="9144000" cy="54977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 name="14 Pentágono"/>
          <p:cNvSpPr/>
          <p:nvPr/>
        </p:nvSpPr>
        <p:spPr>
          <a:xfrm>
            <a:off x="684411" y="883323"/>
            <a:ext cx="2087562" cy="358775"/>
          </a:xfrm>
          <a:prstGeom prst="homePlate">
            <a:avLst/>
          </a:prstGeom>
          <a:solidFill>
            <a:srgbClr val="94C6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MX" sz="1100" b="1" dirty="0">
                <a:solidFill>
                  <a:schemeClr val="bg1"/>
                </a:solidFill>
              </a:rPr>
              <a:t>I. Age</a:t>
            </a:r>
          </a:p>
        </p:txBody>
      </p:sp>
      <p:sp>
        <p:nvSpPr>
          <p:cNvPr id="16" name="15 Cheurón"/>
          <p:cNvSpPr/>
          <p:nvPr/>
        </p:nvSpPr>
        <p:spPr>
          <a:xfrm>
            <a:off x="2627511" y="883323"/>
            <a:ext cx="2089150" cy="358775"/>
          </a:xfrm>
          <a:prstGeom prst="chevron">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s-MX" sz="1100" b="1" dirty="0">
                <a:solidFill>
                  <a:schemeClr val="bg1"/>
                </a:solidFill>
              </a:rPr>
              <a:t>II. </a:t>
            </a:r>
            <a:r>
              <a:rPr lang="es-MX" sz="1100" b="1" dirty="0" err="1">
                <a:solidFill>
                  <a:schemeClr val="bg1"/>
                </a:solidFill>
              </a:rPr>
              <a:t>Race</a:t>
            </a:r>
            <a:endParaRPr lang="es-MX" sz="1100" b="1" dirty="0">
              <a:solidFill>
                <a:schemeClr val="bg1"/>
              </a:solidFill>
            </a:endParaRPr>
          </a:p>
        </p:txBody>
      </p:sp>
      <p:sp>
        <p:nvSpPr>
          <p:cNvPr id="17" name="16 Cheurón"/>
          <p:cNvSpPr/>
          <p:nvPr/>
        </p:nvSpPr>
        <p:spPr>
          <a:xfrm>
            <a:off x="4572198" y="883323"/>
            <a:ext cx="2087563" cy="358775"/>
          </a:xfrm>
          <a:prstGeom prst="chevron">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s-MX" sz="1100" b="1" dirty="0">
                <a:solidFill>
                  <a:schemeClr val="bg1"/>
                </a:solidFill>
              </a:rPr>
              <a:t>III. </a:t>
            </a:r>
            <a:r>
              <a:rPr lang="es-MX" sz="1100" b="1" dirty="0" err="1">
                <a:solidFill>
                  <a:schemeClr val="bg1"/>
                </a:solidFill>
              </a:rPr>
              <a:t>Education</a:t>
            </a:r>
            <a:endParaRPr lang="es-MX" sz="1100" b="1" dirty="0">
              <a:solidFill>
                <a:schemeClr val="bg1"/>
              </a:solidFill>
            </a:endParaRPr>
          </a:p>
        </p:txBody>
      </p:sp>
      <p:sp>
        <p:nvSpPr>
          <p:cNvPr id="18" name="17 Cheurón"/>
          <p:cNvSpPr/>
          <p:nvPr/>
        </p:nvSpPr>
        <p:spPr>
          <a:xfrm>
            <a:off x="6516886" y="883323"/>
            <a:ext cx="2087562" cy="358775"/>
          </a:xfrm>
          <a:prstGeom prst="chevron">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s-MX" sz="1100" b="1" dirty="0">
                <a:solidFill>
                  <a:schemeClr val="bg1"/>
                </a:solidFill>
              </a:rPr>
              <a:t>IV. </a:t>
            </a:r>
            <a:r>
              <a:rPr lang="es-MX" sz="1100" b="1" dirty="0" err="1">
                <a:solidFill>
                  <a:schemeClr val="bg1"/>
                </a:solidFill>
              </a:rPr>
              <a:t>Gender</a:t>
            </a:r>
            <a:endParaRPr lang="es-MX" sz="1100" b="1" dirty="0">
              <a:solidFill>
                <a:schemeClr val="bg1"/>
              </a:solidFill>
            </a:endParaRPr>
          </a:p>
        </p:txBody>
      </p:sp>
      <p:sp>
        <p:nvSpPr>
          <p:cNvPr id="21" name="20 Rectángulo"/>
          <p:cNvSpPr/>
          <p:nvPr/>
        </p:nvSpPr>
        <p:spPr>
          <a:xfrm>
            <a:off x="1979712" y="1511984"/>
            <a:ext cx="6624736" cy="46538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buClr>
                <a:schemeClr val="tx1">
                  <a:lumMod val="75000"/>
                  <a:lumOff val="25000"/>
                </a:schemeClr>
              </a:buClr>
              <a:defRPr/>
            </a:pPr>
            <a:endParaRPr lang="es-MX" sz="1100" dirty="0">
              <a:solidFill>
                <a:schemeClr val="tx1">
                  <a:lumMod val="75000"/>
                  <a:lumOff val="25000"/>
                </a:schemeClr>
              </a:solidFill>
            </a:endParaRPr>
          </a:p>
        </p:txBody>
      </p:sp>
      <p:pic>
        <p:nvPicPr>
          <p:cNvPr id="22" name="Picture 2" descr="ITESM Artwork – javier arturo rodríguez">
            <a:extLst>
              <a:ext uri="{FF2B5EF4-FFF2-40B4-BE49-F238E27FC236}">
                <a16:creationId xmlns:a16="http://schemas.microsoft.com/office/drawing/2014/main" id="{ABC9E410-CCE9-43D9-BE63-6AA96FAD7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3152" y="199286"/>
            <a:ext cx="1367810" cy="360000"/>
          </a:xfrm>
          <a:prstGeom prst="rect">
            <a:avLst/>
          </a:prstGeom>
          <a:noFill/>
          <a:extLst>
            <a:ext uri="{909E8E84-426E-40DD-AFC4-6F175D3DCCD1}">
              <a14:hiddenFill xmlns:a14="http://schemas.microsoft.com/office/drawing/2010/main">
                <a:solidFill>
                  <a:srgbClr val="FFFFFF"/>
                </a:solidFill>
              </a14:hiddenFill>
            </a:ext>
          </a:extLst>
        </p:spPr>
      </p:pic>
      <p:sp>
        <p:nvSpPr>
          <p:cNvPr id="11" name="20 Rectángulo">
            <a:extLst>
              <a:ext uri="{FF2B5EF4-FFF2-40B4-BE49-F238E27FC236}">
                <a16:creationId xmlns:a16="http://schemas.microsoft.com/office/drawing/2014/main" id="{22CE2EFE-B841-4515-96CA-69930C63BE6A}"/>
              </a:ext>
            </a:extLst>
          </p:cNvPr>
          <p:cNvSpPr/>
          <p:nvPr/>
        </p:nvSpPr>
        <p:spPr>
          <a:xfrm>
            <a:off x="684411" y="1348634"/>
            <a:ext cx="8072437" cy="48172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Clr>
                <a:schemeClr val="tx1">
                  <a:lumMod val="75000"/>
                  <a:lumOff val="25000"/>
                </a:schemeClr>
              </a:buClr>
              <a:buFont typeface="Arial" panose="020B0604020202020204" pitchFamily="34" charset="0"/>
              <a:buChar char="•"/>
              <a:defRPr/>
            </a:pPr>
            <a:r>
              <a:rPr lang="es-MX" sz="1100" b="1" dirty="0" err="1">
                <a:solidFill>
                  <a:schemeClr val="tx1">
                    <a:lumMod val="75000"/>
                    <a:lumOff val="25000"/>
                  </a:schemeClr>
                </a:solidFill>
              </a:rPr>
              <a:t>Trend</a:t>
            </a:r>
            <a:r>
              <a:rPr lang="es-MX" sz="1100" b="1" dirty="0">
                <a:solidFill>
                  <a:schemeClr val="tx1">
                    <a:lumMod val="75000"/>
                    <a:lumOff val="25000"/>
                  </a:schemeClr>
                </a:solidFill>
              </a:rPr>
              <a:t> </a:t>
            </a:r>
            <a:r>
              <a:rPr lang="es-MX" sz="1100" b="1" dirty="0" err="1">
                <a:solidFill>
                  <a:schemeClr val="tx1">
                    <a:lumMod val="75000"/>
                    <a:lumOff val="25000"/>
                  </a:schemeClr>
                </a:solidFill>
              </a:rPr>
              <a:t>Analysis</a:t>
            </a:r>
            <a:r>
              <a:rPr lang="es-MX" sz="1100" b="1" dirty="0">
                <a:solidFill>
                  <a:schemeClr val="tx1">
                    <a:lumMod val="75000"/>
                    <a:lumOff val="25000"/>
                  </a:schemeClr>
                </a:solidFill>
              </a:rPr>
              <a:t> </a:t>
            </a:r>
            <a:r>
              <a:rPr lang="es-MX" sz="1100" b="1" dirty="0" err="1">
                <a:solidFill>
                  <a:schemeClr val="tx1">
                    <a:lumMod val="75000"/>
                    <a:lumOff val="25000"/>
                  </a:schemeClr>
                </a:solidFill>
              </a:rPr>
              <a:t>by</a:t>
            </a:r>
            <a:r>
              <a:rPr lang="es-MX" sz="1100" b="1" dirty="0">
                <a:solidFill>
                  <a:schemeClr val="tx1">
                    <a:lumMod val="75000"/>
                    <a:lumOff val="25000"/>
                  </a:schemeClr>
                </a:solidFill>
              </a:rPr>
              <a:t> 1,000s &amp; </a:t>
            </a:r>
            <a:r>
              <a:rPr lang="es-MX" sz="1100" b="1" dirty="0" err="1">
                <a:solidFill>
                  <a:schemeClr val="tx1">
                    <a:lumMod val="75000"/>
                    <a:lumOff val="25000"/>
                  </a:schemeClr>
                </a:solidFill>
              </a:rPr>
              <a:t>percentage</a:t>
            </a:r>
            <a:r>
              <a:rPr lang="es-MX" sz="1100" b="1" dirty="0">
                <a:solidFill>
                  <a:schemeClr val="tx1">
                    <a:lumMod val="75000"/>
                    <a:lumOff val="25000"/>
                  </a:schemeClr>
                </a:solidFill>
              </a:rPr>
              <a:t> </a:t>
            </a:r>
            <a:r>
              <a:rPr lang="es-MX" sz="1100" b="1" dirty="0" err="1">
                <a:solidFill>
                  <a:schemeClr val="tx1">
                    <a:lumMod val="75000"/>
                    <a:lumOff val="25000"/>
                  </a:schemeClr>
                </a:solidFill>
              </a:rPr>
              <a:t>change</a:t>
            </a:r>
            <a:r>
              <a:rPr lang="es-MX" sz="1100" b="1" dirty="0">
                <a:solidFill>
                  <a:schemeClr val="tx1">
                    <a:lumMod val="75000"/>
                    <a:lumOff val="25000"/>
                  </a:schemeClr>
                </a:solidFill>
              </a:rPr>
              <a:t>.</a:t>
            </a:r>
          </a:p>
          <a:p>
            <a:pPr marL="228600" indent="-228600">
              <a:buClr>
                <a:schemeClr val="tx1">
                  <a:lumMod val="75000"/>
                  <a:lumOff val="25000"/>
                </a:schemeClr>
              </a:buClr>
              <a:buFont typeface="+mj-lt"/>
              <a:buAutoNum type="alphaLcParenR"/>
              <a:defRPr/>
            </a:pPr>
            <a:r>
              <a:rPr lang="en-US" sz="1100" dirty="0">
                <a:solidFill>
                  <a:schemeClr val="tx1">
                    <a:lumMod val="75000"/>
                    <a:lumOff val="25000"/>
                  </a:schemeClr>
                </a:solidFill>
              </a:rPr>
              <a:t>In total numbers, there is an ascending pattern for all Age Ranges. 45-64 group shows the higher population diagnosed in all years.</a:t>
            </a:r>
          </a:p>
          <a:p>
            <a:pPr marL="228600" indent="-228600">
              <a:buClr>
                <a:schemeClr val="tx1">
                  <a:lumMod val="75000"/>
                  <a:lumOff val="25000"/>
                </a:schemeClr>
              </a:buClr>
              <a:buFont typeface="+mj-lt"/>
              <a:buAutoNum type="alphaLcParenR"/>
              <a:defRPr/>
            </a:pPr>
            <a:r>
              <a:rPr lang="en-US" sz="1100" dirty="0">
                <a:solidFill>
                  <a:schemeClr val="tx1">
                    <a:lumMod val="75000"/>
                    <a:lumOff val="25000"/>
                  </a:schemeClr>
                </a:solidFill>
              </a:rPr>
              <a:t>In percentages, there is an ascending pattern for all Age Ranges with exception of 0-44 group which shows a steadier line. </a:t>
            </a:r>
          </a:p>
          <a:p>
            <a:pPr>
              <a:buClr>
                <a:schemeClr val="tx1">
                  <a:lumMod val="75000"/>
                  <a:lumOff val="25000"/>
                </a:schemeClr>
              </a:buClr>
              <a:defRPr/>
            </a:pPr>
            <a:r>
              <a:rPr lang="en-US" sz="1100" dirty="0">
                <a:solidFill>
                  <a:schemeClr val="tx1">
                    <a:lumMod val="75000"/>
                    <a:lumOff val="25000"/>
                  </a:schemeClr>
                </a:solidFill>
                <a:sym typeface="Calibri"/>
              </a:rPr>
              <a:t>        65-74 group has the higher percentual increase close to +75 group. +75 will go over 65-74.</a:t>
            </a:r>
            <a:endParaRPr lang="en-US" sz="1100" dirty="0">
              <a:solidFill>
                <a:schemeClr val="tx1">
                  <a:lumMod val="75000"/>
                  <a:lumOff val="25000"/>
                </a:schemeClr>
              </a:solidFill>
            </a:endParaRPr>
          </a:p>
          <a:p>
            <a:pPr marL="228600" indent="-228600">
              <a:buClr>
                <a:schemeClr val="tx1">
                  <a:lumMod val="75000"/>
                  <a:lumOff val="25000"/>
                </a:schemeClr>
              </a:buClr>
              <a:buFont typeface="+mj-lt"/>
              <a:buAutoNum type="alphaLcParenR"/>
              <a:defRPr/>
            </a:pPr>
            <a:endParaRPr lang="en-US" sz="1100" dirty="0">
              <a:solidFill>
                <a:schemeClr val="tx1">
                  <a:lumMod val="75000"/>
                  <a:lumOff val="25000"/>
                </a:schemeClr>
              </a:solidFill>
            </a:endParaRPr>
          </a:p>
          <a:p>
            <a:pPr marL="228600" indent="-228600">
              <a:buClr>
                <a:schemeClr val="tx1">
                  <a:lumMod val="75000"/>
                  <a:lumOff val="25000"/>
                </a:schemeClr>
              </a:buClr>
              <a:buFont typeface="+mj-lt"/>
              <a:buAutoNum type="alphaLcParenR"/>
              <a:defRPr/>
            </a:pPr>
            <a:endParaRPr lang="es-MX" sz="1100" b="1" dirty="0">
              <a:solidFill>
                <a:schemeClr val="tx1">
                  <a:lumMod val="75000"/>
                  <a:lumOff val="25000"/>
                </a:schemeClr>
              </a:solidFill>
            </a:endParaRPr>
          </a:p>
          <a:p>
            <a:pPr marL="171450" indent="-171450">
              <a:buClr>
                <a:schemeClr val="tx1">
                  <a:lumMod val="75000"/>
                  <a:lumOff val="25000"/>
                </a:schemeClr>
              </a:buClr>
              <a:buFont typeface="Arial" panose="020B0604020202020204" pitchFamily="34" charset="0"/>
              <a:buChar char="•"/>
              <a:defRPr/>
            </a:pPr>
            <a:endParaRPr lang="es-MX" sz="1100" b="1" dirty="0">
              <a:solidFill>
                <a:schemeClr val="tx1">
                  <a:lumMod val="75000"/>
                  <a:lumOff val="25000"/>
                </a:schemeClr>
              </a:solidFill>
            </a:endParaRPr>
          </a:p>
          <a:p>
            <a:pPr marL="171450" indent="-171450">
              <a:buClr>
                <a:schemeClr val="tx1">
                  <a:lumMod val="75000"/>
                  <a:lumOff val="25000"/>
                </a:schemeClr>
              </a:buClr>
              <a:buFont typeface="Arial" panose="020B0604020202020204" pitchFamily="34" charset="0"/>
              <a:buChar char="•"/>
              <a:defRPr/>
            </a:pPr>
            <a:endParaRPr lang="es-MX" sz="1100" b="1" dirty="0">
              <a:solidFill>
                <a:schemeClr val="tx1">
                  <a:lumMod val="75000"/>
                  <a:lumOff val="25000"/>
                </a:schemeClr>
              </a:solidFill>
            </a:endParaRPr>
          </a:p>
          <a:p>
            <a:pPr marL="171450" indent="-171450">
              <a:buClr>
                <a:schemeClr val="tx1">
                  <a:lumMod val="75000"/>
                  <a:lumOff val="25000"/>
                </a:schemeClr>
              </a:buClr>
              <a:buFont typeface="Arial" panose="020B0604020202020204" pitchFamily="34" charset="0"/>
              <a:buChar char="•"/>
              <a:defRPr/>
            </a:pPr>
            <a:endParaRPr lang="es-MX" sz="1100" b="1" dirty="0">
              <a:solidFill>
                <a:schemeClr val="tx1">
                  <a:lumMod val="75000"/>
                  <a:lumOff val="25000"/>
                </a:schemeClr>
              </a:solidFill>
            </a:endParaRPr>
          </a:p>
          <a:p>
            <a:pPr marL="171450" indent="-171450">
              <a:buClr>
                <a:schemeClr val="tx1">
                  <a:lumMod val="75000"/>
                  <a:lumOff val="25000"/>
                </a:schemeClr>
              </a:buClr>
              <a:buFont typeface="Arial" panose="020B0604020202020204" pitchFamily="34" charset="0"/>
              <a:buChar char="•"/>
              <a:defRPr/>
            </a:pPr>
            <a:endParaRPr lang="es-MX" sz="1100" b="1" dirty="0">
              <a:solidFill>
                <a:schemeClr val="tx1">
                  <a:lumMod val="75000"/>
                  <a:lumOff val="25000"/>
                </a:schemeClr>
              </a:solidFill>
            </a:endParaRPr>
          </a:p>
          <a:p>
            <a:pPr marL="171450" indent="-171450">
              <a:buClr>
                <a:schemeClr val="tx1">
                  <a:lumMod val="75000"/>
                  <a:lumOff val="25000"/>
                </a:schemeClr>
              </a:buClr>
              <a:buFont typeface="Arial" panose="020B0604020202020204" pitchFamily="34" charset="0"/>
              <a:buChar char="•"/>
              <a:defRPr/>
            </a:pPr>
            <a:endParaRPr lang="es-MX" sz="1100" b="1" dirty="0">
              <a:solidFill>
                <a:schemeClr val="tx1">
                  <a:lumMod val="75000"/>
                  <a:lumOff val="25000"/>
                </a:schemeClr>
              </a:solidFill>
            </a:endParaRPr>
          </a:p>
          <a:p>
            <a:pPr marL="171450" indent="-171450">
              <a:buClr>
                <a:schemeClr val="tx1">
                  <a:lumMod val="75000"/>
                  <a:lumOff val="25000"/>
                </a:schemeClr>
              </a:buClr>
              <a:buFont typeface="Arial" panose="020B0604020202020204" pitchFamily="34" charset="0"/>
              <a:buChar char="•"/>
              <a:defRPr/>
            </a:pPr>
            <a:endParaRPr lang="es-MX" sz="1100" b="1" dirty="0">
              <a:solidFill>
                <a:schemeClr val="tx1">
                  <a:lumMod val="75000"/>
                  <a:lumOff val="25000"/>
                </a:schemeClr>
              </a:solidFill>
            </a:endParaRPr>
          </a:p>
          <a:p>
            <a:pPr marL="171450" indent="-171450">
              <a:buClr>
                <a:schemeClr val="tx1">
                  <a:lumMod val="75000"/>
                  <a:lumOff val="25000"/>
                </a:schemeClr>
              </a:buClr>
              <a:buFont typeface="Arial" panose="020B0604020202020204" pitchFamily="34" charset="0"/>
              <a:buChar char="•"/>
              <a:defRPr/>
            </a:pPr>
            <a:endParaRPr lang="es-MX" sz="1100" b="1" dirty="0">
              <a:solidFill>
                <a:schemeClr val="tx1">
                  <a:lumMod val="75000"/>
                  <a:lumOff val="25000"/>
                </a:schemeClr>
              </a:solidFill>
            </a:endParaRPr>
          </a:p>
          <a:p>
            <a:pPr marL="171450" indent="-171450">
              <a:buClr>
                <a:schemeClr val="tx1">
                  <a:lumMod val="75000"/>
                  <a:lumOff val="25000"/>
                </a:schemeClr>
              </a:buClr>
              <a:buFont typeface="Arial" panose="020B0604020202020204" pitchFamily="34" charset="0"/>
              <a:buChar char="•"/>
              <a:defRPr/>
            </a:pPr>
            <a:endParaRPr lang="es-MX" sz="1100" b="1" dirty="0">
              <a:solidFill>
                <a:schemeClr val="tx1">
                  <a:lumMod val="75000"/>
                  <a:lumOff val="25000"/>
                </a:schemeClr>
              </a:solidFill>
            </a:endParaRPr>
          </a:p>
          <a:p>
            <a:pPr marL="171450" indent="-171450">
              <a:buClr>
                <a:schemeClr val="tx1">
                  <a:lumMod val="75000"/>
                  <a:lumOff val="25000"/>
                </a:schemeClr>
              </a:buClr>
              <a:buFont typeface="Arial" panose="020B0604020202020204" pitchFamily="34" charset="0"/>
              <a:buChar char="•"/>
              <a:defRPr/>
            </a:pPr>
            <a:endParaRPr lang="es-MX" sz="1100" b="1" dirty="0">
              <a:solidFill>
                <a:schemeClr val="tx1">
                  <a:lumMod val="75000"/>
                  <a:lumOff val="25000"/>
                </a:schemeClr>
              </a:solidFill>
            </a:endParaRPr>
          </a:p>
          <a:p>
            <a:pPr marL="171450" indent="-171450">
              <a:buClr>
                <a:schemeClr val="tx1">
                  <a:lumMod val="75000"/>
                  <a:lumOff val="25000"/>
                </a:schemeClr>
              </a:buClr>
              <a:buFont typeface="Arial" panose="020B0604020202020204" pitchFamily="34" charset="0"/>
              <a:buChar char="•"/>
              <a:defRPr/>
            </a:pPr>
            <a:r>
              <a:rPr lang="es-MX" sz="1100" b="1" dirty="0" err="1">
                <a:solidFill>
                  <a:schemeClr val="tx1">
                    <a:lumMod val="75000"/>
                    <a:lumOff val="25000"/>
                  </a:schemeClr>
                </a:solidFill>
              </a:rPr>
              <a:t>Distribution</a:t>
            </a:r>
            <a:r>
              <a:rPr lang="es-MX" sz="1100" b="1" dirty="0">
                <a:solidFill>
                  <a:schemeClr val="tx1">
                    <a:lumMod val="75000"/>
                    <a:lumOff val="25000"/>
                  </a:schemeClr>
                </a:solidFill>
              </a:rPr>
              <a:t> 2000 &amp; 2017.</a:t>
            </a:r>
          </a:p>
          <a:p>
            <a:pPr marL="228600" indent="-228600">
              <a:buClr>
                <a:schemeClr val="tx1">
                  <a:lumMod val="75000"/>
                  <a:lumOff val="25000"/>
                </a:schemeClr>
              </a:buClr>
              <a:buFont typeface="+mj-lt"/>
              <a:buAutoNum type="alphaLcParenR"/>
              <a:defRPr/>
            </a:pPr>
            <a:r>
              <a:rPr lang="en-US" sz="1100" dirty="0">
                <a:solidFill>
                  <a:schemeClr val="tx1">
                    <a:lumMod val="75000"/>
                    <a:lumOff val="25000"/>
                  </a:schemeClr>
                </a:solidFill>
              </a:rPr>
              <a:t>In the year of 2000, 45-64 Age Range group shows a higher population diagnosed and also in 2017 with more than 40%.</a:t>
            </a:r>
          </a:p>
          <a:p>
            <a:pPr marL="228600" indent="-228600">
              <a:buClr>
                <a:schemeClr val="tx1">
                  <a:lumMod val="75000"/>
                  <a:lumOff val="25000"/>
                </a:schemeClr>
              </a:buClr>
              <a:buFont typeface="+mj-lt"/>
              <a:buAutoNum type="alphaLcParenR"/>
              <a:defRPr/>
            </a:pPr>
            <a:r>
              <a:rPr lang="en-US" sz="1100" dirty="0">
                <a:solidFill>
                  <a:schemeClr val="tx1">
                    <a:lumMod val="75000"/>
                    <a:lumOff val="25000"/>
                  </a:schemeClr>
                </a:solidFill>
              </a:rPr>
              <a:t>18-44 Age Range group drops more than 4% compared with 2000 which increases in 45-64 group.</a:t>
            </a:r>
          </a:p>
          <a:p>
            <a:pPr marL="171450" indent="-171450">
              <a:buClr>
                <a:schemeClr val="tx1">
                  <a:lumMod val="75000"/>
                  <a:lumOff val="25000"/>
                </a:schemeClr>
              </a:buClr>
              <a:buFont typeface="Arial" panose="020B0604020202020204" pitchFamily="34" charset="0"/>
              <a:buChar char="•"/>
              <a:defRPr/>
            </a:pPr>
            <a:endParaRPr lang="en-US" sz="1100" dirty="0">
              <a:solidFill>
                <a:schemeClr val="tx1">
                  <a:lumMod val="75000"/>
                  <a:lumOff val="25000"/>
                </a:schemeClr>
              </a:solidFill>
            </a:endParaRPr>
          </a:p>
          <a:p>
            <a:pPr marL="171450" indent="-171450">
              <a:buClr>
                <a:schemeClr val="tx1">
                  <a:lumMod val="75000"/>
                  <a:lumOff val="25000"/>
                </a:schemeClr>
              </a:buClr>
              <a:buFont typeface="Arial" panose="020B0604020202020204" pitchFamily="34" charset="0"/>
              <a:buChar char="•"/>
              <a:defRPr/>
            </a:pPr>
            <a:endParaRPr lang="en-US" sz="1100" dirty="0">
              <a:solidFill>
                <a:schemeClr val="tx1">
                  <a:lumMod val="75000"/>
                  <a:lumOff val="25000"/>
                </a:schemeClr>
              </a:solidFill>
            </a:endParaRPr>
          </a:p>
          <a:p>
            <a:pPr>
              <a:buClr>
                <a:schemeClr val="tx1">
                  <a:lumMod val="75000"/>
                  <a:lumOff val="25000"/>
                </a:schemeClr>
              </a:buClr>
              <a:defRPr/>
            </a:pPr>
            <a:endParaRPr lang="es-MX" sz="1100" dirty="0">
              <a:solidFill>
                <a:schemeClr val="tx1">
                  <a:lumMod val="75000"/>
                  <a:lumOff val="25000"/>
                </a:schemeClr>
              </a:solidFill>
            </a:endParaRPr>
          </a:p>
          <a:p>
            <a:pPr>
              <a:buClr>
                <a:schemeClr val="tx1">
                  <a:lumMod val="75000"/>
                  <a:lumOff val="25000"/>
                </a:schemeClr>
              </a:buClr>
              <a:defRPr/>
            </a:pPr>
            <a:endParaRPr lang="es-MX" sz="1100" dirty="0">
              <a:solidFill>
                <a:schemeClr val="tx1">
                  <a:lumMod val="75000"/>
                  <a:lumOff val="25000"/>
                </a:schemeClr>
              </a:solidFill>
            </a:endParaRPr>
          </a:p>
        </p:txBody>
      </p:sp>
      <p:pic>
        <p:nvPicPr>
          <p:cNvPr id="1030" name="Picture 6">
            <a:extLst>
              <a:ext uri="{FF2B5EF4-FFF2-40B4-BE49-F238E27FC236}">
                <a16:creationId xmlns:a16="http://schemas.microsoft.com/office/drawing/2014/main" id="{446F759D-2F8D-4A54-BC3B-5E057E8796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6696" y="2148944"/>
            <a:ext cx="5162769" cy="1692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FAA2A41B-3815-47C9-B04B-7B0C4247D1D7}"/>
              </a:ext>
            </a:extLst>
          </p:cNvPr>
          <p:cNvGrpSpPr/>
          <p:nvPr/>
        </p:nvGrpSpPr>
        <p:grpSpPr>
          <a:xfrm>
            <a:off x="2451817" y="4669036"/>
            <a:ext cx="4210982" cy="1440000"/>
            <a:chOff x="2451817" y="4669036"/>
            <a:chExt cx="4210982" cy="1440000"/>
          </a:xfrm>
        </p:grpSpPr>
        <p:pic>
          <p:nvPicPr>
            <p:cNvPr id="1034" name="Picture 10">
              <a:extLst>
                <a:ext uri="{FF2B5EF4-FFF2-40B4-BE49-F238E27FC236}">
                  <a16:creationId xmlns:a16="http://schemas.microsoft.com/office/drawing/2014/main" id="{C8F389AF-0112-484E-A583-56C69A67AB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1817" y="4669036"/>
              <a:ext cx="2119024"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EE8AFE31-64CA-456C-BF9D-38553C52BC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9305" y="4669036"/>
              <a:ext cx="2093494" cy="14400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11421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030"/>
                                        </p:tgtEl>
                                        <p:attrNameLst>
                                          <p:attrName>style.visibility</p:attrName>
                                        </p:attrNameLst>
                                      </p:cBhvr>
                                      <p:to>
                                        <p:strVal val="visible"/>
                                      </p:to>
                                    </p:set>
                                    <p:animEffect transition="in" filter="fade">
                                      <p:cBhvr>
                                        <p:cTn id="10" dur="500"/>
                                        <p:tgtEl>
                                          <p:spTgt spid="1030"/>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p:cNvSpPr/>
          <p:nvPr/>
        </p:nvSpPr>
        <p:spPr>
          <a:xfrm>
            <a:off x="0" y="680135"/>
            <a:ext cx="9144000" cy="54977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 name="14 Pentágono"/>
          <p:cNvSpPr/>
          <p:nvPr/>
        </p:nvSpPr>
        <p:spPr>
          <a:xfrm>
            <a:off x="684411" y="883323"/>
            <a:ext cx="2087562" cy="358775"/>
          </a:xfrm>
          <a:prstGeom prst="homePlate">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MX" sz="1100" b="1" dirty="0">
                <a:solidFill>
                  <a:schemeClr val="bg1"/>
                </a:solidFill>
              </a:rPr>
              <a:t>I. Age</a:t>
            </a:r>
          </a:p>
        </p:txBody>
      </p:sp>
      <p:sp>
        <p:nvSpPr>
          <p:cNvPr id="16" name="15 Cheurón"/>
          <p:cNvSpPr/>
          <p:nvPr/>
        </p:nvSpPr>
        <p:spPr>
          <a:xfrm>
            <a:off x="2627511" y="883323"/>
            <a:ext cx="2089150" cy="358775"/>
          </a:xfrm>
          <a:prstGeom prst="chevron">
            <a:avLst/>
          </a:prstGeom>
          <a:solidFill>
            <a:srgbClr val="94C6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s-MX" sz="1100" b="1" dirty="0">
                <a:solidFill>
                  <a:schemeClr val="bg1"/>
                </a:solidFill>
              </a:rPr>
              <a:t>II. </a:t>
            </a:r>
            <a:r>
              <a:rPr lang="es-MX" sz="1100" b="1" dirty="0" err="1">
                <a:solidFill>
                  <a:schemeClr val="bg1"/>
                </a:solidFill>
              </a:rPr>
              <a:t>Race</a:t>
            </a:r>
            <a:endParaRPr lang="es-MX" sz="1100" b="1" dirty="0">
              <a:solidFill>
                <a:schemeClr val="bg1"/>
              </a:solidFill>
            </a:endParaRPr>
          </a:p>
        </p:txBody>
      </p:sp>
      <p:sp>
        <p:nvSpPr>
          <p:cNvPr id="17" name="16 Cheurón"/>
          <p:cNvSpPr/>
          <p:nvPr/>
        </p:nvSpPr>
        <p:spPr>
          <a:xfrm>
            <a:off x="4572198" y="883323"/>
            <a:ext cx="2087563" cy="358775"/>
          </a:xfrm>
          <a:prstGeom prst="chevron">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s-MX" sz="1100" b="1" dirty="0">
                <a:solidFill>
                  <a:schemeClr val="bg1"/>
                </a:solidFill>
              </a:rPr>
              <a:t>III. </a:t>
            </a:r>
            <a:r>
              <a:rPr lang="es-MX" sz="1100" b="1" dirty="0" err="1">
                <a:solidFill>
                  <a:schemeClr val="bg1"/>
                </a:solidFill>
              </a:rPr>
              <a:t>Education</a:t>
            </a:r>
            <a:endParaRPr lang="es-MX" sz="1100" b="1" dirty="0">
              <a:solidFill>
                <a:schemeClr val="bg1"/>
              </a:solidFill>
            </a:endParaRPr>
          </a:p>
        </p:txBody>
      </p:sp>
      <p:sp>
        <p:nvSpPr>
          <p:cNvPr id="18" name="17 Cheurón"/>
          <p:cNvSpPr/>
          <p:nvPr/>
        </p:nvSpPr>
        <p:spPr>
          <a:xfrm>
            <a:off x="6516886" y="883323"/>
            <a:ext cx="2087562" cy="358775"/>
          </a:xfrm>
          <a:prstGeom prst="chevron">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s-MX" sz="1100" b="1" dirty="0">
                <a:solidFill>
                  <a:schemeClr val="bg1"/>
                </a:solidFill>
              </a:rPr>
              <a:t>IV. </a:t>
            </a:r>
            <a:r>
              <a:rPr lang="es-MX" sz="1100" b="1" dirty="0" err="1">
                <a:solidFill>
                  <a:schemeClr val="bg1"/>
                </a:solidFill>
              </a:rPr>
              <a:t>Gender</a:t>
            </a:r>
            <a:endParaRPr lang="es-MX" sz="1100" b="1" dirty="0">
              <a:solidFill>
                <a:schemeClr val="bg1"/>
              </a:solidFill>
            </a:endParaRPr>
          </a:p>
        </p:txBody>
      </p:sp>
      <p:sp>
        <p:nvSpPr>
          <p:cNvPr id="21" name="20 Rectángulo"/>
          <p:cNvSpPr/>
          <p:nvPr/>
        </p:nvSpPr>
        <p:spPr>
          <a:xfrm>
            <a:off x="1979712" y="1511984"/>
            <a:ext cx="6624736" cy="46538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buClr>
                <a:schemeClr val="tx1">
                  <a:lumMod val="75000"/>
                  <a:lumOff val="25000"/>
                </a:schemeClr>
              </a:buClr>
              <a:defRPr/>
            </a:pPr>
            <a:endParaRPr lang="es-MX" sz="1100" dirty="0">
              <a:solidFill>
                <a:schemeClr val="tx1">
                  <a:lumMod val="75000"/>
                  <a:lumOff val="25000"/>
                </a:schemeClr>
              </a:solidFill>
            </a:endParaRPr>
          </a:p>
        </p:txBody>
      </p:sp>
      <p:pic>
        <p:nvPicPr>
          <p:cNvPr id="22" name="Picture 2" descr="ITESM Artwork – javier arturo rodríguez">
            <a:extLst>
              <a:ext uri="{FF2B5EF4-FFF2-40B4-BE49-F238E27FC236}">
                <a16:creationId xmlns:a16="http://schemas.microsoft.com/office/drawing/2014/main" id="{ABC9E410-CCE9-43D9-BE63-6AA96FAD7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3152" y="199286"/>
            <a:ext cx="1367810" cy="360000"/>
          </a:xfrm>
          <a:prstGeom prst="rect">
            <a:avLst/>
          </a:prstGeom>
          <a:noFill/>
          <a:extLst>
            <a:ext uri="{909E8E84-426E-40DD-AFC4-6F175D3DCCD1}">
              <a14:hiddenFill xmlns:a14="http://schemas.microsoft.com/office/drawing/2010/main">
                <a:solidFill>
                  <a:srgbClr val="FFFFFF"/>
                </a:solidFill>
              </a14:hiddenFill>
            </a:ext>
          </a:extLst>
        </p:spPr>
      </p:pic>
      <p:sp>
        <p:nvSpPr>
          <p:cNvPr id="13" name="20 Rectángulo">
            <a:extLst>
              <a:ext uri="{FF2B5EF4-FFF2-40B4-BE49-F238E27FC236}">
                <a16:creationId xmlns:a16="http://schemas.microsoft.com/office/drawing/2014/main" id="{24079A94-B723-400B-94CE-1EF00F656334}"/>
              </a:ext>
            </a:extLst>
          </p:cNvPr>
          <p:cNvSpPr/>
          <p:nvPr/>
        </p:nvSpPr>
        <p:spPr>
          <a:xfrm>
            <a:off x="684411" y="1348634"/>
            <a:ext cx="8072437" cy="48172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Clr>
                <a:schemeClr val="tx1">
                  <a:lumMod val="75000"/>
                  <a:lumOff val="25000"/>
                </a:schemeClr>
              </a:buClr>
              <a:buFont typeface="Arial" panose="020B0604020202020204" pitchFamily="34" charset="0"/>
              <a:buChar char="•"/>
              <a:defRPr/>
            </a:pPr>
            <a:r>
              <a:rPr lang="es-MX" sz="1100" b="1" dirty="0" err="1">
                <a:solidFill>
                  <a:schemeClr val="tx1">
                    <a:lumMod val="75000"/>
                    <a:lumOff val="25000"/>
                  </a:schemeClr>
                </a:solidFill>
              </a:rPr>
              <a:t>Trend</a:t>
            </a:r>
            <a:r>
              <a:rPr lang="es-MX" sz="1100" b="1" dirty="0">
                <a:solidFill>
                  <a:schemeClr val="tx1">
                    <a:lumMod val="75000"/>
                    <a:lumOff val="25000"/>
                  </a:schemeClr>
                </a:solidFill>
              </a:rPr>
              <a:t> </a:t>
            </a:r>
            <a:r>
              <a:rPr lang="es-MX" sz="1100" b="1" dirty="0" err="1">
                <a:solidFill>
                  <a:schemeClr val="tx1">
                    <a:lumMod val="75000"/>
                    <a:lumOff val="25000"/>
                  </a:schemeClr>
                </a:solidFill>
              </a:rPr>
              <a:t>Analysis</a:t>
            </a:r>
            <a:r>
              <a:rPr lang="es-MX" sz="1100" b="1" dirty="0">
                <a:solidFill>
                  <a:schemeClr val="tx1">
                    <a:lumMod val="75000"/>
                    <a:lumOff val="25000"/>
                  </a:schemeClr>
                </a:solidFill>
              </a:rPr>
              <a:t> </a:t>
            </a:r>
            <a:r>
              <a:rPr lang="es-MX" sz="1100" b="1" dirty="0" err="1">
                <a:solidFill>
                  <a:schemeClr val="tx1">
                    <a:lumMod val="75000"/>
                    <a:lumOff val="25000"/>
                  </a:schemeClr>
                </a:solidFill>
              </a:rPr>
              <a:t>by</a:t>
            </a:r>
            <a:r>
              <a:rPr lang="es-MX" sz="1100" b="1" dirty="0">
                <a:solidFill>
                  <a:schemeClr val="tx1">
                    <a:lumMod val="75000"/>
                    <a:lumOff val="25000"/>
                  </a:schemeClr>
                </a:solidFill>
              </a:rPr>
              <a:t> 1,000s &amp; </a:t>
            </a:r>
            <a:r>
              <a:rPr lang="es-MX" sz="1100" b="1" dirty="0" err="1">
                <a:solidFill>
                  <a:schemeClr val="tx1">
                    <a:lumMod val="75000"/>
                    <a:lumOff val="25000"/>
                  </a:schemeClr>
                </a:solidFill>
              </a:rPr>
              <a:t>percentage</a:t>
            </a:r>
            <a:r>
              <a:rPr lang="es-MX" sz="1100" b="1" dirty="0">
                <a:solidFill>
                  <a:schemeClr val="tx1">
                    <a:lumMod val="75000"/>
                    <a:lumOff val="25000"/>
                  </a:schemeClr>
                </a:solidFill>
              </a:rPr>
              <a:t> </a:t>
            </a:r>
            <a:r>
              <a:rPr lang="es-MX" sz="1100" b="1" dirty="0" err="1">
                <a:solidFill>
                  <a:schemeClr val="tx1">
                    <a:lumMod val="75000"/>
                    <a:lumOff val="25000"/>
                  </a:schemeClr>
                </a:solidFill>
              </a:rPr>
              <a:t>change</a:t>
            </a:r>
            <a:r>
              <a:rPr lang="es-MX" sz="1100" b="1" dirty="0">
                <a:solidFill>
                  <a:schemeClr val="tx1">
                    <a:lumMod val="75000"/>
                    <a:lumOff val="25000"/>
                  </a:schemeClr>
                </a:solidFill>
              </a:rPr>
              <a:t>.</a:t>
            </a:r>
          </a:p>
          <a:p>
            <a:pPr marL="228600" indent="-228600">
              <a:buClr>
                <a:schemeClr val="tx1">
                  <a:lumMod val="75000"/>
                  <a:lumOff val="25000"/>
                </a:schemeClr>
              </a:buClr>
              <a:buFont typeface="+mj-lt"/>
              <a:buAutoNum type="alphaLcParenR"/>
              <a:defRPr/>
            </a:pPr>
            <a:r>
              <a:rPr lang="en-US" sz="1100" dirty="0">
                <a:solidFill>
                  <a:schemeClr val="tx1">
                    <a:lumMod val="75000"/>
                    <a:lumOff val="25000"/>
                  </a:schemeClr>
                </a:solidFill>
              </a:rPr>
              <a:t>In total numbers,  the White race has the higher level of diagnosed diabetes through the years.</a:t>
            </a:r>
          </a:p>
          <a:p>
            <a:pPr marL="228600" indent="-228600">
              <a:buClr>
                <a:schemeClr val="tx1">
                  <a:lumMod val="75000"/>
                  <a:lumOff val="25000"/>
                </a:schemeClr>
              </a:buClr>
              <a:buFont typeface="+mj-lt"/>
              <a:buAutoNum type="alphaLcParenR"/>
              <a:defRPr/>
            </a:pPr>
            <a:r>
              <a:rPr lang="en-US" sz="1100" dirty="0">
                <a:solidFill>
                  <a:schemeClr val="tx1">
                    <a:lumMod val="75000"/>
                    <a:lumOff val="25000"/>
                  </a:schemeClr>
                </a:solidFill>
              </a:rPr>
              <a:t>In percentages, is interesting to observe how Black race has the higher increase proportions vs other races.</a:t>
            </a:r>
          </a:p>
          <a:p>
            <a:pPr marL="171450" indent="-171450">
              <a:buClr>
                <a:schemeClr val="tx1">
                  <a:lumMod val="75000"/>
                  <a:lumOff val="25000"/>
                </a:schemeClr>
              </a:buClr>
              <a:buFont typeface="Arial" panose="020B0604020202020204" pitchFamily="34" charset="0"/>
              <a:buChar char="•"/>
              <a:defRPr/>
            </a:pPr>
            <a:endParaRPr lang="es-MX" sz="1100" b="1" dirty="0">
              <a:solidFill>
                <a:schemeClr val="tx1">
                  <a:lumMod val="75000"/>
                  <a:lumOff val="25000"/>
                </a:schemeClr>
              </a:solidFill>
            </a:endParaRPr>
          </a:p>
          <a:p>
            <a:pPr marL="171450" indent="-171450">
              <a:buClr>
                <a:schemeClr val="tx1">
                  <a:lumMod val="75000"/>
                  <a:lumOff val="25000"/>
                </a:schemeClr>
              </a:buClr>
              <a:buFont typeface="Arial" panose="020B0604020202020204" pitchFamily="34" charset="0"/>
              <a:buChar char="•"/>
              <a:defRPr/>
            </a:pPr>
            <a:endParaRPr lang="es-MX" sz="1100" b="1" dirty="0">
              <a:solidFill>
                <a:schemeClr val="tx1">
                  <a:lumMod val="75000"/>
                  <a:lumOff val="25000"/>
                </a:schemeClr>
              </a:solidFill>
            </a:endParaRPr>
          </a:p>
          <a:p>
            <a:pPr marL="171450" indent="-171450">
              <a:buClr>
                <a:schemeClr val="tx1">
                  <a:lumMod val="75000"/>
                  <a:lumOff val="25000"/>
                </a:schemeClr>
              </a:buClr>
              <a:buFont typeface="Arial" panose="020B0604020202020204" pitchFamily="34" charset="0"/>
              <a:buChar char="•"/>
              <a:defRPr/>
            </a:pPr>
            <a:endParaRPr lang="es-MX" sz="1100" b="1" dirty="0">
              <a:solidFill>
                <a:schemeClr val="tx1">
                  <a:lumMod val="75000"/>
                  <a:lumOff val="25000"/>
                </a:schemeClr>
              </a:solidFill>
            </a:endParaRPr>
          </a:p>
          <a:p>
            <a:pPr marL="171450" indent="-171450">
              <a:buClr>
                <a:schemeClr val="tx1">
                  <a:lumMod val="75000"/>
                  <a:lumOff val="25000"/>
                </a:schemeClr>
              </a:buClr>
              <a:buFont typeface="Arial" panose="020B0604020202020204" pitchFamily="34" charset="0"/>
              <a:buChar char="•"/>
              <a:defRPr/>
            </a:pPr>
            <a:endParaRPr lang="es-MX" sz="1100" b="1" dirty="0">
              <a:solidFill>
                <a:schemeClr val="tx1">
                  <a:lumMod val="75000"/>
                  <a:lumOff val="25000"/>
                </a:schemeClr>
              </a:solidFill>
            </a:endParaRPr>
          </a:p>
          <a:p>
            <a:pPr marL="171450" indent="-171450">
              <a:buClr>
                <a:schemeClr val="tx1">
                  <a:lumMod val="75000"/>
                  <a:lumOff val="25000"/>
                </a:schemeClr>
              </a:buClr>
              <a:buFont typeface="Arial" panose="020B0604020202020204" pitchFamily="34" charset="0"/>
              <a:buChar char="•"/>
              <a:defRPr/>
            </a:pPr>
            <a:endParaRPr lang="es-MX" sz="1100" b="1" dirty="0">
              <a:solidFill>
                <a:schemeClr val="tx1">
                  <a:lumMod val="75000"/>
                  <a:lumOff val="25000"/>
                </a:schemeClr>
              </a:solidFill>
            </a:endParaRPr>
          </a:p>
          <a:p>
            <a:pPr marL="171450" indent="-171450">
              <a:buClr>
                <a:schemeClr val="tx1">
                  <a:lumMod val="75000"/>
                  <a:lumOff val="25000"/>
                </a:schemeClr>
              </a:buClr>
              <a:buFont typeface="Arial" panose="020B0604020202020204" pitchFamily="34" charset="0"/>
              <a:buChar char="•"/>
              <a:defRPr/>
            </a:pPr>
            <a:endParaRPr lang="es-MX" sz="1100" b="1" dirty="0">
              <a:solidFill>
                <a:schemeClr val="tx1">
                  <a:lumMod val="75000"/>
                  <a:lumOff val="25000"/>
                </a:schemeClr>
              </a:solidFill>
            </a:endParaRPr>
          </a:p>
          <a:p>
            <a:pPr marL="171450" indent="-171450">
              <a:buClr>
                <a:schemeClr val="tx1">
                  <a:lumMod val="75000"/>
                  <a:lumOff val="25000"/>
                </a:schemeClr>
              </a:buClr>
              <a:buFont typeface="Arial" panose="020B0604020202020204" pitchFamily="34" charset="0"/>
              <a:buChar char="•"/>
              <a:defRPr/>
            </a:pPr>
            <a:endParaRPr lang="es-MX" sz="1100" b="1" dirty="0">
              <a:solidFill>
                <a:schemeClr val="tx1">
                  <a:lumMod val="75000"/>
                  <a:lumOff val="25000"/>
                </a:schemeClr>
              </a:solidFill>
            </a:endParaRPr>
          </a:p>
          <a:p>
            <a:pPr marL="171450" indent="-171450">
              <a:buClr>
                <a:schemeClr val="tx1">
                  <a:lumMod val="75000"/>
                  <a:lumOff val="25000"/>
                </a:schemeClr>
              </a:buClr>
              <a:buFont typeface="Arial" panose="020B0604020202020204" pitchFamily="34" charset="0"/>
              <a:buChar char="•"/>
              <a:defRPr/>
            </a:pPr>
            <a:endParaRPr lang="es-MX" sz="1100" b="1" dirty="0">
              <a:solidFill>
                <a:schemeClr val="tx1">
                  <a:lumMod val="75000"/>
                  <a:lumOff val="25000"/>
                </a:schemeClr>
              </a:solidFill>
            </a:endParaRPr>
          </a:p>
          <a:p>
            <a:pPr marL="171450" indent="-171450">
              <a:buClr>
                <a:schemeClr val="tx1">
                  <a:lumMod val="75000"/>
                  <a:lumOff val="25000"/>
                </a:schemeClr>
              </a:buClr>
              <a:buFont typeface="Arial" panose="020B0604020202020204" pitchFamily="34" charset="0"/>
              <a:buChar char="•"/>
              <a:defRPr/>
            </a:pPr>
            <a:endParaRPr lang="es-MX" sz="1100" b="1" dirty="0">
              <a:solidFill>
                <a:schemeClr val="tx1">
                  <a:lumMod val="75000"/>
                  <a:lumOff val="25000"/>
                </a:schemeClr>
              </a:solidFill>
            </a:endParaRPr>
          </a:p>
          <a:p>
            <a:pPr marL="171450" indent="-171450">
              <a:buClr>
                <a:schemeClr val="tx1">
                  <a:lumMod val="75000"/>
                  <a:lumOff val="25000"/>
                </a:schemeClr>
              </a:buClr>
              <a:buFont typeface="Arial" panose="020B0604020202020204" pitchFamily="34" charset="0"/>
              <a:buChar char="•"/>
              <a:defRPr/>
            </a:pPr>
            <a:endParaRPr lang="es-MX" sz="1100" b="1" dirty="0">
              <a:solidFill>
                <a:schemeClr val="tx1">
                  <a:lumMod val="75000"/>
                  <a:lumOff val="25000"/>
                </a:schemeClr>
              </a:solidFill>
            </a:endParaRPr>
          </a:p>
          <a:p>
            <a:pPr marL="171450" indent="-171450">
              <a:buClr>
                <a:schemeClr val="tx1">
                  <a:lumMod val="75000"/>
                  <a:lumOff val="25000"/>
                </a:schemeClr>
              </a:buClr>
              <a:buFont typeface="Arial" panose="020B0604020202020204" pitchFamily="34" charset="0"/>
              <a:buChar char="•"/>
              <a:defRPr/>
            </a:pPr>
            <a:endParaRPr lang="es-MX" sz="1100" b="1" dirty="0">
              <a:solidFill>
                <a:schemeClr val="tx1">
                  <a:lumMod val="75000"/>
                  <a:lumOff val="25000"/>
                </a:schemeClr>
              </a:solidFill>
            </a:endParaRPr>
          </a:p>
          <a:p>
            <a:pPr>
              <a:buClr>
                <a:schemeClr val="tx1">
                  <a:lumMod val="75000"/>
                  <a:lumOff val="25000"/>
                </a:schemeClr>
              </a:buClr>
              <a:defRPr/>
            </a:pPr>
            <a:endParaRPr lang="es-MX" sz="1100" b="1" dirty="0">
              <a:solidFill>
                <a:schemeClr val="tx1">
                  <a:lumMod val="75000"/>
                  <a:lumOff val="25000"/>
                </a:schemeClr>
              </a:solidFill>
            </a:endParaRPr>
          </a:p>
          <a:p>
            <a:pPr marL="171450" indent="-171450">
              <a:buClr>
                <a:schemeClr val="tx1">
                  <a:lumMod val="75000"/>
                  <a:lumOff val="25000"/>
                </a:schemeClr>
              </a:buClr>
              <a:buFont typeface="Arial" panose="020B0604020202020204" pitchFamily="34" charset="0"/>
              <a:buChar char="•"/>
              <a:defRPr/>
            </a:pPr>
            <a:r>
              <a:rPr lang="es-MX" sz="1100" b="1" dirty="0">
                <a:solidFill>
                  <a:schemeClr val="tx1">
                    <a:lumMod val="75000"/>
                    <a:lumOff val="25000"/>
                  </a:schemeClr>
                </a:solidFill>
              </a:rPr>
              <a:t>Center </a:t>
            </a:r>
            <a:r>
              <a:rPr lang="es-MX" sz="1100" b="1" dirty="0" err="1">
                <a:solidFill>
                  <a:schemeClr val="tx1">
                    <a:lumMod val="75000"/>
                    <a:lumOff val="25000"/>
                  </a:schemeClr>
                </a:solidFill>
              </a:rPr>
              <a:t>for</a:t>
            </a:r>
            <a:r>
              <a:rPr lang="es-MX" sz="1100" b="1" dirty="0">
                <a:solidFill>
                  <a:schemeClr val="tx1">
                    <a:lumMod val="75000"/>
                    <a:lumOff val="25000"/>
                  </a:schemeClr>
                </a:solidFill>
              </a:rPr>
              <a:t> </a:t>
            </a:r>
            <a:r>
              <a:rPr lang="es-MX" sz="1100" b="1" dirty="0" err="1">
                <a:solidFill>
                  <a:schemeClr val="tx1">
                    <a:lumMod val="75000"/>
                    <a:lumOff val="25000"/>
                  </a:schemeClr>
                </a:solidFill>
              </a:rPr>
              <a:t>Disease</a:t>
            </a:r>
            <a:r>
              <a:rPr lang="es-MX" sz="1100" b="1" dirty="0">
                <a:solidFill>
                  <a:schemeClr val="tx1">
                    <a:lumMod val="75000"/>
                    <a:lumOff val="25000"/>
                  </a:schemeClr>
                </a:solidFill>
              </a:rPr>
              <a:t> Control </a:t>
            </a:r>
            <a:r>
              <a:rPr lang="es-MX" sz="1100" b="1" dirty="0" err="1">
                <a:solidFill>
                  <a:schemeClr val="tx1">
                    <a:lumMod val="75000"/>
                    <a:lumOff val="25000"/>
                  </a:schemeClr>
                </a:solidFill>
              </a:rPr>
              <a:t>recommendations</a:t>
            </a:r>
            <a:r>
              <a:rPr lang="es-MX" sz="1100" b="1" dirty="0">
                <a:solidFill>
                  <a:schemeClr val="tx1">
                    <a:lumMod val="75000"/>
                    <a:lumOff val="25000"/>
                  </a:schemeClr>
                </a:solidFill>
              </a:rPr>
              <a:t> </a:t>
            </a:r>
            <a:r>
              <a:rPr lang="es-MX" sz="1100" b="1" dirty="0" err="1">
                <a:solidFill>
                  <a:schemeClr val="tx1">
                    <a:lumMod val="75000"/>
                    <a:lumOff val="25000"/>
                  </a:schemeClr>
                </a:solidFill>
              </a:rPr>
              <a:t>by</a:t>
            </a:r>
            <a:r>
              <a:rPr lang="es-MX" sz="1100" b="1" dirty="0">
                <a:solidFill>
                  <a:schemeClr val="tx1">
                    <a:lumMod val="75000"/>
                    <a:lumOff val="25000"/>
                  </a:schemeClr>
                </a:solidFill>
              </a:rPr>
              <a:t> </a:t>
            </a:r>
            <a:r>
              <a:rPr lang="es-MX" sz="1100" b="1" dirty="0" err="1">
                <a:solidFill>
                  <a:schemeClr val="tx1">
                    <a:lumMod val="75000"/>
                    <a:lumOff val="25000"/>
                  </a:schemeClr>
                </a:solidFill>
              </a:rPr>
              <a:t>race</a:t>
            </a:r>
            <a:r>
              <a:rPr lang="es-MX" sz="1100" b="1" dirty="0">
                <a:solidFill>
                  <a:schemeClr val="tx1">
                    <a:lumMod val="75000"/>
                    <a:lumOff val="25000"/>
                  </a:schemeClr>
                </a:solidFill>
              </a:rPr>
              <a:t>.</a:t>
            </a:r>
          </a:p>
          <a:p>
            <a:pPr>
              <a:buClr>
                <a:schemeClr val="tx1">
                  <a:lumMod val="75000"/>
                  <a:lumOff val="25000"/>
                </a:schemeClr>
              </a:buClr>
              <a:defRPr/>
            </a:pPr>
            <a:r>
              <a:rPr lang="es-MX" sz="1100" dirty="0" err="1">
                <a:solidFill>
                  <a:schemeClr val="tx1">
                    <a:lumMod val="75000"/>
                    <a:lumOff val="25000"/>
                  </a:schemeClr>
                </a:solidFill>
              </a:rPr>
              <a:t>The</a:t>
            </a:r>
            <a:r>
              <a:rPr lang="es-MX" sz="1100" dirty="0">
                <a:solidFill>
                  <a:schemeClr val="tx1">
                    <a:lumMod val="75000"/>
                    <a:lumOff val="25000"/>
                  </a:schemeClr>
                </a:solidFill>
              </a:rPr>
              <a:t> </a:t>
            </a:r>
            <a:r>
              <a:rPr lang="es-MX" sz="1100" dirty="0" err="1">
                <a:solidFill>
                  <a:schemeClr val="tx1">
                    <a:lumMod val="75000"/>
                    <a:lumOff val="25000"/>
                  </a:schemeClr>
                </a:solidFill>
              </a:rPr>
              <a:t>race</a:t>
            </a:r>
            <a:r>
              <a:rPr lang="es-MX" sz="1100" dirty="0">
                <a:solidFill>
                  <a:schemeClr val="tx1">
                    <a:lumMod val="75000"/>
                    <a:lumOff val="25000"/>
                  </a:schemeClr>
                </a:solidFill>
              </a:rPr>
              <a:t> variable has </a:t>
            </a:r>
            <a:r>
              <a:rPr lang="es-MX" sz="1100" dirty="0" err="1">
                <a:solidFill>
                  <a:schemeClr val="tx1">
                    <a:lumMod val="75000"/>
                    <a:lumOff val="25000"/>
                  </a:schemeClr>
                </a:solidFill>
              </a:rPr>
              <a:t>been</a:t>
            </a:r>
            <a:r>
              <a:rPr lang="es-MX" sz="1100" dirty="0">
                <a:solidFill>
                  <a:schemeClr val="tx1">
                    <a:lumMod val="75000"/>
                    <a:lumOff val="25000"/>
                  </a:schemeClr>
                </a:solidFill>
              </a:rPr>
              <a:t> a </a:t>
            </a:r>
            <a:r>
              <a:rPr lang="es-MX" sz="1100" dirty="0" err="1">
                <a:solidFill>
                  <a:schemeClr val="tx1">
                    <a:lumMod val="75000"/>
                    <a:lumOff val="25000"/>
                  </a:schemeClr>
                </a:solidFill>
              </a:rPr>
              <a:t>key</a:t>
            </a:r>
            <a:r>
              <a:rPr lang="es-MX" sz="1100" dirty="0">
                <a:solidFill>
                  <a:schemeClr val="tx1">
                    <a:lumMod val="75000"/>
                    <a:lumOff val="25000"/>
                  </a:schemeClr>
                </a:solidFill>
              </a:rPr>
              <a:t> factor in a </a:t>
            </a:r>
            <a:r>
              <a:rPr lang="es-MX" sz="1100" dirty="0" err="1">
                <a:solidFill>
                  <a:schemeClr val="tx1">
                    <a:lumMod val="75000"/>
                    <a:lumOff val="25000"/>
                  </a:schemeClr>
                </a:solidFill>
              </a:rPr>
              <a:t>cosmopolitan</a:t>
            </a:r>
            <a:r>
              <a:rPr lang="es-MX" sz="1100" dirty="0">
                <a:solidFill>
                  <a:schemeClr val="tx1">
                    <a:lumMod val="75000"/>
                    <a:lumOff val="25000"/>
                  </a:schemeClr>
                </a:solidFill>
              </a:rPr>
              <a:t> country as US, </a:t>
            </a:r>
            <a:r>
              <a:rPr lang="es-MX" sz="1100" dirty="0" err="1">
                <a:solidFill>
                  <a:schemeClr val="tx1">
                    <a:lumMod val="75000"/>
                    <a:lumOff val="25000"/>
                  </a:schemeClr>
                </a:solidFill>
              </a:rPr>
              <a:t>that</a:t>
            </a:r>
            <a:r>
              <a:rPr lang="es-MX" sz="1100" dirty="0">
                <a:solidFill>
                  <a:schemeClr val="tx1">
                    <a:lumMod val="75000"/>
                    <a:lumOff val="25000"/>
                  </a:schemeClr>
                </a:solidFill>
              </a:rPr>
              <a:t> </a:t>
            </a:r>
            <a:r>
              <a:rPr lang="es-MX" sz="1100" dirty="0" err="1">
                <a:solidFill>
                  <a:schemeClr val="tx1">
                    <a:lumMod val="75000"/>
                    <a:lumOff val="25000"/>
                  </a:schemeClr>
                </a:solidFill>
              </a:rPr>
              <a:t>is</a:t>
            </a:r>
            <a:r>
              <a:rPr lang="es-MX" sz="1100" dirty="0">
                <a:solidFill>
                  <a:schemeClr val="tx1">
                    <a:lumMod val="75000"/>
                    <a:lumOff val="25000"/>
                  </a:schemeClr>
                </a:solidFill>
              </a:rPr>
              <a:t> </a:t>
            </a:r>
            <a:r>
              <a:rPr lang="es-MX" sz="1100" dirty="0" err="1">
                <a:solidFill>
                  <a:schemeClr val="tx1">
                    <a:lumMod val="75000"/>
                    <a:lumOff val="25000"/>
                  </a:schemeClr>
                </a:solidFill>
              </a:rPr>
              <a:t>how</a:t>
            </a:r>
            <a:r>
              <a:rPr lang="es-MX" sz="1100" dirty="0">
                <a:solidFill>
                  <a:schemeClr val="tx1">
                    <a:lumMod val="75000"/>
                    <a:lumOff val="25000"/>
                  </a:schemeClr>
                </a:solidFill>
              </a:rPr>
              <a:t> </a:t>
            </a:r>
            <a:r>
              <a:rPr lang="es-MX" sz="1100" dirty="0" err="1">
                <a:solidFill>
                  <a:schemeClr val="tx1">
                    <a:lumMod val="75000"/>
                    <a:lumOff val="25000"/>
                  </a:schemeClr>
                </a:solidFill>
              </a:rPr>
              <a:t>they</a:t>
            </a:r>
            <a:r>
              <a:rPr lang="es-MX" sz="1100" dirty="0">
                <a:solidFill>
                  <a:schemeClr val="tx1">
                    <a:lumMod val="75000"/>
                    <a:lumOff val="25000"/>
                  </a:schemeClr>
                </a:solidFill>
              </a:rPr>
              <a:t> </a:t>
            </a:r>
            <a:r>
              <a:rPr lang="es-MX" sz="1100" dirty="0" err="1">
                <a:solidFill>
                  <a:schemeClr val="tx1">
                    <a:lumMod val="75000"/>
                    <a:lumOff val="25000"/>
                  </a:schemeClr>
                </a:solidFill>
              </a:rPr>
              <a:t>tend</a:t>
            </a:r>
            <a:r>
              <a:rPr lang="es-MX" sz="1100" dirty="0">
                <a:solidFill>
                  <a:schemeClr val="tx1">
                    <a:lumMod val="75000"/>
                    <a:lumOff val="25000"/>
                  </a:schemeClr>
                </a:solidFill>
              </a:rPr>
              <a:t> </a:t>
            </a:r>
            <a:r>
              <a:rPr lang="es-MX" sz="1100" dirty="0" err="1">
                <a:solidFill>
                  <a:schemeClr val="tx1">
                    <a:lumMod val="75000"/>
                    <a:lumOff val="25000"/>
                  </a:schemeClr>
                </a:solidFill>
              </a:rPr>
              <a:t>to</a:t>
            </a:r>
            <a:r>
              <a:rPr lang="es-MX" sz="1100" dirty="0">
                <a:solidFill>
                  <a:schemeClr val="tx1">
                    <a:lumMod val="75000"/>
                    <a:lumOff val="25000"/>
                  </a:schemeClr>
                </a:solidFill>
              </a:rPr>
              <a:t> </a:t>
            </a:r>
            <a:r>
              <a:rPr lang="es-MX" sz="1100" dirty="0" err="1">
                <a:solidFill>
                  <a:schemeClr val="tx1">
                    <a:lumMod val="75000"/>
                    <a:lumOff val="25000"/>
                  </a:schemeClr>
                </a:solidFill>
              </a:rPr>
              <a:t>develop</a:t>
            </a:r>
            <a:r>
              <a:rPr lang="es-MX" sz="1100" dirty="0">
                <a:solidFill>
                  <a:schemeClr val="tx1">
                    <a:lumMod val="75000"/>
                    <a:lumOff val="25000"/>
                  </a:schemeClr>
                </a:solidFill>
              </a:rPr>
              <a:t> </a:t>
            </a:r>
            <a:r>
              <a:rPr lang="es-MX" sz="1100" dirty="0" err="1">
                <a:solidFill>
                  <a:schemeClr val="tx1">
                    <a:lumMod val="75000"/>
                    <a:lumOff val="25000"/>
                  </a:schemeClr>
                </a:solidFill>
              </a:rPr>
              <a:t>special</a:t>
            </a:r>
            <a:r>
              <a:rPr lang="es-MX" sz="1100" dirty="0">
                <a:solidFill>
                  <a:schemeClr val="tx1">
                    <a:lumMod val="75000"/>
                    <a:lumOff val="25000"/>
                  </a:schemeClr>
                </a:solidFill>
              </a:rPr>
              <a:t> </a:t>
            </a:r>
            <a:r>
              <a:rPr lang="es-MX" sz="1100" dirty="0" err="1">
                <a:solidFill>
                  <a:schemeClr val="tx1">
                    <a:lumMod val="75000"/>
                    <a:lumOff val="25000"/>
                  </a:schemeClr>
                </a:solidFill>
              </a:rPr>
              <a:t>programs</a:t>
            </a:r>
            <a:r>
              <a:rPr lang="es-MX" sz="1100" dirty="0">
                <a:solidFill>
                  <a:schemeClr val="tx1">
                    <a:lumMod val="75000"/>
                    <a:lumOff val="25000"/>
                  </a:schemeClr>
                </a:solidFill>
              </a:rPr>
              <a:t> </a:t>
            </a:r>
            <a:r>
              <a:rPr lang="es-MX" sz="1100" dirty="0" err="1">
                <a:solidFill>
                  <a:schemeClr val="tx1">
                    <a:lumMod val="75000"/>
                    <a:lumOff val="25000"/>
                  </a:schemeClr>
                </a:solidFill>
              </a:rPr>
              <a:t>to</a:t>
            </a:r>
            <a:r>
              <a:rPr lang="es-MX" sz="1100" dirty="0">
                <a:solidFill>
                  <a:schemeClr val="tx1">
                    <a:lumMod val="75000"/>
                    <a:lumOff val="25000"/>
                  </a:schemeClr>
                </a:solidFill>
              </a:rPr>
              <a:t> </a:t>
            </a:r>
            <a:r>
              <a:rPr lang="es-MX" sz="1100" dirty="0" err="1">
                <a:solidFill>
                  <a:schemeClr val="tx1">
                    <a:lumMod val="75000"/>
                    <a:lumOff val="25000"/>
                  </a:schemeClr>
                </a:solidFill>
              </a:rPr>
              <a:t>keep</a:t>
            </a:r>
            <a:r>
              <a:rPr lang="es-MX" sz="1100" dirty="0">
                <a:solidFill>
                  <a:schemeClr val="tx1">
                    <a:lumMod val="75000"/>
                    <a:lumOff val="25000"/>
                  </a:schemeClr>
                </a:solidFill>
              </a:rPr>
              <a:t> control and reduce </a:t>
            </a:r>
            <a:r>
              <a:rPr lang="es-MX" sz="1100" dirty="0" err="1">
                <a:solidFill>
                  <a:schemeClr val="tx1">
                    <a:lumMod val="75000"/>
                    <a:lumOff val="25000"/>
                  </a:schemeClr>
                </a:solidFill>
              </a:rPr>
              <a:t>the</a:t>
            </a:r>
            <a:r>
              <a:rPr lang="es-MX" sz="1100" dirty="0">
                <a:solidFill>
                  <a:schemeClr val="tx1">
                    <a:lumMod val="75000"/>
                    <a:lumOff val="25000"/>
                  </a:schemeClr>
                </a:solidFill>
              </a:rPr>
              <a:t> </a:t>
            </a:r>
            <a:r>
              <a:rPr lang="es-MX" sz="1100" dirty="0" err="1">
                <a:solidFill>
                  <a:schemeClr val="tx1">
                    <a:lumMod val="75000"/>
                    <a:lumOff val="25000"/>
                  </a:schemeClr>
                </a:solidFill>
              </a:rPr>
              <a:t>impact</a:t>
            </a:r>
            <a:r>
              <a:rPr lang="es-MX" sz="1100" dirty="0">
                <a:solidFill>
                  <a:schemeClr val="tx1">
                    <a:lumMod val="75000"/>
                    <a:lumOff val="25000"/>
                  </a:schemeClr>
                </a:solidFill>
              </a:rPr>
              <a:t>. </a:t>
            </a:r>
            <a:r>
              <a:rPr lang="es-MX" sz="1100" dirty="0" err="1">
                <a:solidFill>
                  <a:schemeClr val="tx1">
                    <a:lumMod val="75000"/>
                    <a:lumOff val="25000"/>
                  </a:schemeClr>
                </a:solidFill>
              </a:rPr>
              <a:t>Some</a:t>
            </a:r>
            <a:r>
              <a:rPr lang="es-MX" sz="1100" dirty="0">
                <a:solidFill>
                  <a:schemeClr val="tx1">
                    <a:lumMod val="75000"/>
                    <a:lumOff val="25000"/>
                  </a:schemeClr>
                </a:solidFill>
              </a:rPr>
              <a:t> </a:t>
            </a:r>
            <a:r>
              <a:rPr lang="es-MX" sz="1100" dirty="0" err="1">
                <a:solidFill>
                  <a:schemeClr val="tx1">
                    <a:lumMod val="75000"/>
                    <a:lumOff val="25000"/>
                  </a:schemeClr>
                </a:solidFill>
              </a:rPr>
              <a:t>examples</a:t>
            </a:r>
            <a:r>
              <a:rPr lang="es-MX" sz="1100" dirty="0">
                <a:solidFill>
                  <a:schemeClr val="tx1">
                    <a:lumMod val="75000"/>
                    <a:lumOff val="25000"/>
                  </a:schemeClr>
                </a:solidFill>
              </a:rPr>
              <a:t>:</a:t>
            </a:r>
          </a:p>
          <a:p>
            <a:pPr marL="171450" indent="-171450">
              <a:buClr>
                <a:schemeClr val="tx1">
                  <a:lumMod val="75000"/>
                  <a:lumOff val="25000"/>
                </a:schemeClr>
              </a:buClr>
              <a:buFont typeface="Arial" panose="020B0604020202020204" pitchFamily="34" charset="0"/>
              <a:buChar char="•"/>
              <a:defRPr/>
            </a:pPr>
            <a:endParaRPr lang="es-MX" sz="1100" b="1" dirty="0">
              <a:solidFill>
                <a:schemeClr val="tx1">
                  <a:lumMod val="75000"/>
                  <a:lumOff val="25000"/>
                </a:schemeClr>
              </a:solidFill>
            </a:endParaRPr>
          </a:p>
          <a:p>
            <a:pPr>
              <a:buClr>
                <a:schemeClr val="tx1">
                  <a:lumMod val="75000"/>
                  <a:lumOff val="25000"/>
                </a:schemeClr>
              </a:buClr>
              <a:defRPr/>
            </a:pPr>
            <a:endParaRPr lang="en-US" sz="1100" dirty="0">
              <a:solidFill>
                <a:schemeClr val="tx1">
                  <a:lumMod val="75000"/>
                  <a:lumOff val="25000"/>
                </a:schemeClr>
              </a:solidFill>
            </a:endParaRPr>
          </a:p>
          <a:p>
            <a:pPr marL="171450" indent="-171450">
              <a:buClr>
                <a:schemeClr val="tx1">
                  <a:lumMod val="75000"/>
                  <a:lumOff val="25000"/>
                </a:schemeClr>
              </a:buClr>
              <a:buFont typeface="Arial" panose="020B0604020202020204" pitchFamily="34" charset="0"/>
              <a:buChar char="•"/>
              <a:defRPr/>
            </a:pPr>
            <a:endParaRPr lang="en-US" sz="1100" dirty="0">
              <a:solidFill>
                <a:schemeClr val="tx1">
                  <a:lumMod val="75000"/>
                  <a:lumOff val="25000"/>
                </a:schemeClr>
              </a:solidFill>
            </a:endParaRPr>
          </a:p>
          <a:p>
            <a:pPr>
              <a:buClr>
                <a:schemeClr val="tx1">
                  <a:lumMod val="75000"/>
                  <a:lumOff val="25000"/>
                </a:schemeClr>
              </a:buClr>
              <a:defRPr/>
            </a:pPr>
            <a:endParaRPr lang="es-MX" sz="1100" dirty="0">
              <a:solidFill>
                <a:schemeClr val="tx1">
                  <a:lumMod val="75000"/>
                  <a:lumOff val="25000"/>
                </a:schemeClr>
              </a:solidFill>
            </a:endParaRPr>
          </a:p>
          <a:p>
            <a:pPr>
              <a:buClr>
                <a:schemeClr val="tx1">
                  <a:lumMod val="75000"/>
                  <a:lumOff val="25000"/>
                </a:schemeClr>
              </a:buClr>
              <a:defRPr/>
            </a:pPr>
            <a:endParaRPr lang="es-MX" sz="1100" dirty="0">
              <a:solidFill>
                <a:schemeClr val="tx1">
                  <a:lumMod val="75000"/>
                  <a:lumOff val="25000"/>
                </a:schemeClr>
              </a:solidFill>
            </a:endParaRPr>
          </a:p>
        </p:txBody>
      </p:sp>
      <p:pic>
        <p:nvPicPr>
          <p:cNvPr id="4098" name="Picture 2">
            <a:extLst>
              <a:ext uri="{FF2B5EF4-FFF2-40B4-BE49-F238E27FC236}">
                <a16:creationId xmlns:a16="http://schemas.microsoft.com/office/drawing/2014/main" id="{206E3EFB-323C-45AC-B4CE-BCD5B16154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4288" y="2038917"/>
            <a:ext cx="5400000" cy="1800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A69BA41-C072-4B4C-88D6-56FBEA7B82B2}"/>
              </a:ext>
            </a:extLst>
          </p:cNvPr>
          <p:cNvPicPr>
            <a:picLocks noChangeAspect="1"/>
          </p:cNvPicPr>
          <p:nvPr/>
        </p:nvPicPr>
        <p:blipFill>
          <a:blip r:embed="rId4"/>
          <a:stretch>
            <a:fillRect/>
          </a:stretch>
        </p:blipFill>
        <p:spPr>
          <a:xfrm>
            <a:off x="2971591" y="4418474"/>
            <a:ext cx="3021137" cy="1692000"/>
          </a:xfrm>
          <a:prstGeom prst="rect">
            <a:avLst/>
          </a:prstGeom>
        </p:spPr>
      </p:pic>
    </p:spTree>
    <p:extLst>
      <p:ext uri="{BB962C8B-B14F-4D97-AF65-F5344CB8AC3E}">
        <p14:creationId xmlns:p14="http://schemas.microsoft.com/office/powerpoint/2010/main" val="336628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fade">
                                      <p:cBhvr>
                                        <p:cTn id="10" dur="500"/>
                                        <p:tgtEl>
                                          <p:spTgt spid="4098"/>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p:cNvSpPr/>
          <p:nvPr/>
        </p:nvSpPr>
        <p:spPr>
          <a:xfrm>
            <a:off x="0" y="680135"/>
            <a:ext cx="9144000" cy="54977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 name="14 Pentágono"/>
          <p:cNvSpPr/>
          <p:nvPr/>
        </p:nvSpPr>
        <p:spPr>
          <a:xfrm>
            <a:off x="684411" y="883323"/>
            <a:ext cx="2087562" cy="358775"/>
          </a:xfrm>
          <a:prstGeom prst="homePlate">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MX" sz="1100" b="1" dirty="0">
                <a:solidFill>
                  <a:schemeClr val="bg1"/>
                </a:solidFill>
              </a:rPr>
              <a:t>I. Age</a:t>
            </a:r>
          </a:p>
        </p:txBody>
      </p:sp>
      <p:sp>
        <p:nvSpPr>
          <p:cNvPr id="16" name="15 Cheurón"/>
          <p:cNvSpPr/>
          <p:nvPr/>
        </p:nvSpPr>
        <p:spPr>
          <a:xfrm>
            <a:off x="2627511" y="883323"/>
            <a:ext cx="2089150" cy="358775"/>
          </a:xfrm>
          <a:prstGeom prst="chevron">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s-MX" sz="1100" b="1" dirty="0">
                <a:solidFill>
                  <a:schemeClr val="bg1"/>
                </a:solidFill>
              </a:rPr>
              <a:t>II. </a:t>
            </a:r>
            <a:r>
              <a:rPr lang="es-MX" sz="1100" b="1" dirty="0" err="1">
                <a:solidFill>
                  <a:schemeClr val="bg1"/>
                </a:solidFill>
              </a:rPr>
              <a:t>Race</a:t>
            </a:r>
            <a:endParaRPr lang="es-MX" sz="1100" b="1" dirty="0">
              <a:solidFill>
                <a:schemeClr val="bg1"/>
              </a:solidFill>
            </a:endParaRPr>
          </a:p>
        </p:txBody>
      </p:sp>
      <p:sp>
        <p:nvSpPr>
          <p:cNvPr id="17" name="16 Cheurón"/>
          <p:cNvSpPr/>
          <p:nvPr/>
        </p:nvSpPr>
        <p:spPr>
          <a:xfrm>
            <a:off x="4572198" y="883323"/>
            <a:ext cx="2087563" cy="358775"/>
          </a:xfrm>
          <a:prstGeom prst="chevron">
            <a:avLst/>
          </a:prstGeom>
          <a:solidFill>
            <a:srgbClr val="94C6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s-MX" sz="1100" b="1" dirty="0">
                <a:solidFill>
                  <a:schemeClr val="bg1"/>
                </a:solidFill>
              </a:rPr>
              <a:t>III. </a:t>
            </a:r>
            <a:r>
              <a:rPr lang="es-MX" sz="1100" b="1" dirty="0" err="1">
                <a:solidFill>
                  <a:schemeClr val="bg1"/>
                </a:solidFill>
              </a:rPr>
              <a:t>Education</a:t>
            </a:r>
            <a:endParaRPr lang="es-MX" sz="1100" b="1" dirty="0">
              <a:solidFill>
                <a:schemeClr val="bg1"/>
              </a:solidFill>
            </a:endParaRPr>
          </a:p>
        </p:txBody>
      </p:sp>
      <p:sp>
        <p:nvSpPr>
          <p:cNvPr id="18" name="17 Cheurón"/>
          <p:cNvSpPr/>
          <p:nvPr/>
        </p:nvSpPr>
        <p:spPr>
          <a:xfrm>
            <a:off x="6516886" y="883323"/>
            <a:ext cx="2087562" cy="358775"/>
          </a:xfrm>
          <a:prstGeom prst="chevron">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s-MX" sz="1100" b="1" dirty="0">
                <a:solidFill>
                  <a:schemeClr val="bg1"/>
                </a:solidFill>
              </a:rPr>
              <a:t>IV. </a:t>
            </a:r>
            <a:r>
              <a:rPr lang="es-MX" sz="1100" b="1" dirty="0" err="1">
                <a:solidFill>
                  <a:schemeClr val="bg1"/>
                </a:solidFill>
              </a:rPr>
              <a:t>Gender</a:t>
            </a:r>
            <a:endParaRPr lang="es-MX" sz="1100" b="1" dirty="0">
              <a:solidFill>
                <a:schemeClr val="bg1"/>
              </a:solidFill>
            </a:endParaRPr>
          </a:p>
        </p:txBody>
      </p:sp>
      <p:sp>
        <p:nvSpPr>
          <p:cNvPr id="21" name="20 Rectángulo"/>
          <p:cNvSpPr/>
          <p:nvPr/>
        </p:nvSpPr>
        <p:spPr>
          <a:xfrm>
            <a:off x="1979712" y="1511984"/>
            <a:ext cx="6624736" cy="46538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buClr>
                <a:schemeClr val="tx1">
                  <a:lumMod val="75000"/>
                  <a:lumOff val="25000"/>
                </a:schemeClr>
              </a:buClr>
              <a:defRPr/>
            </a:pPr>
            <a:endParaRPr lang="es-MX" sz="1100" dirty="0">
              <a:solidFill>
                <a:schemeClr val="tx1">
                  <a:lumMod val="75000"/>
                  <a:lumOff val="25000"/>
                </a:schemeClr>
              </a:solidFill>
            </a:endParaRPr>
          </a:p>
        </p:txBody>
      </p:sp>
      <p:pic>
        <p:nvPicPr>
          <p:cNvPr id="22" name="Picture 2" descr="ITESM Artwork – javier arturo rodríguez">
            <a:extLst>
              <a:ext uri="{FF2B5EF4-FFF2-40B4-BE49-F238E27FC236}">
                <a16:creationId xmlns:a16="http://schemas.microsoft.com/office/drawing/2014/main" id="{ABC9E410-CCE9-43D9-BE63-6AA96FAD7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3152" y="199286"/>
            <a:ext cx="1367810" cy="360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E6A9AE25-DAA6-4A22-B5F3-D2C0264FC92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692" r="10208"/>
          <a:stretch/>
        </p:blipFill>
        <p:spPr bwMode="auto">
          <a:xfrm>
            <a:off x="2949852" y="4629219"/>
            <a:ext cx="1622148" cy="1440000"/>
          </a:xfrm>
          <a:prstGeom prst="rect">
            <a:avLst/>
          </a:prstGeom>
          <a:solidFill>
            <a:schemeClr val="bg1"/>
          </a:solidFill>
        </p:spPr>
      </p:pic>
      <p:pic>
        <p:nvPicPr>
          <p:cNvPr id="2050" name="Picture 2">
            <a:extLst>
              <a:ext uri="{FF2B5EF4-FFF2-40B4-BE49-F238E27FC236}">
                <a16:creationId xmlns:a16="http://schemas.microsoft.com/office/drawing/2014/main" id="{63B27596-CC75-4453-89B2-1443EBEA674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013" r="10042"/>
          <a:stretch/>
        </p:blipFill>
        <p:spPr bwMode="auto">
          <a:xfrm>
            <a:off x="4572000" y="4628705"/>
            <a:ext cx="1640430" cy="1440000"/>
          </a:xfrm>
          <a:prstGeom prst="rect">
            <a:avLst/>
          </a:prstGeom>
          <a:solidFill>
            <a:schemeClr val="bg1"/>
          </a:solidFill>
        </p:spPr>
      </p:pic>
      <p:sp>
        <p:nvSpPr>
          <p:cNvPr id="11" name="20 Rectángulo">
            <a:extLst>
              <a:ext uri="{FF2B5EF4-FFF2-40B4-BE49-F238E27FC236}">
                <a16:creationId xmlns:a16="http://schemas.microsoft.com/office/drawing/2014/main" id="{578CD956-F49B-4B93-B2ED-90459D3F03DF}"/>
              </a:ext>
            </a:extLst>
          </p:cNvPr>
          <p:cNvSpPr/>
          <p:nvPr/>
        </p:nvSpPr>
        <p:spPr>
          <a:xfrm>
            <a:off x="684411" y="1348634"/>
            <a:ext cx="8072437" cy="46538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Clr>
                <a:schemeClr val="tx1">
                  <a:lumMod val="75000"/>
                  <a:lumOff val="25000"/>
                </a:schemeClr>
              </a:buClr>
              <a:buFont typeface="Arial" panose="020B0604020202020204" pitchFamily="34" charset="0"/>
              <a:buChar char="•"/>
              <a:defRPr/>
            </a:pPr>
            <a:r>
              <a:rPr lang="es-MX" sz="1100" b="1" dirty="0" err="1">
                <a:solidFill>
                  <a:schemeClr val="tx1">
                    <a:lumMod val="75000"/>
                    <a:lumOff val="25000"/>
                  </a:schemeClr>
                </a:solidFill>
              </a:rPr>
              <a:t>Trend</a:t>
            </a:r>
            <a:r>
              <a:rPr lang="es-MX" sz="1100" b="1" dirty="0">
                <a:solidFill>
                  <a:schemeClr val="tx1">
                    <a:lumMod val="75000"/>
                    <a:lumOff val="25000"/>
                  </a:schemeClr>
                </a:solidFill>
              </a:rPr>
              <a:t> </a:t>
            </a:r>
            <a:r>
              <a:rPr lang="es-MX" sz="1100" b="1" dirty="0" err="1">
                <a:solidFill>
                  <a:schemeClr val="tx1">
                    <a:lumMod val="75000"/>
                    <a:lumOff val="25000"/>
                  </a:schemeClr>
                </a:solidFill>
              </a:rPr>
              <a:t>Analysis</a:t>
            </a:r>
            <a:r>
              <a:rPr lang="es-MX" sz="1100" b="1" dirty="0">
                <a:solidFill>
                  <a:schemeClr val="tx1">
                    <a:lumMod val="75000"/>
                    <a:lumOff val="25000"/>
                  </a:schemeClr>
                </a:solidFill>
              </a:rPr>
              <a:t> </a:t>
            </a:r>
            <a:r>
              <a:rPr lang="es-MX" sz="1100" b="1" dirty="0" err="1">
                <a:solidFill>
                  <a:schemeClr val="tx1">
                    <a:lumMod val="75000"/>
                    <a:lumOff val="25000"/>
                  </a:schemeClr>
                </a:solidFill>
              </a:rPr>
              <a:t>by</a:t>
            </a:r>
            <a:r>
              <a:rPr lang="es-MX" sz="1100" b="1" dirty="0">
                <a:solidFill>
                  <a:schemeClr val="tx1">
                    <a:lumMod val="75000"/>
                    <a:lumOff val="25000"/>
                  </a:schemeClr>
                </a:solidFill>
              </a:rPr>
              <a:t> 1,000s &amp; </a:t>
            </a:r>
            <a:r>
              <a:rPr lang="es-MX" sz="1100" b="1" dirty="0" err="1">
                <a:solidFill>
                  <a:schemeClr val="tx1">
                    <a:lumMod val="75000"/>
                    <a:lumOff val="25000"/>
                  </a:schemeClr>
                </a:solidFill>
              </a:rPr>
              <a:t>percentage</a:t>
            </a:r>
            <a:r>
              <a:rPr lang="es-MX" sz="1100" b="1" dirty="0">
                <a:solidFill>
                  <a:schemeClr val="tx1">
                    <a:lumMod val="75000"/>
                    <a:lumOff val="25000"/>
                  </a:schemeClr>
                </a:solidFill>
              </a:rPr>
              <a:t> </a:t>
            </a:r>
            <a:r>
              <a:rPr lang="es-MX" sz="1100" b="1" dirty="0" err="1">
                <a:solidFill>
                  <a:schemeClr val="tx1">
                    <a:lumMod val="75000"/>
                    <a:lumOff val="25000"/>
                  </a:schemeClr>
                </a:solidFill>
              </a:rPr>
              <a:t>change</a:t>
            </a:r>
            <a:r>
              <a:rPr lang="es-MX" sz="1100" b="1" dirty="0">
                <a:solidFill>
                  <a:schemeClr val="tx1">
                    <a:lumMod val="75000"/>
                    <a:lumOff val="25000"/>
                  </a:schemeClr>
                </a:solidFill>
              </a:rPr>
              <a:t>.</a:t>
            </a:r>
          </a:p>
          <a:p>
            <a:pPr marL="228600" indent="-228600">
              <a:buClr>
                <a:schemeClr val="tx1">
                  <a:lumMod val="75000"/>
                  <a:lumOff val="25000"/>
                </a:schemeClr>
              </a:buClr>
              <a:buFont typeface="+mj-lt"/>
              <a:buAutoNum type="alphaLcParenR"/>
              <a:defRPr/>
            </a:pPr>
            <a:r>
              <a:rPr lang="en-US" sz="1100" dirty="0">
                <a:solidFill>
                  <a:schemeClr val="tx1">
                    <a:lumMod val="75000"/>
                    <a:lumOff val="25000"/>
                  </a:schemeClr>
                </a:solidFill>
              </a:rPr>
              <a:t>In total numbers, for High School levels,  Basic Education cases don´t grow as much as Superior levels of education.</a:t>
            </a:r>
          </a:p>
          <a:p>
            <a:pPr marL="228600" indent="-228600">
              <a:buClr>
                <a:schemeClr val="tx1">
                  <a:lumMod val="75000"/>
                  <a:lumOff val="25000"/>
                </a:schemeClr>
              </a:buClr>
              <a:buFont typeface="+mj-lt"/>
              <a:buAutoNum type="alphaLcParenR"/>
              <a:defRPr/>
            </a:pPr>
            <a:r>
              <a:rPr lang="en-US" sz="1100" dirty="0">
                <a:solidFill>
                  <a:schemeClr val="tx1">
                    <a:lumMod val="75000"/>
                    <a:lumOff val="25000"/>
                  </a:schemeClr>
                </a:solidFill>
              </a:rPr>
              <a:t>In percentages, from year to year the more advanced percentage growth is for Basic Education, but approximately they all keep growing the same.</a:t>
            </a:r>
            <a:endParaRPr lang="es-MX" sz="1100" b="1" dirty="0">
              <a:solidFill>
                <a:schemeClr val="tx1">
                  <a:lumMod val="75000"/>
                  <a:lumOff val="25000"/>
                </a:schemeClr>
              </a:solidFill>
            </a:endParaRPr>
          </a:p>
          <a:p>
            <a:pPr marL="171450" indent="-171450">
              <a:buClr>
                <a:schemeClr val="tx1">
                  <a:lumMod val="75000"/>
                  <a:lumOff val="25000"/>
                </a:schemeClr>
              </a:buClr>
              <a:buFont typeface="Arial" panose="020B0604020202020204" pitchFamily="34" charset="0"/>
              <a:buChar char="•"/>
              <a:defRPr/>
            </a:pPr>
            <a:endParaRPr lang="es-MX" sz="1100" b="1" dirty="0">
              <a:solidFill>
                <a:schemeClr val="tx1">
                  <a:lumMod val="75000"/>
                  <a:lumOff val="25000"/>
                </a:schemeClr>
              </a:solidFill>
            </a:endParaRPr>
          </a:p>
          <a:p>
            <a:pPr marL="171450" indent="-171450">
              <a:buClr>
                <a:schemeClr val="tx1">
                  <a:lumMod val="75000"/>
                  <a:lumOff val="25000"/>
                </a:schemeClr>
              </a:buClr>
              <a:buFont typeface="Arial" panose="020B0604020202020204" pitchFamily="34" charset="0"/>
              <a:buChar char="•"/>
              <a:defRPr/>
            </a:pPr>
            <a:endParaRPr lang="es-MX" sz="1100" b="1" dirty="0">
              <a:solidFill>
                <a:schemeClr val="tx1">
                  <a:lumMod val="75000"/>
                  <a:lumOff val="25000"/>
                </a:schemeClr>
              </a:solidFill>
            </a:endParaRPr>
          </a:p>
          <a:p>
            <a:pPr marL="171450" indent="-171450">
              <a:buClr>
                <a:schemeClr val="tx1">
                  <a:lumMod val="75000"/>
                  <a:lumOff val="25000"/>
                </a:schemeClr>
              </a:buClr>
              <a:buFont typeface="Arial" panose="020B0604020202020204" pitchFamily="34" charset="0"/>
              <a:buChar char="•"/>
              <a:defRPr/>
            </a:pPr>
            <a:endParaRPr lang="es-MX" sz="1100" b="1" dirty="0">
              <a:solidFill>
                <a:schemeClr val="tx1">
                  <a:lumMod val="75000"/>
                  <a:lumOff val="25000"/>
                </a:schemeClr>
              </a:solidFill>
            </a:endParaRPr>
          </a:p>
          <a:p>
            <a:pPr marL="171450" indent="-171450">
              <a:buClr>
                <a:schemeClr val="tx1">
                  <a:lumMod val="75000"/>
                  <a:lumOff val="25000"/>
                </a:schemeClr>
              </a:buClr>
              <a:buFont typeface="Arial" panose="020B0604020202020204" pitchFamily="34" charset="0"/>
              <a:buChar char="•"/>
              <a:defRPr/>
            </a:pPr>
            <a:endParaRPr lang="es-MX" sz="1100" b="1" dirty="0">
              <a:solidFill>
                <a:schemeClr val="tx1">
                  <a:lumMod val="75000"/>
                  <a:lumOff val="25000"/>
                </a:schemeClr>
              </a:solidFill>
            </a:endParaRPr>
          </a:p>
          <a:p>
            <a:pPr marL="171450" indent="-171450">
              <a:buClr>
                <a:schemeClr val="tx1">
                  <a:lumMod val="75000"/>
                  <a:lumOff val="25000"/>
                </a:schemeClr>
              </a:buClr>
              <a:buFont typeface="Arial" panose="020B0604020202020204" pitchFamily="34" charset="0"/>
              <a:buChar char="•"/>
              <a:defRPr/>
            </a:pPr>
            <a:endParaRPr lang="es-MX" sz="1100" b="1" dirty="0">
              <a:solidFill>
                <a:schemeClr val="tx1">
                  <a:lumMod val="75000"/>
                  <a:lumOff val="25000"/>
                </a:schemeClr>
              </a:solidFill>
            </a:endParaRPr>
          </a:p>
          <a:p>
            <a:pPr marL="171450" indent="-171450">
              <a:buClr>
                <a:schemeClr val="tx1">
                  <a:lumMod val="75000"/>
                  <a:lumOff val="25000"/>
                </a:schemeClr>
              </a:buClr>
              <a:buFont typeface="Arial" panose="020B0604020202020204" pitchFamily="34" charset="0"/>
              <a:buChar char="•"/>
              <a:defRPr/>
            </a:pPr>
            <a:endParaRPr lang="es-MX" sz="1100" b="1" dirty="0">
              <a:solidFill>
                <a:schemeClr val="tx1">
                  <a:lumMod val="75000"/>
                  <a:lumOff val="25000"/>
                </a:schemeClr>
              </a:solidFill>
            </a:endParaRPr>
          </a:p>
          <a:p>
            <a:pPr marL="171450" indent="-171450">
              <a:buClr>
                <a:schemeClr val="tx1">
                  <a:lumMod val="75000"/>
                  <a:lumOff val="25000"/>
                </a:schemeClr>
              </a:buClr>
              <a:buFont typeface="Arial" panose="020B0604020202020204" pitchFamily="34" charset="0"/>
              <a:buChar char="•"/>
              <a:defRPr/>
            </a:pPr>
            <a:endParaRPr lang="es-MX" sz="1100" b="1" dirty="0">
              <a:solidFill>
                <a:schemeClr val="tx1">
                  <a:lumMod val="75000"/>
                  <a:lumOff val="25000"/>
                </a:schemeClr>
              </a:solidFill>
            </a:endParaRPr>
          </a:p>
          <a:p>
            <a:pPr marL="171450" indent="-171450">
              <a:buClr>
                <a:schemeClr val="tx1">
                  <a:lumMod val="75000"/>
                  <a:lumOff val="25000"/>
                </a:schemeClr>
              </a:buClr>
              <a:buFont typeface="Arial" panose="020B0604020202020204" pitchFamily="34" charset="0"/>
              <a:buChar char="•"/>
              <a:defRPr/>
            </a:pPr>
            <a:endParaRPr lang="es-MX" sz="1100" b="1" dirty="0">
              <a:solidFill>
                <a:schemeClr val="tx1">
                  <a:lumMod val="75000"/>
                  <a:lumOff val="25000"/>
                </a:schemeClr>
              </a:solidFill>
            </a:endParaRPr>
          </a:p>
          <a:p>
            <a:pPr marL="171450" indent="-171450">
              <a:buClr>
                <a:schemeClr val="tx1">
                  <a:lumMod val="75000"/>
                  <a:lumOff val="25000"/>
                </a:schemeClr>
              </a:buClr>
              <a:buFont typeface="Arial" panose="020B0604020202020204" pitchFamily="34" charset="0"/>
              <a:buChar char="•"/>
              <a:defRPr/>
            </a:pPr>
            <a:endParaRPr lang="es-MX" sz="1100" b="1" dirty="0">
              <a:solidFill>
                <a:schemeClr val="tx1">
                  <a:lumMod val="75000"/>
                  <a:lumOff val="25000"/>
                </a:schemeClr>
              </a:solidFill>
            </a:endParaRPr>
          </a:p>
          <a:p>
            <a:pPr marL="171450" indent="-171450">
              <a:buClr>
                <a:schemeClr val="tx1">
                  <a:lumMod val="75000"/>
                  <a:lumOff val="25000"/>
                </a:schemeClr>
              </a:buClr>
              <a:buFont typeface="Arial" panose="020B0604020202020204" pitchFamily="34" charset="0"/>
              <a:buChar char="•"/>
              <a:defRPr/>
            </a:pPr>
            <a:endParaRPr lang="es-MX" sz="1100" b="1" dirty="0">
              <a:solidFill>
                <a:schemeClr val="tx1">
                  <a:lumMod val="75000"/>
                  <a:lumOff val="25000"/>
                </a:schemeClr>
              </a:solidFill>
            </a:endParaRPr>
          </a:p>
          <a:p>
            <a:pPr marL="171450" indent="-171450">
              <a:buClr>
                <a:schemeClr val="tx1">
                  <a:lumMod val="75000"/>
                  <a:lumOff val="25000"/>
                </a:schemeClr>
              </a:buClr>
              <a:buFont typeface="Arial" panose="020B0604020202020204" pitchFamily="34" charset="0"/>
              <a:buChar char="•"/>
              <a:defRPr/>
            </a:pPr>
            <a:endParaRPr lang="es-MX" sz="1100" b="1" dirty="0">
              <a:solidFill>
                <a:schemeClr val="tx1">
                  <a:lumMod val="75000"/>
                  <a:lumOff val="25000"/>
                </a:schemeClr>
              </a:solidFill>
            </a:endParaRPr>
          </a:p>
          <a:p>
            <a:pPr marL="171450" indent="-171450">
              <a:buClr>
                <a:schemeClr val="tx1">
                  <a:lumMod val="75000"/>
                  <a:lumOff val="25000"/>
                </a:schemeClr>
              </a:buClr>
              <a:buFont typeface="Arial" panose="020B0604020202020204" pitchFamily="34" charset="0"/>
              <a:buChar char="•"/>
              <a:defRPr/>
            </a:pPr>
            <a:endParaRPr lang="es-MX" sz="1100" b="1" dirty="0">
              <a:solidFill>
                <a:schemeClr val="tx1">
                  <a:lumMod val="75000"/>
                  <a:lumOff val="25000"/>
                </a:schemeClr>
              </a:solidFill>
            </a:endParaRPr>
          </a:p>
          <a:p>
            <a:pPr marL="171450" indent="-171450">
              <a:buClr>
                <a:schemeClr val="tx1">
                  <a:lumMod val="75000"/>
                  <a:lumOff val="25000"/>
                </a:schemeClr>
              </a:buClr>
              <a:buFont typeface="Arial" panose="020B0604020202020204" pitchFamily="34" charset="0"/>
              <a:buChar char="•"/>
              <a:defRPr/>
            </a:pPr>
            <a:r>
              <a:rPr lang="es-MX" sz="1100" b="1" dirty="0" err="1">
                <a:solidFill>
                  <a:schemeClr val="tx1">
                    <a:lumMod val="75000"/>
                    <a:lumOff val="25000"/>
                  </a:schemeClr>
                </a:solidFill>
              </a:rPr>
              <a:t>Distribution</a:t>
            </a:r>
            <a:r>
              <a:rPr lang="es-MX" sz="1100" b="1" dirty="0">
                <a:solidFill>
                  <a:schemeClr val="tx1">
                    <a:lumMod val="75000"/>
                    <a:lumOff val="25000"/>
                  </a:schemeClr>
                </a:solidFill>
              </a:rPr>
              <a:t> 2000 &amp; 2017.</a:t>
            </a:r>
          </a:p>
          <a:p>
            <a:pPr marL="228600" indent="-228600">
              <a:buClr>
                <a:schemeClr val="tx1">
                  <a:lumMod val="75000"/>
                  <a:lumOff val="25000"/>
                </a:schemeClr>
              </a:buClr>
              <a:buFont typeface="+mj-lt"/>
              <a:buAutoNum type="alphaLcParenR"/>
              <a:defRPr/>
            </a:pPr>
            <a:r>
              <a:rPr lang="en-US" sz="1100" dirty="0">
                <a:solidFill>
                  <a:schemeClr val="tx1">
                    <a:lumMod val="75000"/>
                    <a:lumOff val="25000"/>
                  </a:schemeClr>
                </a:solidFill>
              </a:rPr>
              <a:t>In the year of 2017, superior to high school levels have more than half of the cases of Diabetes. </a:t>
            </a:r>
          </a:p>
          <a:p>
            <a:pPr marL="171450" indent="-171450">
              <a:buClr>
                <a:schemeClr val="tx1">
                  <a:lumMod val="75000"/>
                  <a:lumOff val="25000"/>
                </a:schemeClr>
              </a:buClr>
              <a:buFont typeface="Arial" panose="020B0604020202020204" pitchFamily="34" charset="0"/>
              <a:buChar char="•"/>
              <a:defRPr/>
            </a:pPr>
            <a:endParaRPr lang="en-US" sz="1100" dirty="0">
              <a:solidFill>
                <a:schemeClr val="tx1">
                  <a:lumMod val="75000"/>
                  <a:lumOff val="25000"/>
                </a:schemeClr>
              </a:solidFill>
            </a:endParaRPr>
          </a:p>
          <a:p>
            <a:pPr>
              <a:buClr>
                <a:schemeClr val="tx1">
                  <a:lumMod val="75000"/>
                  <a:lumOff val="25000"/>
                </a:schemeClr>
              </a:buClr>
              <a:defRPr/>
            </a:pPr>
            <a:endParaRPr lang="es-MX" sz="1100" dirty="0">
              <a:solidFill>
                <a:schemeClr val="tx1">
                  <a:lumMod val="75000"/>
                  <a:lumOff val="25000"/>
                </a:schemeClr>
              </a:solidFill>
            </a:endParaRPr>
          </a:p>
          <a:p>
            <a:pPr>
              <a:buClr>
                <a:schemeClr val="tx1">
                  <a:lumMod val="75000"/>
                  <a:lumOff val="25000"/>
                </a:schemeClr>
              </a:buClr>
              <a:defRPr/>
            </a:pPr>
            <a:endParaRPr lang="es-MX" sz="1100" dirty="0">
              <a:solidFill>
                <a:schemeClr val="tx1">
                  <a:lumMod val="75000"/>
                  <a:lumOff val="25000"/>
                </a:schemeClr>
              </a:solidFill>
            </a:endParaRPr>
          </a:p>
        </p:txBody>
      </p:sp>
      <p:pic>
        <p:nvPicPr>
          <p:cNvPr id="2052" name="Picture 4">
            <a:extLst>
              <a:ext uri="{FF2B5EF4-FFF2-40B4-BE49-F238E27FC236}">
                <a16:creationId xmlns:a16="http://schemas.microsoft.com/office/drawing/2014/main" id="{FC7AF8A9-FB24-46F5-B75A-D186E17C6C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8192" y="2149700"/>
            <a:ext cx="5400000" cy="1800000"/>
          </a:xfrm>
          <a:prstGeom prst="rect">
            <a:avLst/>
          </a:prstGeom>
          <a:solidFill>
            <a:schemeClr val="bg1"/>
          </a:solidFill>
        </p:spPr>
      </p:pic>
    </p:spTree>
    <p:extLst>
      <p:ext uri="{BB962C8B-B14F-4D97-AF65-F5344CB8AC3E}">
        <p14:creationId xmlns:p14="http://schemas.microsoft.com/office/powerpoint/2010/main" val="1827468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2052"/>
                                        </p:tgtEl>
                                        <p:attrNameLst>
                                          <p:attrName>style.visibility</p:attrName>
                                        </p:attrNameLst>
                                      </p:cBhvr>
                                      <p:to>
                                        <p:strVal val="visible"/>
                                      </p:to>
                                    </p:set>
                                    <p:animEffect transition="in" filter="fade">
                                      <p:cBhvr>
                                        <p:cTn id="10" dur="500"/>
                                        <p:tgtEl>
                                          <p:spTgt spid="2052"/>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2050"/>
                                        </p:tgtEl>
                                        <p:attrNameLst>
                                          <p:attrName>style.visibility</p:attrName>
                                        </p:attrNameLst>
                                      </p:cBhvr>
                                      <p:to>
                                        <p:strVal val="visible"/>
                                      </p:to>
                                    </p:set>
                                    <p:animEffect transition="in" filter="fade">
                                      <p:cBhvr>
                                        <p:cTn id="16"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p:cNvSpPr/>
          <p:nvPr/>
        </p:nvSpPr>
        <p:spPr>
          <a:xfrm>
            <a:off x="0" y="680135"/>
            <a:ext cx="9144000" cy="54977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 name="14 Pentágono"/>
          <p:cNvSpPr/>
          <p:nvPr/>
        </p:nvSpPr>
        <p:spPr>
          <a:xfrm>
            <a:off x="684411" y="883323"/>
            <a:ext cx="2087562" cy="358775"/>
          </a:xfrm>
          <a:prstGeom prst="homePlate">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MX" sz="1100" b="1" dirty="0">
                <a:solidFill>
                  <a:schemeClr val="bg1"/>
                </a:solidFill>
              </a:rPr>
              <a:t>I. Age</a:t>
            </a:r>
          </a:p>
        </p:txBody>
      </p:sp>
      <p:sp>
        <p:nvSpPr>
          <p:cNvPr id="16" name="15 Cheurón"/>
          <p:cNvSpPr/>
          <p:nvPr/>
        </p:nvSpPr>
        <p:spPr>
          <a:xfrm>
            <a:off x="2627511" y="883323"/>
            <a:ext cx="2089150" cy="358775"/>
          </a:xfrm>
          <a:prstGeom prst="chevron">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s-MX" sz="1100" b="1" dirty="0">
                <a:solidFill>
                  <a:schemeClr val="bg1"/>
                </a:solidFill>
              </a:rPr>
              <a:t>II. </a:t>
            </a:r>
            <a:r>
              <a:rPr lang="es-MX" sz="1100" b="1" dirty="0" err="1">
                <a:solidFill>
                  <a:schemeClr val="bg1"/>
                </a:solidFill>
              </a:rPr>
              <a:t>Race</a:t>
            </a:r>
            <a:endParaRPr lang="es-MX" sz="1100" b="1" dirty="0">
              <a:solidFill>
                <a:schemeClr val="bg1"/>
              </a:solidFill>
            </a:endParaRPr>
          </a:p>
        </p:txBody>
      </p:sp>
      <p:sp>
        <p:nvSpPr>
          <p:cNvPr id="17" name="16 Cheurón"/>
          <p:cNvSpPr/>
          <p:nvPr/>
        </p:nvSpPr>
        <p:spPr>
          <a:xfrm>
            <a:off x="4572198" y="883323"/>
            <a:ext cx="2087563" cy="358775"/>
          </a:xfrm>
          <a:prstGeom prst="chevron">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s-MX" sz="1100" b="1" dirty="0">
                <a:solidFill>
                  <a:schemeClr val="bg1"/>
                </a:solidFill>
              </a:rPr>
              <a:t>III. </a:t>
            </a:r>
            <a:r>
              <a:rPr lang="es-MX" sz="1100" b="1" dirty="0" err="1">
                <a:solidFill>
                  <a:schemeClr val="bg1"/>
                </a:solidFill>
              </a:rPr>
              <a:t>Education</a:t>
            </a:r>
            <a:endParaRPr lang="es-MX" sz="1100" b="1" dirty="0">
              <a:solidFill>
                <a:schemeClr val="bg1"/>
              </a:solidFill>
            </a:endParaRPr>
          </a:p>
        </p:txBody>
      </p:sp>
      <p:sp>
        <p:nvSpPr>
          <p:cNvPr id="18" name="17 Cheurón"/>
          <p:cNvSpPr/>
          <p:nvPr/>
        </p:nvSpPr>
        <p:spPr>
          <a:xfrm>
            <a:off x="6516886" y="883323"/>
            <a:ext cx="2087562" cy="358775"/>
          </a:xfrm>
          <a:prstGeom prst="chevron">
            <a:avLst/>
          </a:prstGeom>
          <a:solidFill>
            <a:srgbClr val="94C6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s-MX" sz="1100" b="1" dirty="0">
                <a:solidFill>
                  <a:schemeClr val="bg1"/>
                </a:solidFill>
              </a:rPr>
              <a:t>IV. </a:t>
            </a:r>
            <a:r>
              <a:rPr lang="es-MX" sz="1100" b="1" dirty="0" err="1">
                <a:solidFill>
                  <a:schemeClr val="bg1"/>
                </a:solidFill>
              </a:rPr>
              <a:t>Gender</a:t>
            </a:r>
            <a:endParaRPr lang="es-MX" sz="1100" b="1" dirty="0">
              <a:solidFill>
                <a:schemeClr val="bg1"/>
              </a:solidFill>
            </a:endParaRPr>
          </a:p>
        </p:txBody>
      </p:sp>
      <p:sp>
        <p:nvSpPr>
          <p:cNvPr id="21" name="20 Rectángulo"/>
          <p:cNvSpPr/>
          <p:nvPr/>
        </p:nvSpPr>
        <p:spPr>
          <a:xfrm>
            <a:off x="1979712" y="1413314"/>
            <a:ext cx="6624736" cy="46538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buClr>
                <a:schemeClr val="tx1">
                  <a:lumMod val="75000"/>
                  <a:lumOff val="25000"/>
                </a:schemeClr>
              </a:buClr>
              <a:defRPr/>
            </a:pPr>
            <a:endParaRPr lang="es-MX" sz="1100" dirty="0">
              <a:solidFill>
                <a:schemeClr val="tx1">
                  <a:lumMod val="75000"/>
                  <a:lumOff val="25000"/>
                </a:schemeClr>
              </a:solidFill>
            </a:endParaRPr>
          </a:p>
        </p:txBody>
      </p:sp>
      <p:pic>
        <p:nvPicPr>
          <p:cNvPr id="22" name="Picture 2" descr="ITESM Artwork – javier arturo rodríguez">
            <a:extLst>
              <a:ext uri="{FF2B5EF4-FFF2-40B4-BE49-F238E27FC236}">
                <a16:creationId xmlns:a16="http://schemas.microsoft.com/office/drawing/2014/main" id="{ABC9E410-CCE9-43D9-BE63-6AA96FAD7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3152" y="199286"/>
            <a:ext cx="1367810" cy="360000"/>
          </a:xfrm>
          <a:prstGeom prst="rect">
            <a:avLst/>
          </a:prstGeom>
          <a:noFill/>
          <a:extLst>
            <a:ext uri="{909E8E84-426E-40DD-AFC4-6F175D3DCCD1}">
              <a14:hiddenFill xmlns:a14="http://schemas.microsoft.com/office/drawing/2010/main">
                <a:solidFill>
                  <a:srgbClr val="FFFFFF"/>
                </a:solidFill>
              </a14:hiddenFill>
            </a:ext>
          </a:extLst>
        </p:spPr>
      </p:pic>
      <p:sp>
        <p:nvSpPr>
          <p:cNvPr id="9" name="20 Rectángulo">
            <a:extLst>
              <a:ext uri="{FF2B5EF4-FFF2-40B4-BE49-F238E27FC236}">
                <a16:creationId xmlns:a16="http://schemas.microsoft.com/office/drawing/2014/main" id="{F6638F99-7533-44EB-AD19-101984A118C0}"/>
              </a:ext>
            </a:extLst>
          </p:cNvPr>
          <p:cNvSpPr/>
          <p:nvPr/>
        </p:nvSpPr>
        <p:spPr>
          <a:xfrm>
            <a:off x="684411" y="1348634"/>
            <a:ext cx="8072437" cy="46538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Clr>
                <a:schemeClr val="tx1">
                  <a:lumMod val="75000"/>
                  <a:lumOff val="25000"/>
                </a:schemeClr>
              </a:buClr>
              <a:buFont typeface="Arial" panose="020B0604020202020204" pitchFamily="34" charset="0"/>
              <a:buChar char="•"/>
              <a:defRPr/>
            </a:pPr>
            <a:r>
              <a:rPr lang="es-MX" sz="1100" b="1" dirty="0" err="1">
                <a:solidFill>
                  <a:schemeClr val="tx1">
                    <a:lumMod val="75000"/>
                    <a:lumOff val="25000"/>
                  </a:schemeClr>
                </a:solidFill>
              </a:rPr>
              <a:t>Trend</a:t>
            </a:r>
            <a:r>
              <a:rPr lang="es-MX" sz="1100" b="1" dirty="0">
                <a:solidFill>
                  <a:schemeClr val="tx1">
                    <a:lumMod val="75000"/>
                    <a:lumOff val="25000"/>
                  </a:schemeClr>
                </a:solidFill>
              </a:rPr>
              <a:t> </a:t>
            </a:r>
            <a:r>
              <a:rPr lang="es-MX" sz="1100" b="1" dirty="0" err="1">
                <a:solidFill>
                  <a:schemeClr val="tx1">
                    <a:lumMod val="75000"/>
                    <a:lumOff val="25000"/>
                  </a:schemeClr>
                </a:solidFill>
              </a:rPr>
              <a:t>Analysis</a:t>
            </a:r>
            <a:r>
              <a:rPr lang="es-MX" sz="1100" b="1" dirty="0">
                <a:solidFill>
                  <a:schemeClr val="tx1">
                    <a:lumMod val="75000"/>
                    <a:lumOff val="25000"/>
                  </a:schemeClr>
                </a:solidFill>
              </a:rPr>
              <a:t> </a:t>
            </a:r>
            <a:r>
              <a:rPr lang="es-MX" sz="1100" b="1" dirty="0" err="1">
                <a:solidFill>
                  <a:schemeClr val="tx1">
                    <a:lumMod val="75000"/>
                    <a:lumOff val="25000"/>
                  </a:schemeClr>
                </a:solidFill>
              </a:rPr>
              <a:t>by</a:t>
            </a:r>
            <a:r>
              <a:rPr lang="es-MX" sz="1100" b="1" dirty="0">
                <a:solidFill>
                  <a:schemeClr val="tx1">
                    <a:lumMod val="75000"/>
                    <a:lumOff val="25000"/>
                  </a:schemeClr>
                </a:solidFill>
              </a:rPr>
              <a:t> 1,000s &amp; </a:t>
            </a:r>
            <a:r>
              <a:rPr lang="es-MX" sz="1100" b="1" dirty="0" err="1">
                <a:solidFill>
                  <a:schemeClr val="tx1">
                    <a:lumMod val="75000"/>
                    <a:lumOff val="25000"/>
                  </a:schemeClr>
                </a:solidFill>
              </a:rPr>
              <a:t>percentage</a:t>
            </a:r>
            <a:r>
              <a:rPr lang="es-MX" sz="1100" b="1" dirty="0">
                <a:solidFill>
                  <a:schemeClr val="tx1">
                    <a:lumMod val="75000"/>
                    <a:lumOff val="25000"/>
                  </a:schemeClr>
                </a:solidFill>
              </a:rPr>
              <a:t> </a:t>
            </a:r>
            <a:r>
              <a:rPr lang="es-MX" sz="1100" b="1" dirty="0" err="1">
                <a:solidFill>
                  <a:schemeClr val="tx1">
                    <a:lumMod val="75000"/>
                    <a:lumOff val="25000"/>
                  </a:schemeClr>
                </a:solidFill>
              </a:rPr>
              <a:t>change</a:t>
            </a:r>
            <a:r>
              <a:rPr lang="es-MX" sz="1100" b="1" dirty="0">
                <a:solidFill>
                  <a:schemeClr val="tx1">
                    <a:lumMod val="75000"/>
                    <a:lumOff val="25000"/>
                  </a:schemeClr>
                </a:solidFill>
              </a:rPr>
              <a:t>.</a:t>
            </a:r>
            <a:br>
              <a:rPr lang="es-MX" sz="1100" b="1" dirty="0">
                <a:solidFill>
                  <a:schemeClr val="tx1">
                    <a:lumMod val="75000"/>
                    <a:lumOff val="25000"/>
                  </a:schemeClr>
                </a:solidFill>
              </a:rPr>
            </a:br>
            <a:r>
              <a:rPr lang="en-US" sz="1100" dirty="0">
                <a:solidFill>
                  <a:schemeClr val="tx1">
                    <a:lumMod val="75000"/>
                    <a:lumOff val="25000"/>
                  </a:schemeClr>
                </a:solidFill>
              </a:rPr>
              <a:t>Since the year 2000 there has been an increase of 3.4% diagnosed diabetes cases representing 6,343 new cases for Male and 2.4% which are 4,805 new cases for Female.</a:t>
            </a:r>
            <a:br>
              <a:rPr lang="es-MX" sz="1100" dirty="0">
                <a:solidFill>
                  <a:schemeClr val="tx1">
                    <a:lumMod val="75000"/>
                    <a:lumOff val="25000"/>
                  </a:schemeClr>
                </a:solidFill>
              </a:rPr>
            </a:br>
            <a:r>
              <a:rPr lang="es-MX" sz="1100" b="1" dirty="0">
                <a:solidFill>
                  <a:schemeClr val="tx1">
                    <a:lumMod val="75000"/>
                    <a:lumOff val="25000"/>
                  </a:schemeClr>
                </a:solidFill>
              </a:rPr>
              <a:t> </a:t>
            </a:r>
          </a:p>
          <a:p>
            <a:pPr>
              <a:buClr>
                <a:schemeClr val="tx1">
                  <a:lumMod val="75000"/>
                  <a:lumOff val="25000"/>
                </a:schemeClr>
              </a:buClr>
              <a:defRPr/>
            </a:pPr>
            <a:endParaRPr lang="es-MX" sz="1100" dirty="0">
              <a:solidFill>
                <a:schemeClr val="tx1">
                  <a:lumMod val="75000"/>
                  <a:lumOff val="25000"/>
                </a:schemeClr>
              </a:solidFill>
            </a:endParaRPr>
          </a:p>
          <a:p>
            <a:pPr marL="171450" indent="-171450">
              <a:buClr>
                <a:schemeClr val="tx1">
                  <a:lumMod val="75000"/>
                  <a:lumOff val="25000"/>
                </a:schemeClr>
              </a:buClr>
              <a:buFont typeface="Arial" panose="020B0604020202020204" pitchFamily="34" charset="0"/>
              <a:buChar char="•"/>
              <a:defRPr/>
            </a:pPr>
            <a:endParaRPr lang="es-MX" sz="1100" b="1" dirty="0">
              <a:solidFill>
                <a:schemeClr val="tx1">
                  <a:lumMod val="75000"/>
                  <a:lumOff val="25000"/>
                </a:schemeClr>
              </a:solidFill>
            </a:endParaRPr>
          </a:p>
          <a:p>
            <a:pPr marL="171450" indent="-171450">
              <a:buClr>
                <a:schemeClr val="tx1">
                  <a:lumMod val="75000"/>
                  <a:lumOff val="25000"/>
                </a:schemeClr>
              </a:buClr>
              <a:buFont typeface="Arial" panose="020B0604020202020204" pitchFamily="34" charset="0"/>
              <a:buChar char="•"/>
              <a:defRPr/>
            </a:pPr>
            <a:endParaRPr lang="es-MX" sz="1100" b="1" dirty="0">
              <a:solidFill>
                <a:schemeClr val="tx1">
                  <a:lumMod val="75000"/>
                  <a:lumOff val="25000"/>
                </a:schemeClr>
              </a:solidFill>
            </a:endParaRPr>
          </a:p>
          <a:p>
            <a:pPr marL="171450" indent="-171450">
              <a:buClr>
                <a:schemeClr val="tx1">
                  <a:lumMod val="75000"/>
                  <a:lumOff val="25000"/>
                </a:schemeClr>
              </a:buClr>
              <a:buFont typeface="Arial" panose="020B0604020202020204" pitchFamily="34" charset="0"/>
              <a:buChar char="•"/>
              <a:defRPr/>
            </a:pPr>
            <a:endParaRPr lang="es-MX" sz="1100" b="1" dirty="0">
              <a:solidFill>
                <a:schemeClr val="tx1">
                  <a:lumMod val="75000"/>
                  <a:lumOff val="25000"/>
                </a:schemeClr>
              </a:solidFill>
            </a:endParaRPr>
          </a:p>
          <a:p>
            <a:pPr marL="171450" indent="-171450">
              <a:buClr>
                <a:schemeClr val="tx1">
                  <a:lumMod val="75000"/>
                  <a:lumOff val="25000"/>
                </a:schemeClr>
              </a:buClr>
              <a:buFont typeface="Arial" panose="020B0604020202020204" pitchFamily="34" charset="0"/>
              <a:buChar char="•"/>
              <a:defRPr/>
            </a:pPr>
            <a:endParaRPr lang="es-MX" sz="1100" b="1" dirty="0">
              <a:solidFill>
                <a:schemeClr val="tx1">
                  <a:lumMod val="75000"/>
                  <a:lumOff val="25000"/>
                </a:schemeClr>
              </a:solidFill>
            </a:endParaRPr>
          </a:p>
          <a:p>
            <a:pPr marL="171450" indent="-171450">
              <a:buClr>
                <a:schemeClr val="tx1">
                  <a:lumMod val="75000"/>
                  <a:lumOff val="25000"/>
                </a:schemeClr>
              </a:buClr>
              <a:buFont typeface="Arial" panose="020B0604020202020204" pitchFamily="34" charset="0"/>
              <a:buChar char="•"/>
              <a:defRPr/>
            </a:pPr>
            <a:endParaRPr lang="es-MX" sz="1100" b="1" dirty="0">
              <a:solidFill>
                <a:schemeClr val="tx1">
                  <a:lumMod val="75000"/>
                  <a:lumOff val="25000"/>
                </a:schemeClr>
              </a:solidFill>
            </a:endParaRPr>
          </a:p>
          <a:p>
            <a:pPr marL="171450" indent="-171450">
              <a:buClr>
                <a:schemeClr val="tx1">
                  <a:lumMod val="75000"/>
                  <a:lumOff val="25000"/>
                </a:schemeClr>
              </a:buClr>
              <a:buFont typeface="Arial" panose="020B0604020202020204" pitchFamily="34" charset="0"/>
              <a:buChar char="•"/>
              <a:defRPr/>
            </a:pPr>
            <a:endParaRPr lang="es-MX" sz="1100" b="1" dirty="0">
              <a:solidFill>
                <a:schemeClr val="tx1">
                  <a:lumMod val="75000"/>
                  <a:lumOff val="25000"/>
                </a:schemeClr>
              </a:solidFill>
            </a:endParaRPr>
          </a:p>
          <a:p>
            <a:pPr marL="171450" indent="-171450">
              <a:buClr>
                <a:schemeClr val="tx1">
                  <a:lumMod val="75000"/>
                  <a:lumOff val="25000"/>
                </a:schemeClr>
              </a:buClr>
              <a:buFont typeface="Arial" panose="020B0604020202020204" pitchFamily="34" charset="0"/>
              <a:buChar char="•"/>
              <a:defRPr/>
            </a:pPr>
            <a:endParaRPr lang="es-MX" sz="1100" b="1" dirty="0">
              <a:solidFill>
                <a:schemeClr val="tx1">
                  <a:lumMod val="75000"/>
                  <a:lumOff val="25000"/>
                </a:schemeClr>
              </a:solidFill>
            </a:endParaRPr>
          </a:p>
          <a:p>
            <a:pPr marL="171450" indent="-171450">
              <a:buClr>
                <a:schemeClr val="tx1">
                  <a:lumMod val="75000"/>
                  <a:lumOff val="25000"/>
                </a:schemeClr>
              </a:buClr>
              <a:buFont typeface="Arial" panose="020B0604020202020204" pitchFamily="34" charset="0"/>
              <a:buChar char="•"/>
              <a:defRPr/>
            </a:pPr>
            <a:endParaRPr lang="es-MX" sz="1100" b="1" dirty="0">
              <a:solidFill>
                <a:schemeClr val="tx1">
                  <a:lumMod val="75000"/>
                  <a:lumOff val="25000"/>
                </a:schemeClr>
              </a:solidFill>
            </a:endParaRPr>
          </a:p>
          <a:p>
            <a:pPr marL="171450" indent="-171450">
              <a:buClr>
                <a:schemeClr val="tx1">
                  <a:lumMod val="75000"/>
                  <a:lumOff val="25000"/>
                </a:schemeClr>
              </a:buClr>
              <a:buFont typeface="Arial" panose="020B0604020202020204" pitchFamily="34" charset="0"/>
              <a:buChar char="•"/>
              <a:defRPr/>
            </a:pPr>
            <a:endParaRPr lang="es-MX" sz="1100" b="1" dirty="0">
              <a:solidFill>
                <a:schemeClr val="tx1">
                  <a:lumMod val="75000"/>
                  <a:lumOff val="25000"/>
                </a:schemeClr>
              </a:solidFill>
            </a:endParaRPr>
          </a:p>
          <a:p>
            <a:pPr marL="171450" indent="-171450">
              <a:buClr>
                <a:schemeClr val="tx1">
                  <a:lumMod val="75000"/>
                  <a:lumOff val="25000"/>
                </a:schemeClr>
              </a:buClr>
              <a:buFont typeface="Arial" panose="020B0604020202020204" pitchFamily="34" charset="0"/>
              <a:buChar char="•"/>
              <a:defRPr/>
            </a:pPr>
            <a:endParaRPr lang="es-MX" sz="1100" b="1" dirty="0">
              <a:solidFill>
                <a:schemeClr val="tx1">
                  <a:lumMod val="75000"/>
                  <a:lumOff val="25000"/>
                </a:schemeClr>
              </a:solidFill>
            </a:endParaRPr>
          </a:p>
          <a:p>
            <a:pPr marL="171450" indent="-171450">
              <a:buClr>
                <a:schemeClr val="tx1">
                  <a:lumMod val="75000"/>
                  <a:lumOff val="25000"/>
                </a:schemeClr>
              </a:buClr>
              <a:buFont typeface="Arial" panose="020B0604020202020204" pitchFamily="34" charset="0"/>
              <a:buChar char="•"/>
              <a:defRPr/>
            </a:pPr>
            <a:r>
              <a:rPr lang="es-MX" sz="1100" b="1" dirty="0" err="1">
                <a:solidFill>
                  <a:schemeClr val="tx1">
                    <a:lumMod val="75000"/>
                    <a:lumOff val="25000"/>
                  </a:schemeClr>
                </a:solidFill>
              </a:rPr>
              <a:t>Distribution</a:t>
            </a:r>
            <a:r>
              <a:rPr lang="es-MX" sz="1100" b="1" dirty="0">
                <a:solidFill>
                  <a:schemeClr val="tx1">
                    <a:lumMod val="75000"/>
                    <a:lumOff val="25000"/>
                  </a:schemeClr>
                </a:solidFill>
              </a:rPr>
              <a:t> in 2017.</a:t>
            </a:r>
            <a:br>
              <a:rPr lang="es-MX" sz="1100" b="1" dirty="0">
                <a:solidFill>
                  <a:schemeClr val="tx1">
                    <a:lumMod val="75000"/>
                    <a:lumOff val="25000"/>
                  </a:schemeClr>
                </a:solidFill>
              </a:rPr>
            </a:br>
            <a:r>
              <a:rPr lang="en-US" sz="1100" dirty="0">
                <a:solidFill>
                  <a:schemeClr val="tx1">
                    <a:lumMod val="75000"/>
                    <a:lumOff val="25000"/>
                  </a:schemeClr>
                </a:solidFill>
              </a:rPr>
              <a:t>In the year of 2017, the Diabetes population by Gender was 53% for Male and 47% for Female.</a:t>
            </a:r>
          </a:p>
          <a:p>
            <a:pPr>
              <a:buClr>
                <a:schemeClr val="tx1">
                  <a:lumMod val="75000"/>
                  <a:lumOff val="25000"/>
                </a:schemeClr>
              </a:buClr>
              <a:defRPr/>
            </a:pPr>
            <a:endParaRPr lang="es-MX" sz="1100" dirty="0">
              <a:solidFill>
                <a:schemeClr val="tx1">
                  <a:lumMod val="75000"/>
                  <a:lumOff val="25000"/>
                </a:schemeClr>
              </a:solidFill>
            </a:endParaRPr>
          </a:p>
          <a:p>
            <a:pPr>
              <a:buClr>
                <a:schemeClr val="tx1">
                  <a:lumMod val="75000"/>
                  <a:lumOff val="25000"/>
                </a:schemeClr>
              </a:buClr>
              <a:defRPr/>
            </a:pPr>
            <a:endParaRPr lang="es-MX" sz="1100" dirty="0">
              <a:solidFill>
                <a:schemeClr val="tx1">
                  <a:lumMod val="75000"/>
                  <a:lumOff val="25000"/>
                </a:schemeClr>
              </a:solidFill>
            </a:endParaRPr>
          </a:p>
        </p:txBody>
      </p:sp>
      <p:grpSp>
        <p:nvGrpSpPr>
          <p:cNvPr id="2" name="Group 1">
            <a:extLst>
              <a:ext uri="{FF2B5EF4-FFF2-40B4-BE49-F238E27FC236}">
                <a16:creationId xmlns:a16="http://schemas.microsoft.com/office/drawing/2014/main" id="{099C4253-6B6A-42BA-B2E6-1E69997B9248}"/>
              </a:ext>
            </a:extLst>
          </p:cNvPr>
          <p:cNvGrpSpPr/>
          <p:nvPr/>
        </p:nvGrpSpPr>
        <p:grpSpPr>
          <a:xfrm>
            <a:off x="1803458" y="2009267"/>
            <a:ext cx="5358809" cy="1800000"/>
            <a:chOff x="1882396" y="2009267"/>
            <a:chExt cx="5358809" cy="1800000"/>
          </a:xfrm>
        </p:grpSpPr>
        <p:pic>
          <p:nvPicPr>
            <p:cNvPr id="10" name="Picture 9">
              <a:extLst>
                <a:ext uri="{FF2B5EF4-FFF2-40B4-BE49-F238E27FC236}">
                  <a16:creationId xmlns:a16="http://schemas.microsoft.com/office/drawing/2014/main" id="{D0AA3B6A-2EF4-4C49-9687-0BA39C00BD46}"/>
                </a:ext>
              </a:extLst>
            </p:cNvPr>
            <p:cNvPicPr>
              <a:picLocks noChangeAspect="1"/>
            </p:cNvPicPr>
            <p:nvPr/>
          </p:nvPicPr>
          <p:blipFill>
            <a:blip r:embed="rId3"/>
            <a:stretch>
              <a:fillRect/>
            </a:stretch>
          </p:blipFill>
          <p:spPr>
            <a:xfrm>
              <a:off x="1882396" y="2009267"/>
              <a:ext cx="2690593" cy="1800000"/>
            </a:xfrm>
            <a:prstGeom prst="rect">
              <a:avLst/>
            </a:prstGeom>
          </p:spPr>
        </p:pic>
        <p:pic>
          <p:nvPicPr>
            <p:cNvPr id="11" name="Picture 10">
              <a:extLst>
                <a:ext uri="{FF2B5EF4-FFF2-40B4-BE49-F238E27FC236}">
                  <a16:creationId xmlns:a16="http://schemas.microsoft.com/office/drawing/2014/main" id="{E035B1BF-A09C-4B88-B44B-94A679981022}"/>
                </a:ext>
              </a:extLst>
            </p:cNvPr>
            <p:cNvPicPr>
              <a:picLocks noChangeAspect="1"/>
            </p:cNvPicPr>
            <p:nvPr/>
          </p:nvPicPr>
          <p:blipFill>
            <a:blip r:embed="rId4"/>
            <a:stretch>
              <a:fillRect/>
            </a:stretch>
          </p:blipFill>
          <p:spPr>
            <a:xfrm>
              <a:off x="4569039" y="2009267"/>
              <a:ext cx="2672166" cy="1800000"/>
            </a:xfrm>
            <a:prstGeom prst="rect">
              <a:avLst/>
            </a:prstGeom>
          </p:spPr>
        </p:pic>
      </p:grpSp>
      <p:pic>
        <p:nvPicPr>
          <p:cNvPr id="3074" name="Picture 2">
            <a:extLst>
              <a:ext uri="{FF2B5EF4-FFF2-40B4-BE49-F238E27FC236}">
                <a16:creationId xmlns:a16="http://schemas.microsoft.com/office/drawing/2014/main" id="{56B20A92-6ACE-406A-9033-7627CBEB59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2086" y="4322523"/>
            <a:ext cx="1683401" cy="1800000"/>
          </a:xfrm>
          <a:prstGeom prst="rect">
            <a:avLst/>
          </a:prstGeom>
          <a:solidFill>
            <a:schemeClr val="bg1"/>
          </a:solidFill>
        </p:spPr>
      </p:pic>
    </p:spTree>
    <p:extLst>
      <p:ext uri="{BB962C8B-B14F-4D97-AF65-F5344CB8AC3E}">
        <p14:creationId xmlns:p14="http://schemas.microsoft.com/office/powerpoint/2010/main" val="1376894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animEffect transition="in" filter="fade">
                                      <p:cBhvr>
                                        <p:cTn id="13"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546</TotalTime>
  <Words>1163</Words>
  <Application>Microsoft Office PowerPoint</Application>
  <PresentationFormat>On-screen Show (4:3)</PresentationFormat>
  <Paragraphs>164</Paragraphs>
  <Slides>12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Rounded MT Bold</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Gustavo Maldonado</dc:creator>
  <cp:lastModifiedBy>Gustavo Maldonado Barragán</cp:lastModifiedBy>
  <cp:revision>82</cp:revision>
  <dcterms:created xsi:type="dcterms:W3CDTF">2021-05-05T22:38:15Z</dcterms:created>
  <dcterms:modified xsi:type="dcterms:W3CDTF">2021-05-08T13:53:35Z</dcterms:modified>
</cp:coreProperties>
</file>