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sldIdLst>
    <p:sldId id="256" r:id="rId2"/>
    <p:sldId id="257" r:id="rId3"/>
    <p:sldId id="258" r:id="rId4"/>
    <p:sldId id="259" r:id="rId5"/>
    <p:sldId id="260" r:id="rId6"/>
    <p:sldId id="261" r:id="rId7"/>
    <p:sldId id="29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63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5C5E3-7DA7-4B42-A638-DF3E751FCFCE}" type="datetimeFigureOut">
              <a:rPr lang="en-US" smtClean="0"/>
              <a:t>10/7/2023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BAFCF-C262-4AB3-9BD2-7B436F177E9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102403" name="Rectangle 2"/>
          <p:cNvSpPr txBox="1">
            <a:spLocks noGrp="1" noChangeArrowheads="1"/>
          </p:cNvSpPr>
          <p:nvPr>
            <p:ph type="body" idx="1"/>
          </p:nvPr>
        </p:nvSpPr>
        <p:spPr>
          <a:xfrm>
            <a:off x="685800" y="4343400"/>
            <a:ext cx="5486400" cy="4114800"/>
          </a:xfrm>
          <a:noFill/>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104451" name="Rectangle 2"/>
          <p:cNvSpPr txBox="1">
            <a:spLocks noGrp="1" noChangeArrowheads="1"/>
          </p:cNvSpPr>
          <p:nvPr>
            <p:ph type="body" idx="1"/>
          </p:nvPr>
        </p:nvSpPr>
        <p:spPr>
          <a:xfrm>
            <a:off x="685800" y="4343400"/>
            <a:ext cx="5486400" cy="4114800"/>
          </a:xfrm>
          <a:noFill/>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106499" name="Rectangle 2"/>
          <p:cNvSpPr txBox="1">
            <a:spLocks noGrp="1" noChangeArrowheads="1"/>
          </p:cNvSpPr>
          <p:nvPr>
            <p:ph type="body" idx="1"/>
          </p:nvPr>
        </p:nvSpPr>
        <p:spPr>
          <a:xfrm>
            <a:off x="685800" y="4343400"/>
            <a:ext cx="5486400" cy="4114800"/>
          </a:xfrm>
          <a:noFill/>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108547" name="Rectangle 2"/>
          <p:cNvSpPr txBox="1">
            <a:spLocks noGrp="1" noChangeArrowheads="1"/>
          </p:cNvSpPr>
          <p:nvPr>
            <p:ph type="body" idx="1"/>
          </p:nvPr>
        </p:nvSpPr>
        <p:spPr>
          <a:xfrm>
            <a:off x="685800" y="4343400"/>
            <a:ext cx="5486400" cy="4114800"/>
          </a:xfrm>
          <a:noFill/>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AAD64C37-E146-41B7-BD9D-7FD0052DB24D}" type="datetime1">
              <a:rPr lang="en-US" smtClean="0"/>
              <a:t>10/7/2023</a:t>
            </a:fld>
            <a:endParaRPr lang="en-US"/>
          </a:p>
        </p:txBody>
      </p:sp>
      <p:sp>
        <p:nvSpPr>
          <p:cNvPr id="20" name="Footer Placeholder 19"/>
          <p:cNvSpPr>
            <a:spLocks noGrp="1"/>
          </p:cNvSpPr>
          <p:nvPr>
            <p:ph type="ftr" sz="quarter" idx="11"/>
          </p:nvPr>
        </p:nvSpPr>
        <p:spPr/>
        <p:txBody>
          <a:bodyPr/>
          <a:lstStyle/>
          <a:p>
            <a:r>
              <a:rPr lang="en-US" smtClean="0"/>
              <a:t>Java Programming by Dr Ntalasha</a:t>
            </a:r>
            <a:endParaRPr lang="en-US"/>
          </a:p>
        </p:txBody>
      </p:sp>
      <p:sp>
        <p:nvSpPr>
          <p:cNvPr id="10" name="Slide Number Placeholder 9"/>
          <p:cNvSpPr>
            <a:spLocks noGrp="1"/>
          </p:cNvSpPr>
          <p:nvPr>
            <p:ph type="sldNum" sz="quarter" idx="12"/>
          </p:nvPr>
        </p:nvSpPr>
        <p:spPr/>
        <p:txBody>
          <a:bodyPr/>
          <a:lstStyle/>
          <a:p>
            <a:fld id="{F7CB6EB3-5FDB-43B7-A41A-1979C58B188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med">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3FB4D-8274-456C-BCBE-2DEED05700DF}" type="datetime1">
              <a:rPr lang="en-US" smtClean="0"/>
              <a:t>10/7/2023</a:t>
            </a:fld>
            <a:endParaRPr lang="en-US"/>
          </a:p>
        </p:txBody>
      </p:sp>
      <p:sp>
        <p:nvSpPr>
          <p:cNvPr id="5" name="Footer Placeholder 4"/>
          <p:cNvSpPr>
            <a:spLocks noGrp="1"/>
          </p:cNvSpPr>
          <p:nvPr>
            <p:ph type="ftr" sz="quarter" idx="11"/>
          </p:nvPr>
        </p:nvSpPr>
        <p:spPr/>
        <p:txBody>
          <a:bodyPr/>
          <a:lstStyle/>
          <a:p>
            <a:r>
              <a:rPr lang="en-US" smtClean="0"/>
              <a:t>Java Programming by Dr Ntalasha</a:t>
            </a:r>
            <a:endParaRPr lang="en-US"/>
          </a:p>
        </p:txBody>
      </p:sp>
      <p:sp>
        <p:nvSpPr>
          <p:cNvPr id="6" name="Slide Number Placeholder 5"/>
          <p:cNvSpPr>
            <a:spLocks noGrp="1"/>
          </p:cNvSpPr>
          <p:nvPr>
            <p:ph type="sldNum" sz="quarter" idx="12"/>
          </p:nvPr>
        </p:nvSpPr>
        <p:spPr/>
        <p:txBody>
          <a:bodyPr/>
          <a:lstStyle/>
          <a:p>
            <a:fld id="{F7CB6EB3-5FDB-43B7-A41A-1979C58B1881}" type="slidenum">
              <a:rPr lang="en-US" smtClean="0"/>
              <a:pPr/>
              <a:t>‹#›</a:t>
            </a:fld>
            <a:endParaRPr lang="en-US"/>
          </a:p>
        </p:txBody>
      </p:sp>
    </p:spTree>
  </p:cSld>
  <p:clrMapOvr>
    <a:masterClrMapping/>
  </p:clrMapOvr>
  <p:transition spd="med">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20CB8F-4DD8-490A-ACFE-5123E324BE03}" type="datetime1">
              <a:rPr lang="en-US" smtClean="0"/>
              <a:t>10/7/2023</a:t>
            </a:fld>
            <a:endParaRPr lang="en-US"/>
          </a:p>
        </p:txBody>
      </p:sp>
      <p:sp>
        <p:nvSpPr>
          <p:cNvPr id="5" name="Footer Placeholder 4"/>
          <p:cNvSpPr>
            <a:spLocks noGrp="1"/>
          </p:cNvSpPr>
          <p:nvPr>
            <p:ph type="ftr" sz="quarter" idx="11"/>
          </p:nvPr>
        </p:nvSpPr>
        <p:spPr/>
        <p:txBody>
          <a:bodyPr/>
          <a:lstStyle/>
          <a:p>
            <a:r>
              <a:rPr lang="en-US" smtClean="0"/>
              <a:t>Java Programming by Dr Ntalasha</a:t>
            </a:r>
            <a:endParaRPr lang="en-US"/>
          </a:p>
        </p:txBody>
      </p:sp>
      <p:sp>
        <p:nvSpPr>
          <p:cNvPr id="6" name="Slide Number Placeholder 5"/>
          <p:cNvSpPr>
            <a:spLocks noGrp="1"/>
          </p:cNvSpPr>
          <p:nvPr>
            <p:ph type="sldNum" sz="quarter" idx="12"/>
          </p:nvPr>
        </p:nvSpPr>
        <p:spPr/>
        <p:txBody>
          <a:bodyPr/>
          <a:lstStyle/>
          <a:p>
            <a:fld id="{F7CB6EB3-5FDB-43B7-A41A-1979C58B1881}" type="slidenum">
              <a:rPr lang="en-US" smtClean="0"/>
              <a:pPr/>
              <a:t>‹#›</a:t>
            </a:fld>
            <a:endParaRPr lang="en-US"/>
          </a:p>
        </p:txBody>
      </p:sp>
    </p:spTree>
  </p:cSld>
  <p:clrMapOvr>
    <a:masterClrMapping/>
  </p:clrMapOvr>
  <p:transition spd="med">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81E8BF-C80B-4EC5-B0B8-D33E2730BCA9}" type="datetime1">
              <a:rPr lang="en-US" smtClean="0"/>
              <a:t>10/7/2023</a:t>
            </a:fld>
            <a:endParaRPr lang="en-US"/>
          </a:p>
        </p:txBody>
      </p:sp>
      <p:sp>
        <p:nvSpPr>
          <p:cNvPr id="5" name="Footer Placeholder 4"/>
          <p:cNvSpPr>
            <a:spLocks noGrp="1"/>
          </p:cNvSpPr>
          <p:nvPr>
            <p:ph type="ftr" sz="quarter" idx="11"/>
          </p:nvPr>
        </p:nvSpPr>
        <p:spPr/>
        <p:txBody>
          <a:bodyPr/>
          <a:lstStyle/>
          <a:p>
            <a:r>
              <a:rPr lang="en-US" smtClean="0"/>
              <a:t>Java Programming by Dr Ntalasha</a:t>
            </a:r>
            <a:endParaRPr lang="en-US"/>
          </a:p>
        </p:txBody>
      </p:sp>
      <p:sp>
        <p:nvSpPr>
          <p:cNvPr id="6" name="Slide Number Placeholder 5"/>
          <p:cNvSpPr>
            <a:spLocks noGrp="1"/>
          </p:cNvSpPr>
          <p:nvPr>
            <p:ph type="sldNum" sz="quarter" idx="12"/>
          </p:nvPr>
        </p:nvSpPr>
        <p:spPr/>
        <p:txBody>
          <a:bodyPr/>
          <a:lstStyle/>
          <a:p>
            <a:fld id="{F7CB6EB3-5FDB-43B7-A41A-1979C58B1881}" type="slidenum">
              <a:rPr lang="en-US" smtClean="0"/>
              <a:pPr/>
              <a:t>‹#›</a:t>
            </a:fld>
            <a:endParaRPr lang="en-US"/>
          </a:p>
        </p:txBody>
      </p:sp>
    </p:spTree>
  </p:cSld>
  <p:clrMapOvr>
    <a:masterClrMapping/>
  </p:clrMapOvr>
  <p:transition spd="med">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F506A4-9EAB-4187-922E-035B41838741}" type="datetime1">
              <a:rPr lang="en-US" smtClean="0"/>
              <a:t>10/7/2023</a:t>
            </a:fld>
            <a:endParaRPr lang="en-US"/>
          </a:p>
        </p:txBody>
      </p:sp>
      <p:sp>
        <p:nvSpPr>
          <p:cNvPr id="5" name="Footer Placeholder 4"/>
          <p:cNvSpPr>
            <a:spLocks noGrp="1"/>
          </p:cNvSpPr>
          <p:nvPr>
            <p:ph type="ftr" sz="quarter" idx="11"/>
          </p:nvPr>
        </p:nvSpPr>
        <p:spPr/>
        <p:txBody>
          <a:bodyPr/>
          <a:lstStyle/>
          <a:p>
            <a:r>
              <a:rPr lang="en-US" smtClean="0"/>
              <a:t>Java Programming by Dr Ntalasha</a:t>
            </a:r>
            <a:endParaRPr lang="en-US"/>
          </a:p>
        </p:txBody>
      </p:sp>
      <p:sp>
        <p:nvSpPr>
          <p:cNvPr id="6" name="Slide Number Placeholder 5"/>
          <p:cNvSpPr>
            <a:spLocks noGrp="1"/>
          </p:cNvSpPr>
          <p:nvPr>
            <p:ph type="sldNum" sz="quarter" idx="12"/>
          </p:nvPr>
        </p:nvSpPr>
        <p:spPr/>
        <p:txBody>
          <a:bodyPr/>
          <a:lstStyle/>
          <a:p>
            <a:fld id="{F7CB6EB3-5FDB-43B7-A41A-1979C58B188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med">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0CAB92-4349-4FF2-ADD9-47281885E190}" type="datetime1">
              <a:rPr lang="en-US" smtClean="0"/>
              <a:t>10/7/2023</a:t>
            </a:fld>
            <a:endParaRPr lang="en-US"/>
          </a:p>
        </p:txBody>
      </p:sp>
      <p:sp>
        <p:nvSpPr>
          <p:cNvPr id="6" name="Footer Placeholder 5"/>
          <p:cNvSpPr>
            <a:spLocks noGrp="1"/>
          </p:cNvSpPr>
          <p:nvPr>
            <p:ph type="ftr" sz="quarter" idx="11"/>
          </p:nvPr>
        </p:nvSpPr>
        <p:spPr/>
        <p:txBody>
          <a:bodyPr/>
          <a:lstStyle/>
          <a:p>
            <a:r>
              <a:rPr lang="en-US" smtClean="0"/>
              <a:t>Java Programming by Dr Ntalasha</a:t>
            </a:r>
            <a:endParaRPr lang="en-US"/>
          </a:p>
        </p:txBody>
      </p:sp>
      <p:sp>
        <p:nvSpPr>
          <p:cNvPr id="7" name="Slide Number Placeholder 6"/>
          <p:cNvSpPr>
            <a:spLocks noGrp="1"/>
          </p:cNvSpPr>
          <p:nvPr>
            <p:ph type="sldNum" sz="quarter" idx="12"/>
          </p:nvPr>
        </p:nvSpPr>
        <p:spPr/>
        <p:txBody>
          <a:bodyPr/>
          <a:lstStyle/>
          <a:p>
            <a:fld id="{F7CB6EB3-5FDB-43B7-A41A-1979C58B1881}" type="slidenum">
              <a:rPr lang="en-US" smtClean="0"/>
              <a:pPr/>
              <a:t>‹#›</a:t>
            </a:fld>
            <a:endParaRPr lang="en-US"/>
          </a:p>
        </p:txBody>
      </p:sp>
    </p:spTree>
  </p:cSld>
  <p:clrMapOvr>
    <a:masterClrMapping/>
  </p:clrMapOvr>
  <p:transition spd="med">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F69D79C-B2BB-4756-BB3B-72A48225DD72}" type="datetime1">
              <a:rPr lang="en-US" smtClean="0"/>
              <a:t>10/7/2023</a:t>
            </a:fld>
            <a:endParaRPr lang="en-US"/>
          </a:p>
        </p:txBody>
      </p:sp>
      <p:sp>
        <p:nvSpPr>
          <p:cNvPr id="8" name="Footer Placeholder 7"/>
          <p:cNvSpPr>
            <a:spLocks noGrp="1"/>
          </p:cNvSpPr>
          <p:nvPr>
            <p:ph type="ftr" sz="quarter" idx="11"/>
          </p:nvPr>
        </p:nvSpPr>
        <p:spPr/>
        <p:txBody>
          <a:bodyPr/>
          <a:lstStyle/>
          <a:p>
            <a:r>
              <a:rPr lang="en-US" smtClean="0"/>
              <a:t>Java Programming by Dr Ntalasha</a:t>
            </a:r>
            <a:endParaRPr lang="en-US"/>
          </a:p>
        </p:txBody>
      </p:sp>
      <p:sp>
        <p:nvSpPr>
          <p:cNvPr id="9" name="Slide Number Placeholder 8"/>
          <p:cNvSpPr>
            <a:spLocks noGrp="1"/>
          </p:cNvSpPr>
          <p:nvPr>
            <p:ph type="sldNum" sz="quarter" idx="12"/>
          </p:nvPr>
        </p:nvSpPr>
        <p:spPr/>
        <p:txBody>
          <a:bodyPr/>
          <a:lstStyle/>
          <a:p>
            <a:fld id="{F7CB6EB3-5FDB-43B7-A41A-1979C58B1881}" type="slidenum">
              <a:rPr lang="en-US" smtClean="0"/>
              <a:pPr/>
              <a:t>‹#›</a:t>
            </a:fld>
            <a:endParaRPr lang="en-US"/>
          </a:p>
        </p:txBody>
      </p:sp>
    </p:spTree>
  </p:cSld>
  <p:clrMapOvr>
    <a:masterClrMapping/>
  </p:clrMapOvr>
  <p:transition spd="med">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9F40BE-347F-4436-BBF2-D42D4A648B35}" type="datetime1">
              <a:rPr lang="en-US" smtClean="0"/>
              <a:t>10/7/2023</a:t>
            </a:fld>
            <a:endParaRPr lang="en-US"/>
          </a:p>
        </p:txBody>
      </p:sp>
      <p:sp>
        <p:nvSpPr>
          <p:cNvPr id="4" name="Footer Placeholder 3"/>
          <p:cNvSpPr>
            <a:spLocks noGrp="1"/>
          </p:cNvSpPr>
          <p:nvPr>
            <p:ph type="ftr" sz="quarter" idx="11"/>
          </p:nvPr>
        </p:nvSpPr>
        <p:spPr/>
        <p:txBody>
          <a:bodyPr/>
          <a:lstStyle/>
          <a:p>
            <a:r>
              <a:rPr lang="en-US" smtClean="0"/>
              <a:t>Java Programming by Dr Ntalasha</a:t>
            </a:r>
            <a:endParaRPr lang="en-US"/>
          </a:p>
        </p:txBody>
      </p:sp>
      <p:sp>
        <p:nvSpPr>
          <p:cNvPr id="5" name="Slide Number Placeholder 4"/>
          <p:cNvSpPr>
            <a:spLocks noGrp="1"/>
          </p:cNvSpPr>
          <p:nvPr>
            <p:ph type="sldNum" sz="quarter" idx="12"/>
          </p:nvPr>
        </p:nvSpPr>
        <p:spPr/>
        <p:txBody>
          <a:bodyPr/>
          <a:lstStyle/>
          <a:p>
            <a:fld id="{F7CB6EB3-5FDB-43B7-A41A-1979C58B1881}" type="slidenum">
              <a:rPr lang="en-US" smtClean="0"/>
              <a:pPr/>
              <a:t>‹#›</a:t>
            </a:fld>
            <a:endParaRPr lang="en-US"/>
          </a:p>
        </p:txBody>
      </p:sp>
    </p:spTree>
  </p:cSld>
  <p:clrMapOvr>
    <a:masterClrMapping/>
  </p:clrMapOvr>
  <p:transition spd="med">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C1FA103-6EA0-4179-9658-56237019348C}" type="datetime1">
              <a:rPr lang="en-US" smtClean="0"/>
              <a:t>10/7/2023</a:t>
            </a:fld>
            <a:endParaRPr lang="en-US"/>
          </a:p>
        </p:txBody>
      </p:sp>
      <p:sp>
        <p:nvSpPr>
          <p:cNvPr id="3" name="Footer Placeholder 2"/>
          <p:cNvSpPr>
            <a:spLocks noGrp="1"/>
          </p:cNvSpPr>
          <p:nvPr>
            <p:ph type="ftr" sz="quarter" idx="11"/>
          </p:nvPr>
        </p:nvSpPr>
        <p:spPr/>
        <p:txBody>
          <a:bodyPr/>
          <a:lstStyle/>
          <a:p>
            <a:r>
              <a:rPr lang="en-US" smtClean="0"/>
              <a:t>Java Programming by Dr Ntalasha</a:t>
            </a:r>
            <a:endParaRPr lang="en-US"/>
          </a:p>
        </p:txBody>
      </p:sp>
      <p:sp>
        <p:nvSpPr>
          <p:cNvPr id="4" name="Slide Number Placeholder 3"/>
          <p:cNvSpPr>
            <a:spLocks noGrp="1"/>
          </p:cNvSpPr>
          <p:nvPr>
            <p:ph type="sldNum" sz="quarter" idx="12"/>
          </p:nvPr>
        </p:nvSpPr>
        <p:spPr/>
        <p:txBody>
          <a:bodyPr/>
          <a:lstStyle/>
          <a:p>
            <a:fld id="{F7CB6EB3-5FDB-43B7-A41A-1979C58B188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med">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6F4E12-4B8E-4AFD-8FEE-462148C6158B}" type="datetime1">
              <a:rPr lang="en-US" smtClean="0"/>
              <a:t>10/7/2023</a:t>
            </a:fld>
            <a:endParaRPr lang="en-US"/>
          </a:p>
        </p:txBody>
      </p:sp>
      <p:sp>
        <p:nvSpPr>
          <p:cNvPr id="6" name="Footer Placeholder 5"/>
          <p:cNvSpPr>
            <a:spLocks noGrp="1"/>
          </p:cNvSpPr>
          <p:nvPr>
            <p:ph type="ftr" sz="quarter" idx="11"/>
          </p:nvPr>
        </p:nvSpPr>
        <p:spPr/>
        <p:txBody>
          <a:bodyPr/>
          <a:lstStyle/>
          <a:p>
            <a:r>
              <a:rPr lang="en-US" smtClean="0"/>
              <a:t>Java Programming by Dr Ntalasha</a:t>
            </a:r>
            <a:endParaRPr lang="en-US"/>
          </a:p>
        </p:txBody>
      </p:sp>
      <p:sp>
        <p:nvSpPr>
          <p:cNvPr id="7" name="Slide Number Placeholder 6"/>
          <p:cNvSpPr>
            <a:spLocks noGrp="1"/>
          </p:cNvSpPr>
          <p:nvPr>
            <p:ph type="sldNum" sz="quarter" idx="12"/>
          </p:nvPr>
        </p:nvSpPr>
        <p:spPr/>
        <p:txBody>
          <a:bodyPr/>
          <a:lstStyle/>
          <a:p>
            <a:fld id="{F7CB6EB3-5FDB-43B7-A41A-1979C58B1881}" type="slidenum">
              <a:rPr lang="en-US" smtClean="0"/>
              <a:pPr/>
              <a:t>‹#›</a:t>
            </a:fld>
            <a:endParaRPr lang="en-US"/>
          </a:p>
        </p:txBody>
      </p:sp>
    </p:spTree>
  </p:cSld>
  <p:clrMapOvr>
    <a:masterClrMapping/>
  </p:clrMapOvr>
  <p:transition spd="med">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96C1DF8-8884-4E13-9997-56E6C7D23C54}" type="datetime1">
              <a:rPr lang="en-US" smtClean="0"/>
              <a:t>10/7/2023</a:t>
            </a:fld>
            <a:endParaRPr lang="en-US"/>
          </a:p>
        </p:txBody>
      </p:sp>
      <p:sp>
        <p:nvSpPr>
          <p:cNvPr id="6" name="Footer Placeholder 5"/>
          <p:cNvSpPr>
            <a:spLocks noGrp="1"/>
          </p:cNvSpPr>
          <p:nvPr>
            <p:ph type="ftr" sz="quarter" idx="11"/>
          </p:nvPr>
        </p:nvSpPr>
        <p:spPr/>
        <p:txBody>
          <a:bodyPr/>
          <a:lstStyle/>
          <a:p>
            <a:r>
              <a:rPr lang="en-US" smtClean="0"/>
              <a:t>Java Programming by Dr Ntalasha</a:t>
            </a:r>
            <a:endParaRPr lang="en-US"/>
          </a:p>
        </p:txBody>
      </p:sp>
      <p:sp>
        <p:nvSpPr>
          <p:cNvPr id="7" name="Slide Number Placeholder 6"/>
          <p:cNvSpPr>
            <a:spLocks noGrp="1"/>
          </p:cNvSpPr>
          <p:nvPr>
            <p:ph type="sldNum" sz="quarter" idx="12"/>
          </p:nvPr>
        </p:nvSpPr>
        <p:spPr/>
        <p:txBody>
          <a:bodyPr/>
          <a:lstStyle/>
          <a:p>
            <a:fld id="{F7CB6EB3-5FDB-43B7-A41A-1979C58B188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med">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DB7E3D3-E37B-4F74-A7EF-FD492D8CEC7C}" type="datetime1">
              <a:rPr lang="en-US" smtClean="0"/>
              <a:t>10/7/2023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Java Programming by Dr Ntalasha</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7CB6EB3-5FDB-43B7-A41A-1979C58B188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newsflash/>
  </p:transition>
  <p:hf sldNum="0"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UNIT 1</a:t>
            </a:r>
            <a:endParaRPr lang="en-US" dirty="0"/>
          </a:p>
        </p:txBody>
      </p:sp>
      <p:sp>
        <p:nvSpPr>
          <p:cNvPr id="3" name="Subtitle 2"/>
          <p:cNvSpPr>
            <a:spLocks noGrp="1"/>
          </p:cNvSpPr>
          <p:nvPr>
            <p:ph type="subTitle" idx="1"/>
          </p:nvPr>
        </p:nvSpPr>
        <p:spPr/>
        <p:txBody>
          <a:bodyPr>
            <a:normAutofit lnSpcReduction="10000"/>
          </a:bodyPr>
          <a:lstStyle/>
          <a:p>
            <a:r>
              <a:rPr lang="en-US" b="1" dirty="0" smtClean="0"/>
              <a:t>INTRODUCTION TO JAVA PROGRAMMING AND ENVIRONMENT</a:t>
            </a:r>
          </a:p>
          <a:p>
            <a:endParaRPr lang="en-US" b="1" dirty="0" smtClean="0"/>
          </a:p>
          <a:p>
            <a:r>
              <a:rPr lang="en-US" b="1" dirty="0" smtClean="0"/>
              <a:t>By Mr. Mathews Chibuluma</a:t>
            </a:r>
            <a:endParaRPr lang="en-US" dirty="0"/>
          </a:p>
        </p:txBody>
      </p:sp>
    </p:spTree>
  </p:cSld>
  <p:clrMapOvr>
    <a:masterClrMapping/>
  </p:clrMapOvr>
  <p:transition spd="med">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is …</a:t>
            </a:r>
            <a:endParaRPr lang="en-US" dirty="0"/>
          </a:p>
        </p:txBody>
      </p:sp>
      <p:sp>
        <p:nvSpPr>
          <p:cNvPr id="3" name="Content Placeholder 2"/>
          <p:cNvSpPr>
            <a:spLocks noGrp="1"/>
          </p:cNvSpPr>
          <p:nvPr>
            <p:ph idx="1"/>
          </p:nvPr>
        </p:nvSpPr>
        <p:spPr>
          <a:xfrm>
            <a:off x="1435608" y="1219200"/>
            <a:ext cx="7498080" cy="5257800"/>
          </a:xfrm>
        </p:spPr>
        <p:txBody>
          <a:bodyPr>
            <a:noAutofit/>
          </a:bodyPr>
          <a:lstStyle/>
          <a:p>
            <a:pPr lvl="0"/>
            <a:r>
              <a:rPr lang="en-US" sz="2400" b="1" dirty="0" smtClean="0"/>
              <a:t>Interpreted</a:t>
            </a:r>
            <a:r>
              <a:rPr lang="en-US" sz="2400" dirty="0" smtClean="0"/>
              <a:t> − Java byte code is translated on the fly to native machine instructions and is not stored anywhere. The development process is more rapid and analytical since the linking is an incremental and light-weight process.</a:t>
            </a:r>
          </a:p>
          <a:p>
            <a:pPr lvl="0"/>
            <a:r>
              <a:rPr lang="en-US" sz="2400" b="1" dirty="0" smtClean="0"/>
              <a:t>High Performance</a:t>
            </a:r>
            <a:r>
              <a:rPr lang="en-US" sz="2400" dirty="0" smtClean="0"/>
              <a:t> − With the use of Just-In-Time compilers, Java enables high performance.</a:t>
            </a:r>
          </a:p>
          <a:p>
            <a:pPr lvl="0"/>
            <a:r>
              <a:rPr lang="en-US" sz="2400" b="1" dirty="0" smtClean="0"/>
              <a:t>Distributed</a:t>
            </a:r>
            <a:r>
              <a:rPr lang="en-US" sz="2400" dirty="0" smtClean="0"/>
              <a:t> − Java is designed for the distributed environment of the internet.</a:t>
            </a:r>
          </a:p>
          <a:p>
            <a:pPr lvl="0"/>
            <a:r>
              <a:rPr lang="en-US" sz="2400" b="1" dirty="0" smtClean="0"/>
              <a:t>Dynamic</a:t>
            </a:r>
            <a:r>
              <a:rPr lang="en-US" sz="2400" dirty="0" smtClean="0"/>
              <a:t> − Java is considered to be more dynamic than C or C++ since it is designed to adapt to an evolving environment. Java programs can carry extensive amount of run-time information that can be used to verify and resolve accesses to objects on run-time.</a:t>
            </a:r>
          </a:p>
          <a:p>
            <a:endParaRPr lang="en-US" sz="2400" dirty="0"/>
          </a:p>
        </p:txBody>
      </p:sp>
      <p:sp>
        <p:nvSpPr>
          <p:cNvPr id="4" name="Date Placeholder 3"/>
          <p:cNvSpPr>
            <a:spLocks noGrp="1"/>
          </p:cNvSpPr>
          <p:nvPr>
            <p:ph type="dt" sz="half" idx="10"/>
          </p:nvPr>
        </p:nvSpPr>
        <p:spPr/>
        <p:txBody>
          <a:bodyPr/>
          <a:lstStyle/>
          <a:p>
            <a:fld id="{087BAC2C-D123-47A6-B045-A8D4A950262E}"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Local Environment Setup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section guides you on how to download and set up Java on your machine. The following are the steps to set up the environment.</a:t>
            </a:r>
          </a:p>
          <a:p>
            <a:r>
              <a:rPr lang="en-US" dirty="0" smtClean="0"/>
              <a:t>Java SE is freely available from the link Download Java. You can download a version based on your operating system.</a:t>
            </a:r>
          </a:p>
          <a:p>
            <a:r>
              <a:rPr lang="en-US" dirty="0" smtClean="0"/>
              <a:t>Follow the instructions to download Java and run the </a:t>
            </a:r>
            <a:r>
              <a:rPr lang="en-US" b="1" dirty="0" smtClean="0"/>
              <a:t>.exe</a:t>
            </a:r>
            <a:r>
              <a:rPr lang="en-US" dirty="0" smtClean="0"/>
              <a:t> to install Java on your machine. </a:t>
            </a:r>
          </a:p>
          <a:p>
            <a:r>
              <a:rPr lang="en-US" dirty="0" smtClean="0"/>
              <a:t>Once you installed Java on your machine, you will need to set environment variables to point to correct installation directories</a:t>
            </a:r>
            <a:endParaRPr lang="en-US" dirty="0"/>
          </a:p>
        </p:txBody>
      </p:sp>
      <p:sp>
        <p:nvSpPr>
          <p:cNvPr id="4" name="Date Placeholder 3"/>
          <p:cNvSpPr>
            <a:spLocks noGrp="1"/>
          </p:cNvSpPr>
          <p:nvPr>
            <p:ph type="dt" sz="half" idx="10"/>
          </p:nvPr>
        </p:nvSpPr>
        <p:spPr/>
        <p:txBody>
          <a:bodyPr/>
          <a:lstStyle/>
          <a:p>
            <a:fld id="{B4EAC9D4-4EFF-4AF8-9BF2-D859C6217749}"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Popular Java Editors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write your Java programs, you will need a text editor. There are even more sophisticated IDEs available in the market. But for now, you can consider one of the following −</a:t>
            </a:r>
          </a:p>
          <a:p>
            <a:pPr lvl="0"/>
            <a:r>
              <a:rPr lang="en-US" b="1" dirty="0" smtClean="0"/>
              <a:t>Notepad</a:t>
            </a:r>
            <a:r>
              <a:rPr lang="en-US" dirty="0" smtClean="0"/>
              <a:t> − On Windows machine, you can use any simple text editor like Notepad (Recommended for this tutorial), </a:t>
            </a:r>
            <a:r>
              <a:rPr lang="en-US" dirty="0" err="1" smtClean="0"/>
              <a:t>TextPad</a:t>
            </a:r>
            <a:r>
              <a:rPr lang="en-US" dirty="0" smtClean="0"/>
              <a:t>.</a:t>
            </a:r>
          </a:p>
          <a:p>
            <a:pPr lvl="0"/>
            <a:r>
              <a:rPr lang="en-US" b="1" dirty="0" err="1" smtClean="0"/>
              <a:t>Netbeans</a:t>
            </a:r>
            <a:r>
              <a:rPr lang="en-US" dirty="0" smtClean="0"/>
              <a:t> − A Java IDE that is open-source and free which can be downloaded from https://www.netbeans.org/index.html.</a:t>
            </a:r>
          </a:p>
          <a:p>
            <a:pPr lvl="0"/>
            <a:r>
              <a:rPr lang="en-US" b="1" dirty="0" smtClean="0"/>
              <a:t>Eclipse</a:t>
            </a:r>
            <a:r>
              <a:rPr lang="en-US" dirty="0" smtClean="0"/>
              <a:t> − A Java IDE developed by the eclipse open-source community and can be downloaded from https://www.eclipse.org/.</a:t>
            </a:r>
          </a:p>
          <a:p>
            <a:pPr lvl="0"/>
            <a:r>
              <a:rPr lang="en-US" b="1" dirty="0" err="1" smtClean="0"/>
              <a:t>IntelliJ</a:t>
            </a:r>
            <a:r>
              <a:rPr lang="en-US" b="1" dirty="0" smtClean="0"/>
              <a:t> IDEA Community Edition</a:t>
            </a:r>
            <a:r>
              <a:rPr lang="en-US" dirty="0" smtClean="0"/>
              <a:t> - the premier Java IDE in terms of both features and price, comes in two editions: the free Community edition, and the paid Ultimate edition, which has additional features. </a:t>
            </a:r>
          </a:p>
          <a:p>
            <a:endParaRPr lang="en-US" dirty="0"/>
          </a:p>
        </p:txBody>
      </p:sp>
      <p:sp>
        <p:nvSpPr>
          <p:cNvPr id="4" name="Date Placeholder 3"/>
          <p:cNvSpPr>
            <a:spLocks noGrp="1"/>
          </p:cNvSpPr>
          <p:nvPr>
            <p:ph type="dt" sz="half" idx="10"/>
          </p:nvPr>
        </p:nvSpPr>
        <p:spPr/>
        <p:txBody>
          <a:bodyPr/>
          <a:lstStyle/>
          <a:p>
            <a:fld id="{A73AE998-069C-4D64-B814-675B373E1B8A}"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Program</a:t>
            </a:r>
            <a:endParaRPr lang="en-US" dirty="0"/>
          </a:p>
        </p:txBody>
      </p:sp>
      <p:sp>
        <p:nvSpPr>
          <p:cNvPr id="3" name="Content Placeholder 2"/>
          <p:cNvSpPr>
            <a:spLocks noGrp="1"/>
          </p:cNvSpPr>
          <p:nvPr>
            <p:ph idx="1"/>
          </p:nvPr>
        </p:nvSpPr>
        <p:spPr/>
        <p:txBody>
          <a:bodyPr/>
          <a:lstStyle/>
          <a:p>
            <a:r>
              <a:rPr lang="en-US" dirty="0" smtClean="0"/>
              <a:t>When we consider a Java program, it can be defined as a collection of objects that communicate via invoking each other's methods. </a:t>
            </a:r>
          </a:p>
          <a:p>
            <a:r>
              <a:rPr lang="en-US" dirty="0" smtClean="0"/>
              <a:t>Let us now briefly look into what do class, object, methods, and instance variables mean.</a:t>
            </a:r>
          </a:p>
          <a:p>
            <a:endParaRPr lang="en-US" dirty="0"/>
          </a:p>
        </p:txBody>
      </p:sp>
      <p:sp>
        <p:nvSpPr>
          <p:cNvPr id="4" name="Date Placeholder 3"/>
          <p:cNvSpPr>
            <a:spLocks noGrp="1"/>
          </p:cNvSpPr>
          <p:nvPr>
            <p:ph type="dt" sz="half" idx="10"/>
          </p:nvPr>
        </p:nvSpPr>
        <p:spPr/>
        <p:txBody>
          <a:bodyPr/>
          <a:lstStyle/>
          <a:p>
            <a:fld id="{04DBE533-5D3A-4590-834F-E7A8E5F3DFA5}"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smtClean="0"/>
              <a:t>Object</a:t>
            </a:r>
            <a:r>
              <a:rPr lang="en-US" dirty="0" smtClean="0"/>
              <a:t> − Objects have states and behaviors. Example: A dog has states - color, name, breed as well as behavior such as wagging their tail, barking, eating. An object is an instance of a class.</a:t>
            </a:r>
          </a:p>
          <a:p>
            <a:pPr lvl="0"/>
            <a:r>
              <a:rPr lang="en-US" b="1" dirty="0" smtClean="0"/>
              <a:t>Class</a:t>
            </a:r>
            <a:r>
              <a:rPr lang="en-US" dirty="0" smtClean="0"/>
              <a:t> − A class can be defined as a template/blueprint that describes the behavior/state that the object of its type supports.</a:t>
            </a:r>
          </a:p>
          <a:p>
            <a:pPr lvl="0"/>
            <a:r>
              <a:rPr lang="en-US" b="1" dirty="0" smtClean="0"/>
              <a:t>Methods</a:t>
            </a:r>
            <a:r>
              <a:rPr lang="en-US" dirty="0" smtClean="0"/>
              <a:t> − A method is basically a behavior. A class can contain many methods. It is in methods where the logics are written, data is manipulated and all the actions are executed.</a:t>
            </a:r>
          </a:p>
          <a:p>
            <a:pPr lvl="0"/>
            <a:r>
              <a:rPr lang="en-US" b="1" dirty="0" smtClean="0"/>
              <a:t>Instance Variables</a:t>
            </a:r>
            <a:r>
              <a:rPr lang="en-US" dirty="0" smtClean="0"/>
              <a:t> − each object has its unique set of instance variables. An object's state is created by the values assigned to these instance variables.</a:t>
            </a:r>
          </a:p>
          <a:p>
            <a:endParaRPr lang="en-US" dirty="0"/>
          </a:p>
        </p:txBody>
      </p:sp>
      <p:sp>
        <p:nvSpPr>
          <p:cNvPr id="4" name="Date Placeholder 3"/>
          <p:cNvSpPr>
            <a:spLocks noGrp="1"/>
          </p:cNvSpPr>
          <p:nvPr>
            <p:ph type="dt" sz="half" idx="10"/>
          </p:nvPr>
        </p:nvSpPr>
        <p:spPr/>
        <p:txBody>
          <a:bodyPr/>
          <a:lstStyle/>
          <a:p>
            <a:fld id="{5E7D8038-2624-47E6-AB73-92CF6FADE2EE}"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public class </a:t>
            </a:r>
            <a:r>
              <a:rPr lang="en-US" b="1" dirty="0" err="1" smtClean="0"/>
              <a:t>MyFirstJavaProgram</a:t>
            </a:r>
            <a:r>
              <a:rPr lang="en-US" b="1" dirty="0" smtClean="0"/>
              <a:t>{</a:t>
            </a:r>
          </a:p>
          <a:p>
            <a:endParaRPr lang="en-US" dirty="0" smtClean="0"/>
          </a:p>
          <a:p>
            <a:r>
              <a:rPr lang="en-US" dirty="0" smtClean="0"/>
              <a:t>/* This is my first java program.</a:t>
            </a:r>
          </a:p>
          <a:p>
            <a:r>
              <a:rPr lang="en-US" dirty="0" smtClean="0"/>
              <a:t>    * This will print 'Hello World' as the output</a:t>
            </a:r>
          </a:p>
          <a:p>
            <a:r>
              <a:rPr lang="en-US" dirty="0" smtClean="0"/>
              <a:t>    */</a:t>
            </a:r>
          </a:p>
          <a:p>
            <a:endParaRPr lang="en-US" dirty="0" smtClean="0"/>
          </a:p>
          <a:p>
            <a:r>
              <a:rPr lang="en-US" b="1" dirty="0" smtClean="0"/>
              <a:t>public static void main(String[]</a:t>
            </a:r>
            <a:r>
              <a:rPr lang="en-US" b="1" dirty="0" err="1" smtClean="0"/>
              <a:t>args</a:t>
            </a:r>
            <a:r>
              <a:rPr lang="en-US" b="1" dirty="0" smtClean="0"/>
              <a:t>){</a:t>
            </a:r>
          </a:p>
          <a:p>
            <a:r>
              <a:rPr lang="en-US" dirty="0" err="1" smtClean="0"/>
              <a:t>System.</a:t>
            </a:r>
            <a:r>
              <a:rPr lang="en-US" b="1" i="1" dirty="0" err="1" smtClean="0"/>
              <a:t>out.println</a:t>
            </a:r>
            <a:r>
              <a:rPr lang="en-US" b="1" i="1" dirty="0" smtClean="0"/>
              <a:t>("Hello World");// prints Hello World</a:t>
            </a:r>
          </a:p>
          <a:p>
            <a:r>
              <a:rPr lang="en-US" dirty="0" smtClean="0"/>
              <a:t>}</a:t>
            </a:r>
          </a:p>
          <a:p>
            <a:r>
              <a:rPr lang="en-US" dirty="0" smtClean="0"/>
              <a:t>}</a:t>
            </a:r>
            <a:endParaRPr lang="en-US" dirty="0"/>
          </a:p>
        </p:txBody>
      </p:sp>
      <p:sp>
        <p:nvSpPr>
          <p:cNvPr id="4" name="Date Placeholder 3"/>
          <p:cNvSpPr>
            <a:spLocks noGrp="1"/>
          </p:cNvSpPr>
          <p:nvPr>
            <p:ph type="dt" sz="half" idx="10"/>
          </p:nvPr>
        </p:nvSpPr>
        <p:spPr/>
        <p:txBody>
          <a:bodyPr/>
          <a:lstStyle/>
          <a:p>
            <a:fld id="{78C77C50-AA3C-48BC-830B-18A9F66629CB}"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a:t>
            </a:r>
            <a:endParaRPr lang="en-US" dirty="0"/>
          </a:p>
        </p:txBody>
      </p:sp>
      <p:sp>
        <p:nvSpPr>
          <p:cNvPr id="3" name="Content Placeholder 2"/>
          <p:cNvSpPr>
            <a:spLocks noGrp="1"/>
          </p:cNvSpPr>
          <p:nvPr>
            <p:ph idx="1"/>
          </p:nvPr>
        </p:nvSpPr>
        <p:spPr/>
        <p:txBody>
          <a:bodyPr/>
          <a:lstStyle/>
          <a:p>
            <a:r>
              <a:rPr lang="en-US" dirty="0" smtClean="0"/>
              <a:t>Let's look at how to save the file, compile, and run the program. Please follow the subsequent steps −</a:t>
            </a:r>
          </a:p>
          <a:p>
            <a:endParaRPr lang="en-US" dirty="0"/>
          </a:p>
        </p:txBody>
      </p:sp>
      <p:sp>
        <p:nvSpPr>
          <p:cNvPr id="4" name="Date Placeholder 3"/>
          <p:cNvSpPr>
            <a:spLocks noGrp="1"/>
          </p:cNvSpPr>
          <p:nvPr>
            <p:ph type="dt" sz="half" idx="10"/>
          </p:nvPr>
        </p:nvSpPr>
        <p:spPr/>
        <p:txBody>
          <a:bodyPr/>
          <a:lstStyle/>
          <a:p>
            <a:fld id="{C923AAF6-E562-4E2A-87EB-B87EC76E7059}"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Java Program in Eclipse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To write a "Hello World" program follow these steps:</a:t>
            </a:r>
          </a:p>
          <a:p>
            <a:pPr lvl="0"/>
            <a:r>
              <a:rPr lang="en-US" dirty="0" smtClean="0"/>
              <a:t>Start Eclipse.</a:t>
            </a:r>
          </a:p>
          <a:p>
            <a:pPr lvl="0"/>
            <a:r>
              <a:rPr lang="en-US" dirty="0" smtClean="0"/>
              <a:t>Create a new Java Project: ... </a:t>
            </a:r>
          </a:p>
          <a:p>
            <a:pPr lvl="0"/>
            <a:r>
              <a:rPr lang="en-US" dirty="0" smtClean="0"/>
              <a:t>Create a new Java class: ... </a:t>
            </a:r>
          </a:p>
          <a:p>
            <a:pPr lvl="0"/>
            <a:r>
              <a:rPr lang="en-US" dirty="0" smtClean="0"/>
              <a:t>A Java editor for HelloWorld.java will open. ... </a:t>
            </a:r>
          </a:p>
          <a:p>
            <a:pPr lvl="0"/>
            <a:r>
              <a:rPr lang="en-US" dirty="0" smtClean="0"/>
              <a:t>Save using ctrl-s. ... </a:t>
            </a:r>
          </a:p>
          <a:p>
            <a:pPr lvl="0"/>
            <a:r>
              <a:rPr lang="en-US" dirty="0" smtClean="0"/>
              <a:t>Click the "Run" button in the toolbar (looks like a little man running).</a:t>
            </a:r>
          </a:p>
          <a:p>
            <a:pPr lvl="0"/>
            <a:r>
              <a:rPr lang="en-US" dirty="0" smtClean="0"/>
              <a:t>You will be prompted to create a Launch configuration</a:t>
            </a:r>
          </a:p>
          <a:p>
            <a:endParaRPr lang="en-US" dirty="0"/>
          </a:p>
        </p:txBody>
      </p:sp>
      <p:sp>
        <p:nvSpPr>
          <p:cNvPr id="4" name="Date Placeholder 3"/>
          <p:cNvSpPr>
            <a:spLocks noGrp="1"/>
          </p:cNvSpPr>
          <p:nvPr>
            <p:ph type="dt" sz="half" idx="10"/>
          </p:nvPr>
        </p:nvSpPr>
        <p:spPr/>
        <p:txBody>
          <a:bodyPr/>
          <a:lstStyle/>
          <a:p>
            <a:fld id="{66D8433E-E42B-43FB-A939-A97E0AF04E46}"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dirty="0" smtClean="0">
                <a:solidFill>
                  <a:srgbClr val="000000"/>
                </a:solidFill>
              </a:rPr>
              <a:t>Creating, Compiling, and Running Programs</a:t>
            </a:r>
            <a:endParaRPr lang="en-US" dirty="0"/>
          </a:p>
        </p:txBody>
      </p:sp>
      <p:pic>
        <p:nvPicPr>
          <p:cNvPr id="4" name="Picture 5"/>
          <p:cNvPicPr>
            <a:picLocks noChangeAspect="1" noChangeArrowheads="1"/>
          </p:cNvPicPr>
          <p:nvPr/>
        </p:nvPicPr>
        <p:blipFill>
          <a:blip r:embed="rId2"/>
          <a:srcRect/>
          <a:stretch>
            <a:fillRect/>
          </a:stretch>
        </p:blipFill>
        <p:spPr bwMode="auto">
          <a:xfrm>
            <a:off x="1219200" y="1523999"/>
            <a:ext cx="7772400" cy="4995863"/>
          </a:xfrm>
          <a:prstGeom prst="rect">
            <a:avLst/>
          </a:prstGeom>
          <a:noFill/>
          <a:ln w="9525">
            <a:noFill/>
            <a:round/>
            <a:headEnd/>
            <a:tailEnd/>
          </a:ln>
          <a:effectLst/>
        </p:spPr>
      </p:pic>
      <p:sp>
        <p:nvSpPr>
          <p:cNvPr id="5" name="Date Placeholder 4"/>
          <p:cNvSpPr>
            <a:spLocks noGrp="1"/>
          </p:cNvSpPr>
          <p:nvPr>
            <p:ph type="dt" sz="half" idx="10"/>
          </p:nvPr>
        </p:nvSpPr>
        <p:spPr/>
        <p:txBody>
          <a:bodyPr/>
          <a:lstStyle/>
          <a:p>
            <a:fld id="{B52D173A-A780-4FDC-A95E-CA28A3C1A707}"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Compiling Java Source Code</a:t>
            </a:r>
            <a:endParaRPr lang="en-US" dirty="0"/>
          </a:p>
        </p:txBody>
      </p:sp>
      <p:sp>
        <p:nvSpPr>
          <p:cNvPr id="3" name="Content Placeholder 2"/>
          <p:cNvSpPr>
            <a:spLocks noGrp="1"/>
          </p:cNvSpPr>
          <p:nvPr>
            <p:ph idx="1"/>
          </p:nvPr>
        </p:nvSpPr>
        <p:spPr>
          <a:xfrm>
            <a:off x="1435608" y="1295400"/>
            <a:ext cx="7498080" cy="5181600"/>
          </a:xfrm>
        </p:spPr>
        <p:txBody>
          <a:bodyPr>
            <a:normAutofit fontScale="77500" lnSpcReduction="20000"/>
          </a:bodyPr>
          <a:lstStyle/>
          <a:p>
            <a:r>
              <a:rPr lang="en-US" altLang="en-US" dirty="0" smtClean="0">
                <a:solidFill>
                  <a:srgbClr val="000000"/>
                </a:solidFill>
                <a:cs typeface="Times New Roman" pitchFamily="18" charset="0"/>
              </a:rPr>
              <a:t>You can port a source program to any machine with appropriate compilers. </a:t>
            </a:r>
          </a:p>
          <a:p>
            <a:r>
              <a:rPr lang="en-US" altLang="en-US" dirty="0" smtClean="0">
                <a:solidFill>
                  <a:srgbClr val="000000"/>
                </a:solidFill>
                <a:cs typeface="Times New Roman" pitchFamily="18" charset="0"/>
              </a:rPr>
              <a:t>The source program must be recompiled, however, because the object program can only run on a specific machine. </a:t>
            </a:r>
          </a:p>
          <a:p>
            <a:r>
              <a:rPr lang="en-US" altLang="en-US" dirty="0" smtClean="0">
                <a:solidFill>
                  <a:srgbClr val="000000"/>
                </a:solidFill>
                <a:cs typeface="Times New Roman" pitchFamily="18" charset="0"/>
              </a:rPr>
              <a:t>Nowadays computers are networked to work together. Java was designed to run object programs on any platform. </a:t>
            </a:r>
          </a:p>
          <a:p>
            <a:r>
              <a:rPr lang="en-US" altLang="en-US" dirty="0" smtClean="0">
                <a:solidFill>
                  <a:srgbClr val="000000"/>
                </a:solidFill>
                <a:cs typeface="Times New Roman" pitchFamily="18" charset="0"/>
              </a:rPr>
              <a:t>With Java, you write the program once, and compile the source program into a special type of object code, known as </a:t>
            </a:r>
            <a:r>
              <a:rPr lang="en-US" altLang="en-US" i="1" dirty="0" err="1" smtClean="0">
                <a:solidFill>
                  <a:srgbClr val="000000"/>
                </a:solidFill>
                <a:cs typeface="Times New Roman" pitchFamily="18" charset="0"/>
              </a:rPr>
              <a:t>bytecode</a:t>
            </a:r>
            <a:r>
              <a:rPr lang="en-US" altLang="en-US" dirty="0" smtClean="0">
                <a:solidFill>
                  <a:srgbClr val="000000"/>
                </a:solidFill>
                <a:cs typeface="Times New Roman" pitchFamily="18" charset="0"/>
              </a:rPr>
              <a:t>. </a:t>
            </a:r>
          </a:p>
          <a:p>
            <a:r>
              <a:rPr lang="en-US" altLang="en-US" dirty="0" smtClean="0">
                <a:solidFill>
                  <a:srgbClr val="000000"/>
                </a:solidFill>
                <a:cs typeface="Times New Roman" pitchFamily="18" charset="0"/>
              </a:rPr>
              <a:t>The </a:t>
            </a:r>
            <a:r>
              <a:rPr lang="en-US" altLang="en-US" dirty="0" err="1" smtClean="0">
                <a:solidFill>
                  <a:srgbClr val="000000"/>
                </a:solidFill>
                <a:cs typeface="Times New Roman" pitchFamily="18" charset="0"/>
              </a:rPr>
              <a:t>bytecode</a:t>
            </a:r>
            <a:r>
              <a:rPr lang="en-US" altLang="en-US" dirty="0" smtClean="0">
                <a:solidFill>
                  <a:srgbClr val="000000"/>
                </a:solidFill>
                <a:cs typeface="Times New Roman" pitchFamily="18" charset="0"/>
              </a:rPr>
              <a:t> can then run on any computer with a Java Virtual Machine, as shown below. </a:t>
            </a:r>
          </a:p>
          <a:p>
            <a:r>
              <a:rPr lang="en-US" altLang="en-US" dirty="0" smtClean="0">
                <a:solidFill>
                  <a:srgbClr val="000000"/>
                </a:solidFill>
                <a:cs typeface="Times New Roman" pitchFamily="18" charset="0"/>
              </a:rPr>
              <a:t>Java Virtual Machine is a software that interprets Java </a:t>
            </a:r>
            <a:r>
              <a:rPr lang="en-US" altLang="en-US" dirty="0" err="1" smtClean="0">
                <a:solidFill>
                  <a:srgbClr val="000000"/>
                </a:solidFill>
                <a:cs typeface="Times New Roman" pitchFamily="18" charset="0"/>
              </a:rPr>
              <a:t>bytecode</a:t>
            </a:r>
            <a:r>
              <a:rPr lang="en-US" altLang="en-US" dirty="0" smtClean="0">
                <a:solidFill>
                  <a:srgbClr val="000000"/>
                </a:solidFill>
                <a:cs typeface="Times New Roman" pitchFamily="18" charset="0"/>
              </a:rPr>
              <a:t>. </a:t>
            </a:r>
          </a:p>
          <a:p>
            <a:endParaRPr lang="en-US" dirty="0"/>
          </a:p>
        </p:txBody>
      </p:sp>
      <p:sp>
        <p:nvSpPr>
          <p:cNvPr id="4" name="Date Placeholder 3"/>
          <p:cNvSpPr>
            <a:spLocks noGrp="1"/>
          </p:cNvSpPr>
          <p:nvPr>
            <p:ph type="dt" sz="half" idx="10"/>
          </p:nvPr>
        </p:nvSpPr>
        <p:spPr/>
        <p:txBody>
          <a:bodyPr/>
          <a:lstStyle/>
          <a:p>
            <a:fld id="{F319759E-6EC7-4109-B937-B6907C089260}"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Overview of Unit</a:t>
            </a:r>
            <a:endParaRPr lang="en-US" dirty="0"/>
          </a:p>
        </p:txBody>
      </p:sp>
      <p:sp>
        <p:nvSpPr>
          <p:cNvPr id="3" name="Content Placeholder 2"/>
          <p:cNvSpPr>
            <a:spLocks noGrp="1"/>
          </p:cNvSpPr>
          <p:nvPr>
            <p:ph idx="1"/>
          </p:nvPr>
        </p:nvSpPr>
        <p:spPr/>
        <p:txBody>
          <a:bodyPr/>
          <a:lstStyle/>
          <a:p>
            <a:r>
              <a:rPr lang="en-US" dirty="0" smtClean="0"/>
              <a:t>Java technology is used to develop applications for a wide range of environments, from consumer devices to heterogeneous enterprise systems.</a:t>
            </a:r>
          </a:p>
          <a:p>
            <a:r>
              <a:rPr lang="en-US" dirty="0" smtClean="0"/>
              <a:t>In this section, get a high-level view of the Java platform and its components, and various IDE for Java. </a:t>
            </a:r>
          </a:p>
          <a:p>
            <a:endParaRPr lang="en-US" dirty="0"/>
          </a:p>
        </p:txBody>
      </p:sp>
      <p:sp>
        <p:nvSpPr>
          <p:cNvPr id="4" name="Date Placeholder 3"/>
          <p:cNvSpPr>
            <a:spLocks noGrp="1"/>
          </p:cNvSpPr>
          <p:nvPr>
            <p:ph type="dt" sz="half" idx="10"/>
          </p:nvPr>
        </p:nvSpPr>
        <p:spPr/>
        <p:txBody>
          <a:bodyPr/>
          <a:lstStyle/>
          <a:p>
            <a:fld id="{2E8D3B32-16E1-4E08-96F0-170AD93644B0}"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Process</a:t>
            </a:r>
            <a:endParaRPr lang="en-US" dirty="0"/>
          </a:p>
        </p:txBody>
      </p:sp>
      <p:pic>
        <p:nvPicPr>
          <p:cNvPr id="4" name="Picture 6"/>
          <p:cNvPicPr>
            <a:picLocks noChangeAspect="1" noChangeArrowheads="1"/>
          </p:cNvPicPr>
          <p:nvPr/>
        </p:nvPicPr>
        <p:blipFill>
          <a:blip r:embed="rId2"/>
          <a:srcRect/>
          <a:stretch>
            <a:fillRect/>
          </a:stretch>
        </p:blipFill>
        <p:spPr bwMode="auto">
          <a:xfrm>
            <a:off x="1066800" y="1828800"/>
            <a:ext cx="7550150" cy="3048000"/>
          </a:xfrm>
          <a:prstGeom prst="rect">
            <a:avLst/>
          </a:prstGeom>
          <a:noFill/>
          <a:ln w="9525">
            <a:noFill/>
            <a:round/>
            <a:headEnd/>
            <a:tailEnd/>
          </a:ln>
          <a:effectLst/>
        </p:spPr>
      </p:pic>
      <p:sp>
        <p:nvSpPr>
          <p:cNvPr id="5" name="Date Placeholder 4"/>
          <p:cNvSpPr>
            <a:spLocks noGrp="1"/>
          </p:cNvSpPr>
          <p:nvPr>
            <p:ph type="dt" sz="half" idx="10"/>
          </p:nvPr>
        </p:nvSpPr>
        <p:spPr/>
        <p:txBody>
          <a:bodyPr/>
          <a:lstStyle/>
          <a:p>
            <a:fld id="{BD1FCFDF-0AA6-4F7A-8728-118CB645AF9C}"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4" name="Rectangle 2"/>
          <p:cNvSpPr>
            <a:spLocks noChangeArrowheads="1"/>
          </p:cNvSpPr>
          <p:nvPr/>
        </p:nvSpPr>
        <p:spPr bwMode="auto">
          <a:xfrm>
            <a:off x="1295400" y="3048000"/>
            <a:ext cx="7010400" cy="30480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public static void main(String[] </a:t>
            </a:r>
            <a:r>
              <a:rPr lang="en-US" altLang="en-US" b="1" dirty="0" err="1">
                <a:solidFill>
                  <a:srgbClr val="000000"/>
                </a:solidFill>
                <a:latin typeface="Courier New" pitchFamily="49" charset="0"/>
              </a:rPr>
              <a:t>args</a:t>
            </a:r>
            <a:r>
              <a:rPr lang="en-US" altLang="en-US" b="1"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r>
              <a:rPr lang="en-US" altLang="en-US" b="1" dirty="0" err="1">
                <a:solidFill>
                  <a:srgbClr val="000000"/>
                </a:solidFill>
                <a:latin typeface="Courier New" pitchFamily="49" charset="0"/>
              </a:rPr>
              <a:t>System.out.println</a:t>
            </a:r>
            <a:r>
              <a:rPr lang="en-US" altLang="en-US" b="1" dirty="0">
                <a:solidFill>
                  <a:srgbClr val="000000"/>
                </a:solidFill>
                <a:latin typeface="Courier New" pitchFamily="49" charset="0"/>
              </a:rPr>
              <a:t>("Welcome to Java!");</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a:t>
            </a:r>
          </a:p>
        </p:txBody>
      </p:sp>
      <p:sp>
        <p:nvSpPr>
          <p:cNvPr id="5" name="AutoShape 5"/>
          <p:cNvSpPr>
            <a:spLocks noChangeArrowheads="1"/>
          </p:cNvSpPr>
          <p:nvPr/>
        </p:nvSpPr>
        <p:spPr bwMode="auto">
          <a:xfrm>
            <a:off x="5943600" y="1828800"/>
            <a:ext cx="2490788" cy="615950"/>
          </a:xfrm>
          <a:prstGeom prst="wedgeRoundRectCallout">
            <a:avLst>
              <a:gd name="adj1" fmla="val -101944"/>
              <a:gd name="adj2" fmla="val 270875"/>
              <a:gd name="adj3" fmla="val 16667"/>
            </a:avLst>
          </a:prstGeom>
          <a:solidFill>
            <a:srgbClr val="CBCBCB"/>
          </a:solidFill>
          <a:ln w="12600" cap="sq">
            <a:solidFill>
              <a:srgbClr val="000000"/>
            </a:solidFill>
            <a:miter lim="800000"/>
            <a:headEnd/>
            <a:tailEnd/>
          </a:ln>
          <a:effectLst/>
        </p:spPr>
        <p:txBody>
          <a:bodyPr lIns="90000" tIns="46800" rIns="90000" bIns="46800"/>
          <a:lstStyle/>
          <a:p>
            <a:pPr algn="ct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dirty="0">
                <a:solidFill>
                  <a:srgbClr val="000000"/>
                </a:solidFill>
              </a:rPr>
              <a:t>Enter main method</a:t>
            </a:r>
          </a:p>
        </p:txBody>
      </p:sp>
      <p:sp>
        <p:nvSpPr>
          <p:cNvPr id="6" name="Date Placeholder 5"/>
          <p:cNvSpPr>
            <a:spLocks noGrp="1"/>
          </p:cNvSpPr>
          <p:nvPr>
            <p:ph type="dt" sz="half" idx="10"/>
          </p:nvPr>
        </p:nvSpPr>
        <p:spPr/>
        <p:txBody>
          <a:bodyPr/>
          <a:lstStyle/>
          <a:p>
            <a:fld id="{4053C6D1-A367-4B92-A954-0042A87273D1}" type="datetime1">
              <a:rPr lang="en-US" smtClean="0"/>
              <a:t>10/7/2023</a:t>
            </a:fld>
            <a:endParaRPr lang="en-US" dirty="0"/>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100000">
                                          <p:val>
                                            <p:strVal val="0-#ppt_w/2"/>
                                          </p:val>
                                        </p:tav>
                                        <p:tav tm="100000">
                                          <p:val>
                                            <p:strVal val="#ppt_x"/>
                                          </p:val>
                                        </p:tav>
                                      </p:tavLst>
                                    </p:anim>
                                    <p:anim calcmode="lin" valueType="num">
                                      <p:cBhvr>
                                        <p:cTn id="8" dur="500" fill="hold"/>
                                        <p:tgtEl>
                                          <p:spTgt spid="5"/>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ChangeArrowheads="1"/>
          </p:cNvSpPr>
          <p:nvPr/>
        </p:nvSpPr>
        <p:spPr bwMode="auto">
          <a:xfrm>
            <a:off x="1676400" y="3124200"/>
            <a:ext cx="6553200" cy="25908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public static void main(String[] </a:t>
            </a:r>
            <a:r>
              <a:rPr lang="en-US" altLang="en-US" b="1" dirty="0" err="1">
                <a:solidFill>
                  <a:srgbClr val="000000"/>
                </a:solidFill>
                <a:latin typeface="Courier New" pitchFamily="49" charset="0"/>
              </a:rPr>
              <a:t>args</a:t>
            </a:r>
            <a:r>
              <a:rPr lang="en-US" altLang="en-US" b="1"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latin typeface="Courier New" pitchFamily="49" charset="0"/>
              </a:rPr>
              <a:t>    </a:t>
            </a:r>
            <a:r>
              <a:rPr lang="en-US" altLang="en-US" b="1" dirty="0" err="1">
                <a:latin typeface="Courier New" pitchFamily="49" charset="0"/>
              </a:rPr>
              <a:t>System.out.println</a:t>
            </a:r>
            <a:r>
              <a:rPr lang="en-US" altLang="en-US" b="1" dirty="0">
                <a:solidFill>
                  <a:srgbClr val="000000"/>
                </a:solidFill>
                <a:latin typeface="Courier New" pitchFamily="49" charset="0"/>
              </a:rPr>
              <a:t>("Welcome to Java!");</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a:t>
            </a:r>
          </a:p>
        </p:txBody>
      </p:sp>
      <p:sp>
        <p:nvSpPr>
          <p:cNvPr id="5" name="AutoShape 5"/>
          <p:cNvSpPr>
            <a:spLocks noChangeArrowheads="1"/>
          </p:cNvSpPr>
          <p:nvPr/>
        </p:nvSpPr>
        <p:spPr bwMode="auto">
          <a:xfrm>
            <a:off x="6172200" y="1828800"/>
            <a:ext cx="2490788" cy="615950"/>
          </a:xfrm>
          <a:prstGeom prst="wedgeRoundRectCallout">
            <a:avLst>
              <a:gd name="adj1" fmla="val -107491"/>
              <a:gd name="adj2" fmla="val 325259"/>
              <a:gd name="adj3" fmla="val 16667"/>
            </a:avLst>
          </a:prstGeom>
          <a:solidFill>
            <a:srgbClr val="CBCBCB"/>
          </a:solidFill>
          <a:ln w="12600" cap="sq">
            <a:solidFill>
              <a:srgbClr val="000000"/>
            </a:solidFill>
            <a:miter lim="800000"/>
            <a:headEnd/>
            <a:tailEnd/>
          </a:ln>
          <a:effectLst/>
        </p:spPr>
        <p:txBody>
          <a:bodyPr lIns="90000" tIns="46800" rIns="90000" bIns="46800"/>
          <a:lstStyle/>
          <a:p>
            <a:pPr algn="ct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a:solidFill>
                  <a:srgbClr val="000000"/>
                </a:solidFill>
              </a:rPr>
              <a:t>Execute statement</a:t>
            </a:r>
          </a:p>
        </p:txBody>
      </p:sp>
      <p:sp>
        <p:nvSpPr>
          <p:cNvPr id="6" name="Date Placeholder 5"/>
          <p:cNvSpPr>
            <a:spLocks noGrp="1"/>
          </p:cNvSpPr>
          <p:nvPr>
            <p:ph type="dt" sz="half" idx="10"/>
          </p:nvPr>
        </p:nvSpPr>
        <p:spPr/>
        <p:txBody>
          <a:bodyPr/>
          <a:lstStyle/>
          <a:p>
            <a:fld id="{A28CDEDE-D794-4EBB-B7A1-6C34370EEA01}" type="datetime1">
              <a:rPr lang="en-US" smtClean="0"/>
              <a:t>10/7/2023</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100000">
                                          <p:val>
                                            <p:strVal val="0-#ppt_w/2"/>
                                          </p:val>
                                        </p:tav>
                                        <p:tav tm="100000">
                                          <p:val>
                                            <p:strVal val="#ppt_x"/>
                                          </p:val>
                                        </p:tav>
                                      </p:tavLst>
                                    </p:anim>
                                    <p:anim calcmode="lin" valueType="num">
                                      <p:cBhvr>
                                        <p:cTn id="8" dur="500" fill="hold"/>
                                        <p:tgtEl>
                                          <p:spTgt spid="5"/>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Anatomy of a Java Program</a:t>
            </a:r>
            <a:endParaRPr lang="en-US" dirty="0"/>
          </a:p>
        </p:txBody>
      </p:sp>
      <p:sp>
        <p:nvSpPr>
          <p:cNvPr id="3" name="Content Placeholder 2"/>
          <p:cNvSpPr>
            <a:spLocks noGrp="1"/>
          </p:cNvSpPr>
          <p:nvPr>
            <p:ph idx="1"/>
          </p:nvPr>
        </p:nvSpPr>
        <p:spPr/>
        <p:txBody>
          <a:bodyPr/>
          <a:lstStyle/>
          <a:p>
            <a:pPr marL="341313" indent="-341313">
              <a:spcBef>
                <a:spcPts val="850"/>
              </a:spcBef>
              <a:buClr>
                <a:srgbClr val="0000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Class name</a:t>
            </a:r>
          </a:p>
          <a:p>
            <a:pPr marL="341313" indent="-341313">
              <a:spcBef>
                <a:spcPts val="850"/>
              </a:spcBef>
              <a:buClr>
                <a:srgbClr val="0000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Main method</a:t>
            </a:r>
          </a:p>
          <a:p>
            <a:pPr marL="341313" indent="-341313">
              <a:spcBef>
                <a:spcPts val="850"/>
              </a:spcBef>
              <a:buClr>
                <a:srgbClr val="0000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Statements</a:t>
            </a:r>
          </a:p>
          <a:p>
            <a:pPr marL="341313" indent="-341313">
              <a:spcBef>
                <a:spcPts val="850"/>
              </a:spcBef>
              <a:buClr>
                <a:srgbClr val="0000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Statement terminator</a:t>
            </a:r>
          </a:p>
          <a:p>
            <a:pPr marL="341313" indent="-341313">
              <a:spcBef>
                <a:spcPts val="850"/>
              </a:spcBef>
              <a:buClr>
                <a:srgbClr val="0000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Reserved words</a:t>
            </a:r>
          </a:p>
          <a:p>
            <a:pPr marL="341313" indent="-341313">
              <a:spcBef>
                <a:spcPts val="850"/>
              </a:spcBef>
              <a:buClr>
                <a:srgbClr val="0000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Comments</a:t>
            </a:r>
          </a:p>
          <a:p>
            <a:pPr marL="341313" indent="-341313">
              <a:spcBef>
                <a:spcPts val="850"/>
              </a:spcBef>
              <a:buClr>
                <a:srgbClr val="0000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Blocks</a:t>
            </a:r>
            <a:endParaRPr lang="en-US" dirty="0"/>
          </a:p>
        </p:txBody>
      </p:sp>
      <p:sp>
        <p:nvSpPr>
          <p:cNvPr id="4" name="Date Placeholder 3"/>
          <p:cNvSpPr>
            <a:spLocks noGrp="1"/>
          </p:cNvSpPr>
          <p:nvPr>
            <p:ph type="dt" sz="half" idx="10"/>
          </p:nvPr>
        </p:nvSpPr>
        <p:spPr/>
        <p:txBody>
          <a:bodyPr/>
          <a:lstStyle/>
          <a:p>
            <a:fld id="{964DD700-232E-4F03-891C-257D89B0F709}"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Class Name</a:t>
            </a:r>
            <a:endParaRPr lang="en-US" dirty="0"/>
          </a:p>
        </p:txBody>
      </p:sp>
      <p:sp>
        <p:nvSpPr>
          <p:cNvPr id="3" name="Content Placeholder 2"/>
          <p:cNvSpPr>
            <a:spLocks noGrp="1"/>
          </p:cNvSpPr>
          <p:nvPr>
            <p:ph idx="1"/>
          </p:nvPr>
        </p:nvSpPr>
        <p:spPr>
          <a:xfrm>
            <a:off x="1435608" y="1447800"/>
            <a:ext cx="7498080" cy="2286000"/>
          </a:xfrm>
        </p:spPr>
        <p:txBody>
          <a:bodyPr>
            <a:normAutofit lnSpcReduction="10000"/>
          </a:bodyPr>
          <a:lstStyle/>
          <a:p>
            <a:r>
              <a:rPr lang="en-US" altLang="en-US" dirty="0" smtClean="0">
                <a:solidFill>
                  <a:srgbClr val="000000"/>
                </a:solidFill>
              </a:rPr>
              <a:t>Every Java program must have at least one class. Each class has a name. By convention, class names start with an uppercase letter. In this example, the class name is Welcome. </a:t>
            </a:r>
          </a:p>
          <a:p>
            <a:endParaRPr lang="en-US" dirty="0"/>
          </a:p>
        </p:txBody>
      </p:sp>
      <p:sp>
        <p:nvSpPr>
          <p:cNvPr id="4" name="Rectangle 2"/>
          <p:cNvSpPr>
            <a:spLocks noChangeArrowheads="1"/>
          </p:cNvSpPr>
          <p:nvPr/>
        </p:nvSpPr>
        <p:spPr bwMode="auto">
          <a:xfrm>
            <a:off x="1752600" y="3810000"/>
            <a:ext cx="6781800" cy="25908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dirty="0">
                <a:solidFill>
                  <a:srgbClr val="000000"/>
                </a:solidFill>
                <a:latin typeface="Courier New" pitchFamily="49" charset="0"/>
              </a:rPr>
              <a:t>// </a:t>
            </a:r>
            <a:r>
              <a:rPr lang="en-US" altLang="en-US" sz="2000" dirty="0">
                <a:solidFill>
                  <a:srgbClr val="000000"/>
                </a:solidFill>
                <a:latin typeface="Courier New" pitchFamily="49" charset="0"/>
              </a:rPr>
              <a:t>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dirty="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dirty="0">
                <a:solidFill>
                  <a:srgbClr val="000000"/>
                </a:solidFill>
                <a:latin typeface="Courier New" pitchFamily="49" charset="0"/>
              </a:rPr>
              <a:t>  public static void main(String[] </a:t>
            </a:r>
            <a:r>
              <a:rPr lang="en-US" altLang="en-US" sz="2000" dirty="0" err="1">
                <a:solidFill>
                  <a:srgbClr val="000000"/>
                </a:solidFill>
                <a:latin typeface="Courier New" pitchFamily="49" charset="0"/>
              </a:rPr>
              <a:t>args</a:t>
            </a:r>
            <a:r>
              <a:rPr lang="en-US" altLang="en-US" sz="2000"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dirty="0">
                <a:solidFill>
                  <a:srgbClr val="000000"/>
                </a:solidFill>
                <a:latin typeface="Courier New" pitchFamily="49" charset="0"/>
              </a:rPr>
              <a:t>    </a:t>
            </a:r>
            <a:r>
              <a:rPr lang="en-US" altLang="en-US" sz="2000" dirty="0" err="1">
                <a:solidFill>
                  <a:srgbClr val="000000"/>
                </a:solidFill>
                <a:latin typeface="Courier New" pitchFamily="49" charset="0"/>
              </a:rPr>
              <a:t>System.out.println</a:t>
            </a:r>
            <a:r>
              <a:rPr lang="en-US" altLang="en-US" sz="2000" dirty="0">
                <a:solidFill>
                  <a:srgbClr val="000000"/>
                </a:solidFill>
                <a:latin typeface="Courier New" pitchFamily="49" charset="0"/>
              </a:rPr>
              <a:t>("Welcome to Java!");</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dirty="0">
                <a:solidFill>
                  <a:srgbClr val="000000"/>
                </a:solidFill>
                <a:latin typeface="Courier New" pitchFamily="49" charset="0"/>
              </a:rPr>
              <a:t>}</a:t>
            </a:r>
          </a:p>
        </p:txBody>
      </p:sp>
      <p:sp>
        <p:nvSpPr>
          <p:cNvPr id="5" name="Date Placeholder 4"/>
          <p:cNvSpPr>
            <a:spLocks noGrp="1"/>
          </p:cNvSpPr>
          <p:nvPr>
            <p:ph type="dt" sz="half" idx="10"/>
          </p:nvPr>
        </p:nvSpPr>
        <p:spPr/>
        <p:txBody>
          <a:bodyPr/>
          <a:lstStyle/>
          <a:p>
            <a:fld id="{E8F301C5-2540-4F35-A9AA-40D9B86312C8}"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Main Method</a:t>
            </a:r>
            <a:endParaRPr lang="en-US" dirty="0"/>
          </a:p>
        </p:txBody>
      </p:sp>
      <p:sp>
        <p:nvSpPr>
          <p:cNvPr id="3" name="Content Placeholder 2"/>
          <p:cNvSpPr>
            <a:spLocks noGrp="1"/>
          </p:cNvSpPr>
          <p:nvPr>
            <p:ph idx="1"/>
          </p:nvPr>
        </p:nvSpPr>
        <p:spPr>
          <a:xfrm>
            <a:off x="1435608" y="1447800"/>
            <a:ext cx="7498080" cy="2286000"/>
          </a:xfrm>
        </p:spPr>
        <p:txBody>
          <a:bodyPr/>
          <a:lstStyle/>
          <a:p>
            <a:pPr>
              <a:spcBef>
                <a:spcPts val="800"/>
              </a:spcBef>
              <a:buSzPct val="75000"/>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dirty="0" smtClean="0">
                <a:solidFill>
                  <a:srgbClr val="000000"/>
                </a:solidFill>
              </a:rPr>
              <a:t>Line 2 defines the main method. In order to run a class, the class must contain a method named main. The program is executed from the main method. </a:t>
            </a:r>
            <a:endParaRPr lang="en-US" altLang="en-US" dirty="0">
              <a:solidFill>
                <a:srgbClr val="000000"/>
              </a:solidFill>
            </a:endParaRPr>
          </a:p>
        </p:txBody>
      </p:sp>
      <p:sp>
        <p:nvSpPr>
          <p:cNvPr id="4" name="Rectangle 2"/>
          <p:cNvSpPr>
            <a:spLocks noChangeArrowheads="1"/>
          </p:cNvSpPr>
          <p:nvPr/>
        </p:nvSpPr>
        <p:spPr bwMode="auto">
          <a:xfrm>
            <a:off x="1371600" y="3733800"/>
            <a:ext cx="7391400" cy="25908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public static void main(String[] </a:t>
            </a:r>
            <a:r>
              <a:rPr lang="en-US" altLang="en-US" sz="2000" b="1" dirty="0" err="1">
                <a:solidFill>
                  <a:srgbClr val="000000"/>
                </a:solidFill>
                <a:latin typeface="Courier New" pitchFamily="49" charset="0"/>
              </a:rPr>
              <a:t>args</a:t>
            </a:r>
            <a:r>
              <a:rPr lang="en-US" altLang="en-US" sz="2000" b="1"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System.out.println</a:t>
            </a:r>
            <a:r>
              <a:rPr lang="en-US" altLang="en-US" sz="2000" b="1" dirty="0">
                <a:solidFill>
                  <a:srgbClr val="000000"/>
                </a:solidFill>
                <a:latin typeface="Courier New" pitchFamily="49" charset="0"/>
              </a:rPr>
              <a:t>("Welcome to Java!");</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a:t>
            </a:r>
          </a:p>
        </p:txBody>
      </p:sp>
      <p:sp>
        <p:nvSpPr>
          <p:cNvPr id="5" name="Date Placeholder 4"/>
          <p:cNvSpPr>
            <a:spLocks noGrp="1"/>
          </p:cNvSpPr>
          <p:nvPr>
            <p:ph type="dt" sz="half" idx="10"/>
          </p:nvPr>
        </p:nvSpPr>
        <p:spPr/>
        <p:txBody>
          <a:bodyPr/>
          <a:lstStyle/>
          <a:p>
            <a:fld id="{511600EA-DF00-4A1C-A8DB-D12F4A128354}"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smtClean="0">
                <a:solidFill>
                  <a:srgbClr val="000000"/>
                </a:solidFill>
              </a:rPr>
              <a:t>Statement</a:t>
            </a:r>
            <a:endParaRPr lang="en-US" dirty="0"/>
          </a:p>
        </p:txBody>
      </p:sp>
      <p:sp>
        <p:nvSpPr>
          <p:cNvPr id="3" name="Content Placeholder 2"/>
          <p:cNvSpPr>
            <a:spLocks noGrp="1"/>
          </p:cNvSpPr>
          <p:nvPr>
            <p:ph idx="1"/>
          </p:nvPr>
        </p:nvSpPr>
        <p:spPr>
          <a:xfrm>
            <a:off x="1435608" y="1447800"/>
            <a:ext cx="7498080" cy="2971800"/>
          </a:xfrm>
        </p:spPr>
        <p:txBody>
          <a:bodyPr>
            <a:normAutofit fontScale="92500"/>
          </a:bodyPr>
          <a:lstStyle/>
          <a:p>
            <a:r>
              <a:rPr lang="en-US" altLang="en-US" dirty="0" smtClean="0">
                <a:solidFill>
                  <a:srgbClr val="000000"/>
                </a:solidFill>
              </a:rPr>
              <a:t>A statement represents an action or a sequence of actions. </a:t>
            </a:r>
          </a:p>
          <a:p>
            <a:r>
              <a:rPr lang="en-US" altLang="en-US" dirty="0" smtClean="0">
                <a:solidFill>
                  <a:srgbClr val="000000"/>
                </a:solidFill>
              </a:rPr>
              <a:t>The statement </a:t>
            </a:r>
            <a:r>
              <a:rPr lang="en-US" altLang="en-US" dirty="0" err="1" smtClean="0">
                <a:solidFill>
                  <a:srgbClr val="000000"/>
                </a:solidFill>
              </a:rPr>
              <a:t>System.out.println</a:t>
            </a:r>
            <a:r>
              <a:rPr lang="en-US" altLang="en-US" dirty="0" smtClean="0">
                <a:solidFill>
                  <a:srgbClr val="000000"/>
                </a:solidFill>
              </a:rPr>
              <a:t>("Welcome to Java!") in the program in Listing 1.1 is a statement to display the greeting "Welcome to Java!“.</a:t>
            </a:r>
          </a:p>
          <a:p>
            <a:endParaRPr lang="en-US" dirty="0"/>
          </a:p>
        </p:txBody>
      </p:sp>
      <p:sp>
        <p:nvSpPr>
          <p:cNvPr id="4" name="Date Placeholder 3"/>
          <p:cNvSpPr>
            <a:spLocks noGrp="1"/>
          </p:cNvSpPr>
          <p:nvPr>
            <p:ph type="dt" sz="half" idx="10"/>
          </p:nvPr>
        </p:nvSpPr>
        <p:spPr/>
        <p:txBody>
          <a:bodyPr/>
          <a:lstStyle/>
          <a:p>
            <a:fld id="{3711F631-5812-40B3-A3D7-430E86B73DDF}"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smtClean="0">
                <a:solidFill>
                  <a:srgbClr val="000000"/>
                </a:solidFill>
              </a:rPr>
              <a:t>Statement Terminator</a:t>
            </a:r>
            <a:endParaRPr lang="en-US" dirty="0"/>
          </a:p>
        </p:txBody>
      </p:sp>
      <p:sp>
        <p:nvSpPr>
          <p:cNvPr id="3" name="Content Placeholder 2"/>
          <p:cNvSpPr>
            <a:spLocks noGrp="1"/>
          </p:cNvSpPr>
          <p:nvPr>
            <p:ph idx="1"/>
          </p:nvPr>
        </p:nvSpPr>
        <p:spPr>
          <a:xfrm>
            <a:off x="1435608" y="1447800"/>
            <a:ext cx="7498080" cy="1447800"/>
          </a:xfrm>
        </p:spPr>
        <p:txBody>
          <a:bodyPr/>
          <a:lstStyle/>
          <a:p>
            <a:r>
              <a:rPr lang="en-US" altLang="en-US" dirty="0" smtClean="0">
                <a:solidFill>
                  <a:srgbClr val="000000"/>
                </a:solidFill>
              </a:rPr>
              <a:t>Every statement in Java ends with a semicolon (;).</a:t>
            </a:r>
          </a:p>
          <a:p>
            <a:endParaRPr lang="en-US" dirty="0"/>
          </a:p>
        </p:txBody>
      </p:sp>
      <p:sp>
        <p:nvSpPr>
          <p:cNvPr id="4" name="Rectangle 2"/>
          <p:cNvSpPr>
            <a:spLocks noChangeArrowheads="1"/>
          </p:cNvSpPr>
          <p:nvPr/>
        </p:nvSpPr>
        <p:spPr bwMode="auto">
          <a:xfrm>
            <a:off x="990600" y="3124200"/>
            <a:ext cx="7696200" cy="32004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public static void main(String[] </a:t>
            </a:r>
            <a:r>
              <a:rPr lang="en-US" altLang="en-US" sz="2000" b="1" dirty="0" err="1">
                <a:solidFill>
                  <a:srgbClr val="000000"/>
                </a:solidFill>
                <a:latin typeface="Courier New" pitchFamily="49" charset="0"/>
              </a:rPr>
              <a:t>args</a:t>
            </a:r>
            <a:r>
              <a:rPr lang="en-US" altLang="en-US" sz="2000" b="1"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System.out.println</a:t>
            </a:r>
            <a:r>
              <a:rPr lang="en-US" altLang="en-US" sz="2000" b="1" dirty="0">
                <a:solidFill>
                  <a:srgbClr val="000000"/>
                </a:solidFill>
                <a:latin typeface="Courier New" pitchFamily="49" charset="0"/>
              </a:rPr>
              <a:t>("Welcome to Java!")</a:t>
            </a:r>
            <a:r>
              <a:rPr lang="en-US" altLang="en-US" sz="2000" b="1" dirty="0">
                <a:solidFill>
                  <a:srgbClr val="FF0000"/>
                </a:solidFill>
                <a:latin typeface="Courier New" pitchFamily="49" charset="0"/>
              </a:rPr>
              <a:t>;</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sz="2000" b="1" dirty="0">
                <a:solidFill>
                  <a:srgbClr val="000000"/>
                </a:solidFill>
                <a:latin typeface="Courier New" pitchFamily="49" charset="0"/>
              </a:rPr>
              <a:t>}</a:t>
            </a:r>
          </a:p>
        </p:txBody>
      </p:sp>
      <p:sp>
        <p:nvSpPr>
          <p:cNvPr id="5" name="Date Placeholder 4"/>
          <p:cNvSpPr>
            <a:spLocks noGrp="1"/>
          </p:cNvSpPr>
          <p:nvPr>
            <p:ph type="dt" sz="half" idx="10"/>
          </p:nvPr>
        </p:nvSpPr>
        <p:spPr/>
        <p:txBody>
          <a:bodyPr/>
          <a:lstStyle/>
          <a:p>
            <a:fld id="{197742A8-17CD-4D2E-85F8-0A4A63E3E3EC}"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solidFill>
                  <a:srgbClr val="000000"/>
                </a:solidFill>
              </a:rPr>
              <a:t>Reserved words</a:t>
            </a:r>
            <a:endParaRPr lang="en-US" dirty="0"/>
          </a:p>
        </p:txBody>
      </p:sp>
      <p:sp>
        <p:nvSpPr>
          <p:cNvPr id="3" name="Content Placeholder 2"/>
          <p:cNvSpPr>
            <a:spLocks noGrp="1"/>
          </p:cNvSpPr>
          <p:nvPr>
            <p:ph idx="1"/>
          </p:nvPr>
        </p:nvSpPr>
        <p:spPr>
          <a:xfrm>
            <a:off x="1435608" y="1447800"/>
            <a:ext cx="7498080" cy="3124200"/>
          </a:xfrm>
        </p:spPr>
        <p:txBody>
          <a:bodyPr>
            <a:normAutofit fontScale="92500" lnSpcReduction="10000"/>
          </a:bodyPr>
          <a:lstStyle/>
          <a:p>
            <a:r>
              <a:rPr lang="en-US" altLang="en-US" dirty="0" smtClean="0">
                <a:solidFill>
                  <a:srgbClr val="000000"/>
                </a:solidFill>
              </a:rPr>
              <a:t>Reserved words or keywords are words that have a specific meaning to the compiler and cannot be used for other purposes in the program. </a:t>
            </a:r>
          </a:p>
          <a:p>
            <a:r>
              <a:rPr lang="en-US" altLang="en-US" dirty="0" smtClean="0">
                <a:solidFill>
                  <a:srgbClr val="000000"/>
                </a:solidFill>
              </a:rPr>
              <a:t>For example, when the compiler sees the word class, it understands that the word after class is the name for the class. </a:t>
            </a:r>
          </a:p>
          <a:p>
            <a:endParaRPr lang="en-US" dirty="0"/>
          </a:p>
        </p:txBody>
      </p:sp>
      <p:sp>
        <p:nvSpPr>
          <p:cNvPr id="4" name="Rectangle 2"/>
          <p:cNvSpPr>
            <a:spLocks noChangeArrowheads="1"/>
          </p:cNvSpPr>
          <p:nvPr/>
        </p:nvSpPr>
        <p:spPr bwMode="auto">
          <a:xfrm>
            <a:off x="1219200" y="4724400"/>
            <a:ext cx="7543800" cy="17526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FF0000"/>
                </a:solidFill>
                <a:latin typeface="Courier New" pitchFamily="49" charset="0"/>
              </a:rPr>
              <a:t>public class </a:t>
            </a:r>
            <a:r>
              <a:rPr lang="en-US" altLang="en-US" b="1" dirty="0">
                <a:solidFill>
                  <a:srgbClr val="000000"/>
                </a:solidFill>
                <a:latin typeface="Courier New" pitchFamily="49" charset="0"/>
              </a:rPr>
              <a:t>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r>
              <a:rPr lang="en-US" altLang="en-US" b="1" dirty="0">
                <a:solidFill>
                  <a:srgbClr val="FF0000"/>
                </a:solidFill>
                <a:latin typeface="Courier New" pitchFamily="49" charset="0"/>
              </a:rPr>
              <a:t>public static void</a:t>
            </a:r>
            <a:r>
              <a:rPr lang="en-US" altLang="en-US" b="1" dirty="0">
                <a:solidFill>
                  <a:srgbClr val="000000"/>
                </a:solidFill>
                <a:latin typeface="Courier New" pitchFamily="49" charset="0"/>
              </a:rPr>
              <a:t> main(String[] </a:t>
            </a:r>
            <a:r>
              <a:rPr lang="en-US" altLang="en-US" b="1" dirty="0" err="1">
                <a:solidFill>
                  <a:srgbClr val="000000"/>
                </a:solidFill>
                <a:latin typeface="Courier New" pitchFamily="49" charset="0"/>
              </a:rPr>
              <a:t>args</a:t>
            </a:r>
            <a:r>
              <a:rPr lang="en-US" altLang="en-US" b="1"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r>
              <a:rPr lang="en-US" altLang="en-US" b="1" dirty="0" err="1">
                <a:solidFill>
                  <a:srgbClr val="000000"/>
                </a:solidFill>
                <a:latin typeface="Courier New" pitchFamily="49" charset="0"/>
              </a:rPr>
              <a:t>System.out.println</a:t>
            </a:r>
            <a:r>
              <a:rPr lang="en-US" altLang="en-US" b="1" dirty="0">
                <a:solidFill>
                  <a:srgbClr val="000000"/>
                </a:solidFill>
                <a:latin typeface="Courier New" pitchFamily="49" charset="0"/>
              </a:rPr>
              <a:t>("Welcome to Java!");</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a:t>
            </a:r>
          </a:p>
        </p:txBody>
      </p:sp>
      <p:sp>
        <p:nvSpPr>
          <p:cNvPr id="5" name="Date Placeholder 4"/>
          <p:cNvSpPr>
            <a:spLocks noGrp="1"/>
          </p:cNvSpPr>
          <p:nvPr>
            <p:ph type="dt" sz="half" idx="10"/>
          </p:nvPr>
        </p:nvSpPr>
        <p:spPr/>
        <p:txBody>
          <a:bodyPr/>
          <a:lstStyle/>
          <a:p>
            <a:fld id="{4725D952-2F83-4C62-B388-F6079E3BB23F}"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Blocks</a:t>
            </a:r>
            <a:endParaRPr lang="en-US" dirty="0"/>
          </a:p>
        </p:txBody>
      </p:sp>
      <p:sp>
        <p:nvSpPr>
          <p:cNvPr id="3" name="Content Placeholder 2"/>
          <p:cNvSpPr>
            <a:spLocks noGrp="1"/>
          </p:cNvSpPr>
          <p:nvPr>
            <p:ph idx="1"/>
          </p:nvPr>
        </p:nvSpPr>
        <p:spPr>
          <a:xfrm>
            <a:off x="1435608" y="1447800"/>
            <a:ext cx="7498080" cy="1981200"/>
          </a:xfrm>
        </p:spPr>
        <p:txBody>
          <a:bodyPr/>
          <a:lstStyle/>
          <a:p>
            <a:r>
              <a:rPr lang="en-US" altLang="en-US" dirty="0" smtClean="0">
                <a:solidFill>
                  <a:srgbClr val="000000"/>
                </a:solidFill>
              </a:rPr>
              <a:t>A pair of braces in a program forms a block that groups components of a program.</a:t>
            </a:r>
            <a:r>
              <a:rPr lang="en-US" altLang="en-US" sz="4400" dirty="0" smtClean="0">
                <a:solidFill>
                  <a:srgbClr val="000000"/>
                </a:solidFill>
                <a:latin typeface="Courier New" pitchFamily="49" charset="0"/>
                <a:cs typeface="Times New Roman" pitchFamily="18" charset="0"/>
              </a:rPr>
              <a:t> </a:t>
            </a:r>
          </a:p>
          <a:p>
            <a:endParaRPr lang="en-US" dirty="0"/>
          </a:p>
        </p:txBody>
      </p:sp>
      <p:pic>
        <p:nvPicPr>
          <p:cNvPr id="4" name="Picture 12"/>
          <p:cNvPicPr>
            <a:picLocks noChangeAspect="1" noChangeArrowheads="1"/>
          </p:cNvPicPr>
          <p:nvPr/>
        </p:nvPicPr>
        <p:blipFill>
          <a:blip r:embed="rId2"/>
          <a:srcRect/>
          <a:stretch>
            <a:fillRect/>
          </a:stretch>
        </p:blipFill>
        <p:spPr bwMode="auto">
          <a:xfrm>
            <a:off x="1295400" y="3276600"/>
            <a:ext cx="7086600" cy="2036763"/>
          </a:xfrm>
          <a:prstGeom prst="rect">
            <a:avLst/>
          </a:prstGeom>
          <a:noFill/>
          <a:ln w="9525">
            <a:noFill/>
            <a:round/>
            <a:headEnd/>
            <a:tailEnd/>
          </a:ln>
          <a:effectLst/>
        </p:spPr>
      </p:pic>
      <p:sp>
        <p:nvSpPr>
          <p:cNvPr id="5" name="Date Placeholder 4"/>
          <p:cNvSpPr>
            <a:spLocks noGrp="1"/>
          </p:cNvSpPr>
          <p:nvPr>
            <p:ph type="dt" sz="half" idx="10"/>
          </p:nvPr>
        </p:nvSpPr>
        <p:spPr/>
        <p:txBody>
          <a:bodyPr/>
          <a:lstStyle/>
          <a:p>
            <a:fld id="{288F01C3-95BC-4726-8EB6-2F63A74B0361}"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Objectives</a:t>
            </a:r>
            <a:endParaRPr lang="en-US" dirty="0"/>
          </a:p>
        </p:txBody>
      </p:sp>
      <p:sp>
        <p:nvSpPr>
          <p:cNvPr id="3" name="Content Placeholder 2"/>
          <p:cNvSpPr>
            <a:spLocks noGrp="1"/>
          </p:cNvSpPr>
          <p:nvPr>
            <p:ph idx="1"/>
          </p:nvPr>
        </p:nvSpPr>
        <p:spPr/>
        <p:txBody>
          <a:bodyPr/>
          <a:lstStyle/>
          <a:p>
            <a:pPr lvl="0"/>
            <a:r>
              <a:rPr lang="en-US" dirty="0" smtClean="0"/>
              <a:t>Understand fundamentals of Java programming  </a:t>
            </a:r>
          </a:p>
          <a:p>
            <a:pPr lvl="0"/>
            <a:r>
              <a:rPr lang="en-US" dirty="0" smtClean="0"/>
              <a:t>Be aware of the important topics and principles of software development.</a:t>
            </a:r>
          </a:p>
          <a:p>
            <a:pPr lvl="0"/>
            <a:r>
              <a:rPr lang="en-US" dirty="0" smtClean="0"/>
              <a:t>Have the ability to write a computer program to solve specified problems.</a:t>
            </a:r>
          </a:p>
          <a:p>
            <a:pPr lvl="0"/>
            <a:r>
              <a:rPr lang="en-US" dirty="0" smtClean="0"/>
              <a:t>Be able to use the Java SDK environment using a specific IDE to create, debug and run simple Java programs.</a:t>
            </a:r>
          </a:p>
          <a:p>
            <a:endParaRPr lang="en-US" dirty="0"/>
          </a:p>
        </p:txBody>
      </p:sp>
      <p:sp>
        <p:nvSpPr>
          <p:cNvPr id="4" name="Date Placeholder 3"/>
          <p:cNvSpPr>
            <a:spLocks noGrp="1"/>
          </p:cNvSpPr>
          <p:nvPr>
            <p:ph type="dt" sz="half" idx="10"/>
          </p:nvPr>
        </p:nvSpPr>
        <p:spPr/>
        <p:txBody>
          <a:bodyPr/>
          <a:lstStyle/>
          <a:p>
            <a:fld id="{C297C293-9599-4708-BADC-B78C058FD4E1}"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smtClean="0">
                <a:solidFill>
                  <a:srgbClr val="000000"/>
                </a:solidFill>
              </a:rPr>
              <a:t>Special Symbols</a:t>
            </a:r>
            <a:endParaRPr lang="en-US" dirty="0"/>
          </a:p>
        </p:txBody>
      </p:sp>
      <p:graphicFrame>
        <p:nvGraphicFramePr>
          <p:cNvPr id="1026" name="Object 4"/>
          <p:cNvGraphicFramePr>
            <a:graphicFrameLocks noChangeAspect="1"/>
          </p:cNvGraphicFramePr>
          <p:nvPr/>
        </p:nvGraphicFramePr>
        <p:xfrm>
          <a:off x="1600200" y="1752600"/>
          <a:ext cx="6629400" cy="3733800"/>
        </p:xfrm>
        <a:graphic>
          <a:graphicData uri="http://schemas.openxmlformats.org/presentationml/2006/ole">
            <mc:AlternateContent xmlns:mc="http://schemas.openxmlformats.org/markup-compatibility/2006">
              <mc:Choice xmlns:v="urn:schemas-microsoft-com:vml" Requires="v">
                <p:oleObj spid="_x0000_s1032" r:id="rId3" imgW="5285715" imgH="1830275" progId="">
                  <p:embed/>
                </p:oleObj>
              </mc:Choice>
              <mc:Fallback>
                <p:oleObj r:id="rId3" imgW="5285715" imgH="183027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52600"/>
                        <a:ext cx="6629400" cy="37338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7DEFC38C-4732-4025-86D4-8F3B2B1A871B}"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  … }</a:t>
            </a:r>
            <a:endParaRPr lang="en-US" dirty="0"/>
          </a:p>
        </p:txBody>
      </p:sp>
      <p:sp>
        <p:nvSpPr>
          <p:cNvPr id="3" name="Content Placeholder 2"/>
          <p:cNvSpPr>
            <a:spLocks noGrp="1"/>
          </p:cNvSpPr>
          <p:nvPr>
            <p:ph idx="1"/>
          </p:nvPr>
        </p:nvSpPr>
        <p:spPr/>
        <p:txBody>
          <a:bodyPr>
            <a:normAutofit fontScale="92500" lnSpcReduction="10000"/>
          </a:bodyPr>
          <a:lstStyle/>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public class Welcome </a:t>
            </a:r>
            <a:r>
              <a:rPr lang="en-US" altLang="en-US" b="1" dirty="0" smtClean="0">
                <a:solidFill>
                  <a:srgbClr val="FF0000"/>
                </a:solidFill>
                <a:latin typeface="Courier New" pitchFamily="49" charset="0"/>
              </a:rPr>
              <a:t>{</a:t>
            </a:r>
            <a:r>
              <a:rPr lang="en-US" altLang="en-US" b="1" dirty="0" smtClean="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public static void main(String[] </a:t>
            </a:r>
            <a:r>
              <a:rPr lang="en-US" altLang="en-US" b="1" dirty="0" err="1" smtClean="0">
                <a:solidFill>
                  <a:srgbClr val="000000"/>
                </a:solidFill>
                <a:latin typeface="Courier New" pitchFamily="49" charset="0"/>
              </a:rPr>
              <a:t>args</a:t>
            </a:r>
            <a:r>
              <a:rPr lang="en-US" altLang="en-US" b="1" dirty="0" smtClean="0">
                <a:solidFill>
                  <a:srgbClr val="000000"/>
                </a:solidFill>
                <a:latin typeface="Courier New" pitchFamily="49" charset="0"/>
              </a:rPr>
              <a:t>) </a:t>
            </a:r>
            <a:r>
              <a:rPr lang="en-US" altLang="en-US" b="1" dirty="0" smtClean="0">
                <a:solidFill>
                  <a:srgbClr val="FF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a:t>
            </a:r>
            <a:r>
              <a:rPr lang="en-US" altLang="en-US" b="1" dirty="0" err="1" smtClean="0">
                <a:solidFill>
                  <a:srgbClr val="000000"/>
                </a:solidFill>
                <a:latin typeface="Courier New" pitchFamily="49" charset="0"/>
              </a:rPr>
              <a:t>System.out.println</a:t>
            </a:r>
            <a:r>
              <a:rPr lang="en-US" altLang="en-US" b="1" dirty="0" smtClean="0">
                <a:solidFill>
                  <a:srgbClr val="000000"/>
                </a:solidFill>
                <a:latin typeface="Courier New" pitchFamily="49" charset="0"/>
              </a:rPr>
              <a:t>("Welcome to Java!");</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a:t>
            </a:r>
            <a:r>
              <a:rPr lang="en-US" altLang="en-US" b="1" dirty="0" smtClean="0">
                <a:solidFill>
                  <a:srgbClr val="FF0000"/>
                </a:solidFill>
                <a:latin typeface="Courier New" pitchFamily="49" charset="0"/>
              </a:rPr>
              <a:t>}</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FF0000"/>
                </a:solidFill>
                <a:latin typeface="Courier New" pitchFamily="49" charset="0"/>
              </a:rPr>
              <a:t>}</a:t>
            </a:r>
          </a:p>
          <a:p>
            <a:endParaRPr lang="en-US" dirty="0"/>
          </a:p>
        </p:txBody>
      </p:sp>
      <p:sp>
        <p:nvSpPr>
          <p:cNvPr id="4" name="Date Placeholder 3"/>
          <p:cNvSpPr>
            <a:spLocks noGrp="1"/>
          </p:cNvSpPr>
          <p:nvPr>
            <p:ph type="dt" sz="half" idx="10"/>
          </p:nvPr>
        </p:nvSpPr>
        <p:spPr/>
        <p:txBody>
          <a:bodyPr/>
          <a:lstStyle/>
          <a:p>
            <a:fld id="{86E8D8B1-B380-4E3B-AFDE-A24702A01EA3}"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  …  )</a:t>
            </a:r>
            <a:endParaRPr lang="en-US" dirty="0"/>
          </a:p>
        </p:txBody>
      </p:sp>
      <p:sp>
        <p:nvSpPr>
          <p:cNvPr id="3" name="Content Placeholder 2"/>
          <p:cNvSpPr>
            <a:spLocks noGrp="1"/>
          </p:cNvSpPr>
          <p:nvPr>
            <p:ph idx="1"/>
          </p:nvPr>
        </p:nvSpPr>
        <p:spPr/>
        <p:txBody>
          <a:bodyPr>
            <a:normAutofit fontScale="92500" lnSpcReduction="10000"/>
          </a:bodyPr>
          <a:lstStyle/>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public static void main</a:t>
            </a:r>
            <a:r>
              <a:rPr lang="en-US" altLang="en-US" b="1" dirty="0" smtClean="0">
                <a:solidFill>
                  <a:srgbClr val="FF0000"/>
                </a:solidFill>
                <a:latin typeface="Courier New" pitchFamily="49" charset="0"/>
              </a:rPr>
              <a:t>(</a:t>
            </a:r>
            <a:r>
              <a:rPr lang="en-US" altLang="en-US" b="1" dirty="0" smtClean="0">
                <a:solidFill>
                  <a:srgbClr val="000000"/>
                </a:solidFill>
                <a:latin typeface="Courier New" pitchFamily="49" charset="0"/>
              </a:rPr>
              <a:t>String[] </a:t>
            </a:r>
            <a:r>
              <a:rPr lang="en-US" altLang="en-US" b="1" dirty="0" err="1" smtClean="0">
                <a:solidFill>
                  <a:srgbClr val="000000"/>
                </a:solidFill>
                <a:latin typeface="Courier New" pitchFamily="49" charset="0"/>
              </a:rPr>
              <a:t>args</a:t>
            </a:r>
            <a:r>
              <a:rPr lang="en-US" altLang="en-US" b="1" dirty="0" smtClean="0">
                <a:solidFill>
                  <a:srgbClr val="FF0000"/>
                </a:solidFill>
                <a:latin typeface="Courier New" pitchFamily="49" charset="0"/>
              </a:rPr>
              <a:t>)</a:t>
            </a:r>
            <a:r>
              <a:rPr lang="en-US" altLang="en-US" b="1" dirty="0" smtClean="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a:t>
            </a:r>
            <a:r>
              <a:rPr lang="en-US" altLang="en-US" b="1" dirty="0" err="1" smtClean="0">
                <a:solidFill>
                  <a:srgbClr val="000000"/>
                </a:solidFill>
                <a:latin typeface="Courier New" pitchFamily="49" charset="0"/>
              </a:rPr>
              <a:t>System.out.println</a:t>
            </a:r>
            <a:r>
              <a:rPr lang="en-US" altLang="en-US" b="1" dirty="0" smtClean="0">
                <a:solidFill>
                  <a:srgbClr val="FF0000"/>
                </a:solidFill>
                <a:latin typeface="Courier New" pitchFamily="49" charset="0"/>
              </a:rPr>
              <a:t>(</a:t>
            </a:r>
            <a:r>
              <a:rPr lang="en-US" altLang="en-US" b="1" dirty="0" smtClean="0">
                <a:solidFill>
                  <a:srgbClr val="000000"/>
                </a:solidFill>
                <a:latin typeface="Courier New" pitchFamily="49" charset="0"/>
              </a:rPr>
              <a:t>"Welcome to Java!"</a:t>
            </a:r>
            <a:r>
              <a:rPr lang="en-US" altLang="en-US" b="1" dirty="0" smtClean="0">
                <a:solidFill>
                  <a:srgbClr val="FF0000"/>
                </a:solidFill>
                <a:latin typeface="Courier New" pitchFamily="49" charset="0"/>
              </a:rPr>
              <a:t>)</a:t>
            </a:r>
            <a:r>
              <a:rPr lang="en-US" altLang="en-US" b="1" dirty="0" smtClean="0">
                <a:solidFill>
                  <a:srgbClr val="000000"/>
                </a:solidFill>
                <a:latin typeface="Courier New" pitchFamily="49" charset="0"/>
              </a:rPr>
              <a:t>;</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a:t>
            </a:r>
            <a:endParaRPr lang="en-US" dirty="0"/>
          </a:p>
        </p:txBody>
      </p:sp>
      <p:sp>
        <p:nvSpPr>
          <p:cNvPr id="4" name="Date Placeholder 3"/>
          <p:cNvSpPr>
            <a:spLocks noGrp="1"/>
          </p:cNvSpPr>
          <p:nvPr>
            <p:ph type="dt" sz="half" idx="10"/>
          </p:nvPr>
        </p:nvSpPr>
        <p:spPr/>
        <p:txBody>
          <a:bodyPr/>
          <a:lstStyle/>
          <a:p>
            <a:fld id="{B8925DAA-871E-4F0D-B3F3-673992410B96}"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a:t>
            </a:r>
            <a:endParaRPr lang="en-US" dirty="0"/>
          </a:p>
        </p:txBody>
      </p:sp>
      <p:sp>
        <p:nvSpPr>
          <p:cNvPr id="3" name="Content Placeholder 2"/>
          <p:cNvSpPr>
            <a:spLocks noGrp="1"/>
          </p:cNvSpPr>
          <p:nvPr>
            <p:ph idx="1"/>
          </p:nvPr>
        </p:nvSpPr>
        <p:spPr/>
        <p:txBody>
          <a:bodyPr>
            <a:normAutofit fontScale="92500" lnSpcReduction="10000"/>
          </a:bodyPr>
          <a:lstStyle/>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public static void main(String[] </a:t>
            </a:r>
            <a:r>
              <a:rPr lang="en-US" altLang="en-US" b="1" dirty="0" err="1" smtClean="0">
                <a:solidFill>
                  <a:srgbClr val="000000"/>
                </a:solidFill>
                <a:latin typeface="Courier New" pitchFamily="49" charset="0"/>
              </a:rPr>
              <a:t>args</a:t>
            </a:r>
            <a:r>
              <a:rPr lang="en-US" altLang="en-US" b="1" dirty="0" smtClean="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a:t>
            </a:r>
            <a:r>
              <a:rPr lang="en-US" altLang="en-US" b="1" dirty="0" err="1" smtClean="0">
                <a:solidFill>
                  <a:srgbClr val="000000"/>
                </a:solidFill>
                <a:latin typeface="Courier New" pitchFamily="49" charset="0"/>
              </a:rPr>
              <a:t>System.out.println</a:t>
            </a:r>
            <a:r>
              <a:rPr lang="en-US" altLang="en-US" b="1" dirty="0" smtClean="0">
                <a:solidFill>
                  <a:srgbClr val="000000"/>
                </a:solidFill>
                <a:latin typeface="Courier New" pitchFamily="49" charset="0"/>
              </a:rPr>
              <a:t>("Welcome to Java!")</a:t>
            </a:r>
            <a:r>
              <a:rPr lang="en-US" altLang="en-US" b="1" dirty="0" smtClean="0">
                <a:solidFill>
                  <a:srgbClr val="FF0000"/>
                </a:solidFill>
                <a:latin typeface="Courier New" pitchFamily="49" charset="0"/>
              </a:rPr>
              <a:t>;</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smtClean="0">
                <a:solidFill>
                  <a:srgbClr val="000000"/>
                </a:solidFill>
                <a:latin typeface="Courier New" pitchFamily="49" charset="0"/>
              </a:rPr>
              <a:t>}</a:t>
            </a:r>
            <a:endParaRPr lang="en-US" dirty="0"/>
          </a:p>
        </p:txBody>
      </p:sp>
      <p:sp>
        <p:nvSpPr>
          <p:cNvPr id="4" name="Date Placeholder 3"/>
          <p:cNvSpPr>
            <a:spLocks noGrp="1"/>
          </p:cNvSpPr>
          <p:nvPr>
            <p:ph type="dt" sz="half" idx="10"/>
          </p:nvPr>
        </p:nvSpPr>
        <p:spPr/>
        <p:txBody>
          <a:bodyPr/>
          <a:lstStyle/>
          <a:p>
            <a:fld id="{8B7CD8E3-2497-4F5A-BDC6-AF146A3DED07}"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 …</a:t>
            </a:r>
            <a:endParaRPr lang="en-US" dirty="0"/>
          </a:p>
        </p:txBody>
      </p:sp>
      <p:sp>
        <p:nvSpPr>
          <p:cNvPr id="4" name="Rectangle 2"/>
          <p:cNvSpPr>
            <a:spLocks noChangeArrowheads="1"/>
          </p:cNvSpPr>
          <p:nvPr/>
        </p:nvSpPr>
        <p:spPr bwMode="auto">
          <a:xfrm>
            <a:off x="1447800" y="2133600"/>
            <a:ext cx="7467600" cy="23622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FF0000"/>
                </a:solidFill>
                <a:latin typeface="Courier New" pitchFamily="49" charset="0"/>
              </a:rPr>
              <a:t>//</a:t>
            </a:r>
            <a:r>
              <a:rPr lang="en-US" altLang="en-US" b="1" dirty="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public static void main(String[] </a:t>
            </a:r>
            <a:r>
              <a:rPr lang="en-US" altLang="en-US" b="1" dirty="0" err="1">
                <a:solidFill>
                  <a:srgbClr val="000000"/>
                </a:solidFill>
                <a:latin typeface="Courier New" pitchFamily="49" charset="0"/>
              </a:rPr>
              <a:t>args</a:t>
            </a:r>
            <a:r>
              <a:rPr lang="en-US" altLang="en-US" b="1"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r>
              <a:rPr lang="en-US" altLang="en-US" b="1" dirty="0" err="1">
                <a:solidFill>
                  <a:srgbClr val="000000"/>
                </a:solidFill>
                <a:latin typeface="Courier New" pitchFamily="49" charset="0"/>
              </a:rPr>
              <a:t>System.out.println</a:t>
            </a:r>
            <a:r>
              <a:rPr lang="en-US" altLang="en-US" b="1" dirty="0">
                <a:solidFill>
                  <a:srgbClr val="000000"/>
                </a:solidFill>
                <a:latin typeface="Courier New" pitchFamily="49" charset="0"/>
              </a:rPr>
              <a:t>("Welcome to Java!");</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a:t>
            </a:r>
          </a:p>
        </p:txBody>
      </p:sp>
      <p:sp>
        <p:nvSpPr>
          <p:cNvPr id="5" name="Date Placeholder 4"/>
          <p:cNvSpPr>
            <a:spLocks noGrp="1"/>
          </p:cNvSpPr>
          <p:nvPr>
            <p:ph type="dt" sz="half" idx="10"/>
          </p:nvPr>
        </p:nvSpPr>
        <p:spPr/>
        <p:txBody>
          <a:bodyPr/>
          <a:lstStyle/>
          <a:p>
            <a:fld id="{D5599124-8377-451D-8DFC-B02887C6621F}"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 … "</a:t>
            </a:r>
            <a:endParaRPr lang="en-US" dirty="0"/>
          </a:p>
        </p:txBody>
      </p:sp>
      <p:sp>
        <p:nvSpPr>
          <p:cNvPr id="4" name="Rectangle 2"/>
          <p:cNvSpPr>
            <a:spLocks noChangeArrowheads="1"/>
          </p:cNvSpPr>
          <p:nvPr/>
        </p:nvSpPr>
        <p:spPr bwMode="auto">
          <a:xfrm>
            <a:off x="1219200" y="1905000"/>
            <a:ext cx="7086600" cy="2362200"/>
          </a:xfrm>
          <a:prstGeom prst="rect">
            <a:avLst/>
          </a:prstGeom>
          <a:noFill/>
          <a:ln w="9360" cap="sq">
            <a:solidFill>
              <a:srgbClr val="5F5F5F"/>
            </a:solidFill>
            <a:miter lim="800000"/>
            <a:headEnd/>
            <a:tailEnd/>
          </a:ln>
          <a:effectLst/>
        </p:spPr>
        <p:txBody>
          <a:bodyPr lIns="92160" tIns="46080" rIns="92160" bIns="46080"/>
          <a:lstStyle/>
          <a:p>
            <a:pPr marL="342900" indent="-341313">
              <a:spcBef>
                <a:spcPts val="600"/>
              </a:spcBef>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This program prints Welcome to Java!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public class Welcome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public static void main(String[] </a:t>
            </a:r>
            <a:r>
              <a:rPr lang="en-US" altLang="en-US" b="1" dirty="0" err="1">
                <a:solidFill>
                  <a:srgbClr val="000000"/>
                </a:solidFill>
                <a:latin typeface="Courier New" pitchFamily="49" charset="0"/>
              </a:rPr>
              <a:t>args</a:t>
            </a:r>
            <a:r>
              <a:rPr lang="en-US" altLang="en-US" b="1" dirty="0">
                <a:solidFill>
                  <a:srgbClr val="000000"/>
                </a:solidFill>
                <a:latin typeface="Courier New" pitchFamily="49" charset="0"/>
              </a:rPr>
              <a:t>) {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r>
              <a:rPr lang="en-US" altLang="en-US" b="1" dirty="0" err="1">
                <a:solidFill>
                  <a:srgbClr val="000000"/>
                </a:solidFill>
                <a:latin typeface="Courier New" pitchFamily="49" charset="0"/>
              </a:rPr>
              <a:t>System.out.println</a:t>
            </a:r>
            <a:r>
              <a:rPr lang="en-US" altLang="en-US" b="1" dirty="0">
                <a:solidFill>
                  <a:srgbClr val="000000"/>
                </a:solidFill>
                <a:latin typeface="Courier New" pitchFamily="49" charset="0"/>
              </a:rPr>
              <a:t>(</a:t>
            </a:r>
            <a:r>
              <a:rPr lang="en-US" altLang="en-US" b="1" dirty="0">
                <a:solidFill>
                  <a:srgbClr val="FF0000"/>
                </a:solidFill>
                <a:latin typeface="Courier New" pitchFamily="49" charset="0"/>
              </a:rPr>
              <a:t>"</a:t>
            </a:r>
            <a:r>
              <a:rPr lang="en-US" altLang="en-US" b="1" dirty="0">
                <a:solidFill>
                  <a:srgbClr val="000000"/>
                </a:solidFill>
                <a:latin typeface="Courier New" pitchFamily="49" charset="0"/>
              </a:rPr>
              <a:t>Welcome to Java!</a:t>
            </a:r>
            <a:r>
              <a:rPr lang="en-US" altLang="en-US" b="1" dirty="0">
                <a:solidFill>
                  <a:srgbClr val="FF0000"/>
                </a:solidFill>
                <a:latin typeface="Courier New" pitchFamily="49" charset="0"/>
              </a:rPr>
              <a:t>"</a:t>
            </a:r>
            <a:r>
              <a:rPr lang="en-US" altLang="en-US" b="1" dirty="0">
                <a:solidFill>
                  <a:srgbClr val="000000"/>
                </a:solidFill>
                <a:latin typeface="Courier New" pitchFamily="49" charset="0"/>
              </a:rPr>
              <a:t>);</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  }</a:t>
            </a:r>
          </a:p>
          <a:p>
            <a:pPr marL="342900" indent="-341313">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en-US" b="1" dirty="0">
                <a:solidFill>
                  <a:srgbClr val="000000"/>
                </a:solidFill>
                <a:latin typeface="Courier New" pitchFamily="49" charset="0"/>
              </a:rPr>
              <a:t>}</a:t>
            </a:r>
          </a:p>
        </p:txBody>
      </p:sp>
      <p:sp>
        <p:nvSpPr>
          <p:cNvPr id="5" name="Date Placeholder 4"/>
          <p:cNvSpPr>
            <a:spLocks noGrp="1"/>
          </p:cNvSpPr>
          <p:nvPr>
            <p:ph type="dt" sz="half" idx="10"/>
          </p:nvPr>
        </p:nvSpPr>
        <p:spPr/>
        <p:txBody>
          <a:bodyPr/>
          <a:lstStyle/>
          <a:p>
            <a:fld id="{725CB86A-DF48-4014-BA60-17024A193D6F}"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dirty="0" smtClean="0">
                <a:solidFill>
                  <a:srgbClr val="000000"/>
                </a:solidFill>
              </a:rPr>
              <a:t>Programming Style and Documentation</a:t>
            </a:r>
            <a:endParaRPr lang="en-US" dirty="0"/>
          </a:p>
        </p:txBody>
      </p:sp>
      <p:sp>
        <p:nvSpPr>
          <p:cNvPr id="3" name="Content Placeholder 2"/>
          <p:cNvSpPr>
            <a:spLocks noGrp="1"/>
          </p:cNvSpPr>
          <p:nvPr>
            <p:ph idx="1"/>
          </p:nvPr>
        </p:nvSpPr>
        <p:spPr/>
        <p:txBody>
          <a:bodyPr/>
          <a:lstStyle/>
          <a:p>
            <a:pPr marL="341313" indent="-341313" algn="just">
              <a:spcBef>
                <a:spcPts val="900"/>
              </a:spcBef>
              <a:buClr>
                <a:srgbClr val="000000"/>
              </a:buClr>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Appropriate Comments</a:t>
            </a:r>
          </a:p>
          <a:p>
            <a:pPr marL="341313" indent="-341313" algn="just">
              <a:spcBef>
                <a:spcPts val="900"/>
              </a:spcBef>
              <a:buClr>
                <a:srgbClr val="000000"/>
              </a:buClr>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Naming Conventions</a:t>
            </a:r>
          </a:p>
          <a:p>
            <a:pPr marL="341313" indent="-341313" algn="just">
              <a:spcBef>
                <a:spcPts val="900"/>
              </a:spcBef>
              <a:buClr>
                <a:srgbClr val="000000"/>
              </a:buClr>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Proper Indentation and Spacing Lines</a:t>
            </a:r>
          </a:p>
          <a:p>
            <a:pPr marL="341313" indent="-341313" algn="just">
              <a:spcBef>
                <a:spcPts val="900"/>
              </a:spcBef>
              <a:buClr>
                <a:srgbClr val="000000"/>
              </a:buClr>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Block Styles</a:t>
            </a:r>
          </a:p>
          <a:p>
            <a:endParaRPr lang="en-US" dirty="0"/>
          </a:p>
        </p:txBody>
      </p:sp>
      <p:sp>
        <p:nvSpPr>
          <p:cNvPr id="4" name="Date Placeholder 3"/>
          <p:cNvSpPr>
            <a:spLocks noGrp="1"/>
          </p:cNvSpPr>
          <p:nvPr>
            <p:ph type="dt" sz="half" idx="10"/>
          </p:nvPr>
        </p:nvSpPr>
        <p:spPr/>
        <p:txBody>
          <a:bodyPr/>
          <a:lstStyle/>
          <a:p>
            <a:fld id="{5CDEFCC7-4D62-4FFC-A4D5-F17C766DD76F}"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000000"/>
                </a:solidFill>
              </a:rPr>
              <a:t>Appropriate Comments</a:t>
            </a:r>
            <a:endParaRPr lang="en-US" dirty="0"/>
          </a:p>
        </p:txBody>
      </p:sp>
      <p:sp>
        <p:nvSpPr>
          <p:cNvPr id="3" name="Content Placeholder 2"/>
          <p:cNvSpPr>
            <a:spLocks noGrp="1"/>
          </p:cNvSpPr>
          <p:nvPr>
            <p:ph idx="1"/>
          </p:nvPr>
        </p:nvSpPr>
        <p:spPr/>
        <p:txBody>
          <a:bodyPr/>
          <a:lstStyle/>
          <a:p>
            <a:pPr>
              <a:lnSpc>
                <a:spcPct val="90000"/>
              </a:lnSpc>
              <a:spcBef>
                <a:spcPts val="800"/>
              </a:spcBef>
              <a:buSzPct val="75000"/>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dirty="0" smtClean="0">
                <a:solidFill>
                  <a:srgbClr val="000000"/>
                </a:solidFill>
                <a:cs typeface="Times New Roman" pitchFamily="18" charset="0"/>
              </a:rPr>
              <a:t>Include a summary at the beginning of the program to explain what the program does, its key features, its supporting data structures, and any unique techniques it uses. </a:t>
            </a:r>
          </a:p>
          <a:p>
            <a:pPr>
              <a:lnSpc>
                <a:spcPct val="90000"/>
              </a:lnSpc>
              <a:spcBef>
                <a:spcPts val="800"/>
              </a:spcBef>
              <a:buSzPct val="75000"/>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dirty="0" smtClean="0">
                <a:solidFill>
                  <a:srgbClr val="000000"/>
                </a:solidFill>
                <a:cs typeface="Times New Roman" pitchFamily="18" charset="0"/>
              </a:rPr>
              <a:t>Include your name, class section, instructor, date, and a brief description at the beginning of the program. </a:t>
            </a:r>
          </a:p>
          <a:p>
            <a:endParaRPr lang="en-US" dirty="0"/>
          </a:p>
        </p:txBody>
      </p:sp>
      <p:sp>
        <p:nvSpPr>
          <p:cNvPr id="4" name="Date Placeholder 3"/>
          <p:cNvSpPr>
            <a:spLocks noGrp="1"/>
          </p:cNvSpPr>
          <p:nvPr>
            <p:ph type="dt" sz="half" idx="10"/>
          </p:nvPr>
        </p:nvSpPr>
        <p:spPr/>
        <p:txBody>
          <a:bodyPr/>
          <a:lstStyle/>
          <a:p>
            <a:fld id="{F2538E4A-C03E-44B7-8689-1A41AE62CD5F}"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6553200" y="6399213"/>
            <a:ext cx="1905000" cy="457200"/>
          </a:xfrm>
          <a:prstGeom prst="rect">
            <a:avLst/>
          </a:prstGeom>
          <a:noFill/>
          <a:ln w="9525">
            <a:noFill/>
            <a:round/>
            <a:headEnd/>
            <a:tailEnd/>
          </a:ln>
          <a:effectLst/>
        </p:spPr>
        <p:txBody>
          <a:bodyPr wrap="none" lIns="92160" tIns="46080" rIns="92160" bIns="46080" anchor="ctr"/>
          <a:lstStyle/>
          <a:p>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90918CB-4217-4A4A-AEDB-D11D6D0663CF}" type="slidenum">
              <a:rPr lang="en-US" altLang="en-US" sz="1400">
                <a:solidFill>
                  <a:srgbClr val="000000"/>
                </a:solidFill>
              </a:rPr>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US" altLang="en-US" sz="1400">
              <a:solidFill>
                <a:srgbClr val="000000"/>
              </a:solidFill>
            </a:endParaRPr>
          </a:p>
        </p:txBody>
      </p:sp>
      <p:sp>
        <p:nvSpPr>
          <p:cNvPr id="101379" name="Text Box 2"/>
          <p:cNvSpPr txBox="1">
            <a:spLocks noChangeArrowheads="1"/>
          </p:cNvSpPr>
          <p:nvPr/>
        </p:nvSpPr>
        <p:spPr bwMode="auto">
          <a:xfrm>
            <a:off x="685800" y="0"/>
            <a:ext cx="7772400" cy="1428750"/>
          </a:xfrm>
          <a:prstGeom prst="rect">
            <a:avLst/>
          </a:prstGeom>
          <a:noFill/>
          <a:ln w="9525">
            <a:noFill/>
            <a:round/>
            <a:headEnd/>
            <a:tailEnd/>
          </a:ln>
          <a:effectLst/>
        </p:spPr>
        <p:txBody>
          <a:bodyPr lIns="92160" tIns="46080" rIns="92160" bIns="460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400">
                <a:solidFill>
                  <a:srgbClr val="000000"/>
                </a:solidFill>
              </a:rPr>
              <a:t>Naming Conventions</a:t>
            </a:r>
          </a:p>
        </p:txBody>
      </p:sp>
      <p:sp>
        <p:nvSpPr>
          <p:cNvPr id="101380" name="Text Box 3"/>
          <p:cNvSpPr txBox="1">
            <a:spLocks noChangeArrowheads="1"/>
          </p:cNvSpPr>
          <p:nvPr/>
        </p:nvSpPr>
        <p:spPr bwMode="auto">
          <a:xfrm>
            <a:off x="990600" y="1371600"/>
            <a:ext cx="7391400" cy="4495800"/>
          </a:xfrm>
          <a:prstGeom prst="rect">
            <a:avLst/>
          </a:prstGeom>
          <a:noFill/>
          <a:ln w="9525">
            <a:noFill/>
            <a:round/>
            <a:headEnd/>
            <a:tailEnd/>
          </a:ln>
          <a:effectLst/>
        </p:spPr>
        <p:txBody>
          <a:bodyPr lIns="92160" tIns="46080" rIns="92160" bIns="46080"/>
          <a:lstStyle/>
          <a:p>
            <a:pPr marL="341313" indent="-341313" algn="just">
              <a:spcBef>
                <a:spcPts val="800"/>
              </a:spcBef>
              <a:buClr>
                <a:srgbClr val="000000"/>
              </a:buClr>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a:solidFill>
                  <a:srgbClr val="000000"/>
                </a:solidFill>
              </a:rPr>
              <a:t>Choose meaningful and descriptive names.</a:t>
            </a:r>
          </a:p>
          <a:p>
            <a:pPr marL="341313" indent="-341313" algn="just">
              <a:spcBef>
                <a:spcPts val="800"/>
              </a:spcBef>
              <a:buClr>
                <a:srgbClr val="000000"/>
              </a:buClr>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a:solidFill>
                  <a:srgbClr val="000000"/>
                </a:solidFill>
              </a:rPr>
              <a:t>Class names:</a:t>
            </a:r>
            <a:r>
              <a:rPr lang="en-US" altLang="en-US" sz="3200" dirty="0">
                <a:solidFill>
                  <a:srgbClr val="000000"/>
                </a:solidFill>
                <a:latin typeface="Book Antiqua" pitchFamily="16" charset="0"/>
              </a:rPr>
              <a:t> </a:t>
            </a:r>
          </a:p>
          <a:p>
            <a:pPr marL="741363" lvl="1" indent="-284163">
              <a:spcBef>
                <a:spcPts val="700"/>
              </a:spcBef>
              <a:buClr>
                <a:srgbClr val="000000"/>
              </a:buClr>
              <a:buSzPct val="100000"/>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rgbClr val="000000"/>
                </a:solidFill>
              </a:rPr>
              <a:t>Capitalize the first letter of each word in the name.  For example, the class name </a:t>
            </a:r>
            <a:r>
              <a:rPr lang="en-US" altLang="en-US" sz="2600" dirty="0" err="1">
                <a:solidFill>
                  <a:srgbClr val="000000"/>
                </a:solidFill>
                <a:latin typeface="Courier New" pitchFamily="49" charset="0"/>
              </a:rPr>
              <a:t>ComputeExpression</a:t>
            </a:r>
            <a:r>
              <a:rPr lang="en-US" altLang="en-US" sz="2800" dirty="0">
                <a:solidFill>
                  <a:srgbClr val="000000"/>
                </a:solidFill>
              </a:rPr>
              <a:t>.</a:t>
            </a:r>
          </a:p>
          <a:p>
            <a:pPr marL="741363" lvl="1" indent="-284163">
              <a:spcBef>
                <a:spcPts val="7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solidFill>
                <a:srgbClr val="000000"/>
              </a:solidFill>
            </a:endParaRPr>
          </a:p>
        </p:txBody>
      </p:sp>
      <p:sp>
        <p:nvSpPr>
          <p:cNvPr id="5" name="Date Placeholder 4"/>
          <p:cNvSpPr>
            <a:spLocks noGrp="1"/>
          </p:cNvSpPr>
          <p:nvPr>
            <p:ph type="dt" sz="half" idx="10"/>
          </p:nvPr>
        </p:nvSpPr>
        <p:spPr/>
        <p:txBody>
          <a:bodyPr/>
          <a:lstStyle/>
          <a:p>
            <a:fld id="{D2A48247-579F-414C-A244-1076E667913E}" type="datetime1">
              <a:rPr lang="en-US" smtClean="0"/>
              <a:t>10/7/2023</a:t>
            </a:fld>
            <a:endParaRPr lang="en-US"/>
          </a:p>
        </p:txBody>
      </p:sp>
    </p:spTree>
  </p:cSld>
  <p:clrMapOvr>
    <a:masterClrMapping/>
  </p:clrMapOvr>
  <p:transition spd="med">
    <p:newsfla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p:cNvSpPr txBox="1">
            <a:spLocks noChangeArrowheads="1"/>
          </p:cNvSpPr>
          <p:nvPr/>
        </p:nvSpPr>
        <p:spPr bwMode="auto">
          <a:xfrm>
            <a:off x="6553200" y="6399213"/>
            <a:ext cx="1905000" cy="457200"/>
          </a:xfrm>
          <a:prstGeom prst="rect">
            <a:avLst/>
          </a:prstGeom>
          <a:noFill/>
          <a:ln w="9525">
            <a:noFill/>
            <a:round/>
            <a:headEnd/>
            <a:tailEnd/>
          </a:ln>
          <a:effectLst/>
        </p:spPr>
        <p:txBody>
          <a:bodyPr wrap="none" lIns="92160" tIns="46080" rIns="92160" bIns="46080" anchor="ctr"/>
          <a:lstStyle/>
          <a:p>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691FF7E-C169-48FD-90C4-AA2AAB341106}" type="slidenum">
              <a:rPr lang="en-US" altLang="en-US" sz="1400">
                <a:solidFill>
                  <a:srgbClr val="000000"/>
                </a:solidFill>
              </a:rPr>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39</a:t>
            </a:fld>
            <a:endParaRPr lang="en-US" altLang="en-US" sz="1400">
              <a:solidFill>
                <a:srgbClr val="000000"/>
              </a:solidFill>
            </a:endParaRPr>
          </a:p>
        </p:txBody>
      </p:sp>
      <p:sp>
        <p:nvSpPr>
          <p:cNvPr id="103427" name="Text Box 2"/>
          <p:cNvSpPr txBox="1">
            <a:spLocks noChangeArrowheads="1"/>
          </p:cNvSpPr>
          <p:nvPr/>
        </p:nvSpPr>
        <p:spPr bwMode="auto">
          <a:xfrm>
            <a:off x="685800" y="0"/>
            <a:ext cx="7772400" cy="1428750"/>
          </a:xfrm>
          <a:prstGeom prst="rect">
            <a:avLst/>
          </a:prstGeom>
          <a:noFill/>
          <a:ln w="9525">
            <a:noFill/>
            <a:round/>
            <a:headEnd/>
            <a:tailEnd/>
          </a:ln>
          <a:effectLst/>
        </p:spPr>
        <p:txBody>
          <a:bodyPr lIns="92160" tIns="46080" rIns="92160" bIns="460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a:solidFill>
                  <a:srgbClr val="000000"/>
                </a:solidFill>
              </a:rPr>
              <a:t>Proper Indentation and Spacing</a:t>
            </a:r>
          </a:p>
        </p:txBody>
      </p:sp>
      <p:sp>
        <p:nvSpPr>
          <p:cNvPr id="103428" name="Text Box 3"/>
          <p:cNvSpPr txBox="1">
            <a:spLocks noChangeArrowheads="1"/>
          </p:cNvSpPr>
          <p:nvPr/>
        </p:nvSpPr>
        <p:spPr bwMode="auto">
          <a:xfrm>
            <a:off x="990600" y="1371600"/>
            <a:ext cx="7620000" cy="4114800"/>
          </a:xfrm>
          <a:prstGeom prst="rect">
            <a:avLst/>
          </a:prstGeom>
          <a:noFill/>
          <a:ln w="9525">
            <a:noFill/>
            <a:round/>
            <a:headEnd/>
            <a:tailEnd/>
          </a:ln>
          <a:effectLst/>
        </p:spPr>
        <p:txBody>
          <a:bodyPr lIns="92160" tIns="46080" rIns="92160" bIns="46080"/>
          <a:lstStyle/>
          <a:p>
            <a:pPr marL="341313" indent="-341313" algn="just">
              <a:spcBef>
                <a:spcPts val="800"/>
              </a:spcBef>
              <a:buClr>
                <a:srgbClr val="000000"/>
              </a:buClr>
              <a:buSzPct val="7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a:solidFill>
                  <a:srgbClr val="000000"/>
                </a:solidFill>
              </a:rPr>
              <a:t>Indentation</a:t>
            </a:r>
          </a:p>
          <a:p>
            <a:pPr marL="741363" lvl="1" indent="-284163">
              <a:spcBef>
                <a:spcPts val="700"/>
              </a:spcBef>
              <a:buClr>
                <a:srgbClr val="000000"/>
              </a:buClr>
              <a:buSzPct val="10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rgbClr val="000000"/>
                </a:solidFill>
              </a:rPr>
              <a:t>Indent two spaces.</a:t>
            </a:r>
          </a:p>
          <a:p>
            <a:pPr marL="341313" indent="-341313" algn="just">
              <a:spcBef>
                <a:spcPts val="800"/>
              </a:spcBef>
              <a:buClr>
                <a:srgbClr val="000000"/>
              </a:buClr>
              <a:buSzPct val="75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3200" dirty="0">
              <a:solidFill>
                <a:srgbClr val="000000"/>
              </a:solidFill>
              <a:latin typeface="Book Antiqua" pitchFamily="16" charset="0"/>
            </a:endParaRPr>
          </a:p>
          <a:p>
            <a:pPr marL="341313" indent="-341313" algn="just">
              <a:buClr>
                <a:srgbClr val="000000"/>
              </a:buClr>
              <a:buSzPct val="7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a:solidFill>
                  <a:srgbClr val="000000"/>
                </a:solidFill>
              </a:rPr>
              <a:t>Spacing </a:t>
            </a:r>
          </a:p>
          <a:p>
            <a:pPr marL="741363" lvl="1" indent="-284163">
              <a:spcBef>
                <a:spcPts val="7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rgbClr val="000000"/>
                </a:solidFill>
              </a:rPr>
              <a:t>Use blank line to separate segments of the code.</a:t>
            </a:r>
          </a:p>
        </p:txBody>
      </p:sp>
      <p:sp>
        <p:nvSpPr>
          <p:cNvPr id="5" name="Date Placeholder 4"/>
          <p:cNvSpPr>
            <a:spLocks noGrp="1"/>
          </p:cNvSpPr>
          <p:nvPr>
            <p:ph type="dt" sz="half" idx="10"/>
          </p:nvPr>
        </p:nvSpPr>
        <p:spPr/>
        <p:txBody>
          <a:bodyPr/>
          <a:lstStyle/>
          <a:p>
            <a:fld id="{64B93ABD-9D09-4A24-A102-D51A50B013C5}" type="datetime1">
              <a:rPr lang="en-US" smtClean="0"/>
              <a:t>10/7/2023</a:t>
            </a:fld>
            <a:endParaRPr lang="en-US"/>
          </a:p>
        </p:txBody>
      </p:sp>
    </p:spTree>
  </p:cSld>
  <p:clrMapOvr>
    <a:masterClrMapping/>
  </p:clrMapOvr>
  <p:transition spd="med">
    <p:newsfla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Expected Learning Outcomes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Be able to understand better the object-oriented approach in programming. Students should be able to analyze and design a computer program to solve real world problems based on object-oriented principles.</a:t>
            </a:r>
          </a:p>
          <a:p>
            <a:pPr lvl="0"/>
            <a:r>
              <a:rPr lang="en-US" dirty="0" smtClean="0"/>
              <a:t>Be able to use JDK and IDE to write computer programs to solve real world problems in Java</a:t>
            </a:r>
          </a:p>
          <a:p>
            <a:pPr lvl="0"/>
            <a:r>
              <a:rPr lang="en-US" dirty="0" smtClean="0"/>
              <a:t>Be able to understand and explain what Java is about</a:t>
            </a:r>
          </a:p>
          <a:p>
            <a:pPr lvl="0"/>
            <a:r>
              <a:rPr lang="en-US" dirty="0" smtClean="0"/>
              <a:t>To learn and appreciate the importance and merits of setting a local environment </a:t>
            </a:r>
          </a:p>
          <a:p>
            <a:endParaRPr lang="en-US" dirty="0"/>
          </a:p>
        </p:txBody>
      </p:sp>
      <p:sp>
        <p:nvSpPr>
          <p:cNvPr id="4" name="Date Placeholder 3"/>
          <p:cNvSpPr>
            <a:spLocks noGrp="1"/>
          </p:cNvSpPr>
          <p:nvPr>
            <p:ph type="dt" sz="half" idx="10"/>
          </p:nvPr>
        </p:nvSpPr>
        <p:spPr/>
        <p:txBody>
          <a:bodyPr/>
          <a:lstStyle/>
          <a:p>
            <a:fld id="{D9602787-7797-4BD1-851A-D0358DB9EA98}"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6553200" y="6399213"/>
            <a:ext cx="1905000" cy="457200"/>
          </a:xfrm>
          <a:prstGeom prst="rect">
            <a:avLst/>
          </a:prstGeom>
          <a:noFill/>
          <a:ln w="9525">
            <a:noFill/>
            <a:round/>
            <a:headEnd/>
            <a:tailEnd/>
          </a:ln>
          <a:effectLst/>
        </p:spPr>
        <p:txBody>
          <a:bodyPr wrap="none" lIns="92160" tIns="46080" rIns="92160" bIns="46080" anchor="ctr"/>
          <a:lstStyle/>
          <a:p>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F083E58-F111-444F-9B59-2DB81F2734CB}" type="slidenum">
              <a:rPr lang="en-US" altLang="en-US" sz="1400">
                <a:solidFill>
                  <a:srgbClr val="000000"/>
                </a:solidFill>
              </a:rPr>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40</a:t>
            </a:fld>
            <a:endParaRPr lang="en-US" altLang="en-US" sz="1400">
              <a:solidFill>
                <a:srgbClr val="000000"/>
              </a:solidFill>
            </a:endParaRPr>
          </a:p>
        </p:txBody>
      </p:sp>
      <p:sp>
        <p:nvSpPr>
          <p:cNvPr id="105475" name="Text Box 2"/>
          <p:cNvSpPr txBox="1">
            <a:spLocks noChangeArrowheads="1"/>
          </p:cNvSpPr>
          <p:nvPr/>
        </p:nvSpPr>
        <p:spPr bwMode="auto">
          <a:xfrm>
            <a:off x="685800" y="0"/>
            <a:ext cx="7772400" cy="1428750"/>
          </a:xfrm>
          <a:prstGeom prst="rect">
            <a:avLst/>
          </a:prstGeom>
          <a:noFill/>
          <a:ln w="9525">
            <a:noFill/>
            <a:round/>
            <a:headEnd/>
            <a:tailEnd/>
          </a:ln>
          <a:effectLst/>
        </p:spPr>
        <p:txBody>
          <a:bodyPr lIns="92160" tIns="46080" rIns="92160" bIns="460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a:solidFill>
                  <a:srgbClr val="000000"/>
                </a:solidFill>
              </a:rPr>
              <a:t>Block Styles</a:t>
            </a:r>
          </a:p>
        </p:txBody>
      </p:sp>
      <p:sp>
        <p:nvSpPr>
          <p:cNvPr id="105476" name="Text Box 3"/>
          <p:cNvSpPr txBox="1">
            <a:spLocks noChangeArrowheads="1"/>
          </p:cNvSpPr>
          <p:nvPr/>
        </p:nvSpPr>
        <p:spPr bwMode="auto">
          <a:xfrm>
            <a:off x="685800" y="1295400"/>
            <a:ext cx="7924800" cy="685800"/>
          </a:xfrm>
          <a:prstGeom prst="rect">
            <a:avLst/>
          </a:prstGeom>
          <a:noFill/>
          <a:ln w="9525">
            <a:noFill/>
            <a:round/>
            <a:headEnd/>
            <a:tailEnd/>
          </a:ln>
          <a:effectLst/>
        </p:spPr>
        <p:txBody>
          <a:bodyPr lIns="92160" tIns="46080" rIns="92160" bIns="46080"/>
          <a:lstStyle/>
          <a:p>
            <a:pPr marL="342900" indent="-341313" algn="just">
              <a:spcBef>
                <a:spcPts val="800"/>
              </a:spcBef>
              <a:buSzPct val="75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3200">
                <a:solidFill>
                  <a:srgbClr val="000000"/>
                </a:solidFill>
              </a:rPr>
              <a:t>Use end-of-line style for braces.</a:t>
            </a:r>
          </a:p>
          <a:p>
            <a:pPr lvl="4" indent="-227013" algn="just">
              <a:spcBef>
                <a:spcPts val="500"/>
              </a:spcBef>
              <a:buSzPct val="100000"/>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altLang="en-US" sz="2000">
              <a:solidFill>
                <a:srgbClr val="000000"/>
              </a:solidFill>
            </a:endParaRPr>
          </a:p>
        </p:txBody>
      </p:sp>
      <p:sp>
        <p:nvSpPr>
          <p:cNvPr id="105477" name="Rectangle 4"/>
          <p:cNvSpPr>
            <a:spLocks noChangeArrowheads="1"/>
          </p:cNvSpPr>
          <p:nvPr/>
        </p:nvSpPr>
        <p:spPr bwMode="auto">
          <a:xfrm>
            <a:off x="0" y="2362200"/>
            <a:ext cx="9144000" cy="336550"/>
          </a:xfrm>
          <a:prstGeom prst="rect">
            <a:avLst/>
          </a:prstGeom>
          <a:noFill/>
          <a:ln w="9525">
            <a:noFill/>
            <a:round/>
            <a:headEnd/>
            <a:tailEnd/>
          </a:ln>
          <a:effectLst/>
        </p:spPr>
        <p:txBody>
          <a:bodyPr lIns="90000" tIns="46800" rIns="90000" bIns="46800">
            <a:spAutoFit/>
          </a:bodyPr>
          <a:lstStyle/>
          <a:p>
            <a:pP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800" u="sng">
                <a:solidFill>
                  <a:srgbClr val="000000"/>
                </a:solidFill>
                <a:latin typeface="Courier New" pitchFamily="49" charset="0"/>
                <a:cs typeface="Times New Roman" pitchFamily="18" charset="0"/>
              </a:rPr>
              <a:t> </a:t>
            </a:r>
          </a:p>
          <a:p>
            <a:pP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800" u="sng">
              <a:solidFill>
                <a:srgbClr val="000000"/>
              </a:solidFill>
              <a:latin typeface="Courier New" pitchFamily="49" charset="0"/>
              <a:cs typeface="Times New Roman" pitchFamily="18" charset="0"/>
            </a:endParaRPr>
          </a:p>
        </p:txBody>
      </p:sp>
      <p:graphicFrame>
        <p:nvGraphicFramePr>
          <p:cNvPr id="105478" name="Object 5"/>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2056" r:id="rId4" imgW="1866568" imgH="1866568" progId="">
                  <p:embed/>
                </p:oleObj>
              </mc:Choice>
              <mc:Fallback>
                <p:oleObj r:id="rId4" imgW="1866568" imgH="1866568"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7" name="Date Placeholder 6"/>
          <p:cNvSpPr>
            <a:spLocks noGrp="1"/>
          </p:cNvSpPr>
          <p:nvPr>
            <p:ph type="dt" sz="half" idx="10"/>
          </p:nvPr>
        </p:nvSpPr>
        <p:spPr/>
        <p:txBody>
          <a:bodyPr/>
          <a:lstStyle/>
          <a:p>
            <a:fld id="{4A392ED1-6884-46F5-ADA1-B7809BCCB069}" type="datetime1">
              <a:rPr lang="en-US" smtClean="0"/>
              <a:t>10/7/2023</a:t>
            </a:fld>
            <a:endParaRPr lang="en-US"/>
          </a:p>
        </p:txBody>
      </p:sp>
    </p:spTree>
  </p:cSld>
  <p:clrMapOvr>
    <a:masterClrMapping/>
  </p:clrMapOvr>
  <p:transition spd="med">
    <p:newsfla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6553200" y="6399213"/>
            <a:ext cx="1905000" cy="457200"/>
          </a:xfrm>
          <a:prstGeom prst="rect">
            <a:avLst/>
          </a:prstGeom>
          <a:noFill/>
          <a:ln w="9525">
            <a:noFill/>
            <a:round/>
            <a:headEnd/>
            <a:tailEnd/>
          </a:ln>
          <a:effectLst/>
        </p:spPr>
        <p:txBody>
          <a:bodyPr wrap="none" lIns="92160" tIns="46080" rIns="92160" bIns="46080" anchor="ctr"/>
          <a:lstStyle/>
          <a:p>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A50FBAB-BA01-4489-A125-8C25E72A0EC3}" type="slidenum">
              <a:rPr lang="en-US" altLang="en-US" sz="1400">
                <a:solidFill>
                  <a:srgbClr val="000000"/>
                </a:solidFill>
              </a:rPr>
              <a:pPr algn="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41</a:t>
            </a:fld>
            <a:endParaRPr lang="en-US" altLang="en-US" sz="1400">
              <a:solidFill>
                <a:srgbClr val="000000"/>
              </a:solidFill>
            </a:endParaRPr>
          </a:p>
        </p:txBody>
      </p:sp>
      <p:sp>
        <p:nvSpPr>
          <p:cNvPr id="107523" name="Text Box 2"/>
          <p:cNvSpPr txBox="1">
            <a:spLocks noChangeArrowheads="1"/>
          </p:cNvSpPr>
          <p:nvPr/>
        </p:nvSpPr>
        <p:spPr bwMode="auto">
          <a:xfrm>
            <a:off x="685800" y="0"/>
            <a:ext cx="7772400" cy="1428750"/>
          </a:xfrm>
          <a:prstGeom prst="rect">
            <a:avLst/>
          </a:prstGeom>
          <a:noFill/>
          <a:ln w="9525">
            <a:noFill/>
            <a:round/>
            <a:headEnd/>
            <a:tailEnd/>
          </a:ln>
          <a:effectLst/>
        </p:spPr>
        <p:txBody>
          <a:bodyPr lIns="92160" tIns="46080" rIns="92160" bIns="460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400">
                <a:solidFill>
                  <a:srgbClr val="000000"/>
                </a:solidFill>
              </a:rPr>
              <a:t>Programming Errors</a:t>
            </a:r>
          </a:p>
        </p:txBody>
      </p:sp>
      <p:sp>
        <p:nvSpPr>
          <p:cNvPr id="107524" name="Text Box 3"/>
          <p:cNvSpPr txBox="1">
            <a:spLocks noChangeArrowheads="1"/>
          </p:cNvSpPr>
          <p:nvPr/>
        </p:nvSpPr>
        <p:spPr bwMode="auto">
          <a:xfrm>
            <a:off x="1066800" y="1371600"/>
            <a:ext cx="7315200" cy="4114800"/>
          </a:xfrm>
          <a:prstGeom prst="rect">
            <a:avLst/>
          </a:prstGeom>
          <a:noFill/>
          <a:ln w="9525">
            <a:noFill/>
            <a:round/>
            <a:headEnd/>
            <a:tailEnd/>
          </a:ln>
          <a:effectLst/>
        </p:spPr>
        <p:txBody>
          <a:bodyPr lIns="92160" tIns="46080" rIns="92160" bIns="46080"/>
          <a:lstStyle/>
          <a:p>
            <a:pPr marL="341313" indent="-341313" algn="just">
              <a:spcBef>
                <a:spcPts val="800"/>
              </a:spcBef>
              <a:buClr>
                <a:srgbClr val="000000"/>
              </a:buClr>
              <a:buSzPct val="7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a:solidFill>
                  <a:srgbClr val="000000"/>
                </a:solidFill>
              </a:rPr>
              <a:t>Syntax Errors</a:t>
            </a:r>
          </a:p>
          <a:p>
            <a:pPr marL="741363" lvl="1" indent="-284163" algn="just">
              <a:spcBef>
                <a:spcPts val="7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rgbClr val="000000"/>
                </a:solidFill>
              </a:rPr>
              <a:t>Detected by the compiler</a:t>
            </a:r>
          </a:p>
          <a:p>
            <a:pPr marL="341313" indent="-341313" algn="just">
              <a:spcBef>
                <a:spcPts val="800"/>
              </a:spcBef>
              <a:buClr>
                <a:srgbClr val="000000"/>
              </a:buClr>
              <a:buSzPct val="7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a:solidFill>
                  <a:srgbClr val="000000"/>
                </a:solidFill>
              </a:rPr>
              <a:t>Runtime Errors</a:t>
            </a:r>
          </a:p>
          <a:p>
            <a:pPr marL="741363" lvl="1" indent="-284163" algn="just">
              <a:spcBef>
                <a:spcPts val="7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rgbClr val="000000"/>
                </a:solidFill>
              </a:rPr>
              <a:t>Causes the program to abort</a:t>
            </a:r>
          </a:p>
          <a:p>
            <a:pPr marL="341313" indent="-341313" algn="just">
              <a:spcBef>
                <a:spcPts val="800"/>
              </a:spcBef>
              <a:buClr>
                <a:srgbClr val="000000"/>
              </a:buClr>
              <a:buSzPct val="7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a:solidFill>
                  <a:srgbClr val="000000"/>
                </a:solidFill>
              </a:rPr>
              <a:t>Logic Errors</a:t>
            </a:r>
          </a:p>
          <a:p>
            <a:pPr marL="741363" lvl="1" indent="-284163" algn="just">
              <a:spcBef>
                <a:spcPts val="7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rgbClr val="000000"/>
                </a:solidFill>
              </a:rPr>
              <a:t>Produces incorrect result</a:t>
            </a:r>
          </a:p>
        </p:txBody>
      </p:sp>
      <p:sp>
        <p:nvSpPr>
          <p:cNvPr id="5" name="Date Placeholder 4"/>
          <p:cNvSpPr>
            <a:spLocks noGrp="1"/>
          </p:cNvSpPr>
          <p:nvPr>
            <p:ph type="dt" sz="half" idx="10"/>
          </p:nvPr>
        </p:nvSpPr>
        <p:spPr/>
        <p:txBody>
          <a:bodyPr/>
          <a:lstStyle/>
          <a:p>
            <a:fld id="{66484D54-FDEB-45EA-9587-967D69CB57A2}" type="datetime1">
              <a:rPr lang="en-US" smtClean="0"/>
              <a:t>10/7/2023</a:t>
            </a:fld>
            <a:endParaRPr lang="en-US"/>
          </a:p>
        </p:txBody>
      </p:sp>
    </p:spTree>
  </p:cSld>
  <p:clrMapOvr>
    <a:masterClrMapping/>
  </p:clrMapOvr>
  <p:transition spd="med">
    <p:newsfla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Java technology is used to develop applications for a wide range of environments, from consumer devices to heterogeneous enterprise systems. </a:t>
            </a:r>
          </a:p>
          <a:p>
            <a:r>
              <a:rPr lang="en-US" dirty="0" smtClean="0"/>
              <a:t>In this section, get a high-level view of the Java platform and its components.</a:t>
            </a:r>
          </a:p>
          <a:p>
            <a:r>
              <a:rPr lang="en-US" dirty="0" smtClean="0"/>
              <a:t>Like any programming language, the Java language has its own structure, syntax rules, and programming paradigm. </a:t>
            </a:r>
          </a:p>
          <a:p>
            <a:r>
              <a:rPr lang="en-US" dirty="0" smtClean="0"/>
              <a:t>The Java language's programming paradigm is based on the concept of OOP, which the language's features support.</a:t>
            </a:r>
          </a:p>
          <a:p>
            <a:endParaRPr lang="en-US" dirty="0"/>
          </a:p>
        </p:txBody>
      </p:sp>
      <p:sp>
        <p:nvSpPr>
          <p:cNvPr id="4" name="Date Placeholder 3"/>
          <p:cNvSpPr>
            <a:spLocks noGrp="1"/>
          </p:cNvSpPr>
          <p:nvPr>
            <p:ph type="dt" sz="half" idx="10"/>
          </p:nvPr>
        </p:nvSpPr>
        <p:spPr/>
        <p:txBody>
          <a:bodyPr/>
          <a:lstStyle/>
          <a:p>
            <a:fld id="{F0B9CC94-539E-4FF5-85F4-C2216357F985}"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smtClean="0"/>
              <a:t>Object Oriented</a:t>
            </a:r>
            <a:r>
              <a:rPr lang="en-US" dirty="0" smtClean="0"/>
              <a:t> − In Java, everything is an Object. Java can be easily extended since it is based on the Object model.</a:t>
            </a:r>
          </a:p>
          <a:p>
            <a:pPr lvl="0"/>
            <a:r>
              <a:rPr lang="en-US" b="1" dirty="0" smtClean="0"/>
              <a:t>Platform Independent</a:t>
            </a:r>
            <a:r>
              <a:rPr lang="en-US" dirty="0" smtClean="0"/>
              <a:t> − unlike 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endParaRPr lang="en-US" dirty="0"/>
          </a:p>
        </p:txBody>
      </p:sp>
      <p:sp>
        <p:nvSpPr>
          <p:cNvPr id="4" name="Date Placeholder 3"/>
          <p:cNvSpPr>
            <a:spLocks noGrp="1"/>
          </p:cNvSpPr>
          <p:nvPr>
            <p:ph type="dt" sz="half" idx="10"/>
          </p:nvPr>
        </p:nvSpPr>
        <p:spPr/>
        <p:txBody>
          <a:bodyPr/>
          <a:lstStyle/>
          <a:p>
            <a:fld id="{C63EC517-1A7E-4793-A8BA-BD640135D364}"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Virtual Machine</a:t>
            </a:r>
            <a:endParaRPr lang="en-US" dirty="0"/>
          </a:p>
        </p:txBody>
      </p:sp>
      <p:sp>
        <p:nvSpPr>
          <p:cNvPr id="3" name="Content Placeholder 2"/>
          <p:cNvSpPr>
            <a:spLocks noGrp="1"/>
          </p:cNvSpPr>
          <p:nvPr>
            <p:ph idx="1"/>
          </p:nvPr>
        </p:nvSpPr>
        <p:spPr/>
        <p:txBody>
          <a:bodyPr>
            <a:normAutofit lnSpcReduction="10000"/>
          </a:bodyPr>
          <a:lstStyle/>
          <a:p>
            <a:r>
              <a:rPr lang="en-US" b="1" dirty="0"/>
              <a:t>Java Virtual Machine</a:t>
            </a:r>
            <a:r>
              <a:rPr lang="en-US" dirty="0"/>
              <a:t> (</a:t>
            </a:r>
            <a:r>
              <a:rPr lang="en-US" b="1" dirty="0"/>
              <a:t>JVM</a:t>
            </a:r>
            <a:r>
              <a:rPr lang="en-US" dirty="0"/>
              <a:t>) is a engine that provides runtime environment to drive the Java Code or applications. </a:t>
            </a:r>
            <a:endParaRPr lang="en-US" dirty="0" smtClean="0"/>
          </a:p>
          <a:p>
            <a:r>
              <a:rPr lang="en-US" dirty="0" smtClean="0"/>
              <a:t>It </a:t>
            </a:r>
            <a:r>
              <a:rPr lang="en-US" dirty="0"/>
              <a:t>converts Java bytecode into machines language. </a:t>
            </a:r>
            <a:endParaRPr lang="en-US" dirty="0" smtClean="0"/>
          </a:p>
          <a:p>
            <a:r>
              <a:rPr lang="en-US" b="1" dirty="0" smtClean="0"/>
              <a:t>JVM</a:t>
            </a:r>
            <a:r>
              <a:rPr lang="en-US" dirty="0"/>
              <a:t> is a part of Java Run Environment (JRE). </a:t>
            </a:r>
            <a:endParaRPr lang="en-US" dirty="0" smtClean="0"/>
          </a:p>
          <a:p>
            <a:r>
              <a:rPr lang="en-US" dirty="0" smtClean="0"/>
              <a:t>In </a:t>
            </a:r>
            <a:r>
              <a:rPr lang="en-US" dirty="0"/>
              <a:t>other programming languages, the compiler produces machine code for a particular system</a:t>
            </a:r>
          </a:p>
        </p:txBody>
      </p:sp>
      <p:sp>
        <p:nvSpPr>
          <p:cNvPr id="4" name="Date Placeholder 3"/>
          <p:cNvSpPr>
            <a:spLocks noGrp="1"/>
          </p:cNvSpPr>
          <p:nvPr>
            <p:ph type="dt" sz="half" idx="10"/>
          </p:nvPr>
        </p:nvSpPr>
        <p:spPr/>
        <p:txBody>
          <a:bodyPr/>
          <a:lstStyle/>
          <a:p>
            <a:fld id="{C681E8BF-C80B-4EC5-B0B8-D33E2730BCA9}" type="datetime1">
              <a:rPr lang="en-US" smtClean="0"/>
              <a:t>10/7/2023</a:t>
            </a:fld>
            <a:endParaRPr lang="en-US"/>
          </a:p>
        </p:txBody>
      </p:sp>
    </p:spTree>
    <p:extLst>
      <p:ext uri="{BB962C8B-B14F-4D97-AF65-F5344CB8AC3E}">
        <p14:creationId xmlns:p14="http://schemas.microsoft.com/office/powerpoint/2010/main" val="3928763994"/>
      </p:ext>
    </p:extLst>
  </p:cSld>
  <p:clrMapOvr>
    <a:masterClrMapping/>
  </p:clrMapOvr>
  <p:transition spd="med">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is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smtClean="0"/>
              <a:t>Simple</a:t>
            </a:r>
            <a:r>
              <a:rPr lang="en-US" dirty="0" smtClean="0"/>
              <a:t> − Java is designed to be easy to learn. If you understand the basic concept of OOP, it would be easy to master.</a:t>
            </a:r>
          </a:p>
          <a:p>
            <a:pPr lvl="0"/>
            <a:r>
              <a:rPr lang="en-US" b="1" dirty="0" smtClean="0"/>
              <a:t>Secure</a:t>
            </a:r>
            <a:r>
              <a:rPr lang="en-US" dirty="0" smtClean="0"/>
              <a:t> − With Java's secure feature it enables to develop virus-free, tamper-free systems. Authentication techniques are based on public-key encryption.</a:t>
            </a:r>
          </a:p>
          <a:p>
            <a:pPr lvl="0"/>
            <a:r>
              <a:rPr lang="en-US" b="1" dirty="0" smtClean="0"/>
              <a:t>Architecture-neutral</a:t>
            </a:r>
            <a:r>
              <a:rPr lang="en-US" dirty="0" smtClean="0"/>
              <a:t> − Java compiler generates an architecture-neutral object file format, which makes the compiled code executable on many processors, with the presence of Java runtime system.</a:t>
            </a:r>
          </a:p>
          <a:p>
            <a:endParaRPr lang="en-US" dirty="0"/>
          </a:p>
        </p:txBody>
      </p:sp>
      <p:sp>
        <p:nvSpPr>
          <p:cNvPr id="4" name="Date Placeholder 3"/>
          <p:cNvSpPr>
            <a:spLocks noGrp="1"/>
          </p:cNvSpPr>
          <p:nvPr>
            <p:ph type="dt" sz="half" idx="10"/>
          </p:nvPr>
        </p:nvSpPr>
        <p:spPr/>
        <p:txBody>
          <a:bodyPr/>
          <a:lstStyle/>
          <a:p>
            <a:fld id="{69C9C4FF-52E2-478C-A8B5-E17C6A44E453}"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smtClean="0"/>
              <a:t>Portable</a:t>
            </a:r>
            <a:r>
              <a:rPr lang="en-US" dirty="0" smtClean="0"/>
              <a:t> − Being architecture-neutral and having no implementation dependent aspects of the specification makes Java portable. Compiler in Java is written in ANSI C with a clean portability boundary, which is a </a:t>
            </a:r>
            <a:r>
              <a:rPr lang="en-US" dirty="0"/>
              <a:t>Portable Operating System Interface </a:t>
            </a:r>
            <a:r>
              <a:rPr lang="en-US" dirty="0" smtClean="0"/>
              <a:t>(POSIX) subset.</a:t>
            </a:r>
          </a:p>
          <a:p>
            <a:pPr lvl="0"/>
            <a:r>
              <a:rPr lang="en-US" b="1" dirty="0" smtClean="0"/>
              <a:t>Robust</a:t>
            </a:r>
            <a:r>
              <a:rPr lang="en-US" dirty="0" smtClean="0"/>
              <a:t> − Java makes an effort to eliminate error prone situations by emphasizing mainly on compile time error checking and runtime checking.</a:t>
            </a:r>
          </a:p>
          <a:p>
            <a:r>
              <a:rPr lang="en-US" b="1" dirty="0" smtClean="0"/>
              <a:t>Multithreaded</a:t>
            </a:r>
            <a:r>
              <a:rPr lang="en-US" dirty="0" smtClean="0"/>
              <a:t> − With Java's multithreaded feature it is possible to write programs that can perform many tasks simultaneously. This design feature allows the developers to construct interactive applications that can run smoothly</a:t>
            </a:r>
            <a:endParaRPr lang="en-US" dirty="0"/>
          </a:p>
        </p:txBody>
      </p:sp>
      <p:sp>
        <p:nvSpPr>
          <p:cNvPr id="4" name="Date Placeholder 3"/>
          <p:cNvSpPr>
            <a:spLocks noGrp="1"/>
          </p:cNvSpPr>
          <p:nvPr>
            <p:ph type="dt" sz="half" idx="10"/>
          </p:nvPr>
        </p:nvSpPr>
        <p:spPr/>
        <p:txBody>
          <a:bodyPr/>
          <a:lstStyle/>
          <a:p>
            <a:fld id="{9DFDC46F-4B1B-4794-99F5-DA4628D5309B}" type="datetime1">
              <a:rPr lang="en-US" smtClean="0"/>
              <a:t>10/7/2023</a:t>
            </a:fld>
            <a:endParaRPr lang="en-US"/>
          </a:p>
        </p:txBody>
      </p:sp>
    </p:spTree>
  </p:cSld>
  <p:clrMapOvr>
    <a:masterClrMapping/>
  </p:clrMapOvr>
  <p:transition spd="med">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659</TotalTime>
  <Words>1881</Words>
  <Application>Microsoft Office PowerPoint</Application>
  <PresentationFormat>On-screen Show (4:3)</PresentationFormat>
  <Paragraphs>262</Paragraphs>
  <Slides>41</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0</vt:i4>
      </vt:variant>
      <vt:variant>
        <vt:lpstr>Slide Titles</vt:lpstr>
      </vt:variant>
      <vt:variant>
        <vt:i4>41</vt:i4>
      </vt:variant>
    </vt:vector>
  </HeadingPairs>
  <TitlesOfParts>
    <vt:vector size="52" baseType="lpstr">
      <vt:lpstr>Arial</vt:lpstr>
      <vt:lpstr>Book Antiqua</vt:lpstr>
      <vt:lpstr>Calibri</vt:lpstr>
      <vt:lpstr>Courier New</vt:lpstr>
      <vt:lpstr>Gill Sans MT</vt:lpstr>
      <vt:lpstr>Monotype Sorts</vt:lpstr>
      <vt:lpstr>Times New Roman</vt:lpstr>
      <vt:lpstr>Verdana</vt:lpstr>
      <vt:lpstr>Wingdings</vt:lpstr>
      <vt:lpstr>Wingdings 2</vt:lpstr>
      <vt:lpstr>Solstice</vt:lpstr>
      <vt:lpstr>UNIT 1</vt:lpstr>
      <vt:lpstr>Overview of Unit</vt:lpstr>
      <vt:lpstr>Objectives</vt:lpstr>
      <vt:lpstr>Expected Learning Outcomes</vt:lpstr>
      <vt:lpstr>Introduction </vt:lpstr>
      <vt:lpstr>Java is</vt:lpstr>
      <vt:lpstr>Java Virtual Machine</vt:lpstr>
      <vt:lpstr>Java is </vt:lpstr>
      <vt:lpstr>Java is…</vt:lpstr>
      <vt:lpstr>Java is …</vt:lpstr>
      <vt:lpstr>Local Environment Setup</vt:lpstr>
      <vt:lpstr>Popular Java Editors</vt:lpstr>
      <vt:lpstr>Java Program</vt:lpstr>
      <vt:lpstr>Key Concepts</vt:lpstr>
      <vt:lpstr>First Program</vt:lpstr>
      <vt:lpstr>Explanation </vt:lpstr>
      <vt:lpstr>Writing a Java Program in Eclipse</vt:lpstr>
      <vt:lpstr>Creating, Compiling, and Running Programs</vt:lpstr>
      <vt:lpstr>Compiling Java Source Code</vt:lpstr>
      <vt:lpstr>Compilation Process</vt:lpstr>
      <vt:lpstr>Program</vt:lpstr>
      <vt:lpstr>PowerPoint Presentation</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Programming Style and Documentation</vt:lpstr>
      <vt:lpstr>Appropriate Comments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Dr Derrick Ntalasha</dc:creator>
  <cp:lastModifiedBy>MBINJI'S FAMILY</cp:lastModifiedBy>
  <cp:revision>51</cp:revision>
  <dcterms:created xsi:type="dcterms:W3CDTF">2019-08-22T07:59:05Z</dcterms:created>
  <dcterms:modified xsi:type="dcterms:W3CDTF">2023-10-07T20:48:47Z</dcterms:modified>
</cp:coreProperties>
</file>