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257" r:id="rId3"/>
    <p:sldId id="258" r:id="rId4"/>
    <p:sldId id="259" r:id="rId5"/>
    <p:sldId id="284" r:id="rId6"/>
    <p:sldId id="285" r:id="rId7"/>
    <p:sldId id="286" r:id="rId8"/>
    <p:sldId id="287" r:id="rId9"/>
    <p:sldId id="288"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3FDB-4063-49EB-B352-3AB1337382C8}" type="datetimeFigureOut">
              <a:rPr lang="en-US" smtClean="0"/>
              <a:t>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10494-5A21-4468-ADBE-557A5AE22782}" type="slidenum">
              <a:rPr lang="en-US" smtClean="0"/>
              <a:t>‹#›</a:t>
            </a:fld>
            <a:endParaRPr lang="en-US"/>
          </a:p>
        </p:txBody>
      </p:sp>
    </p:spTree>
    <p:extLst>
      <p:ext uri="{BB962C8B-B14F-4D97-AF65-F5344CB8AC3E}">
        <p14:creationId xmlns:p14="http://schemas.microsoft.com/office/powerpoint/2010/main" val="295718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1612900" y="957263"/>
            <a:ext cx="4595813" cy="3446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2" name="Text Box 2"/>
          <p:cNvSpPr txBox="1">
            <a:spLocks noChangeArrowheads="1"/>
          </p:cNvSpPr>
          <p:nvPr/>
        </p:nvSpPr>
        <p:spPr bwMode="auto">
          <a:xfrm>
            <a:off x="1209675" y="4738688"/>
            <a:ext cx="5407025"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223366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1612900" y="957263"/>
            <a:ext cx="4595813" cy="3446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6" name="Text Box 2"/>
          <p:cNvSpPr txBox="1">
            <a:spLocks noChangeArrowheads="1"/>
          </p:cNvSpPr>
          <p:nvPr/>
        </p:nvSpPr>
        <p:spPr bwMode="auto">
          <a:xfrm>
            <a:off x="1209675" y="4738688"/>
            <a:ext cx="5407025"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417655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1612900" y="957263"/>
            <a:ext cx="4595813" cy="3446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0" name="Text Box 2"/>
          <p:cNvSpPr txBox="1">
            <a:spLocks noChangeArrowheads="1"/>
          </p:cNvSpPr>
          <p:nvPr/>
        </p:nvSpPr>
        <p:spPr bwMode="auto">
          <a:xfrm>
            <a:off x="1209675" y="4738688"/>
            <a:ext cx="5407025"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34007077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E9655E-C01B-460E-895F-03D4DF040345}" type="datetimeFigureOut">
              <a:rPr lang="en-US" smtClean="0"/>
              <a:pPr/>
              <a:t>1/4/2021</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51704422-8DD5-477A-AED6-39511B3C2A89}" type="slidenum">
              <a:rPr lang="en-US" smtClean="0"/>
              <a:pPr/>
              <a:t>‹#›</a:t>
            </a:fld>
            <a:endParaRPr lang="en-US"/>
          </a:p>
        </p:txBody>
      </p:sp>
    </p:spTree>
    <p:extLst>
      <p:ext uri="{BB962C8B-B14F-4D97-AF65-F5344CB8AC3E}">
        <p14:creationId xmlns:p14="http://schemas.microsoft.com/office/powerpoint/2010/main" val="368744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E9655E-C01B-460E-895F-03D4DF040345}"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267574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E9655E-C01B-460E-895F-03D4DF040345}"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87227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E9655E-C01B-460E-895F-03D4DF040345}"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358428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A8E9655E-C01B-460E-895F-03D4DF040345}" type="datetimeFigureOut">
              <a:rPr lang="en-US" smtClean="0"/>
              <a:pPr/>
              <a:t>1/4/2021</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1704422-8DD5-477A-AED6-39511B3C2A89}" type="slidenum">
              <a:rPr lang="en-US" smtClean="0"/>
              <a:pPr/>
              <a:t>‹#›</a:t>
            </a:fld>
            <a:endParaRPr lang="en-US"/>
          </a:p>
        </p:txBody>
      </p:sp>
    </p:spTree>
    <p:extLst>
      <p:ext uri="{BB962C8B-B14F-4D97-AF65-F5344CB8AC3E}">
        <p14:creationId xmlns:p14="http://schemas.microsoft.com/office/powerpoint/2010/main" val="114287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E9655E-C01B-460E-895F-03D4DF040345}"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253581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E9655E-C01B-460E-895F-03D4DF040345}"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387812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A8E9655E-C01B-460E-895F-03D4DF040345}" type="datetimeFigureOut">
              <a:rPr lang="en-US" smtClean="0"/>
              <a:pPr/>
              <a:t>1/4/2021</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426085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9655E-C01B-460E-895F-03D4DF040345}" type="datetimeFigureOut">
              <a:rPr lang="en-US" smtClean="0"/>
              <a:pPr/>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170241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A8E9655E-C01B-460E-895F-03D4DF040345}" type="datetimeFigureOut">
              <a:rPr lang="en-US" smtClean="0"/>
              <a:pPr/>
              <a:t>1/4/2021</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186327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A8E9655E-C01B-460E-895F-03D4DF040345}" type="datetimeFigureOut">
              <a:rPr lang="en-US" smtClean="0"/>
              <a:pPr/>
              <a:t>1/4/2021</a:t>
            </a:fld>
            <a:endParaRPr lang="en-US"/>
          </a:p>
        </p:txBody>
      </p:sp>
      <p:sp>
        <p:nvSpPr>
          <p:cNvPr id="10" name="Slide Number Placeholder 9"/>
          <p:cNvSpPr>
            <a:spLocks noGrp="1"/>
          </p:cNvSpPr>
          <p:nvPr>
            <p:ph type="sldNum" sz="quarter" idx="12"/>
          </p:nvPr>
        </p:nvSpPr>
        <p:spPr/>
        <p:txBody>
          <a:bodyPr/>
          <a:lstStyle/>
          <a:p>
            <a:fld id="{51704422-8DD5-477A-AED6-39511B3C2A89}" type="slidenum">
              <a:rPr lang="en-US" smtClean="0"/>
              <a:pPr/>
              <a:t>‹#›</a:t>
            </a:fld>
            <a:endParaRPr lang="en-US"/>
          </a:p>
        </p:txBody>
      </p:sp>
    </p:spTree>
    <p:extLst>
      <p:ext uri="{BB962C8B-B14F-4D97-AF65-F5344CB8AC3E}">
        <p14:creationId xmlns:p14="http://schemas.microsoft.com/office/powerpoint/2010/main" val="85084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A8E9655E-C01B-460E-895F-03D4DF040345}" type="datetimeFigureOut">
              <a:rPr lang="en-US" smtClean="0"/>
              <a:pPr/>
              <a:t>1/4/2021</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51704422-8DD5-477A-AED6-39511B3C2A89}" type="slidenum">
              <a:rPr lang="en-US" smtClean="0"/>
              <a:pPr/>
              <a:t>‹#›</a:t>
            </a:fld>
            <a:endParaRPr lang="en-US"/>
          </a:p>
        </p:txBody>
      </p:sp>
    </p:spTree>
    <p:extLst>
      <p:ext uri="{BB962C8B-B14F-4D97-AF65-F5344CB8AC3E}">
        <p14:creationId xmlns:p14="http://schemas.microsoft.com/office/powerpoint/2010/main" val="1700826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dirty="0" smtClean="0"/>
              <a:t>JAVA </a:t>
            </a:r>
            <a:r>
              <a:rPr lang="en-US" dirty="0" smtClean="0"/>
              <a:t>BUILDING BLOCKS</a:t>
            </a:r>
          </a:p>
          <a:p>
            <a:r>
              <a:rPr lang="en-US" dirty="0" smtClean="0"/>
              <a:t>BY MR M CHIBULUMA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There are two data types available in Java −</a:t>
            </a:r>
          </a:p>
          <a:p>
            <a:pPr lvl="0"/>
            <a:r>
              <a:rPr lang="en-US" dirty="0" smtClean="0"/>
              <a:t>Primitive Data Types</a:t>
            </a:r>
          </a:p>
          <a:p>
            <a:pPr lvl="0"/>
            <a:r>
              <a:rPr lang="en-US" dirty="0" smtClean="0"/>
              <a:t>Reference/Object Data Types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Primitive Data Types</a:t>
            </a:r>
            <a:endParaRPr lang="en-US" dirty="0"/>
          </a:p>
        </p:txBody>
      </p:sp>
      <p:sp>
        <p:nvSpPr>
          <p:cNvPr id="3" name="Content Placeholder 2"/>
          <p:cNvSpPr>
            <a:spLocks noGrp="1"/>
          </p:cNvSpPr>
          <p:nvPr>
            <p:ph idx="1"/>
          </p:nvPr>
        </p:nvSpPr>
        <p:spPr/>
        <p:txBody>
          <a:bodyPr/>
          <a:lstStyle/>
          <a:p>
            <a:r>
              <a:rPr lang="en-US" dirty="0" smtClean="0"/>
              <a:t>There are eight primitive datatypes supported by Java. </a:t>
            </a:r>
          </a:p>
          <a:p>
            <a:r>
              <a:rPr lang="en-US" dirty="0" smtClean="0"/>
              <a:t>Primitive datatypes are predefined by the language and named by a keyword. </a:t>
            </a:r>
          </a:p>
          <a:p>
            <a:r>
              <a:rPr lang="en-US" dirty="0" smtClean="0"/>
              <a:t>Let us now look into the eight primitive data types in detail.</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byte</a:t>
            </a:r>
            <a:endParaRPr lang="en-US" dirty="0"/>
          </a:p>
        </p:txBody>
      </p:sp>
      <p:sp>
        <p:nvSpPr>
          <p:cNvPr id="3" name="Content Placeholder 2"/>
          <p:cNvSpPr>
            <a:spLocks noGrp="1"/>
          </p:cNvSpPr>
          <p:nvPr>
            <p:ph idx="1"/>
          </p:nvPr>
        </p:nvSpPr>
        <p:spPr/>
        <p:txBody>
          <a:bodyPr/>
          <a:lstStyle/>
          <a:p>
            <a:pPr lvl="0"/>
            <a:r>
              <a:rPr lang="en-US" dirty="0" smtClean="0"/>
              <a:t>Byte data type is an 8-bit signed two's complement integer</a:t>
            </a:r>
          </a:p>
          <a:p>
            <a:pPr lvl="0"/>
            <a:r>
              <a:rPr lang="en-US" dirty="0" smtClean="0"/>
              <a:t>Minimum value is -128 (-2^7)</a:t>
            </a:r>
          </a:p>
          <a:p>
            <a:pPr lvl="0"/>
            <a:r>
              <a:rPr lang="en-US" dirty="0" smtClean="0"/>
              <a:t>Maximum value is 127 (inclusive)(2^7 -1)</a:t>
            </a:r>
          </a:p>
          <a:p>
            <a:pPr lvl="0"/>
            <a:r>
              <a:rPr lang="en-US" dirty="0" smtClean="0"/>
              <a:t>Default value is 0</a:t>
            </a:r>
          </a:p>
          <a:p>
            <a:pPr lvl="0"/>
            <a:r>
              <a:rPr lang="en-US" dirty="0" smtClean="0"/>
              <a:t>Byte data type is used to save space in large arrays, mainly in place of integers, since a byte is four times smaller than an integer.</a:t>
            </a:r>
          </a:p>
          <a:p>
            <a:pPr lvl="0"/>
            <a:r>
              <a:rPr lang="en-US" dirty="0" smtClean="0"/>
              <a:t>Example: byte a = 100, byte b = -50</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short</a:t>
            </a:r>
            <a:endParaRPr lang="en-US" dirty="0"/>
          </a:p>
        </p:txBody>
      </p:sp>
      <p:sp>
        <p:nvSpPr>
          <p:cNvPr id="3" name="Content Placeholder 2"/>
          <p:cNvSpPr>
            <a:spLocks noGrp="1"/>
          </p:cNvSpPr>
          <p:nvPr>
            <p:ph idx="1"/>
          </p:nvPr>
        </p:nvSpPr>
        <p:spPr/>
        <p:txBody>
          <a:bodyPr/>
          <a:lstStyle/>
          <a:p>
            <a:pPr lvl="0"/>
            <a:r>
              <a:rPr lang="en-US" dirty="0" smtClean="0"/>
              <a:t>Short data type is a 16-bit signed two's complement integer</a:t>
            </a:r>
          </a:p>
          <a:p>
            <a:pPr lvl="0"/>
            <a:r>
              <a:rPr lang="en-US" dirty="0" smtClean="0"/>
              <a:t>Minimum value is -32,768 (-2^15)</a:t>
            </a:r>
          </a:p>
          <a:p>
            <a:pPr lvl="0"/>
            <a:r>
              <a:rPr lang="en-US" dirty="0" smtClean="0"/>
              <a:t>Maximum value is 32,767 (inclusive) (2^15 -1)</a:t>
            </a:r>
          </a:p>
          <a:p>
            <a:pPr lvl="0"/>
            <a:r>
              <a:rPr lang="en-US" dirty="0" smtClean="0"/>
              <a:t>Short data type can also be used to save memory as byte data type. A short is 2 times smaller than an integer</a:t>
            </a:r>
          </a:p>
          <a:p>
            <a:r>
              <a:rPr lang="en-US" dirty="0" smtClean="0"/>
              <a:t>Default value is 0.</a:t>
            </a:r>
          </a:p>
          <a:p>
            <a:r>
              <a:rPr lang="en-US" dirty="0" smtClean="0"/>
              <a:t>Example: short s = 10000, short r = -20000</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int</a:t>
            </a:r>
            <a:endParaRPr lang="en-US" dirty="0"/>
          </a:p>
        </p:txBody>
      </p:sp>
      <p:sp>
        <p:nvSpPr>
          <p:cNvPr id="3" name="Content Placeholder 2"/>
          <p:cNvSpPr>
            <a:spLocks noGrp="1"/>
          </p:cNvSpPr>
          <p:nvPr>
            <p:ph idx="1"/>
          </p:nvPr>
        </p:nvSpPr>
        <p:spPr/>
        <p:txBody>
          <a:bodyPr/>
          <a:lstStyle/>
          <a:p>
            <a:pPr lvl="0"/>
            <a:r>
              <a:rPr lang="en-US" dirty="0" err="1" smtClean="0"/>
              <a:t>Int</a:t>
            </a:r>
            <a:r>
              <a:rPr lang="en-US" dirty="0" smtClean="0"/>
              <a:t> data type is a 32-bit signed two's complement integer.</a:t>
            </a:r>
          </a:p>
          <a:p>
            <a:pPr lvl="0"/>
            <a:r>
              <a:rPr lang="en-US" dirty="0" smtClean="0"/>
              <a:t>Minimum value is - 2,147,483,648 (-2^31)</a:t>
            </a:r>
          </a:p>
          <a:p>
            <a:pPr lvl="0"/>
            <a:r>
              <a:rPr lang="en-US" dirty="0" smtClean="0"/>
              <a:t>Maximum value is 2,147,483,647(inclusive) (2^31 -1)</a:t>
            </a:r>
          </a:p>
          <a:p>
            <a:pPr lvl="0"/>
            <a:r>
              <a:rPr lang="en-US" dirty="0" smtClean="0"/>
              <a:t>Integer is generally used as the default data type for integral values unless there is a concern about memory.</a:t>
            </a:r>
          </a:p>
          <a:p>
            <a:pPr lvl="0"/>
            <a:r>
              <a:rPr lang="en-US" dirty="0" smtClean="0"/>
              <a:t>The default value is 0</a:t>
            </a:r>
          </a:p>
          <a:p>
            <a:r>
              <a:rPr lang="en-US" dirty="0" smtClean="0"/>
              <a:t>Example: </a:t>
            </a:r>
            <a:r>
              <a:rPr lang="en-US" dirty="0" err="1" smtClean="0"/>
              <a:t>int</a:t>
            </a:r>
            <a:r>
              <a:rPr lang="en-US" dirty="0" smtClean="0"/>
              <a:t> a = 100000, </a:t>
            </a:r>
            <a:r>
              <a:rPr lang="en-US" dirty="0" err="1" smtClean="0"/>
              <a:t>int</a:t>
            </a:r>
            <a:r>
              <a:rPr lang="en-US" dirty="0" smtClean="0"/>
              <a:t> b = -200000</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long</a:t>
            </a:r>
            <a:endParaRPr lang="en-US" dirty="0"/>
          </a:p>
        </p:txBody>
      </p:sp>
      <p:sp>
        <p:nvSpPr>
          <p:cNvPr id="3" name="Content Placeholder 2"/>
          <p:cNvSpPr>
            <a:spLocks noGrp="1"/>
          </p:cNvSpPr>
          <p:nvPr>
            <p:ph idx="1"/>
          </p:nvPr>
        </p:nvSpPr>
        <p:spPr/>
        <p:txBody>
          <a:bodyPr/>
          <a:lstStyle/>
          <a:p>
            <a:pPr lvl="0"/>
            <a:r>
              <a:rPr lang="en-US" dirty="0" smtClean="0"/>
              <a:t>Long data type is a 64-bit signed two's complement integer</a:t>
            </a:r>
          </a:p>
          <a:p>
            <a:pPr lvl="0"/>
            <a:r>
              <a:rPr lang="en-US" dirty="0" smtClean="0"/>
              <a:t>Minimum value is -9,223,372,036,854,775,808(-2^63)</a:t>
            </a:r>
          </a:p>
          <a:p>
            <a:pPr lvl="0"/>
            <a:r>
              <a:rPr lang="en-US" dirty="0" smtClean="0"/>
              <a:t>Maximum value is 9,223,372,036,854,775,807 (inclusive)(2^63 -1)</a:t>
            </a:r>
          </a:p>
          <a:p>
            <a:pPr lvl="0"/>
            <a:r>
              <a:rPr lang="en-US" dirty="0" smtClean="0"/>
              <a:t>This type is used when a wider range than </a:t>
            </a:r>
            <a:r>
              <a:rPr lang="en-US" dirty="0" err="1" smtClean="0"/>
              <a:t>int</a:t>
            </a:r>
            <a:r>
              <a:rPr lang="en-US" dirty="0" smtClean="0"/>
              <a:t> is needed</a:t>
            </a:r>
          </a:p>
          <a:p>
            <a:pPr lvl="0"/>
            <a:r>
              <a:rPr lang="en-US" dirty="0" smtClean="0"/>
              <a:t>Default value is 0L</a:t>
            </a:r>
          </a:p>
          <a:p>
            <a:r>
              <a:rPr lang="en-US" dirty="0" smtClean="0"/>
              <a:t>Example: long a = 100000L, long b = -200000L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float</a:t>
            </a:r>
            <a:endParaRPr lang="en-US" dirty="0"/>
          </a:p>
        </p:txBody>
      </p:sp>
      <p:sp>
        <p:nvSpPr>
          <p:cNvPr id="3" name="Content Placeholder 2"/>
          <p:cNvSpPr>
            <a:spLocks noGrp="1"/>
          </p:cNvSpPr>
          <p:nvPr>
            <p:ph idx="1"/>
          </p:nvPr>
        </p:nvSpPr>
        <p:spPr/>
        <p:txBody>
          <a:bodyPr/>
          <a:lstStyle/>
          <a:p>
            <a:pPr lvl="0"/>
            <a:r>
              <a:rPr lang="en-US" dirty="0" smtClean="0"/>
              <a:t>Float data type is a single-precision 32-bit IEEE 754 floating point</a:t>
            </a:r>
          </a:p>
          <a:p>
            <a:pPr lvl="0"/>
            <a:r>
              <a:rPr lang="en-US" dirty="0" smtClean="0"/>
              <a:t>Float is mainly used to save memory in large arrays of floating point numbers</a:t>
            </a:r>
          </a:p>
          <a:p>
            <a:pPr lvl="0"/>
            <a:r>
              <a:rPr lang="en-US" dirty="0" smtClean="0"/>
              <a:t>Default value is 0.0f</a:t>
            </a:r>
          </a:p>
          <a:p>
            <a:pPr lvl="0"/>
            <a:r>
              <a:rPr lang="en-US" dirty="0" smtClean="0"/>
              <a:t>Float data type is never used for precise values such as currency</a:t>
            </a:r>
          </a:p>
          <a:p>
            <a:pPr lvl="0"/>
            <a:r>
              <a:rPr lang="en-US" dirty="0" smtClean="0"/>
              <a:t>Example: float f1 = 234.5f</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double</a:t>
            </a:r>
            <a:endParaRPr lang="en-US" dirty="0"/>
          </a:p>
        </p:txBody>
      </p:sp>
      <p:sp>
        <p:nvSpPr>
          <p:cNvPr id="3" name="Content Placeholder 2"/>
          <p:cNvSpPr>
            <a:spLocks noGrp="1"/>
          </p:cNvSpPr>
          <p:nvPr>
            <p:ph idx="1"/>
          </p:nvPr>
        </p:nvSpPr>
        <p:spPr/>
        <p:txBody>
          <a:bodyPr/>
          <a:lstStyle/>
          <a:p>
            <a:pPr lvl="0"/>
            <a:r>
              <a:rPr lang="en-US" dirty="0" smtClean="0"/>
              <a:t>double data type is a double-precision 64-bit IEEE 754 floating point</a:t>
            </a:r>
          </a:p>
          <a:p>
            <a:pPr lvl="0"/>
            <a:r>
              <a:rPr lang="en-US" dirty="0" smtClean="0"/>
              <a:t>This data type is generally used as the default data type for decimal values, generally the default choice</a:t>
            </a:r>
          </a:p>
          <a:p>
            <a:pPr lvl="0"/>
            <a:r>
              <a:rPr lang="en-US" dirty="0" smtClean="0"/>
              <a:t>Double data type should never be used for precise values such as currency</a:t>
            </a:r>
          </a:p>
          <a:p>
            <a:pPr lvl="0"/>
            <a:r>
              <a:rPr lang="en-US" dirty="0" smtClean="0"/>
              <a:t>Default value is 0.0d</a:t>
            </a:r>
          </a:p>
          <a:p>
            <a:pPr lvl="0"/>
            <a:r>
              <a:rPr lang="en-US" dirty="0" smtClean="0"/>
              <a:t>Example: double d1 = 123.4</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boolean</a:t>
            </a:r>
            <a:endParaRPr lang="en-US" dirty="0" smtClean="0"/>
          </a:p>
        </p:txBody>
      </p:sp>
      <p:sp>
        <p:nvSpPr>
          <p:cNvPr id="3" name="Content Placeholder 2"/>
          <p:cNvSpPr>
            <a:spLocks noGrp="1"/>
          </p:cNvSpPr>
          <p:nvPr>
            <p:ph idx="1"/>
          </p:nvPr>
        </p:nvSpPr>
        <p:spPr/>
        <p:txBody>
          <a:bodyPr/>
          <a:lstStyle/>
          <a:p>
            <a:pPr lvl="0"/>
            <a:r>
              <a:rPr lang="en-US" dirty="0" err="1" smtClean="0"/>
              <a:t>boolean</a:t>
            </a:r>
            <a:r>
              <a:rPr lang="en-US" dirty="0" smtClean="0"/>
              <a:t> data type represents one bit of information</a:t>
            </a:r>
          </a:p>
          <a:p>
            <a:pPr lvl="0"/>
            <a:r>
              <a:rPr lang="en-US" dirty="0" smtClean="0"/>
              <a:t>There are only two possible values: true and false</a:t>
            </a:r>
          </a:p>
          <a:p>
            <a:pPr lvl="0"/>
            <a:r>
              <a:rPr lang="en-US" dirty="0" smtClean="0"/>
              <a:t>This data type is used for simple flags that track true/false conditions</a:t>
            </a:r>
          </a:p>
          <a:p>
            <a:pPr lvl="0"/>
            <a:r>
              <a:rPr lang="en-US" dirty="0" smtClean="0"/>
              <a:t>Default value is false</a:t>
            </a:r>
          </a:p>
          <a:p>
            <a:pPr lvl="0"/>
            <a:r>
              <a:rPr lang="en-US" dirty="0" smtClean="0"/>
              <a:t>Example: </a:t>
            </a:r>
            <a:r>
              <a:rPr lang="en-US" dirty="0" err="1" smtClean="0"/>
              <a:t>boolean</a:t>
            </a:r>
            <a:r>
              <a:rPr lang="en-US" dirty="0" smtClean="0"/>
              <a:t> one = true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t>
            </a:r>
            <a:endParaRPr lang="en-US" dirty="0"/>
          </a:p>
        </p:txBody>
      </p:sp>
      <p:sp>
        <p:nvSpPr>
          <p:cNvPr id="3" name="Content Placeholder 2"/>
          <p:cNvSpPr>
            <a:spLocks noGrp="1"/>
          </p:cNvSpPr>
          <p:nvPr>
            <p:ph idx="1"/>
          </p:nvPr>
        </p:nvSpPr>
        <p:spPr/>
        <p:txBody>
          <a:bodyPr/>
          <a:lstStyle/>
          <a:p>
            <a:pPr lvl="0"/>
            <a:r>
              <a:rPr lang="en-US" dirty="0" smtClean="0"/>
              <a:t>char data type is a single 16-bit Unicode character</a:t>
            </a:r>
          </a:p>
          <a:p>
            <a:pPr lvl="0"/>
            <a:r>
              <a:rPr lang="en-US" dirty="0" smtClean="0"/>
              <a:t>Minimum value is '\u0000' (or 0)</a:t>
            </a:r>
          </a:p>
          <a:p>
            <a:pPr lvl="0"/>
            <a:r>
              <a:rPr lang="en-US" dirty="0" smtClean="0"/>
              <a:t>Maximum value is '\</a:t>
            </a:r>
            <a:r>
              <a:rPr lang="en-US" dirty="0" err="1" smtClean="0"/>
              <a:t>uffff</a:t>
            </a:r>
            <a:r>
              <a:rPr lang="en-US" dirty="0" smtClean="0"/>
              <a:t>' (or 65,535 inclusive)</a:t>
            </a:r>
          </a:p>
          <a:p>
            <a:pPr lvl="0"/>
            <a:r>
              <a:rPr lang="en-US" dirty="0" smtClean="0"/>
              <a:t>Char data type is used to store any character</a:t>
            </a:r>
          </a:p>
          <a:p>
            <a:pPr lvl="0"/>
            <a:r>
              <a:rPr lang="en-US" dirty="0" smtClean="0"/>
              <a:t>Example: char </a:t>
            </a:r>
            <a:r>
              <a:rPr lang="en-US" dirty="0" err="1" smtClean="0"/>
              <a:t>letterA</a:t>
            </a:r>
            <a:r>
              <a:rPr lang="en-US" dirty="0" smtClean="0"/>
              <a:t> = 'A'</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 of Unit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all but the smallest program, an executing program is constantly working with values.</a:t>
            </a:r>
          </a:p>
          <a:p>
            <a:r>
              <a:rPr lang="en-US" dirty="0" smtClean="0"/>
              <a:t>These values are kept in little sections of main memory called </a:t>
            </a:r>
            <a:r>
              <a:rPr lang="en-US" b="1" dirty="0" smtClean="0"/>
              <a:t>variables</a:t>
            </a:r>
            <a:r>
              <a:rPr lang="en-US" dirty="0" smtClean="0"/>
              <a:t>.</a:t>
            </a:r>
          </a:p>
          <a:p>
            <a:r>
              <a:rPr lang="en-US" dirty="0" smtClean="0"/>
              <a:t>Variables are nothing but reserved memory locations to store values. </a:t>
            </a:r>
          </a:p>
          <a:p>
            <a:r>
              <a:rPr lang="en-US" dirty="0" smtClean="0"/>
              <a:t>This means that when you create a variable you reserve some space in the memory.</a:t>
            </a:r>
          </a:p>
          <a:p>
            <a:r>
              <a:rPr lang="en-US" dirty="0" smtClean="0"/>
              <a:t>Based on the data type of a variable, the operating system allocates memory and decides what can be stored in the reserved memory. </a:t>
            </a:r>
          </a:p>
          <a:p>
            <a:r>
              <a:rPr lang="en-US" dirty="0" smtClean="0"/>
              <a:t>Therefore, by assigning different data types to variables, you can store integers, decimals, or characters in these variables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a:t>
            </a:r>
            <a:r>
              <a:rPr lang="en-US" b="1" dirty="0" err="1" smtClean="0"/>
              <a:t>Datatypes</a:t>
            </a:r>
            <a:endParaRPr lang="en-US" dirty="0"/>
          </a:p>
        </p:txBody>
      </p:sp>
      <p:sp>
        <p:nvSpPr>
          <p:cNvPr id="3" name="Content Placeholder 2"/>
          <p:cNvSpPr>
            <a:spLocks noGrp="1"/>
          </p:cNvSpPr>
          <p:nvPr>
            <p:ph idx="1"/>
          </p:nvPr>
        </p:nvSpPr>
        <p:spPr/>
        <p:txBody>
          <a:bodyPr>
            <a:normAutofit/>
          </a:bodyPr>
          <a:lstStyle/>
          <a:p>
            <a:pPr lvl="0"/>
            <a:r>
              <a:rPr lang="en-US" dirty="0" smtClean="0"/>
              <a:t>Reference variables are created using defined constructors of the classes. They are used to access objects. These variables are declared to be of a specific type that cannot be changed. For example, Employee, Puppy, etc.</a:t>
            </a:r>
          </a:p>
          <a:p>
            <a:pPr lvl="0"/>
            <a:r>
              <a:rPr lang="en-US" dirty="0" smtClean="0"/>
              <a:t>Class objects and various type of array variables come under reference </a:t>
            </a:r>
            <a:r>
              <a:rPr lang="en-US" dirty="0" err="1" smtClean="0"/>
              <a:t>datatype</a:t>
            </a:r>
            <a:r>
              <a:rPr lang="en-US" dirty="0" smtClean="0"/>
              <a:t>.</a:t>
            </a:r>
          </a:p>
          <a:p>
            <a:pPr lvl="0"/>
            <a:r>
              <a:rPr lang="en-US" dirty="0" smtClean="0"/>
              <a:t>Default value of any reference variable is null.</a:t>
            </a:r>
          </a:p>
          <a:p>
            <a:pPr lvl="0"/>
            <a:r>
              <a:rPr lang="en-US" dirty="0" smtClean="0"/>
              <a:t>A reference variable can be used to refer any object of the declared type or any compatible type.</a:t>
            </a:r>
          </a:p>
          <a:p>
            <a:pPr lvl="0"/>
            <a:r>
              <a:rPr lang="en-US" dirty="0" smtClean="0"/>
              <a:t>Example: Animal </a:t>
            </a:r>
            <a:r>
              <a:rPr lang="en-US" dirty="0" err="1" smtClean="0"/>
              <a:t>animal</a:t>
            </a:r>
            <a:r>
              <a:rPr lang="en-US" dirty="0" smtClean="0"/>
              <a:t> = new Animal("giraffe");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Literals</a:t>
            </a:r>
            <a:endParaRPr lang="en-US" dirty="0"/>
          </a:p>
        </p:txBody>
      </p:sp>
      <p:sp>
        <p:nvSpPr>
          <p:cNvPr id="3" name="Content Placeholder 2"/>
          <p:cNvSpPr>
            <a:spLocks noGrp="1"/>
          </p:cNvSpPr>
          <p:nvPr>
            <p:ph idx="1"/>
          </p:nvPr>
        </p:nvSpPr>
        <p:spPr/>
        <p:txBody>
          <a:bodyPr/>
          <a:lstStyle/>
          <a:p>
            <a:pPr lvl="0"/>
            <a:r>
              <a:rPr lang="en-US" dirty="0" smtClean="0"/>
              <a:t>A literal is a source code representation of a fixed value. They are represented directly in the code without any computation.</a:t>
            </a:r>
          </a:p>
          <a:p>
            <a:endParaRPr lang="en-US" dirty="0"/>
          </a:p>
        </p:txBody>
      </p:sp>
      <p:pic>
        <p:nvPicPr>
          <p:cNvPr id="1026" name="Picture 2" descr="https://www.tutorialspoint.com/assets/questions/media/2026/data_ty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922841"/>
            <a:ext cx="3019425" cy="2447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Variables</a:t>
            </a:r>
            <a:endParaRPr lang="en-US" dirty="0"/>
          </a:p>
        </p:txBody>
      </p:sp>
      <p:sp>
        <p:nvSpPr>
          <p:cNvPr id="3" name="Content Placeholder 2"/>
          <p:cNvSpPr>
            <a:spLocks noGrp="1"/>
          </p:cNvSpPr>
          <p:nvPr>
            <p:ph idx="1"/>
          </p:nvPr>
        </p:nvSpPr>
        <p:spPr/>
        <p:txBody>
          <a:bodyPr/>
          <a:lstStyle/>
          <a:p>
            <a:r>
              <a:rPr lang="en-US" dirty="0" smtClean="0"/>
              <a:t>The millions of bytes of main storage in your home computer are used to store both machine instructions and data. </a:t>
            </a:r>
          </a:p>
          <a:p>
            <a:r>
              <a:rPr lang="en-US" dirty="0" smtClean="0"/>
              <a:t>The electronic circuits of main memory (and all other types of memory) make no distinction between the two. </a:t>
            </a:r>
          </a:p>
          <a:p>
            <a:r>
              <a:rPr lang="en-US" dirty="0" smtClean="0"/>
              <a:t>When a program is running, some memory locations are used for machine instructions and others for data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Declaration of a Variable</a:t>
            </a:r>
            <a:endParaRPr lang="en-US" dirty="0"/>
          </a:p>
        </p:txBody>
      </p:sp>
      <p:sp>
        <p:nvSpPr>
          <p:cNvPr id="3" name="Content Placeholder 2"/>
          <p:cNvSpPr>
            <a:spLocks noGrp="1"/>
          </p:cNvSpPr>
          <p:nvPr>
            <p:ph idx="1"/>
          </p:nvPr>
        </p:nvSpPr>
        <p:spPr/>
        <p:txBody>
          <a:bodyPr>
            <a:normAutofit/>
          </a:bodyPr>
          <a:lstStyle/>
          <a:p>
            <a:r>
              <a:rPr lang="en-US" b="1" dirty="0" smtClean="0"/>
              <a:t>How to declare a variable:</a:t>
            </a:r>
            <a:r>
              <a:rPr lang="en-US" dirty="0" smtClean="0"/>
              <a:t/>
            </a:r>
            <a:br>
              <a:rPr lang="en-US" dirty="0" smtClean="0"/>
            </a:br>
            <a:r>
              <a:rPr lang="en-US" b="1" dirty="0" smtClean="0"/>
              <a:t>1.  </a:t>
            </a:r>
            <a:r>
              <a:rPr lang="en-US" dirty="0" smtClean="0"/>
              <a:t>Choose the type you need.</a:t>
            </a:r>
            <a:br>
              <a:rPr lang="en-US" dirty="0" smtClean="0"/>
            </a:br>
            <a:r>
              <a:rPr lang="en-US" b="1" dirty="0" smtClean="0"/>
              <a:t>2.</a:t>
            </a:r>
            <a:r>
              <a:rPr lang="en-US" dirty="0" smtClean="0"/>
              <a:t>  Choose a name for the variable.</a:t>
            </a:r>
            <a:br>
              <a:rPr lang="en-US" dirty="0" smtClean="0"/>
            </a:br>
            <a:r>
              <a:rPr lang="en-US" b="1" dirty="0" smtClean="0"/>
              <a:t>3.</a:t>
            </a:r>
            <a:r>
              <a:rPr lang="en-US" dirty="0" smtClean="0"/>
              <a:t>  Use the following format for a declaration statement:</a:t>
            </a:r>
            <a:br>
              <a:rPr lang="en-US" dirty="0" smtClean="0"/>
            </a:br>
            <a:r>
              <a:rPr lang="en-US" dirty="0" smtClean="0"/>
              <a:t>              </a:t>
            </a:r>
            <a:r>
              <a:rPr lang="en-US" b="1" dirty="0" smtClean="0"/>
              <a:t> </a:t>
            </a:r>
            <a:r>
              <a:rPr lang="en-US" b="1" dirty="0" err="1" smtClean="0"/>
              <a:t>datatype</a:t>
            </a:r>
            <a:r>
              <a:rPr lang="en-US" b="1" dirty="0" smtClean="0"/>
              <a:t> variable identifier; </a:t>
            </a:r>
            <a:r>
              <a:rPr lang="en-US" dirty="0" smtClean="0"/>
              <a:t/>
            </a:r>
            <a:br>
              <a:rPr lang="en-US" dirty="0" smtClean="0"/>
            </a:br>
            <a:r>
              <a:rPr lang="en-US" b="1" dirty="0" smtClean="0"/>
              <a:t>4.</a:t>
            </a:r>
            <a:r>
              <a:rPr lang="en-US" dirty="0" smtClean="0"/>
              <a:t>  You may declare more than one variable of the same</a:t>
            </a:r>
            <a:br>
              <a:rPr lang="en-US" dirty="0" smtClean="0"/>
            </a:br>
            <a:r>
              <a:rPr lang="en-US" dirty="0" smtClean="0"/>
              <a:t>     type by separating the variable names with commas.</a:t>
            </a:r>
            <a:br>
              <a:rPr lang="en-US" dirty="0" smtClean="0"/>
            </a:br>
            <a:r>
              <a:rPr lang="en-US" dirty="0" smtClean="0"/>
              <a:t>                </a:t>
            </a:r>
            <a:r>
              <a:rPr lang="en-US" b="1" dirty="0" err="1" smtClean="0"/>
              <a:t>int</a:t>
            </a:r>
            <a:r>
              <a:rPr lang="en-US" b="1" dirty="0" smtClean="0"/>
              <a:t> age, weight, height;</a:t>
            </a:r>
            <a:r>
              <a:rPr lang="en-US" dirty="0" smtClean="0"/>
              <a:t/>
            </a:r>
            <a:br>
              <a:rPr lang="en-US" dirty="0" smtClean="0"/>
            </a:br>
            <a:r>
              <a:rPr lang="en-US" b="1" dirty="0" smtClean="0"/>
              <a:t>5.</a:t>
            </a:r>
            <a:r>
              <a:rPr lang="en-US" dirty="0" smtClean="0"/>
              <a:t>  You may initialize a variable (place a value into the</a:t>
            </a:r>
            <a:br>
              <a:rPr lang="en-US" dirty="0" smtClean="0"/>
            </a:br>
            <a:r>
              <a:rPr lang="en-US" dirty="0" smtClean="0"/>
              <a:t>     variable location) in a declaration statement.</a:t>
            </a:r>
            <a:br>
              <a:rPr lang="en-US" dirty="0" smtClean="0"/>
            </a:br>
            <a:r>
              <a:rPr lang="en-US" dirty="0" smtClean="0"/>
              <a:t>                </a:t>
            </a:r>
            <a:r>
              <a:rPr lang="en-US" b="1" dirty="0" smtClean="0"/>
              <a:t>double mass = 3.45;</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Syntax of Variable Declaration</a:t>
            </a:r>
            <a:endParaRPr lang="en-US" dirty="0"/>
          </a:p>
        </p:txBody>
      </p:sp>
      <p:sp>
        <p:nvSpPr>
          <p:cNvPr id="3" name="Content Placeholder 2"/>
          <p:cNvSpPr>
            <a:spLocks noGrp="1"/>
          </p:cNvSpPr>
          <p:nvPr>
            <p:ph idx="1"/>
          </p:nvPr>
        </p:nvSpPr>
        <p:spPr/>
        <p:txBody>
          <a:bodyPr/>
          <a:lstStyle/>
          <a:p>
            <a:r>
              <a:rPr lang="en-US" dirty="0" smtClean="0"/>
              <a:t>Recall that </a:t>
            </a:r>
            <a:r>
              <a:rPr lang="en-US" b="1" dirty="0" smtClean="0"/>
              <a:t>syntax</a:t>
            </a:r>
            <a:r>
              <a:rPr lang="en-US" dirty="0" smtClean="0"/>
              <a:t> means the grammar of a computer language. We can talk about the syntax of just a small part of a program, such as the syntax of variable declaration. There are several ways to declare a variable: </a:t>
            </a:r>
          </a:p>
          <a:p>
            <a:r>
              <a:rPr lang="en-US" dirty="0" err="1" smtClean="0"/>
              <a:t>dataType</a:t>
            </a:r>
            <a:r>
              <a:rPr lang="en-US" dirty="0" smtClean="0"/>
              <a:t>   </a:t>
            </a:r>
            <a:r>
              <a:rPr lang="en-US" dirty="0" err="1" smtClean="0"/>
              <a:t>variableName</a:t>
            </a:r>
            <a:r>
              <a:rPr lang="en-US" dirty="0" smtClean="0"/>
              <a:t>;</a:t>
            </a:r>
          </a:p>
          <a:p>
            <a:r>
              <a:rPr lang="en-US" dirty="0" smtClean="0"/>
              <a:t>The first way declares a variable, declares its data type, and reserves memory for it. It says nothing about what value is put in memory. </a:t>
            </a:r>
          </a:p>
          <a:p>
            <a:pPr lvl="1"/>
            <a:r>
              <a:rPr lang="en-US" b="1" dirty="0" err="1" smtClean="0"/>
              <a:t>dataType</a:t>
            </a:r>
            <a:r>
              <a:rPr lang="en-US" b="1" dirty="0" smtClean="0"/>
              <a:t>   </a:t>
            </a:r>
            <a:r>
              <a:rPr lang="en-US" b="1" dirty="0" err="1" smtClean="0"/>
              <a:t>variableName</a:t>
            </a:r>
            <a:r>
              <a:rPr lang="en-US" b="1" dirty="0" smtClean="0"/>
              <a:t>  =  </a:t>
            </a:r>
            <a:r>
              <a:rPr lang="en-US" b="1" dirty="0" err="1" smtClean="0"/>
              <a:t>initialValue</a:t>
            </a:r>
            <a:r>
              <a:rPr lang="en-US" b="1" dirty="0" smtClean="0"/>
              <a:t>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second way declares a variable, declares its data type, reserves memory for it, and puts an initial value into that memory. The initial value must be of the correct </a:t>
            </a:r>
            <a:r>
              <a:rPr lang="en-US" dirty="0" err="1" smtClean="0"/>
              <a:t>dataType</a:t>
            </a:r>
            <a:r>
              <a:rPr lang="en-US" dirty="0" smtClean="0"/>
              <a:t>. </a:t>
            </a:r>
          </a:p>
          <a:p>
            <a:pPr lvl="1"/>
            <a:r>
              <a:rPr lang="en-US" b="1" dirty="0" err="1" smtClean="0"/>
              <a:t>dataType</a:t>
            </a:r>
            <a:r>
              <a:rPr lang="en-US" b="1" dirty="0" smtClean="0"/>
              <a:t>   </a:t>
            </a:r>
            <a:r>
              <a:rPr lang="en-US" b="1" dirty="0" err="1" smtClean="0"/>
              <a:t>variableNameOne</a:t>
            </a:r>
            <a:r>
              <a:rPr lang="en-US" b="1" dirty="0"/>
              <a:t> = </a:t>
            </a:r>
            <a:r>
              <a:rPr lang="en-US" b="1" dirty="0" err="1" smtClean="0"/>
              <a:t>initialValueOne</a:t>
            </a:r>
            <a:r>
              <a:rPr lang="en-US" b="1" dirty="0" smtClean="0"/>
              <a:t>;</a:t>
            </a:r>
            <a:endParaRPr lang="en-US" dirty="0" smtClean="0"/>
          </a:p>
          <a:p>
            <a:r>
              <a:rPr lang="en-US" dirty="0" smtClean="0"/>
              <a:t>The </a:t>
            </a:r>
            <a:r>
              <a:rPr lang="en-US" dirty="0" smtClean="0"/>
              <a:t>third way declares </a:t>
            </a:r>
            <a:r>
              <a:rPr lang="en-US" i="1" dirty="0" smtClean="0"/>
              <a:t>two</a:t>
            </a:r>
            <a:r>
              <a:rPr lang="en-US" dirty="0" smtClean="0"/>
              <a:t> variables, both of the same data type, reserves memory for each, but puts nothing in any variable. You can do this with more than two variables, if you want.</a:t>
            </a:r>
          </a:p>
          <a:p>
            <a:pPr lvl="1"/>
            <a:r>
              <a:rPr lang="en-US" b="1" dirty="0" err="1"/>
              <a:t>dataType</a:t>
            </a:r>
            <a:r>
              <a:rPr lang="en-US" b="1" dirty="0"/>
              <a:t>   </a:t>
            </a:r>
            <a:r>
              <a:rPr lang="en-US" b="1" dirty="0" err="1"/>
              <a:t>variableNameOne</a:t>
            </a:r>
            <a:r>
              <a:rPr lang="en-US" b="1" dirty="0"/>
              <a:t>  </a:t>
            </a:r>
            <a:r>
              <a:rPr lang="en-US" b="1" dirty="0" smtClean="0"/>
              <a:t>, </a:t>
            </a:r>
            <a:endParaRPr lang="en-US" b="1" dirty="0"/>
          </a:p>
          <a:p>
            <a:pPr marL="274320" lvl="1" indent="0">
              <a:buNone/>
            </a:pPr>
            <a:r>
              <a:rPr lang="en-US" b="1" dirty="0"/>
              <a:t>	     </a:t>
            </a:r>
            <a:r>
              <a:rPr lang="en-US" b="1" dirty="0" err="1"/>
              <a:t>variableNameTwo</a:t>
            </a:r>
            <a:r>
              <a:rPr lang="en-US" b="1" dirty="0"/>
              <a:t>  </a:t>
            </a:r>
            <a:r>
              <a:rPr lang="en-US" b="1" dirty="0" smtClean="0"/>
              <a:t>;</a:t>
            </a:r>
            <a:endParaRPr lang="en-US" dirty="0" smtClean="0"/>
          </a:p>
          <a:p>
            <a:r>
              <a:rPr lang="en-US" dirty="0" smtClean="0"/>
              <a:t>The </a:t>
            </a:r>
            <a:r>
              <a:rPr lang="en-US" dirty="0" smtClean="0"/>
              <a:t>fourth way declares </a:t>
            </a:r>
            <a:r>
              <a:rPr lang="en-US" i="1" dirty="0" smtClean="0"/>
              <a:t>two</a:t>
            </a:r>
            <a:r>
              <a:rPr lang="en-US" dirty="0" smtClean="0"/>
              <a:t> variables, both of the same data type, reserves memory, and puts an initial value in each variable. You can do this all on one line if there is room. Again, you can do this for more than two as long as you follow the pattern</a:t>
            </a:r>
            <a:r>
              <a:rPr lang="en-US" dirty="0" smtClean="0"/>
              <a:t>.</a:t>
            </a:r>
          </a:p>
          <a:p>
            <a:pPr lvl="1"/>
            <a:r>
              <a:rPr lang="en-US" b="1" dirty="0" err="1"/>
              <a:t>dataType</a:t>
            </a:r>
            <a:r>
              <a:rPr lang="en-US" b="1" dirty="0"/>
              <a:t>   </a:t>
            </a:r>
            <a:r>
              <a:rPr lang="en-US" b="1" dirty="0" err="1"/>
              <a:t>variableNameOne</a:t>
            </a:r>
            <a:r>
              <a:rPr lang="en-US" b="1" dirty="0"/>
              <a:t>  =  </a:t>
            </a:r>
            <a:r>
              <a:rPr lang="en-US" b="1" dirty="0" err="1"/>
              <a:t>initialValueOne</a:t>
            </a:r>
            <a:r>
              <a:rPr lang="en-US" b="1" dirty="0"/>
              <a:t>, </a:t>
            </a:r>
          </a:p>
          <a:p>
            <a:pPr marL="274320" lvl="1" indent="0">
              <a:buNone/>
            </a:pPr>
            <a:r>
              <a:rPr lang="en-US" b="1" dirty="0"/>
              <a:t>	     </a:t>
            </a:r>
            <a:r>
              <a:rPr lang="en-US" b="1" dirty="0" err="1"/>
              <a:t>variableNameTwo</a:t>
            </a:r>
            <a:r>
              <a:rPr lang="en-US" b="1" dirty="0"/>
              <a:t>  =  </a:t>
            </a:r>
            <a:r>
              <a:rPr lang="en-US" b="1" dirty="0" err="1"/>
              <a:t>initialValueTwo</a:t>
            </a:r>
            <a:r>
              <a:rPr lang="en-US" b="1" dirty="0"/>
              <a:t>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Names for Variables</a:t>
            </a:r>
            <a:endParaRPr lang="en-US" dirty="0"/>
          </a:p>
        </p:txBody>
      </p:sp>
      <p:sp>
        <p:nvSpPr>
          <p:cNvPr id="3" name="Content Placeholder 2"/>
          <p:cNvSpPr>
            <a:spLocks noGrp="1"/>
          </p:cNvSpPr>
          <p:nvPr>
            <p:ph idx="1"/>
          </p:nvPr>
        </p:nvSpPr>
        <p:spPr/>
        <p:txBody>
          <a:bodyPr>
            <a:normAutofit/>
          </a:bodyPr>
          <a:lstStyle/>
          <a:p>
            <a:r>
              <a:rPr lang="en-US" dirty="0" smtClean="0"/>
              <a:t>The programmer picks a name for each variable in a program. In addition to variables, other things in programs may be given names. Such a name is called an </a:t>
            </a:r>
            <a:r>
              <a:rPr lang="en-US" b="1" dirty="0" smtClean="0"/>
              <a:t>identifier</a:t>
            </a:r>
            <a:r>
              <a:rPr lang="en-US" dirty="0" smtClean="0"/>
              <a:t>. Here are the rules for choosing an identifier: </a:t>
            </a:r>
          </a:p>
          <a:p>
            <a:pPr lvl="0"/>
            <a:r>
              <a:rPr lang="en-US" dirty="0" smtClean="0"/>
              <a:t>Use only the characters 'a' through 'z', 'A' through 'Z', '0' through '9', character '_', and character '$'.</a:t>
            </a:r>
          </a:p>
          <a:p>
            <a:pPr lvl="0"/>
            <a:r>
              <a:rPr lang="en-US" dirty="0" smtClean="0"/>
              <a:t>A name can not contain the space character.</a:t>
            </a:r>
          </a:p>
          <a:p>
            <a:pPr lvl="0"/>
            <a:r>
              <a:rPr lang="en-US" dirty="0" smtClean="0"/>
              <a:t>Do not start with a digit.</a:t>
            </a:r>
          </a:p>
          <a:p>
            <a:pPr lvl="0"/>
            <a:r>
              <a:rPr lang="en-US" dirty="0" smtClean="0"/>
              <a:t>A name can be any length.</a:t>
            </a:r>
          </a:p>
          <a:p>
            <a:pPr lvl="0"/>
            <a:r>
              <a:rPr lang="en-US" dirty="0" smtClean="0"/>
              <a:t>Upper and lower case count as different characters. </a:t>
            </a:r>
          </a:p>
          <a:p>
            <a:pPr lvl="0"/>
            <a:r>
              <a:rPr lang="en-US" dirty="0" smtClean="0"/>
              <a:t>So  SUM  and  Sum  are different names.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class Example</a:t>
            </a:r>
          </a:p>
          <a:p>
            <a:r>
              <a:rPr lang="en-US" dirty="0" smtClean="0"/>
              <a:t>{</a:t>
            </a:r>
          </a:p>
          <a:p>
            <a:r>
              <a:rPr lang="en-US" dirty="0" smtClean="0"/>
              <a:t>  public static void main ( String[] </a:t>
            </a:r>
            <a:r>
              <a:rPr lang="en-US" dirty="0" err="1" smtClean="0"/>
              <a:t>args</a:t>
            </a:r>
            <a:r>
              <a:rPr lang="en-US" dirty="0" smtClean="0"/>
              <a:t> )</a:t>
            </a:r>
          </a:p>
          <a:p>
            <a:r>
              <a:rPr lang="en-US" dirty="0" smtClean="0"/>
              <a:t>  {</a:t>
            </a:r>
          </a:p>
          <a:p>
            <a:r>
              <a:rPr lang="en-US" dirty="0" smtClean="0"/>
              <a:t>    long   </a:t>
            </a:r>
            <a:r>
              <a:rPr lang="en-US" dirty="0" err="1" smtClean="0"/>
              <a:t>hoursWorked</a:t>
            </a:r>
            <a:r>
              <a:rPr lang="en-US" dirty="0" smtClean="0"/>
              <a:t> = 40;    </a:t>
            </a:r>
          </a:p>
          <a:p>
            <a:r>
              <a:rPr lang="en-US" dirty="0" smtClean="0"/>
              <a:t>    double </a:t>
            </a:r>
            <a:r>
              <a:rPr lang="en-US" dirty="0" err="1" smtClean="0"/>
              <a:t>payRate</a:t>
            </a:r>
            <a:r>
              <a:rPr lang="en-US" dirty="0" smtClean="0"/>
              <a:t> = 10.0, </a:t>
            </a:r>
            <a:r>
              <a:rPr lang="en-US" dirty="0" err="1" smtClean="0"/>
              <a:t>taxRate</a:t>
            </a:r>
            <a:r>
              <a:rPr lang="en-US" dirty="0" smtClean="0"/>
              <a:t> = 0.10;    </a:t>
            </a:r>
          </a:p>
          <a:p>
            <a:r>
              <a:rPr lang="en-US" dirty="0" smtClean="0"/>
              <a:t> </a:t>
            </a:r>
          </a:p>
          <a:p>
            <a:r>
              <a:rPr lang="en-US" dirty="0" smtClean="0"/>
              <a:t>    </a:t>
            </a:r>
            <a:r>
              <a:rPr lang="en-US" dirty="0" err="1" smtClean="0"/>
              <a:t>System.out.println</a:t>
            </a:r>
            <a:r>
              <a:rPr lang="en-US" dirty="0" smtClean="0"/>
              <a:t>("Hours Worked: " + </a:t>
            </a:r>
            <a:r>
              <a:rPr lang="en-US" dirty="0" err="1" smtClean="0"/>
              <a:t>hoursWorked</a:t>
            </a:r>
            <a:r>
              <a:rPr lang="en-US" dirty="0" smtClean="0"/>
              <a:t> );</a:t>
            </a:r>
          </a:p>
          <a:p>
            <a:r>
              <a:rPr lang="en-US" dirty="0" smtClean="0"/>
              <a:t>    </a:t>
            </a:r>
            <a:r>
              <a:rPr lang="en-US" dirty="0" err="1" smtClean="0"/>
              <a:t>System.out.println</a:t>
            </a:r>
            <a:r>
              <a:rPr lang="en-US" dirty="0" smtClean="0"/>
              <a:t>("pay Amount  : " + (</a:t>
            </a:r>
            <a:r>
              <a:rPr lang="en-US" dirty="0" err="1" smtClean="0"/>
              <a:t>hoursWorked</a:t>
            </a:r>
            <a:r>
              <a:rPr lang="en-US" dirty="0" smtClean="0"/>
              <a:t> * </a:t>
            </a:r>
            <a:r>
              <a:rPr lang="en-US" dirty="0" err="1" smtClean="0"/>
              <a:t>payRate</a:t>
            </a:r>
            <a:r>
              <a:rPr lang="en-US" dirty="0" smtClean="0"/>
              <a:t>) );</a:t>
            </a:r>
          </a:p>
          <a:p>
            <a:r>
              <a:rPr lang="en-US" dirty="0" smtClean="0"/>
              <a:t>    </a:t>
            </a:r>
            <a:r>
              <a:rPr lang="en-US" dirty="0" err="1" smtClean="0"/>
              <a:t>System.out.println</a:t>
            </a:r>
            <a:r>
              <a:rPr lang="en-US" dirty="0" smtClean="0"/>
              <a:t>("tax Amount  : " + (</a:t>
            </a:r>
            <a:r>
              <a:rPr lang="en-US" dirty="0" err="1" smtClean="0"/>
              <a:t>hoursWorked</a:t>
            </a:r>
            <a:r>
              <a:rPr lang="en-US" dirty="0" smtClean="0"/>
              <a:t> * </a:t>
            </a:r>
            <a:r>
              <a:rPr lang="en-US" dirty="0" err="1" smtClean="0"/>
              <a:t>payRate</a:t>
            </a:r>
            <a:r>
              <a:rPr lang="en-US" dirty="0" smtClean="0"/>
              <a:t> * </a:t>
            </a:r>
            <a:r>
              <a:rPr lang="en-US" dirty="0" err="1" smtClean="0"/>
              <a:t>taxRate</a:t>
            </a:r>
            <a:r>
              <a:rPr lang="en-US" dirty="0" smtClean="0"/>
              <a:t>) );</a:t>
            </a:r>
          </a:p>
          <a:p>
            <a:r>
              <a:rPr lang="en-US" dirty="0" smtClean="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 Statements</a:t>
            </a:r>
            <a:endParaRPr lang="en-US" dirty="0"/>
          </a:p>
        </p:txBody>
      </p:sp>
      <p:sp>
        <p:nvSpPr>
          <p:cNvPr id="3" name="Content Placeholder 2"/>
          <p:cNvSpPr>
            <a:spLocks noGrp="1"/>
          </p:cNvSpPr>
          <p:nvPr>
            <p:ph idx="1"/>
          </p:nvPr>
        </p:nvSpPr>
        <p:spPr/>
        <p:txBody>
          <a:bodyPr/>
          <a:lstStyle/>
          <a:p>
            <a:r>
              <a:rPr lang="en-US" dirty="0" smtClean="0"/>
              <a:t>So far, we have been using the value initially put into a variable, but not changing the value that a variable holds. </a:t>
            </a:r>
          </a:p>
          <a:p>
            <a:r>
              <a:rPr lang="en-US" dirty="0" smtClean="0"/>
              <a:t>Of course, variables are expected to </a:t>
            </a:r>
            <a:r>
              <a:rPr lang="en-US" i="1" dirty="0" smtClean="0"/>
              <a:t>vary</a:t>
            </a:r>
            <a:r>
              <a:rPr lang="en-US" dirty="0" smtClean="0"/>
              <a:t> by having new values placed into them as the program runs. </a:t>
            </a:r>
          </a:p>
          <a:p>
            <a:r>
              <a:rPr lang="en-US" dirty="0" smtClean="0"/>
              <a:t>An </a:t>
            </a:r>
            <a:r>
              <a:rPr lang="en-US" b="1" dirty="0" smtClean="0"/>
              <a:t>assignment statement</a:t>
            </a:r>
            <a:r>
              <a:rPr lang="en-US" dirty="0" smtClean="0"/>
              <a:t> changes the value that is held in a variable. </a:t>
            </a:r>
          </a:p>
          <a:p>
            <a:r>
              <a:rPr lang="en-US" dirty="0" smtClean="0"/>
              <a:t>Here is a program that uses an assignment statement: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r>
              <a:rPr lang="en-US" b="1" dirty="0" smtClean="0"/>
              <a:t>Assignment Statement Syntax</a:t>
            </a:r>
            <a:endParaRPr lang="en-US" dirty="0" smtClean="0"/>
          </a:p>
          <a:p>
            <a:r>
              <a:rPr lang="en-US" dirty="0" smtClean="0"/>
              <a:t>This program printed out the same thing as the first example program. However, this program did not initialize the variable and so had to put a value into it later. Assignment statements look like this: </a:t>
            </a:r>
          </a:p>
          <a:p>
            <a:r>
              <a:rPr lang="en-US" dirty="0" err="1" smtClean="0"/>
              <a:t>variableName</a:t>
            </a:r>
            <a:r>
              <a:rPr lang="en-US" dirty="0" smtClean="0"/>
              <a:t>  =  expression ;  </a:t>
            </a:r>
          </a:p>
          <a:p>
            <a:r>
              <a:rPr lang="en-US" dirty="0" smtClean="0"/>
              <a:t>The equal sign = is the assignment operator.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dirty="0"/>
          </a:p>
        </p:txBody>
      </p:sp>
      <p:sp>
        <p:nvSpPr>
          <p:cNvPr id="3" name="Content Placeholder 2"/>
          <p:cNvSpPr>
            <a:spLocks noGrp="1"/>
          </p:cNvSpPr>
          <p:nvPr>
            <p:ph idx="1"/>
          </p:nvPr>
        </p:nvSpPr>
        <p:spPr/>
        <p:txBody>
          <a:bodyPr/>
          <a:lstStyle/>
          <a:p>
            <a:pPr lvl="0"/>
            <a:r>
              <a:rPr lang="en-US" dirty="0" smtClean="0"/>
              <a:t>Distinguish between the eight built in scalar types of java</a:t>
            </a:r>
          </a:p>
          <a:p>
            <a:pPr lvl="0"/>
            <a:r>
              <a:rPr lang="en-US" dirty="0" smtClean="0"/>
              <a:t>Declare variables </a:t>
            </a:r>
          </a:p>
          <a:p>
            <a:pPr lvl="0"/>
            <a:r>
              <a:rPr lang="en-US" dirty="0" smtClean="0"/>
              <a:t>Assign variables </a:t>
            </a:r>
          </a:p>
          <a:p>
            <a:pPr lvl="0"/>
            <a:r>
              <a:rPr lang="en-US" dirty="0" smtClean="0"/>
              <a:t>Create constant values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 Statement Semantics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syntax</a:t>
            </a:r>
            <a:r>
              <a:rPr lang="en-US" dirty="0" smtClean="0"/>
              <a:t> of a programming language says what programs look like. </a:t>
            </a:r>
          </a:p>
          <a:p>
            <a:r>
              <a:rPr lang="en-US" dirty="0" smtClean="0"/>
              <a:t>It is the grammar of how to arrange the symbols. The </a:t>
            </a:r>
            <a:r>
              <a:rPr lang="en-US" b="1" dirty="0" smtClean="0"/>
              <a:t>semantics</a:t>
            </a:r>
            <a:r>
              <a:rPr lang="en-US" dirty="0" smtClean="0"/>
              <a:t> of a programming language says what the program does as it executes. It says what the symbols mean. </a:t>
            </a:r>
          </a:p>
          <a:p>
            <a:r>
              <a:rPr lang="en-US" dirty="0" smtClean="0"/>
              <a:t>An assignment statement asks for the computer to perform </a:t>
            </a:r>
            <a:r>
              <a:rPr lang="en-US" i="1" dirty="0" smtClean="0"/>
              <a:t>two steps, in order:</a:t>
            </a:r>
            <a:endParaRPr lang="en-US" dirty="0" smtClean="0"/>
          </a:p>
          <a:p>
            <a:r>
              <a:rPr lang="en-US" dirty="0" smtClean="0"/>
              <a:t>Evaluate the expression (that is: calculate a value.)</a:t>
            </a:r>
          </a:p>
          <a:p>
            <a:r>
              <a:rPr lang="en-US" dirty="0" smtClean="0"/>
              <a:t>Store the value in the variable.</a:t>
            </a:r>
          </a:p>
          <a:p>
            <a:r>
              <a:rPr lang="en-US" dirty="0" smtClean="0"/>
              <a:t>For example, the assignment statement: </a:t>
            </a:r>
          </a:p>
          <a:p>
            <a:r>
              <a:rPr lang="en-US" dirty="0" smtClean="0"/>
              <a:t>sum = 32 + 8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Expressions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b="1" dirty="0" smtClean="0"/>
              <a:t>expression</a:t>
            </a:r>
            <a:r>
              <a:rPr lang="en-US" dirty="0" smtClean="0"/>
              <a:t> is a combination of literals, operators, variable names, and parentheses used to calculate a value. This (</a:t>
            </a:r>
            <a:r>
              <a:rPr lang="en-US" dirty="0" err="1" smtClean="0"/>
              <a:t>slighly</a:t>
            </a:r>
            <a:r>
              <a:rPr lang="en-US" dirty="0" smtClean="0"/>
              <a:t> incomplete) definition needs some explanation: </a:t>
            </a:r>
          </a:p>
          <a:p>
            <a:r>
              <a:rPr lang="en-US" dirty="0" smtClean="0"/>
              <a:t>literal — characters that directly mean a value, like: 3.456</a:t>
            </a:r>
          </a:p>
          <a:p>
            <a:r>
              <a:rPr lang="en-US" dirty="0" smtClean="0"/>
              <a:t>operator — a symbol like plus + or times * that asks for an arithmetic operation.</a:t>
            </a:r>
          </a:p>
          <a:p>
            <a:r>
              <a:rPr lang="en-US" dirty="0" smtClean="0"/>
              <a:t>variable — a section of memory containing a value.</a:t>
            </a:r>
          </a:p>
          <a:p>
            <a:r>
              <a:rPr lang="en-US" dirty="0" smtClean="0"/>
              <a:t>parentheses — (and)</a:t>
            </a:r>
          </a:p>
          <a:p>
            <a:r>
              <a:rPr lang="en-US" dirty="0" smtClean="0"/>
              <a:t>This might sound awful. Actually, this is stuff that you know from algebra, like: </a:t>
            </a:r>
          </a:p>
          <a:p>
            <a:r>
              <a:rPr lang="en-US" dirty="0" smtClean="0"/>
              <a:t>(32 - y) / ( x + 5 )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Arithmetic Operators</a:t>
            </a:r>
            <a:endParaRPr lang="en-US" dirty="0"/>
          </a:p>
        </p:txBody>
      </p:sp>
      <p:sp>
        <p:nvSpPr>
          <p:cNvPr id="3" name="Content Placeholder 2"/>
          <p:cNvSpPr>
            <a:spLocks noGrp="1"/>
          </p:cNvSpPr>
          <p:nvPr>
            <p:ph idx="1"/>
          </p:nvPr>
        </p:nvSpPr>
        <p:spPr/>
        <p:txBody>
          <a:bodyPr/>
          <a:lstStyle/>
          <a:p>
            <a:r>
              <a:rPr lang="en-US" dirty="0" smtClean="0"/>
              <a:t>An </a:t>
            </a:r>
            <a:r>
              <a:rPr lang="en-US" b="1" dirty="0" smtClean="0"/>
              <a:t>arithmetic operator</a:t>
            </a:r>
            <a:r>
              <a:rPr lang="en-US" dirty="0" smtClean="0"/>
              <a:t> is a symbol that asks for doing some arithmetic. </a:t>
            </a:r>
          </a:p>
          <a:p>
            <a:r>
              <a:rPr lang="en-US" dirty="0" smtClean="0"/>
              <a:t>As the previous question illustrates, if several operators are used in an expression, the operations are done in a specific order. </a:t>
            </a:r>
          </a:p>
          <a:p>
            <a:r>
              <a:rPr lang="en-US" dirty="0" smtClean="0"/>
              <a:t>Operators of higher </a:t>
            </a:r>
            <a:r>
              <a:rPr lang="en-US" b="1" dirty="0" smtClean="0"/>
              <a:t>precedence</a:t>
            </a:r>
            <a:r>
              <a:rPr lang="en-US" dirty="0" smtClean="0"/>
              <a:t> are done first</a:t>
            </a:r>
            <a:r>
              <a:rPr lang="en-US"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74449270"/>
              </p:ext>
            </p:extLst>
          </p:nvPr>
        </p:nvGraphicFramePr>
        <p:xfrm>
          <a:off x="1905000" y="1981200"/>
          <a:ext cx="4724400" cy="3553904"/>
        </p:xfrm>
        <a:graphic>
          <a:graphicData uri="http://schemas.openxmlformats.org/drawingml/2006/table">
            <a:tbl>
              <a:tblPr firstRow="1" firstCol="1" bandRow="1">
                <a:tableStyleId>{5C22544A-7EE6-4342-B048-85BDC9FD1C3A}</a:tableStyleId>
              </a:tblPr>
              <a:tblGrid>
                <a:gridCol w="1574800">
                  <a:extLst>
                    <a:ext uri="{9D8B030D-6E8A-4147-A177-3AD203B41FA5}">
                      <a16:colId xmlns:a16="http://schemas.microsoft.com/office/drawing/2014/main" val="247982142"/>
                    </a:ext>
                  </a:extLst>
                </a:gridCol>
                <a:gridCol w="1574800">
                  <a:extLst>
                    <a:ext uri="{9D8B030D-6E8A-4147-A177-3AD203B41FA5}">
                      <a16:colId xmlns:a16="http://schemas.microsoft.com/office/drawing/2014/main" val="1156980711"/>
                    </a:ext>
                  </a:extLst>
                </a:gridCol>
                <a:gridCol w="1574800">
                  <a:extLst>
                    <a:ext uri="{9D8B030D-6E8A-4147-A177-3AD203B41FA5}">
                      <a16:colId xmlns:a16="http://schemas.microsoft.com/office/drawing/2014/main" val="175496791"/>
                    </a:ext>
                  </a:extLst>
                </a:gridCol>
              </a:tblGrid>
              <a:tr h="444238">
                <a:tc>
                  <a:txBody>
                    <a:bodyPr/>
                    <a:lstStyle/>
                    <a:p>
                      <a:pPr marL="0" marR="0">
                        <a:lnSpc>
                          <a:spcPct val="115000"/>
                        </a:lnSpc>
                        <a:spcBef>
                          <a:spcPts val="0"/>
                        </a:spcBef>
                        <a:spcAft>
                          <a:spcPts val="0"/>
                        </a:spcAft>
                      </a:pPr>
                      <a:r>
                        <a:rPr lang="en-GB" sz="1200">
                          <a:effectLst/>
                        </a:rPr>
                        <a:t>Operator</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Meaning</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precedence</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1650690256"/>
                  </a:ext>
                </a:extLst>
              </a:tr>
              <a:tr h="444238">
                <a:tc>
                  <a:txBody>
                    <a:bodyPr/>
                    <a:lstStyle/>
                    <a:p>
                      <a:pPr marL="0" marR="0">
                        <a:lnSpc>
                          <a:spcPct val="115000"/>
                        </a:lnSpc>
                        <a:spcBef>
                          <a:spcPts val="0"/>
                        </a:spcBef>
                        <a:spcAft>
                          <a:spcPts val="0"/>
                        </a:spcAft>
                      </a:pPr>
                      <a:r>
                        <a:rPr lang="en-GB" sz="1200">
                          <a:effectLst/>
                        </a:rPr>
                        <a:t>- </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unary minus</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highest</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866582535"/>
                  </a:ext>
                </a:extLst>
              </a:tr>
              <a:tr h="444238">
                <a:tc>
                  <a:txBody>
                    <a:bodyPr/>
                    <a:lstStyle/>
                    <a:p>
                      <a:pPr marL="0" marR="0">
                        <a:lnSpc>
                          <a:spcPct val="115000"/>
                        </a:lnSpc>
                        <a:spcBef>
                          <a:spcPts val="0"/>
                        </a:spcBef>
                        <a:spcAft>
                          <a:spcPts val="0"/>
                        </a:spcAft>
                      </a:pPr>
                      <a:r>
                        <a:rPr lang="en-GB" sz="1200" dirty="0">
                          <a:effectLst/>
                        </a:rPr>
                        <a:t>+ </a:t>
                      </a:r>
                      <a:endParaRPr lang="en-US" sz="1000" dirty="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unary plus</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highest</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4138210105"/>
                  </a:ext>
                </a:extLst>
              </a:tr>
              <a:tr h="444238">
                <a:tc>
                  <a:txBody>
                    <a:bodyPr/>
                    <a:lstStyle/>
                    <a:p>
                      <a:pPr marL="0" marR="0">
                        <a:lnSpc>
                          <a:spcPct val="115000"/>
                        </a:lnSpc>
                        <a:spcBef>
                          <a:spcPts val="0"/>
                        </a:spcBef>
                        <a:spcAft>
                          <a:spcPts val="0"/>
                        </a:spcAft>
                      </a:pPr>
                      <a:r>
                        <a:rPr lang="en-GB" sz="1200">
                          <a:effectLst/>
                        </a:rPr>
                        <a:t>* </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multiplication</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middle</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2711150182"/>
                  </a:ext>
                </a:extLst>
              </a:tr>
              <a:tr h="444238">
                <a:tc>
                  <a:txBody>
                    <a:bodyPr/>
                    <a:lstStyle/>
                    <a:p>
                      <a:pPr marL="0" marR="0">
                        <a:lnSpc>
                          <a:spcPct val="115000"/>
                        </a:lnSpc>
                        <a:spcBef>
                          <a:spcPts val="0"/>
                        </a:spcBef>
                        <a:spcAft>
                          <a:spcPts val="0"/>
                        </a:spcAft>
                      </a:pPr>
                      <a:r>
                        <a:rPr lang="en-GB" sz="1200">
                          <a:effectLst/>
                        </a:rPr>
                        <a:t>/ </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division </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middle</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1675905424"/>
                  </a:ext>
                </a:extLst>
              </a:tr>
              <a:tr h="444238">
                <a:tc>
                  <a:txBody>
                    <a:bodyPr/>
                    <a:lstStyle/>
                    <a:p>
                      <a:pPr marL="0" marR="0">
                        <a:lnSpc>
                          <a:spcPct val="115000"/>
                        </a:lnSpc>
                        <a:spcBef>
                          <a:spcPts val="0"/>
                        </a:spcBef>
                        <a:spcAft>
                          <a:spcPts val="0"/>
                        </a:spcAft>
                      </a:pPr>
                      <a:r>
                        <a:rPr lang="en-GB" sz="1200">
                          <a:effectLst/>
                        </a:rPr>
                        <a:t>% </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remainder </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middle</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3359890484"/>
                  </a:ext>
                </a:extLst>
              </a:tr>
              <a:tr h="444238">
                <a:tc>
                  <a:txBody>
                    <a:bodyPr/>
                    <a:lstStyle/>
                    <a:p>
                      <a:pPr marL="0" marR="0">
                        <a:lnSpc>
                          <a:spcPct val="115000"/>
                        </a:lnSpc>
                        <a:spcBef>
                          <a:spcPts val="0"/>
                        </a:spcBef>
                        <a:spcAft>
                          <a:spcPts val="0"/>
                        </a:spcAft>
                      </a:pPr>
                      <a:r>
                        <a:rPr lang="en-GB" sz="1200">
                          <a:effectLst/>
                        </a:rPr>
                        <a:t>+ </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addition </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low</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824718893"/>
                  </a:ext>
                </a:extLst>
              </a:tr>
              <a:tr h="444238">
                <a:tc>
                  <a:txBody>
                    <a:bodyPr/>
                    <a:lstStyle/>
                    <a:p>
                      <a:pPr marL="0" marR="0">
                        <a:lnSpc>
                          <a:spcPct val="115000"/>
                        </a:lnSpc>
                        <a:spcBef>
                          <a:spcPts val="0"/>
                        </a:spcBef>
                        <a:spcAft>
                          <a:spcPts val="0"/>
                        </a:spcAft>
                      </a:pPr>
                      <a:r>
                        <a:rPr lang="en-GB" sz="1200">
                          <a:effectLst/>
                        </a:rPr>
                        <a:t>- </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a:effectLst/>
                        </a:rPr>
                        <a:t>subtraction</a:t>
                      </a:r>
                      <a:endParaRPr lang="en-US" sz="1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marL="0" marR="0">
                        <a:lnSpc>
                          <a:spcPct val="115000"/>
                        </a:lnSpc>
                        <a:spcBef>
                          <a:spcPts val="0"/>
                        </a:spcBef>
                        <a:spcAft>
                          <a:spcPts val="0"/>
                        </a:spcAft>
                      </a:pPr>
                      <a:r>
                        <a:rPr lang="en-GB" sz="1200" dirty="0">
                          <a:effectLst/>
                        </a:rPr>
                        <a:t>low</a:t>
                      </a:r>
                      <a:endParaRPr lang="en-US" sz="1000" dirty="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1179334548"/>
                  </a:ext>
                </a:extLst>
              </a:tr>
            </a:tbl>
          </a:graphicData>
        </a:graphic>
      </p:graphicFrame>
    </p:spTree>
    <p:extLst>
      <p:ext uri="{BB962C8B-B14F-4D97-AF65-F5344CB8AC3E}">
        <p14:creationId xmlns:p14="http://schemas.microsoft.com/office/powerpoint/2010/main" val="3286148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5800" y="609600"/>
            <a:ext cx="7924800" cy="1143000"/>
          </a:xfrm>
        </p:spPr>
        <p:txBody>
          <a:bodyPr/>
          <a:lstStyle/>
          <a:p>
            <a:r>
              <a:rPr lang="en-US" altLang="en-US"/>
              <a:t>Computing with Java</a:t>
            </a:r>
          </a:p>
        </p:txBody>
      </p:sp>
      <p:sp>
        <p:nvSpPr>
          <p:cNvPr id="405507" name="Rectangle 3"/>
          <p:cNvSpPr>
            <a:spLocks noGrp="1" noChangeArrowheads="1"/>
          </p:cNvSpPr>
          <p:nvPr>
            <p:ph idx="1"/>
          </p:nvPr>
        </p:nvSpPr>
        <p:spPr>
          <a:xfrm>
            <a:off x="685800" y="1981200"/>
            <a:ext cx="8229600" cy="4114800"/>
          </a:xfrm>
        </p:spPr>
        <p:txBody>
          <a:bodyPr/>
          <a:lstStyle/>
          <a:p>
            <a:r>
              <a:rPr lang="en-US" altLang="en-US" dirty="0"/>
              <a:t>Special Operators</a:t>
            </a:r>
          </a:p>
          <a:p>
            <a:pPr lvl="1"/>
            <a:r>
              <a:rPr lang="en-US" altLang="en-US" dirty="0"/>
              <a:t>For writing shortcut code</a:t>
            </a:r>
          </a:p>
          <a:p>
            <a:pPr lvl="2"/>
            <a:r>
              <a:rPr lang="en-US" altLang="en-US" dirty="0"/>
              <a:t>Increment operator (++)</a:t>
            </a:r>
          </a:p>
          <a:p>
            <a:pPr lvl="3"/>
            <a:r>
              <a:rPr lang="en-US" altLang="en-US" dirty="0"/>
              <a:t>Add one to a variable</a:t>
            </a:r>
          </a:p>
          <a:p>
            <a:pPr lvl="2"/>
            <a:r>
              <a:rPr lang="en-US" altLang="en-US" dirty="0"/>
              <a:t>Decrement operator (--)</a:t>
            </a:r>
          </a:p>
          <a:p>
            <a:pPr lvl="3"/>
            <a:r>
              <a:rPr lang="en-US" altLang="en-US" dirty="0"/>
              <a:t>Subtract one from a variable</a:t>
            </a:r>
          </a:p>
          <a:p>
            <a:pPr lvl="2"/>
            <a:r>
              <a:rPr lang="en-US" altLang="en-US" dirty="0"/>
              <a:t>Assignment operator with arithmetic operators:</a:t>
            </a:r>
          </a:p>
          <a:p>
            <a:pPr lvl="3">
              <a:buFontTx/>
              <a:buNone/>
            </a:pPr>
            <a:r>
              <a:rPr lang="en-US" altLang="en-US" dirty="0"/>
              <a:t>total = total + 5;</a:t>
            </a:r>
          </a:p>
          <a:p>
            <a:pPr lvl="3">
              <a:buFontTx/>
              <a:buNone/>
            </a:pPr>
            <a:r>
              <a:rPr lang="en-US" altLang="en-US"/>
              <a:t>What is another way of writing this statement?</a:t>
            </a:r>
          </a:p>
        </p:txBody>
      </p:sp>
    </p:spTree>
    <p:extLst>
      <p:ext uri="{BB962C8B-B14F-4D97-AF65-F5344CB8AC3E}">
        <p14:creationId xmlns:p14="http://schemas.microsoft.com/office/powerpoint/2010/main" val="121477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Expected Learning Outcomes</a:t>
            </a:r>
            <a:endParaRPr lang="en-US" dirty="0"/>
          </a:p>
        </p:txBody>
      </p:sp>
      <p:sp>
        <p:nvSpPr>
          <p:cNvPr id="3" name="Content Placeholder 2"/>
          <p:cNvSpPr>
            <a:spLocks noGrp="1"/>
          </p:cNvSpPr>
          <p:nvPr>
            <p:ph idx="1"/>
          </p:nvPr>
        </p:nvSpPr>
        <p:spPr/>
        <p:txBody>
          <a:bodyPr/>
          <a:lstStyle/>
          <a:p>
            <a:pPr lvl="0"/>
            <a:r>
              <a:rPr lang="en-US" dirty="0" smtClean="0"/>
              <a:t>Be able to understand scalar types in Java.</a:t>
            </a:r>
          </a:p>
          <a:p>
            <a:pPr lvl="0"/>
            <a:r>
              <a:rPr lang="en-US" dirty="0" smtClean="0"/>
              <a:t>Be able to declare and use variables to solve real world problems in Java</a:t>
            </a:r>
          </a:p>
          <a:p>
            <a:pPr lvl="0"/>
            <a:r>
              <a:rPr lang="en-US" dirty="0" smtClean="0"/>
              <a:t>Be able to understand and explain assignment statements, </a:t>
            </a:r>
            <a:r>
              <a:rPr lang="en-US" dirty="0" smtClean="0"/>
              <a:t>expressions</a:t>
            </a:r>
            <a:endParaRPr lang="en-US" dirty="0" smtClean="0"/>
          </a:p>
          <a:p>
            <a:pPr lvl="0"/>
            <a:r>
              <a:rPr lang="en-US" dirty="0" smtClean="0"/>
              <a:t>To learn and appreciate the operators used in Java</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39361" y="331560"/>
            <a:ext cx="7807680" cy="89856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anchor="b">
            <a:normAutofit/>
          </a:bodyPr>
          <a:lstStyle/>
          <a:p>
            <a:pPr algn="ctr">
              <a:spcBef>
                <a:spcPct val="0"/>
              </a:spcBef>
            </a:pPr>
            <a:r>
              <a:rPr lang="en-GB" altLang="en-US">
                <a:solidFill>
                  <a:srgbClr val="000000"/>
                </a:solidFill>
              </a:rPr>
              <a:t>The Building Blocks</a:t>
            </a:r>
            <a:r>
              <a:rPr lang="en-GB" altLang="en-US"/>
              <a:t> </a:t>
            </a:r>
          </a:p>
        </p:txBody>
      </p:sp>
      <p:sp>
        <p:nvSpPr>
          <p:cNvPr id="3074" name="Rectangle 2"/>
          <p:cNvSpPr>
            <a:spLocks noGrp="1" noChangeArrowheads="1"/>
          </p:cNvSpPr>
          <p:nvPr>
            <p:ph idx="1"/>
          </p:nvPr>
        </p:nvSpPr>
        <p:spPr>
          <a:xfrm>
            <a:off x="682561" y="1528201"/>
            <a:ext cx="7807680" cy="486576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a:normAutofit/>
          </a:bodyPr>
          <a:lstStyle/>
          <a:p>
            <a:pPr>
              <a:spcBef>
                <a:spcPct val="0"/>
              </a:spcBef>
              <a:spcAft>
                <a:spcPts val="1282"/>
              </a:spcAft>
              <a:buSzPct val="75000"/>
            </a:pPr>
            <a:r>
              <a:rPr lang="en-GB" altLang="en-US"/>
              <a:t>Classes: </a:t>
            </a:r>
          </a:p>
          <a:p>
            <a:pPr lvl="1">
              <a:spcBef>
                <a:spcPct val="0"/>
              </a:spcBef>
              <a:spcAft>
                <a:spcPts val="1020"/>
              </a:spcAft>
              <a:buSzPct val="75000"/>
            </a:pPr>
            <a:r>
              <a:rPr lang="en-GB" altLang="en-US"/>
              <a:t>Classes have variables and methods. </a:t>
            </a:r>
          </a:p>
          <a:p>
            <a:pPr lvl="1">
              <a:spcBef>
                <a:spcPct val="0"/>
              </a:spcBef>
              <a:spcAft>
                <a:spcPts val="1020"/>
              </a:spcAft>
              <a:buSzPct val="75000"/>
            </a:pPr>
            <a:r>
              <a:rPr lang="en-GB" altLang="en-US"/>
              <a:t>No global variables, nor global functions. </a:t>
            </a:r>
          </a:p>
          <a:p>
            <a:pPr lvl="1">
              <a:spcBef>
                <a:spcPct val="0"/>
              </a:spcBef>
              <a:spcAft>
                <a:spcPts val="1020"/>
              </a:spcAft>
              <a:buSzPct val="75000"/>
            </a:pPr>
            <a:r>
              <a:rPr lang="en-GB" altLang="en-US"/>
              <a:t>All methods are defined inside classes (except native methods) </a:t>
            </a:r>
          </a:p>
          <a:p>
            <a:pPr>
              <a:spcBef>
                <a:spcPct val="0"/>
              </a:spcBef>
              <a:spcAft>
                <a:spcPts val="1282"/>
              </a:spcAft>
              <a:buSzPct val="75000"/>
            </a:pPr>
            <a:r>
              <a:rPr lang="en-GB" altLang="en-US"/>
              <a:t>Java class library, over 1,800 classes:</a:t>
            </a:r>
          </a:p>
          <a:p>
            <a:pPr lvl="1">
              <a:spcBef>
                <a:spcPct val="0"/>
              </a:spcBef>
              <a:spcAft>
                <a:spcPts val="1020"/>
              </a:spcAft>
              <a:buSzPct val="75000"/>
            </a:pPr>
            <a:r>
              <a:rPr lang="en-GB" altLang="en-US"/>
              <a:t>GUI, graphics, image, audio </a:t>
            </a:r>
          </a:p>
          <a:p>
            <a:pPr lvl="1">
              <a:spcBef>
                <a:spcPct val="0"/>
              </a:spcBef>
              <a:spcAft>
                <a:spcPts val="1020"/>
              </a:spcAft>
              <a:buSzPct val="75000"/>
            </a:pPr>
            <a:r>
              <a:rPr lang="en-GB" altLang="en-US"/>
              <a:t>I/O </a:t>
            </a:r>
          </a:p>
          <a:p>
            <a:pPr lvl="1">
              <a:spcBef>
                <a:spcPct val="0"/>
              </a:spcBef>
              <a:spcAft>
                <a:spcPts val="1020"/>
              </a:spcAft>
              <a:buSzPct val="75000"/>
            </a:pPr>
            <a:r>
              <a:rPr lang="en-GB" altLang="en-US"/>
              <a:t>Networking </a:t>
            </a:r>
          </a:p>
          <a:p>
            <a:pPr lvl="1">
              <a:spcBef>
                <a:spcPct val="0"/>
              </a:spcBef>
              <a:spcAft>
                <a:spcPts val="1020"/>
              </a:spcAft>
              <a:buSzPct val="75000"/>
            </a:pPr>
            <a:r>
              <a:rPr lang="en-GB" altLang="en-US"/>
              <a:t>Utilities: set, list, hash table </a:t>
            </a:r>
          </a:p>
        </p:txBody>
      </p:sp>
    </p:spTree>
    <p:extLst>
      <p:ext uri="{BB962C8B-B14F-4D97-AF65-F5344CB8AC3E}">
        <p14:creationId xmlns:p14="http://schemas.microsoft.com/office/powerpoint/2010/main" val="4049693092"/>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767521" y="441001"/>
            <a:ext cx="7849440" cy="89136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anchor="b">
            <a:normAutofit/>
          </a:bodyPr>
          <a:lstStyle/>
          <a:p>
            <a:pPr algn="ctr">
              <a:spcBef>
                <a:spcPct val="0"/>
              </a:spcBef>
            </a:pPr>
            <a:r>
              <a:rPr lang="en-GB" altLang="en-US">
                <a:solidFill>
                  <a:srgbClr val="000000"/>
                </a:solidFill>
              </a:rPr>
              <a:t>Organization of Java Programs</a:t>
            </a:r>
          </a:p>
        </p:txBody>
      </p:sp>
      <p:sp>
        <p:nvSpPr>
          <p:cNvPr id="4098" name="Rectangle 2"/>
          <p:cNvSpPr>
            <a:spLocks noGrp="1" noChangeArrowheads="1"/>
          </p:cNvSpPr>
          <p:nvPr>
            <p:ph idx="1"/>
          </p:nvPr>
        </p:nvSpPr>
        <p:spPr>
          <a:xfrm>
            <a:off x="417601" y="1292041"/>
            <a:ext cx="8318880" cy="489888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a:normAutofit/>
          </a:bodyPr>
          <a:lstStyle/>
          <a:p>
            <a:pPr>
              <a:spcBef>
                <a:spcPct val="0"/>
              </a:spcBef>
              <a:spcAft>
                <a:spcPts val="1282"/>
              </a:spcAft>
            </a:pPr>
            <a:r>
              <a:rPr lang="en-GB" altLang="en-US" sz="2540" dirty="0"/>
              <a:t>Java provides mechanisms to organize large-scale programs in a logical and maintainable fashion. </a:t>
            </a:r>
          </a:p>
          <a:p>
            <a:pPr lvl="1">
              <a:spcBef>
                <a:spcPct val="0"/>
              </a:spcBef>
              <a:spcAft>
                <a:spcPts val="1020"/>
              </a:spcAft>
              <a:buSzPct val="75000"/>
            </a:pPr>
            <a:r>
              <a:rPr lang="en-GB" altLang="en-US" sz="2177" dirty="0"/>
              <a:t>Class --- highly cohesive functionalities </a:t>
            </a:r>
          </a:p>
          <a:p>
            <a:pPr lvl="1">
              <a:spcBef>
                <a:spcPct val="0"/>
              </a:spcBef>
              <a:spcAft>
                <a:spcPts val="1020"/>
              </a:spcAft>
              <a:buSzPct val="75000"/>
            </a:pPr>
            <a:r>
              <a:rPr lang="en-GB" altLang="en-US" sz="2177" dirty="0"/>
              <a:t>File --- one class or more closely related classes </a:t>
            </a:r>
          </a:p>
          <a:p>
            <a:pPr lvl="1">
              <a:spcBef>
                <a:spcPct val="0"/>
              </a:spcBef>
              <a:spcAft>
                <a:spcPts val="1020"/>
              </a:spcAft>
              <a:buSzPct val="75000"/>
            </a:pPr>
            <a:r>
              <a:rPr lang="en-GB" altLang="en-US" sz="2177" dirty="0"/>
              <a:t>Package --- a collection of related classes or packages </a:t>
            </a:r>
          </a:p>
          <a:p>
            <a:pPr>
              <a:spcBef>
                <a:spcPct val="0"/>
              </a:spcBef>
              <a:spcAft>
                <a:spcPts val="1282"/>
              </a:spcAft>
              <a:buClrTx/>
              <a:buSzTx/>
              <a:buNone/>
            </a:pPr>
            <a:r>
              <a:rPr lang="en-GB" altLang="en-US" dirty="0"/>
              <a:t>The Java class library is organized into a number of packages: </a:t>
            </a:r>
          </a:p>
          <a:p>
            <a:pPr lvl="1">
              <a:spcBef>
                <a:spcPct val="0"/>
              </a:spcBef>
              <a:spcAft>
                <a:spcPts val="1020"/>
              </a:spcAft>
              <a:buSzPct val="75000"/>
            </a:pPr>
            <a:r>
              <a:rPr lang="en-GB" altLang="en-US" sz="2177" dirty="0" err="1">
                <a:latin typeface="Courier New" panose="02070309020205020404" pitchFamily="49" charset="0"/>
              </a:rPr>
              <a:t>java.awt</a:t>
            </a:r>
            <a:r>
              <a:rPr lang="en-GB" altLang="en-US" sz="2177" dirty="0">
                <a:latin typeface="Courier New" panose="02070309020205020404" pitchFamily="49" charset="0"/>
              </a:rPr>
              <a:t> --- </a:t>
            </a:r>
            <a:r>
              <a:rPr lang="en-GB" altLang="en-US" sz="2177" dirty="0">
                <a:latin typeface="Times New Roman" panose="02020603050405020304" pitchFamily="18" charset="0"/>
              </a:rPr>
              <a:t>GUI</a:t>
            </a:r>
            <a:r>
              <a:rPr lang="en-GB" altLang="en-US" sz="2177" dirty="0">
                <a:latin typeface="Courier New" panose="02070309020205020404" pitchFamily="49" charset="0"/>
              </a:rPr>
              <a:t> </a:t>
            </a:r>
          </a:p>
          <a:p>
            <a:pPr lvl="1">
              <a:spcBef>
                <a:spcPct val="0"/>
              </a:spcBef>
              <a:spcAft>
                <a:spcPts val="1020"/>
              </a:spcAft>
              <a:buSzPct val="75000"/>
            </a:pPr>
            <a:r>
              <a:rPr lang="en-GB" altLang="en-US" sz="2177" dirty="0">
                <a:latin typeface="Courier New" panose="02070309020205020404" pitchFamily="49" charset="0"/>
              </a:rPr>
              <a:t>java.io --- </a:t>
            </a:r>
            <a:r>
              <a:rPr lang="en-GB" altLang="en-US" sz="2177" dirty="0">
                <a:latin typeface="Times New Roman" panose="02020603050405020304" pitchFamily="18" charset="0"/>
              </a:rPr>
              <a:t>I/O </a:t>
            </a:r>
          </a:p>
          <a:p>
            <a:pPr lvl="1">
              <a:spcBef>
                <a:spcPct val="0"/>
              </a:spcBef>
              <a:spcAft>
                <a:spcPts val="1020"/>
              </a:spcAft>
              <a:buSzPct val="75000"/>
            </a:pPr>
            <a:r>
              <a:rPr lang="en-GB" altLang="en-US" sz="2177" dirty="0" err="1">
                <a:latin typeface="Courier New" panose="02070309020205020404" pitchFamily="49" charset="0"/>
              </a:rPr>
              <a:t>java.util</a:t>
            </a:r>
            <a:r>
              <a:rPr lang="en-GB" altLang="en-US" sz="2177" dirty="0">
                <a:latin typeface="Courier New" panose="02070309020205020404" pitchFamily="49" charset="0"/>
              </a:rPr>
              <a:t> --- </a:t>
            </a:r>
            <a:r>
              <a:rPr lang="en-GB" altLang="en-US" sz="2177" dirty="0">
                <a:latin typeface="Times New Roman" panose="02020603050405020304" pitchFamily="18" charset="0"/>
              </a:rPr>
              <a:t>utilities</a:t>
            </a:r>
            <a:r>
              <a:rPr lang="en-GB" altLang="en-US" sz="2177" dirty="0">
                <a:latin typeface="Courier New" panose="02070309020205020404" pitchFamily="49" charset="0"/>
              </a:rPr>
              <a:t> </a:t>
            </a:r>
          </a:p>
          <a:p>
            <a:pPr lvl="1">
              <a:spcBef>
                <a:spcPct val="0"/>
              </a:spcBef>
              <a:spcAft>
                <a:spcPts val="1020"/>
              </a:spcAft>
              <a:buSzPct val="75000"/>
            </a:pPr>
            <a:r>
              <a:rPr lang="en-GB" altLang="en-US" sz="2177" dirty="0" err="1">
                <a:latin typeface="Courier New" panose="02070309020205020404" pitchFamily="49" charset="0"/>
              </a:rPr>
              <a:t>java.applet</a:t>
            </a:r>
            <a:r>
              <a:rPr lang="en-GB" altLang="en-US" sz="2177" dirty="0">
                <a:latin typeface="Courier New" panose="02070309020205020404" pitchFamily="49" charset="0"/>
              </a:rPr>
              <a:t> --- </a:t>
            </a:r>
            <a:r>
              <a:rPr lang="en-GB" altLang="en-US" sz="2177" dirty="0">
                <a:latin typeface="Times New Roman" panose="02020603050405020304" pitchFamily="18" charset="0"/>
              </a:rPr>
              <a:t>applet</a:t>
            </a:r>
            <a:r>
              <a:rPr lang="en-GB" altLang="en-US" sz="2177" dirty="0">
                <a:latin typeface="Courier New" panose="02070309020205020404" pitchFamily="49" charset="0"/>
              </a:rPr>
              <a:t> </a:t>
            </a:r>
          </a:p>
          <a:p>
            <a:pPr lvl="1">
              <a:spcBef>
                <a:spcPct val="0"/>
              </a:spcBef>
              <a:spcAft>
                <a:spcPts val="1020"/>
              </a:spcAft>
              <a:buSzPct val="75000"/>
            </a:pPr>
            <a:r>
              <a:rPr lang="en-GB" altLang="en-US" sz="2177" dirty="0">
                <a:latin typeface="Courier New" panose="02070309020205020404" pitchFamily="49" charset="0"/>
              </a:rPr>
              <a:t>java.net --- </a:t>
            </a:r>
            <a:r>
              <a:rPr lang="en-GB" altLang="en-US" sz="2177" dirty="0">
                <a:latin typeface="Times New Roman" panose="02020603050405020304" pitchFamily="18" charset="0"/>
              </a:rPr>
              <a:t>networking </a:t>
            </a:r>
          </a:p>
        </p:txBody>
      </p:sp>
    </p:spTree>
    <p:extLst>
      <p:ext uri="{BB962C8B-B14F-4D97-AF65-F5344CB8AC3E}">
        <p14:creationId xmlns:p14="http://schemas.microsoft.com/office/powerpoint/2010/main" val="279674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32161" y="380521"/>
            <a:ext cx="7807680" cy="71136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anchor="b">
            <a:normAutofit/>
          </a:bodyPr>
          <a:lstStyle/>
          <a:p>
            <a:pPr algn="ctr">
              <a:spcBef>
                <a:spcPct val="0"/>
              </a:spcBef>
            </a:pPr>
            <a:r>
              <a:rPr lang="en-GB" altLang="en-US">
                <a:solidFill>
                  <a:srgbClr val="000000"/>
                </a:solidFill>
                <a:latin typeface="Times New Roman" panose="02020603050405020304" pitchFamily="18" charset="0"/>
              </a:rPr>
              <a:t>Java Data Types</a:t>
            </a:r>
          </a:p>
        </p:txBody>
      </p:sp>
      <p:sp>
        <p:nvSpPr>
          <p:cNvPr id="5122" name="Text Box 2"/>
          <p:cNvSpPr txBox="1">
            <a:spLocks noChangeArrowheads="1"/>
          </p:cNvSpPr>
          <p:nvPr/>
        </p:nvSpPr>
        <p:spPr bwMode="auto">
          <a:xfrm>
            <a:off x="590401" y="1497960"/>
            <a:ext cx="8101440" cy="464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Time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Time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Time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Time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Times"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Times"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Times"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Times"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Times New Roman;Times" charset="0"/>
              </a:defRPr>
            </a:lvl9pPr>
          </a:lstStyle>
          <a:p>
            <a:pPr>
              <a:lnSpc>
                <a:spcPct val="85000"/>
              </a:lnSpc>
              <a:buClr>
                <a:srgbClr val="000000"/>
              </a:buClr>
              <a:buSzPct val="75000"/>
              <a:buFont typeface="Times New Roman;Times" charset="0"/>
              <a:buChar char="•"/>
            </a:pPr>
            <a:r>
              <a:rPr lang="en-GB" altLang="en-US" sz="2903" dirty="0">
                <a:latin typeface="Times New Roman" panose="02020603050405020304" pitchFamily="18" charset="0"/>
              </a:rPr>
              <a:t>  Primitive Types:</a:t>
            </a:r>
          </a:p>
          <a:p>
            <a:pPr>
              <a:lnSpc>
                <a:spcPct val="85000"/>
              </a:lnSpc>
            </a:pPr>
            <a:r>
              <a:rPr lang="en-GB" altLang="en-US" sz="2903" dirty="0">
                <a:latin typeface="Courier New" panose="02070309020205020404" pitchFamily="49" charset="0"/>
              </a:rPr>
              <a:t>	</a:t>
            </a:r>
            <a:r>
              <a:rPr lang="en-GB" altLang="en-US" sz="2540" dirty="0">
                <a:latin typeface="Courier New" panose="02070309020205020404" pitchFamily="49" charset="0"/>
              </a:rPr>
              <a:t>boolean</a:t>
            </a:r>
            <a:r>
              <a:rPr lang="en-GB" altLang="en-US" sz="2540" dirty="0">
                <a:latin typeface="Times New Roman" panose="02020603050405020304" pitchFamily="18" charset="0"/>
              </a:rPr>
              <a:t>  			</a:t>
            </a:r>
            <a:r>
              <a:rPr lang="en-GB" altLang="en-US" sz="2540" dirty="0" smtClean="0">
                <a:latin typeface="Courier New" panose="02070309020205020404" pitchFamily="49" charset="0"/>
              </a:rPr>
              <a:t>true</a:t>
            </a:r>
            <a:r>
              <a:rPr lang="en-GB" altLang="en-US" sz="2540" dirty="0" smtClean="0">
                <a:latin typeface="Times New Roman" panose="02020603050405020304" pitchFamily="18" charset="0"/>
              </a:rPr>
              <a:t> </a:t>
            </a:r>
            <a:r>
              <a:rPr lang="en-GB" altLang="en-US" sz="2540" dirty="0">
                <a:latin typeface="Times New Roman" panose="02020603050405020304" pitchFamily="18" charset="0"/>
              </a:rPr>
              <a:t>and </a:t>
            </a:r>
            <a:r>
              <a:rPr lang="en-GB" altLang="en-US" sz="2540" dirty="0">
                <a:latin typeface="Courier New" panose="02070309020205020404" pitchFamily="49" charset="0"/>
              </a:rPr>
              <a:t>false</a:t>
            </a:r>
          </a:p>
          <a:p>
            <a:pPr>
              <a:lnSpc>
                <a:spcPct val="85000"/>
              </a:lnSpc>
            </a:pPr>
            <a:r>
              <a:rPr lang="en-GB" altLang="en-US" sz="2540" dirty="0">
                <a:latin typeface="Courier New" panose="02070309020205020404" pitchFamily="49" charset="0"/>
              </a:rPr>
              <a:t>	char</a:t>
            </a:r>
            <a:r>
              <a:rPr lang="en-GB" altLang="en-US" sz="2540" dirty="0">
                <a:latin typeface="Times New Roman" panose="02020603050405020304" pitchFamily="18" charset="0"/>
              </a:rPr>
              <a:t> 				</a:t>
            </a:r>
            <a:r>
              <a:rPr lang="en-GB" altLang="en-US" sz="2540" dirty="0" smtClean="0">
                <a:latin typeface="Times New Roman" panose="02020603050405020304" pitchFamily="18" charset="0"/>
              </a:rPr>
              <a:t>16-bit </a:t>
            </a:r>
            <a:r>
              <a:rPr lang="en-GB" altLang="en-US" sz="2540" dirty="0">
                <a:latin typeface="Times New Roman" panose="02020603050405020304" pitchFamily="18" charset="0"/>
              </a:rPr>
              <a:t>Unicode</a:t>
            </a:r>
          </a:p>
          <a:p>
            <a:pPr>
              <a:lnSpc>
                <a:spcPct val="85000"/>
              </a:lnSpc>
            </a:pPr>
            <a:r>
              <a:rPr lang="en-GB" altLang="en-US" sz="2540" dirty="0">
                <a:latin typeface="Courier New" panose="02070309020205020404" pitchFamily="49" charset="0"/>
              </a:rPr>
              <a:t>	byte</a:t>
            </a:r>
            <a:r>
              <a:rPr lang="en-GB" altLang="en-US" sz="2540" dirty="0">
                <a:latin typeface="Times New Roman" panose="02020603050405020304" pitchFamily="18" charset="0"/>
              </a:rPr>
              <a:t> 				</a:t>
            </a:r>
            <a:r>
              <a:rPr lang="en-GB" altLang="en-US" sz="2540" dirty="0" smtClean="0">
                <a:latin typeface="Times New Roman" panose="02020603050405020304" pitchFamily="18" charset="0"/>
              </a:rPr>
              <a:t>8-bit </a:t>
            </a:r>
            <a:r>
              <a:rPr lang="en-GB" altLang="en-US" sz="2540" dirty="0">
                <a:latin typeface="Times New Roman" panose="02020603050405020304" pitchFamily="18" charset="0"/>
              </a:rPr>
              <a:t>integer</a:t>
            </a:r>
          </a:p>
          <a:p>
            <a:pPr>
              <a:lnSpc>
                <a:spcPct val="85000"/>
              </a:lnSpc>
            </a:pPr>
            <a:r>
              <a:rPr lang="en-GB" altLang="en-US" sz="2540" dirty="0">
                <a:latin typeface="Courier New" panose="02070309020205020404" pitchFamily="49" charset="0"/>
              </a:rPr>
              <a:t>	short/int/long</a:t>
            </a:r>
            <a:r>
              <a:rPr lang="en-GB" altLang="en-US" sz="2540" dirty="0">
                <a:latin typeface="Times New Roman" panose="02020603050405020304" pitchFamily="18" charset="0"/>
              </a:rPr>
              <a:t> 	</a:t>
            </a:r>
            <a:r>
              <a:rPr lang="en-GB" altLang="en-US" sz="2540" dirty="0" smtClean="0">
                <a:latin typeface="Times New Roman" panose="02020603050405020304" pitchFamily="18" charset="0"/>
              </a:rPr>
              <a:t>	16/32/64-bit </a:t>
            </a:r>
            <a:r>
              <a:rPr lang="en-GB" altLang="en-US" sz="2540" dirty="0">
                <a:latin typeface="Times New Roman" panose="02020603050405020304" pitchFamily="18" charset="0"/>
              </a:rPr>
              <a:t>integer</a:t>
            </a:r>
          </a:p>
          <a:p>
            <a:pPr>
              <a:lnSpc>
                <a:spcPct val="85000"/>
              </a:lnSpc>
            </a:pPr>
            <a:r>
              <a:rPr lang="en-GB" altLang="en-US" sz="2540" dirty="0">
                <a:latin typeface="Courier New" panose="02070309020205020404" pitchFamily="49" charset="0"/>
              </a:rPr>
              <a:t>	float/double</a:t>
            </a:r>
            <a:r>
              <a:rPr lang="en-GB" altLang="en-US" sz="2540" dirty="0">
                <a:latin typeface="Times New Roman" panose="02020603050405020304" pitchFamily="18" charset="0"/>
              </a:rPr>
              <a:t> 		</a:t>
            </a:r>
            <a:r>
              <a:rPr lang="en-GB" altLang="en-US" sz="2540" dirty="0" smtClean="0">
                <a:latin typeface="Times New Roman" panose="02020603050405020304" pitchFamily="18" charset="0"/>
              </a:rPr>
              <a:t>32/64-bit </a:t>
            </a:r>
            <a:r>
              <a:rPr lang="en-GB" altLang="en-US" sz="2540" dirty="0">
                <a:latin typeface="Times New Roman" panose="02020603050405020304" pitchFamily="18" charset="0"/>
              </a:rPr>
              <a:t>floating-point (IEEE-754) </a:t>
            </a:r>
          </a:p>
          <a:p>
            <a:pPr>
              <a:lnSpc>
                <a:spcPct val="85000"/>
              </a:lnSpc>
              <a:buClr>
                <a:srgbClr val="000000"/>
              </a:buClr>
              <a:buSzPct val="75000"/>
              <a:buFont typeface="Times New Roman;Times" charset="0"/>
              <a:buChar char="•"/>
            </a:pPr>
            <a:r>
              <a:rPr lang="en-GB" altLang="en-US" sz="2903" dirty="0">
                <a:latin typeface="Times New Roman" panose="02020603050405020304" pitchFamily="18" charset="0"/>
              </a:rPr>
              <a:t>Reference Types: objects and arrays </a:t>
            </a:r>
          </a:p>
          <a:p>
            <a:pPr>
              <a:lnSpc>
                <a:spcPct val="85000"/>
              </a:lnSpc>
              <a:spcAft>
                <a:spcPts val="1270"/>
              </a:spcAft>
              <a:buClr>
                <a:srgbClr val="000000"/>
              </a:buClr>
              <a:buSzPct val="75000"/>
              <a:buFont typeface="Times New Roman;Times" charset="0"/>
              <a:buChar char="•"/>
            </a:pPr>
            <a:r>
              <a:rPr lang="en-GB" altLang="en-US" sz="2540" dirty="0">
                <a:latin typeface="Times New Roman" panose="02020603050405020304" pitchFamily="18" charset="0"/>
              </a:rPr>
              <a:t>Every class is a subclass of </a:t>
            </a:r>
            <a:r>
              <a:rPr lang="en-GB" altLang="en-US" sz="2540" dirty="0">
                <a:latin typeface="Courier New" panose="02070309020205020404" pitchFamily="49" charset="0"/>
              </a:rPr>
              <a:t>Object</a:t>
            </a:r>
            <a:r>
              <a:rPr lang="en-GB" altLang="en-US" sz="2540" dirty="0">
                <a:latin typeface="Times New Roman" panose="02020603050405020304" pitchFamily="18" charset="0"/>
              </a:rPr>
              <a:t>. </a:t>
            </a:r>
          </a:p>
          <a:p>
            <a:pPr>
              <a:lnSpc>
                <a:spcPct val="85000"/>
              </a:lnSpc>
              <a:spcAft>
                <a:spcPts val="1270"/>
              </a:spcAft>
              <a:buClr>
                <a:srgbClr val="000000"/>
              </a:buClr>
              <a:buSzPct val="75000"/>
              <a:buFont typeface="Times New Roman;Times" charset="0"/>
              <a:buChar char="•"/>
            </a:pPr>
            <a:r>
              <a:rPr lang="en-GB" altLang="en-US" sz="2540" dirty="0">
                <a:latin typeface="Courier New" panose="02070309020205020404" pitchFamily="49" charset="0"/>
              </a:rPr>
              <a:t>null</a:t>
            </a:r>
            <a:r>
              <a:rPr lang="en-GB" altLang="en-US" sz="2540" dirty="0">
                <a:latin typeface="Times New Roman" panose="02020603050405020304" pitchFamily="18" charset="0"/>
              </a:rPr>
              <a:t> --- a special value, null reference </a:t>
            </a:r>
          </a:p>
          <a:p>
            <a:pPr>
              <a:lnSpc>
                <a:spcPct val="85000"/>
              </a:lnSpc>
              <a:buClr>
                <a:srgbClr val="000000"/>
              </a:buClr>
              <a:buSzPct val="75000"/>
              <a:buFont typeface="Times New Roman;Times" charset="0"/>
              <a:buChar char="•"/>
            </a:pPr>
            <a:r>
              <a:rPr lang="en-GB" altLang="en-US" sz="2903" dirty="0">
                <a:latin typeface="Times New Roman" panose="02020603050405020304" pitchFamily="18" charset="0"/>
              </a:rPr>
              <a:t>Java expressions and control flows are very similar to   those of C/C++. </a:t>
            </a:r>
          </a:p>
        </p:txBody>
      </p:sp>
    </p:spTree>
    <p:extLst>
      <p:ext uri="{BB962C8B-B14F-4D97-AF65-F5344CB8AC3E}">
        <p14:creationId xmlns:p14="http://schemas.microsoft.com/office/powerpoint/2010/main" val="2470085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685800" y="609600"/>
            <a:ext cx="7924800" cy="1143000"/>
          </a:xfrm>
        </p:spPr>
        <p:txBody>
          <a:bodyPr/>
          <a:lstStyle/>
          <a:p>
            <a:r>
              <a:rPr lang="en-US" altLang="en-US" sz="3600"/>
              <a:t>Variable Definitions</a:t>
            </a:r>
            <a:endParaRPr lang="en-US" altLang="en-US"/>
          </a:p>
        </p:txBody>
      </p:sp>
      <p:sp>
        <p:nvSpPr>
          <p:cNvPr id="389123" name="Rectangle 3"/>
          <p:cNvSpPr>
            <a:spLocks noGrp="1" noChangeArrowheads="1"/>
          </p:cNvSpPr>
          <p:nvPr>
            <p:ph idx="1"/>
          </p:nvPr>
        </p:nvSpPr>
        <p:spPr>
          <a:xfrm>
            <a:off x="685800" y="1981200"/>
            <a:ext cx="8229600" cy="4114800"/>
          </a:xfrm>
        </p:spPr>
        <p:txBody>
          <a:bodyPr>
            <a:normAutofit lnSpcReduction="10000"/>
          </a:bodyPr>
          <a:lstStyle/>
          <a:p>
            <a:r>
              <a:rPr lang="en-US" altLang="en-US" sz="2000"/>
              <a:t>Variable definitions</a:t>
            </a:r>
          </a:p>
          <a:p>
            <a:pPr lvl="1"/>
            <a:r>
              <a:rPr lang="en-US" altLang="en-US" sz="2000"/>
              <a:t>Variable:  name of place in memory that can contain data</a:t>
            </a:r>
          </a:p>
          <a:p>
            <a:pPr lvl="1"/>
            <a:r>
              <a:rPr lang="en-US" altLang="en-US" sz="2000"/>
              <a:t>All variables have:</a:t>
            </a:r>
          </a:p>
          <a:p>
            <a:pPr lvl="2"/>
            <a:r>
              <a:rPr lang="en-US" altLang="en-US" sz="2000"/>
              <a:t>Data type </a:t>
            </a:r>
            <a:r>
              <a:rPr lang="en-US" altLang="en-US" sz="2000">
                <a:sym typeface="Symbol" panose="05050102010706020507" pitchFamily="18" charset="2"/>
              </a:rPr>
              <a:t></a:t>
            </a:r>
            <a:r>
              <a:rPr lang="en-US" altLang="en-US" sz="2000"/>
              <a:t> kind of data variable can contain</a:t>
            </a:r>
          </a:p>
          <a:p>
            <a:pPr lvl="2"/>
            <a:r>
              <a:rPr lang="en-US" altLang="en-US" sz="2000"/>
              <a:t>Name </a:t>
            </a:r>
            <a:r>
              <a:rPr lang="en-US" altLang="en-US" sz="2000">
                <a:sym typeface="Symbol" panose="05050102010706020507" pitchFamily="18" charset="2"/>
              </a:rPr>
              <a:t></a:t>
            </a:r>
            <a:r>
              <a:rPr lang="en-US" altLang="en-US" sz="2000"/>
              <a:t> identifier that refers to the variable</a:t>
            </a:r>
          </a:p>
          <a:p>
            <a:pPr lvl="2"/>
            <a:r>
              <a:rPr lang="en-US" altLang="en-US" sz="2000"/>
              <a:t>Value </a:t>
            </a:r>
            <a:r>
              <a:rPr lang="en-US" altLang="en-US" sz="2000">
                <a:sym typeface="Symbol" panose="05050102010706020507" pitchFamily="18" charset="2"/>
              </a:rPr>
              <a:t></a:t>
            </a:r>
            <a:r>
              <a:rPr lang="en-US" altLang="en-US" sz="2000"/>
              <a:t> the default or specified value</a:t>
            </a:r>
          </a:p>
          <a:p>
            <a:pPr lvl="3"/>
            <a:r>
              <a:rPr lang="en-US" altLang="en-US" sz="1800"/>
              <a:t>also called the literal of the statement</a:t>
            </a:r>
          </a:p>
          <a:p>
            <a:pPr lvl="2"/>
            <a:r>
              <a:rPr lang="en-US" altLang="en-US" sz="2000"/>
              <a:t>Semicolon</a:t>
            </a:r>
          </a:p>
          <a:p>
            <a:pPr lvl="3"/>
            <a:r>
              <a:rPr lang="en-US" altLang="en-US" sz="1800"/>
              <a:t>Remember:  All java statements end with a semicolon!</a:t>
            </a:r>
          </a:p>
          <a:p>
            <a:pPr lvl="1"/>
            <a:r>
              <a:rPr lang="en-US" altLang="en-US" sz="2000"/>
              <a:t>e.g.</a:t>
            </a:r>
            <a:endParaRPr lang="en-US" altLang="en-US" sz="2400"/>
          </a:p>
          <a:p>
            <a:pPr lvl="2"/>
            <a:r>
              <a:rPr lang="en-US" altLang="en-US" sz="2000"/>
              <a:t>String s = “MC697”;</a:t>
            </a:r>
          </a:p>
          <a:p>
            <a:pPr lvl="2"/>
            <a:r>
              <a:rPr lang="en-US" altLang="en-US" sz="2000"/>
              <a:t>int count = 5;</a:t>
            </a:r>
          </a:p>
        </p:txBody>
      </p:sp>
    </p:spTree>
    <p:extLst>
      <p:ext uri="{BB962C8B-B14F-4D97-AF65-F5344CB8AC3E}">
        <p14:creationId xmlns:p14="http://schemas.microsoft.com/office/powerpoint/2010/main" val="377292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sz="4000"/>
              <a:t>Variable Definitions</a:t>
            </a:r>
          </a:p>
        </p:txBody>
      </p:sp>
      <p:sp>
        <p:nvSpPr>
          <p:cNvPr id="457731" name="Rectangle 3"/>
          <p:cNvSpPr>
            <a:spLocks noGrp="1" noChangeArrowheads="1"/>
          </p:cNvSpPr>
          <p:nvPr>
            <p:ph idx="1"/>
          </p:nvPr>
        </p:nvSpPr>
        <p:spPr/>
        <p:txBody>
          <a:bodyPr/>
          <a:lstStyle/>
          <a:p>
            <a:r>
              <a:rPr lang="en-US" altLang="en-US" sz="2000"/>
              <a:t>Initializing Variables</a:t>
            </a:r>
          </a:p>
          <a:p>
            <a:pPr lvl="1"/>
            <a:r>
              <a:rPr lang="en-US" altLang="en-US" sz="2000"/>
              <a:t>Assignment operator (=)</a:t>
            </a:r>
          </a:p>
          <a:p>
            <a:pPr lvl="2"/>
            <a:r>
              <a:rPr lang="en-US" altLang="en-US" sz="2000"/>
              <a:t>Used to assign value to a variable</a:t>
            </a:r>
          </a:p>
          <a:p>
            <a:pPr lvl="3"/>
            <a:r>
              <a:rPr lang="en-US" altLang="en-US"/>
              <a:t>char c = ‘a’; - note the single quotes</a:t>
            </a:r>
          </a:p>
          <a:p>
            <a:pPr lvl="3"/>
            <a:r>
              <a:rPr lang="en-US" altLang="en-US"/>
              <a:t>boolean b = true;</a:t>
            </a:r>
          </a:p>
          <a:p>
            <a:pPr lvl="3"/>
            <a:r>
              <a:rPr lang="en-US" altLang="en-US"/>
              <a:t>double d = 1.25;</a:t>
            </a:r>
          </a:p>
          <a:p>
            <a:pPr lvl="2"/>
            <a:r>
              <a:rPr lang="en-US" altLang="en-US" sz="2000"/>
              <a:t>Important:  This is different from the comparative equals (==)</a:t>
            </a:r>
          </a:p>
          <a:p>
            <a:pPr lvl="2"/>
            <a:r>
              <a:rPr lang="en-US" altLang="en-US" sz="2000"/>
              <a:t>If variable is not initialized, most will default to null. </a:t>
            </a:r>
            <a:br>
              <a:rPr lang="en-US" altLang="en-US" sz="2000"/>
            </a:br>
            <a:r>
              <a:rPr lang="en-US" altLang="en-US" sz="2000"/>
              <a:t>All variables should be initialized.</a:t>
            </a:r>
          </a:p>
        </p:txBody>
      </p:sp>
    </p:spTree>
    <p:extLst>
      <p:ext uri="{BB962C8B-B14F-4D97-AF65-F5344CB8AC3E}">
        <p14:creationId xmlns:p14="http://schemas.microsoft.com/office/powerpoint/2010/main" val="4742705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1147</TotalTime>
  <Words>1899</Words>
  <Application>Microsoft Office PowerPoint</Application>
  <PresentationFormat>On-screen Show (4:3)</PresentationFormat>
  <Paragraphs>248</Paragraphs>
  <Slides>34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Courier New</vt:lpstr>
      <vt:lpstr>Rockwell</vt:lpstr>
      <vt:lpstr>Rockwell Condensed</vt:lpstr>
      <vt:lpstr>Symbol</vt:lpstr>
      <vt:lpstr>Times New Roman</vt:lpstr>
      <vt:lpstr>Times New Roman;Times</vt:lpstr>
      <vt:lpstr>Wingdings</vt:lpstr>
      <vt:lpstr>Wood Type</vt:lpstr>
      <vt:lpstr>UNIT 2</vt:lpstr>
      <vt:lpstr>Overview of Unit</vt:lpstr>
      <vt:lpstr>Objectives</vt:lpstr>
      <vt:lpstr>Expected Learning Outcomes</vt:lpstr>
      <vt:lpstr>The Building Blocks </vt:lpstr>
      <vt:lpstr>Organization of Java Programs</vt:lpstr>
      <vt:lpstr>Java Data Types</vt:lpstr>
      <vt:lpstr>Variable Definitions</vt:lpstr>
      <vt:lpstr>Variable Definitions</vt:lpstr>
      <vt:lpstr>data types</vt:lpstr>
      <vt:lpstr>Primitive Data Types</vt:lpstr>
      <vt:lpstr>byte</vt:lpstr>
      <vt:lpstr>short</vt:lpstr>
      <vt:lpstr>int</vt:lpstr>
      <vt:lpstr>long</vt:lpstr>
      <vt:lpstr>float</vt:lpstr>
      <vt:lpstr>double</vt:lpstr>
      <vt:lpstr>boolean</vt:lpstr>
      <vt:lpstr>char</vt:lpstr>
      <vt:lpstr>Reference Datatypes</vt:lpstr>
      <vt:lpstr>Java Literals</vt:lpstr>
      <vt:lpstr>Variables</vt:lpstr>
      <vt:lpstr>Declaration of a Variable</vt:lpstr>
      <vt:lpstr>Syntax of Variable Declaration</vt:lpstr>
      <vt:lpstr>Option 2</vt:lpstr>
      <vt:lpstr>Names for Variables</vt:lpstr>
      <vt:lpstr>Example 2</vt:lpstr>
      <vt:lpstr>Assignment Statements</vt:lpstr>
      <vt:lpstr>Example 3</vt:lpstr>
      <vt:lpstr>Assignment Statement Semantics</vt:lpstr>
      <vt:lpstr>Expressions</vt:lpstr>
      <vt:lpstr>Arithmetic Operators</vt:lpstr>
      <vt:lpstr>Operators</vt:lpstr>
      <vt:lpstr>Computing with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Dr Derrick Ntalasha</dc:creator>
  <cp:lastModifiedBy>Mathews Chibuluma</cp:lastModifiedBy>
  <cp:revision>42</cp:revision>
  <dcterms:created xsi:type="dcterms:W3CDTF">2019-08-22T09:55:37Z</dcterms:created>
  <dcterms:modified xsi:type="dcterms:W3CDTF">2021-01-05T08:34:45Z</dcterms:modified>
</cp:coreProperties>
</file>