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80" r:id="rId12"/>
    <p:sldId id="281" r:id="rId13"/>
    <p:sldId id="282" r:id="rId14"/>
    <p:sldId id="283" r:id="rId15"/>
    <p:sldId id="284" r:id="rId16"/>
    <p:sldId id="266" r:id="rId17"/>
    <p:sldId id="267" r:id="rId18"/>
    <p:sldId id="268" r:id="rId19"/>
    <p:sldId id="269" r:id="rId20"/>
    <p:sldId id="270" r:id="rId21"/>
    <p:sldId id="271" r:id="rId22"/>
    <p:sldId id="272" r:id="rId23"/>
    <p:sldId id="273" r:id="rId24"/>
    <p:sldId id="292" r:id="rId25"/>
    <p:sldId id="293" r:id="rId26"/>
    <p:sldId id="294" r:id="rId27"/>
    <p:sldId id="295" r:id="rId28"/>
    <p:sldId id="296" r:id="rId29"/>
    <p:sldId id="297" r:id="rId30"/>
    <p:sldId id="298" r:id="rId31"/>
    <p:sldId id="299" r:id="rId32"/>
    <p:sldId id="274" r:id="rId33"/>
    <p:sldId id="289" r:id="rId34"/>
    <p:sldId id="290" r:id="rId35"/>
    <p:sldId id="291" r:id="rId36"/>
    <p:sldId id="285" r:id="rId37"/>
    <p:sldId id="286" r:id="rId38"/>
    <p:sldId id="287" r:id="rId39"/>
    <p:sldId id="288" r:id="rId40"/>
    <p:sldId id="275" r:id="rId41"/>
    <p:sldId id="276" r:id="rId42"/>
    <p:sldId id="277" r:id="rId43"/>
    <p:sldId id="278" r:id="rId44"/>
    <p:sldId id="27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3FDB-4063-49EB-B352-3AB1337382C8}"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494-5A21-4468-ADBE-557A5AE22782}" type="slidenum">
              <a:rPr lang="en-US" smtClean="0"/>
              <a:t>‹#›</a:t>
            </a:fld>
            <a:endParaRPr lang="en-US"/>
          </a:p>
        </p:txBody>
      </p:sp>
    </p:spTree>
    <p:extLst>
      <p:ext uri="{BB962C8B-B14F-4D97-AF65-F5344CB8AC3E}">
        <p14:creationId xmlns:p14="http://schemas.microsoft.com/office/powerpoint/2010/main" val="295718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85223323-FA52-4549-A073-86D75CDA2932}" type="slidenum">
              <a:rPr lang="he-IL" altLang="en-US" sz="1200">
                <a:solidFill>
                  <a:schemeClr val="tx1"/>
                </a:solidFill>
              </a:rPr>
              <a:pPr/>
              <a:t>11</a:t>
            </a:fld>
            <a:endParaRPr lang="en-US" altLang="en-US"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144699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92FB257C-A130-43C7-9867-10857B8E796B}" type="slidenum">
              <a:rPr lang="he-IL" altLang="en-US" sz="1200">
                <a:solidFill>
                  <a:schemeClr val="tx1"/>
                </a:solidFill>
              </a:rPr>
              <a:pPr/>
              <a:t>12</a:t>
            </a:fld>
            <a:endParaRPr lang="en-US" altLang="en-US"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246920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197CD9A2-731D-4464-BFCF-DB9B9DD61623}" type="slidenum">
              <a:rPr lang="he-IL" altLang="en-US" sz="1200">
                <a:solidFill>
                  <a:schemeClr val="tx1"/>
                </a:solidFill>
              </a:rPr>
              <a:pPr/>
              <a:t>13</a:t>
            </a:fld>
            <a:endParaRPr lang="en-US" altLang="en-US"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81679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896BE791-8DF7-4CB7-94F2-B0D8BA21BFE7}" type="slidenum">
              <a:rPr lang="he-IL" altLang="en-US" sz="1200">
                <a:solidFill>
                  <a:schemeClr val="tx1"/>
                </a:solidFill>
              </a:rPr>
              <a:pPr/>
              <a:t>14</a:t>
            </a:fld>
            <a:endParaRPr lang="en-US" altLang="en-US" sz="120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297792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8B148E75-F680-4A9B-96F7-A34C098BD991}" type="slidenum">
              <a:rPr lang="he-IL" altLang="en-US" sz="1200">
                <a:solidFill>
                  <a:schemeClr val="tx1"/>
                </a:solidFill>
              </a:rPr>
              <a:pPr/>
              <a:t>15</a:t>
            </a:fld>
            <a:endParaRPr lang="en-US" altLang="en-US"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89461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A57AF816-8D5E-4B19-9732-633BB273C699}" type="slidenum">
              <a:rPr lang="he-IL" altLang="en-US" sz="1200">
                <a:solidFill>
                  <a:schemeClr val="tx1"/>
                </a:solidFill>
              </a:rPr>
              <a:pPr/>
              <a:t>36</a:t>
            </a:fld>
            <a:endParaRPr lang="en-US" altLang="en-US"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379228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A4D72EFA-355D-47CF-B7E5-E43D38C72C6D}" type="slidenum">
              <a:rPr lang="he-IL" altLang="en-US" sz="1200">
                <a:solidFill>
                  <a:schemeClr val="tx1"/>
                </a:solidFill>
              </a:rPr>
              <a:pPr/>
              <a:t>37</a:t>
            </a:fld>
            <a:endParaRPr lang="en-US" altLang="en-US" sz="120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352573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B3A4DBC5-F245-4503-81C4-AC6FA553B02D}" type="slidenum">
              <a:rPr lang="he-IL" altLang="en-US" sz="1200">
                <a:solidFill>
                  <a:schemeClr val="tx1"/>
                </a:solidFill>
              </a:rPr>
              <a:pPr/>
              <a:t>38</a:t>
            </a:fld>
            <a:endParaRPr lang="en-US" altLang="en-US" sz="120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158757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578A35F2-D6C3-4D40-952D-848BE5166448}" type="slidenum">
              <a:rPr lang="he-IL" altLang="en-US" sz="1200">
                <a:solidFill>
                  <a:schemeClr val="tx1"/>
                </a:solidFill>
              </a:rPr>
              <a:pPr/>
              <a:t>39</a:t>
            </a:fld>
            <a:endParaRPr lang="en-US" altLang="en-US" sz="120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800" y="4724400"/>
            <a:ext cx="5486400"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p>
        </p:txBody>
      </p:sp>
    </p:spTree>
    <p:extLst>
      <p:ext uri="{BB962C8B-B14F-4D97-AF65-F5344CB8AC3E}">
        <p14:creationId xmlns:p14="http://schemas.microsoft.com/office/powerpoint/2010/main" val="34090244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E9655E-C01B-460E-895F-03D4DF040345}" type="datetimeFigureOut">
              <a:rPr lang="en-US" smtClean="0"/>
              <a:pPr/>
              <a:t>2/15/2023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1704422-8DD5-477A-AED6-39511B3C2A89}" type="slidenum">
              <a:rPr lang="en-US" smtClean="0"/>
              <a:pPr/>
              <a:t>‹#›</a:t>
            </a:fld>
            <a:endParaRPr lang="en-US"/>
          </a:p>
        </p:txBody>
      </p:sp>
    </p:spTree>
    <p:extLst>
      <p:ext uri="{BB962C8B-B14F-4D97-AF65-F5344CB8AC3E}">
        <p14:creationId xmlns:p14="http://schemas.microsoft.com/office/powerpoint/2010/main" val="24741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87153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1651500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6050"/>
            <a:ext cx="9144000" cy="849313"/>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765175" y="1295400"/>
            <a:ext cx="7618413" cy="4987925"/>
          </a:xfrm>
        </p:spPr>
        <p:txBody>
          <a:bodyPr/>
          <a:lstStyle/>
          <a:p>
            <a:pPr lvl="0"/>
            <a:endParaRPr lang="he-IL" noProof="0" smtClean="0"/>
          </a:p>
        </p:txBody>
      </p:sp>
      <p:sp>
        <p:nvSpPr>
          <p:cNvPr id="4" name="Rectangle 5"/>
          <p:cNvSpPr>
            <a:spLocks noGrp="1" noChangeArrowheads="1"/>
          </p:cNvSpPr>
          <p:nvPr>
            <p:ph type="sldNum" sz="quarter" idx="10"/>
          </p:nvPr>
        </p:nvSpPr>
        <p:spPr>
          <a:ln/>
        </p:spPr>
        <p:txBody>
          <a:bodyPr/>
          <a:lstStyle>
            <a:lvl1pPr>
              <a:defRPr/>
            </a:lvl1pPr>
          </a:lstStyle>
          <a:p>
            <a:fld id="{675EBC83-A20A-4202-A3B2-F9F9ED042B6E}" type="slidenum">
              <a:rPr lang="he-IL" altLang="en-US"/>
              <a:pPr/>
              <a:t>‹#›</a:t>
            </a:fld>
            <a:endParaRPr lang="en-US" altLang="en-US"/>
          </a:p>
        </p:txBody>
      </p:sp>
    </p:spTree>
    <p:extLst>
      <p:ext uri="{BB962C8B-B14F-4D97-AF65-F5344CB8AC3E}">
        <p14:creationId xmlns:p14="http://schemas.microsoft.com/office/powerpoint/2010/main" val="2646028950"/>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152539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A8E9655E-C01B-460E-895F-03D4DF040345}" type="datetimeFigureOut">
              <a:rPr lang="en-US" smtClean="0"/>
              <a:pPr/>
              <a:t>2/15/2023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1704422-8DD5-477A-AED6-39511B3C2A89}" type="slidenum">
              <a:rPr lang="en-US" smtClean="0"/>
              <a:pPr/>
              <a:t>‹#›</a:t>
            </a:fld>
            <a:endParaRPr lang="en-US"/>
          </a:p>
        </p:txBody>
      </p:sp>
    </p:spTree>
    <p:extLst>
      <p:ext uri="{BB962C8B-B14F-4D97-AF65-F5344CB8AC3E}">
        <p14:creationId xmlns:p14="http://schemas.microsoft.com/office/powerpoint/2010/main" val="203429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E9655E-C01B-460E-895F-03D4DF040345}"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269989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76365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A8E9655E-C01B-460E-895F-03D4DF040345}" type="datetimeFigureOut">
              <a:rPr lang="en-US" smtClean="0"/>
              <a:pPr/>
              <a:t>2/15/2023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111598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9655E-C01B-460E-895F-03D4DF040345}"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71532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A8E9655E-C01B-460E-895F-03D4DF040345}" type="datetimeFigureOut">
              <a:rPr lang="en-US" smtClean="0"/>
              <a:pPr/>
              <a:t>2/15/2023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24628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A8E9655E-C01B-460E-895F-03D4DF040345}" type="datetimeFigureOut">
              <a:rPr lang="en-US" smtClean="0"/>
              <a:pPr/>
              <a:t>2/15/2023</a:t>
            </a:fld>
            <a:endParaRPr lang="en-US"/>
          </a:p>
        </p:txBody>
      </p:sp>
      <p:sp>
        <p:nvSpPr>
          <p:cNvPr id="10" name="Slide Number Placeholder 9"/>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12241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A8E9655E-C01B-460E-895F-03D4DF040345}" type="datetimeFigureOut">
              <a:rPr lang="en-US" smtClean="0"/>
              <a:pPr/>
              <a:t>2/15/2023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1704422-8DD5-477A-AED6-39511B3C2A89}" type="slidenum">
              <a:rPr lang="en-US" smtClean="0"/>
              <a:pPr/>
              <a:t>‹#›</a:t>
            </a:fld>
            <a:endParaRPr lang="en-US"/>
          </a:p>
        </p:txBody>
      </p:sp>
    </p:spTree>
    <p:extLst>
      <p:ext uri="{BB962C8B-B14F-4D97-AF65-F5344CB8AC3E}">
        <p14:creationId xmlns:p14="http://schemas.microsoft.com/office/powerpoint/2010/main" val="18161480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GB" dirty="0" smtClean="0"/>
              <a:t>OBJECT </a:t>
            </a:r>
            <a:r>
              <a:rPr lang="en-GB" dirty="0"/>
              <a:t>ORIENTED PROGRAMMING </a:t>
            </a:r>
            <a:r>
              <a:rPr lang="en-GB" dirty="0" smtClean="0"/>
              <a:t>WITH </a:t>
            </a:r>
            <a:r>
              <a:rPr lang="en-GB" dirty="0"/>
              <a:t>JAVA</a:t>
            </a:r>
            <a:endParaRPr lang="en-US" dirty="0" smtClean="0"/>
          </a:p>
          <a:p>
            <a:r>
              <a:rPr lang="en-US" dirty="0"/>
              <a:t>BY </a:t>
            </a:r>
            <a:r>
              <a:rPr lang="en-US"/>
              <a:t>MR </a:t>
            </a:r>
            <a:r>
              <a:rPr lang="en-US" smtClean="0"/>
              <a:t>VICTOR MAJALATA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Constructors</a:t>
            </a:r>
            <a:endParaRPr lang="en-US" dirty="0"/>
          </a:p>
        </p:txBody>
      </p:sp>
      <p:sp>
        <p:nvSpPr>
          <p:cNvPr id="3" name="Content Placeholder 2"/>
          <p:cNvSpPr>
            <a:spLocks noGrp="1"/>
          </p:cNvSpPr>
          <p:nvPr>
            <p:ph idx="1"/>
          </p:nvPr>
        </p:nvSpPr>
        <p:spPr/>
        <p:txBody>
          <a:bodyPr/>
          <a:lstStyle/>
          <a:p>
            <a:r>
              <a:rPr lang="en-GB" dirty="0"/>
              <a:t>When discussing about classes, one of the most important sub topic would be constructors. Every class has a constructor. </a:t>
            </a:r>
            <a:endParaRPr lang="en-GB" dirty="0" smtClean="0"/>
          </a:p>
          <a:p>
            <a:r>
              <a:rPr lang="en-GB" dirty="0" smtClean="0"/>
              <a:t>If </a:t>
            </a:r>
            <a:r>
              <a:rPr lang="en-GB" dirty="0"/>
              <a:t>we do not explicitly write a constructor for a class, the Java compiler builds a default constructor for that class.</a:t>
            </a:r>
            <a:endParaRPr lang="en-US" dirty="0"/>
          </a:p>
          <a:p>
            <a:r>
              <a:rPr lang="en-GB" dirty="0"/>
              <a:t>Each time a new object is created, at least one constructor will be invoked. </a:t>
            </a:r>
            <a:endParaRPr lang="en-GB" dirty="0" smtClean="0"/>
          </a:p>
          <a:p>
            <a:r>
              <a:rPr lang="en-GB" dirty="0" smtClean="0"/>
              <a:t>The </a:t>
            </a:r>
            <a:r>
              <a:rPr lang="en-GB" dirty="0"/>
              <a:t>main rule of constructors is that they should have the same name as the class. </a:t>
            </a:r>
            <a:endParaRPr lang="en-GB" dirty="0" smtClean="0"/>
          </a:p>
          <a:p>
            <a:r>
              <a:rPr lang="en-GB" dirty="0" smtClean="0"/>
              <a:t>A </a:t>
            </a:r>
            <a:r>
              <a:rPr lang="en-GB" dirty="0"/>
              <a:t>class can have more than one constructor.</a:t>
            </a:r>
            <a:endParaRPr lang="en-US" dirty="0"/>
          </a:p>
          <a:p>
            <a:r>
              <a:rPr lang="en-GB" dirty="0"/>
              <a:t>Following is an example of a constructor −</a:t>
            </a:r>
            <a:endParaRPr lang="en-US" dirty="0"/>
          </a:p>
          <a:p>
            <a:endParaRPr lang="en-US" dirty="0"/>
          </a:p>
        </p:txBody>
      </p:sp>
    </p:spTree>
    <p:extLst>
      <p:ext uri="{BB962C8B-B14F-4D97-AF65-F5344CB8AC3E}">
        <p14:creationId xmlns:p14="http://schemas.microsoft.com/office/powerpoint/2010/main" val="126703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indent="0" eaLnBrk="1" hangingPunct="1"/>
            <a:r>
              <a:rPr lang="en-US" altLang="en-US" smtClean="0"/>
              <a:t>Constructors</a:t>
            </a:r>
          </a:p>
        </p:txBody>
      </p:sp>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4C697DFD-6F38-48F2-95B4-BA413EBC92A9}" type="slidenum">
              <a:rPr lang="he-IL" altLang="en-US" sz="1200"/>
              <a:pPr/>
              <a:t>11</a:t>
            </a:fld>
            <a:endParaRPr lang="en-US" altLang="en-US" sz="1200"/>
          </a:p>
        </p:txBody>
      </p:sp>
      <p:sp>
        <p:nvSpPr>
          <p:cNvPr id="12292" name="Rectangle 3"/>
          <p:cNvSpPr>
            <a:spLocks noChangeArrowheads="1"/>
          </p:cNvSpPr>
          <p:nvPr/>
        </p:nvSpPr>
        <p:spPr bwMode="auto">
          <a:xfrm>
            <a:off x="457200" y="5602288"/>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sz="2000" b="1"/>
              <a:t>	Examples in following slides…</a:t>
            </a:r>
          </a:p>
        </p:txBody>
      </p:sp>
      <p:sp>
        <p:nvSpPr>
          <p:cNvPr id="12293" name="Rectangle 4"/>
          <p:cNvSpPr>
            <a:spLocks noChangeArrowheads="1"/>
          </p:cNvSpPr>
          <p:nvPr/>
        </p:nvSpPr>
        <p:spPr bwMode="auto">
          <a:xfrm>
            <a:off x="549275" y="1114425"/>
            <a:ext cx="7429500" cy="4238625"/>
          </a:xfrm>
          <a:prstGeom prst="rect">
            <a:avLst/>
          </a:prstGeom>
          <a:solidFill>
            <a:srgbClr val="CCFFFF"/>
          </a:solidFill>
          <a:ln w="9525">
            <a:solidFill>
              <a:schemeClr val="tx1"/>
            </a:solidFill>
            <a:miter lim="800000"/>
            <a:headEnd/>
            <a:tailEnd/>
          </a:ln>
        </p:spPr>
        <p:txBody>
          <a:bodyPr lIns="0" tIns="0" rIns="0" bIns="0"/>
          <a:lstStyle>
            <a:lvl1pPr marL="342900" indent="-3429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1pPr>
            <a:lvl2pPr marL="354013" indent="-352425"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9pPr>
          </a:lstStyle>
          <a:p>
            <a:pPr lvl="1" eaLnBrk="1" hangingPunct="1">
              <a:spcBef>
                <a:spcPct val="60000"/>
              </a:spcBef>
              <a:buSzTx/>
              <a:buFontTx/>
              <a:buNone/>
            </a:pPr>
            <a:r>
              <a:rPr lang="en-US" altLang="en-US" sz="900"/>
              <a:t/>
            </a:r>
            <a:br>
              <a:rPr lang="en-US" altLang="en-US" sz="900"/>
            </a:br>
            <a:r>
              <a:rPr lang="en-US" altLang="en-US" sz="2000" b="1"/>
              <a:t>–	Constructors in Java are very similar to C++</a:t>
            </a:r>
            <a:br>
              <a:rPr lang="en-US" altLang="en-US" sz="2000" b="1"/>
            </a:br>
            <a:r>
              <a:rPr lang="en-US" altLang="en-US" sz="700" b="1"/>
              <a:t/>
            </a:r>
            <a:br>
              <a:rPr lang="en-US" altLang="en-US" sz="700" b="1"/>
            </a:br>
            <a:r>
              <a:rPr lang="en-US" altLang="en-US" sz="2000" b="1"/>
              <a:t>–	You can overload constructors </a:t>
            </a:r>
            <a:r>
              <a:rPr lang="en-US" altLang="en-US" sz="1800" b="1"/>
              <a:t>(like any other method)</a:t>
            </a:r>
            <a:r>
              <a:rPr lang="en-US" altLang="en-US" sz="2000" b="1"/>
              <a:t/>
            </a:r>
            <a:br>
              <a:rPr lang="en-US" altLang="en-US" sz="2000" b="1"/>
            </a:br>
            <a:r>
              <a:rPr lang="en-US" altLang="en-US" sz="700" b="1"/>
              <a:t/>
            </a:r>
            <a:br>
              <a:rPr lang="en-US" altLang="en-US" sz="700" b="1"/>
            </a:br>
            <a:r>
              <a:rPr lang="en-US" altLang="en-US" sz="2000" b="1"/>
              <a:t>–	A constructor which doesn't get any parameter</a:t>
            </a:r>
            <a:br>
              <a:rPr lang="en-US" altLang="en-US" sz="2000" b="1"/>
            </a:br>
            <a:r>
              <a:rPr lang="en-US" altLang="en-US" sz="2000" b="1"/>
              <a:t>	is called </a:t>
            </a:r>
            <a:r>
              <a:rPr lang="en-US" altLang="en-US" sz="2000" b="1">
                <a:latin typeface="Courier New" panose="02070309020205020404" pitchFamily="49" charset="0"/>
              </a:rPr>
              <a:t>“</a:t>
            </a:r>
            <a:r>
              <a:rPr lang="en-US" altLang="en-US" sz="2000" b="1"/>
              <a:t>empty constructor</a:t>
            </a:r>
            <a:r>
              <a:rPr lang="en-US" altLang="en-US" sz="2000" b="1">
                <a:latin typeface="Courier New" panose="02070309020205020404" pitchFamily="49" charset="0"/>
              </a:rPr>
              <a:t>”</a:t>
            </a:r>
            <a:r>
              <a:rPr lang="en-US" altLang="en-US" sz="2000" b="1"/>
              <a:t/>
            </a:r>
            <a:br>
              <a:rPr lang="en-US" altLang="en-US" sz="2000" b="1"/>
            </a:br>
            <a:r>
              <a:rPr lang="en-US" altLang="en-US" sz="700" b="1"/>
              <a:t/>
            </a:r>
            <a:br>
              <a:rPr lang="en-US" altLang="en-US" sz="700" b="1"/>
            </a:br>
            <a:r>
              <a:rPr lang="en-US" altLang="en-US" sz="2000" b="1"/>
              <a:t>–	You may prefer not to have a constructor at all,</a:t>
            </a:r>
            <a:br>
              <a:rPr lang="en-US" altLang="en-US" sz="2000" b="1"/>
            </a:br>
            <a:r>
              <a:rPr lang="en-US" altLang="en-US" sz="2000" b="1"/>
              <a:t>	in which case it is said that you have by default</a:t>
            </a:r>
            <a:br>
              <a:rPr lang="en-US" altLang="en-US" sz="2000" b="1"/>
            </a:br>
            <a:r>
              <a:rPr lang="en-US" altLang="en-US" sz="2000" b="1"/>
              <a:t>	an </a:t>
            </a:r>
            <a:r>
              <a:rPr lang="en-US" altLang="en-US" sz="2000" b="1">
                <a:latin typeface="Courier New" panose="02070309020205020404" pitchFamily="49" charset="0"/>
              </a:rPr>
              <a:t>“</a:t>
            </a:r>
            <a:r>
              <a:rPr lang="en-US" altLang="en-US" sz="2000" b="1"/>
              <a:t>empty constructor</a:t>
            </a:r>
            <a:r>
              <a:rPr lang="en-US" altLang="en-US" sz="2000" b="1">
                <a:latin typeface="Courier New" panose="02070309020205020404" pitchFamily="49" charset="0"/>
              </a:rPr>
              <a:t>”</a:t>
            </a:r>
            <a:r>
              <a:rPr lang="en-US" altLang="en-US" sz="2000" b="1"/>
              <a:t/>
            </a:r>
            <a:br>
              <a:rPr lang="en-US" altLang="en-US" sz="2000" b="1"/>
            </a:br>
            <a:r>
              <a:rPr lang="en-US" altLang="en-US" sz="700" b="1"/>
              <a:t/>
            </a:r>
            <a:br>
              <a:rPr lang="en-US" altLang="en-US" sz="700" b="1"/>
            </a:br>
            <a:r>
              <a:rPr lang="en-US" altLang="en-US" sz="2000" b="1"/>
              <a:t>–	A constructor can call another constructor</a:t>
            </a:r>
            <a:br>
              <a:rPr lang="en-US" altLang="en-US" sz="2000" b="1"/>
            </a:br>
            <a:r>
              <a:rPr lang="en-US" altLang="en-US" sz="2000" b="1"/>
              <a:t>	of the same class using the </a:t>
            </a:r>
            <a:r>
              <a:rPr lang="en-US" altLang="en-US" sz="2000" b="1">
                <a:latin typeface="Courier New" panose="02070309020205020404" pitchFamily="49" charset="0"/>
              </a:rPr>
              <a:t>‘</a:t>
            </a:r>
            <a:r>
              <a:rPr lang="en-US" altLang="en-US" sz="2000" b="1"/>
              <a:t>this</a:t>
            </a:r>
            <a:r>
              <a:rPr lang="en-US" altLang="en-US" sz="2000" b="1">
                <a:latin typeface="Courier New" panose="02070309020205020404" pitchFamily="49" charset="0"/>
              </a:rPr>
              <a:t>’</a:t>
            </a:r>
            <a:r>
              <a:rPr lang="en-US" altLang="en-US" sz="2000" b="1"/>
              <a:t> keyword</a:t>
            </a:r>
            <a:br>
              <a:rPr lang="en-US" altLang="en-US" sz="2000" b="1"/>
            </a:br>
            <a:r>
              <a:rPr lang="en-US" altLang="en-US" sz="700" b="1"/>
              <a:t/>
            </a:r>
            <a:br>
              <a:rPr lang="en-US" altLang="en-US" sz="700" b="1"/>
            </a:br>
            <a:r>
              <a:rPr lang="en-US" altLang="en-US" sz="2000" b="1"/>
              <a:t>–	Calling another constructor can be done only</a:t>
            </a:r>
            <a:br>
              <a:rPr lang="en-US" altLang="en-US" sz="2000" b="1"/>
            </a:br>
            <a:r>
              <a:rPr lang="en-US" altLang="en-US" sz="2000" b="1"/>
              <a:t>	as the first instruction of the calling constructor</a:t>
            </a:r>
          </a:p>
        </p:txBody>
      </p:sp>
    </p:spTree>
    <p:extLst>
      <p:ext uri="{BB962C8B-B14F-4D97-AF65-F5344CB8AC3E}">
        <p14:creationId xmlns:p14="http://schemas.microsoft.com/office/powerpoint/2010/main" val="2512599496"/>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indent="0" eaLnBrk="1" hangingPunct="1"/>
            <a:r>
              <a:rPr lang="en-US" altLang="en-US" smtClean="0"/>
              <a:t>Constructors</a:t>
            </a:r>
          </a:p>
        </p:txBody>
      </p:sp>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80C8487E-915E-4C64-B00C-6FFFAFD1B237}" type="slidenum">
              <a:rPr lang="he-IL" altLang="en-US" sz="1200"/>
              <a:pPr/>
              <a:t>12</a:t>
            </a:fld>
            <a:endParaRPr lang="en-US" altLang="en-US" sz="1200"/>
          </a:p>
        </p:txBody>
      </p:sp>
      <p:sp>
        <p:nvSpPr>
          <p:cNvPr id="13316" name="Rectangle 3"/>
          <p:cNvSpPr>
            <a:spLocks noChangeArrowheads="1"/>
          </p:cNvSpPr>
          <p:nvPr/>
        </p:nvSpPr>
        <p:spPr bwMode="auto">
          <a:xfrm>
            <a:off x="457200" y="1238250"/>
            <a:ext cx="8229600"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a:t>Example 1</a:t>
            </a:r>
            <a:r>
              <a:rPr lang="en-US" altLang="en-US" b="1"/>
              <a:t>:</a:t>
            </a:r>
          </a:p>
          <a:p>
            <a:pPr eaLnBrk="1" hangingPunct="1">
              <a:spcBef>
                <a:spcPct val="50000"/>
              </a:spcBef>
              <a:buSzPct val="70000"/>
            </a:pPr>
            <a:endParaRPr lang="en-US" altLang="en-US" sz="4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public class Person {</a:t>
            </a:r>
          </a:p>
          <a:p>
            <a:pPr eaLnBrk="1" hangingPunct="1">
              <a:buSzPct val="70000"/>
            </a:pPr>
            <a:r>
              <a:rPr lang="en-US" altLang="en-US" sz="2000" b="1">
                <a:latin typeface="Courier New" panose="02070309020205020404" pitchFamily="49" charset="0"/>
                <a:cs typeface="Courier New" panose="02070309020205020404" pitchFamily="49" charset="0"/>
              </a:rPr>
              <a:t>	String name = ""; </a:t>
            </a:r>
            <a:r>
              <a:rPr lang="en-US" altLang="en-US" sz="1800" b="1">
                <a:latin typeface="Courier New" panose="02070309020205020404" pitchFamily="49" charset="0"/>
                <a:cs typeface="Courier New" panose="02070309020205020404" pitchFamily="49" charset="0"/>
              </a:rPr>
              <a:t>// fields can be initialized!</a:t>
            </a:r>
          </a:p>
          <a:p>
            <a:pPr eaLnBrk="1" hangingPunct="1">
              <a:buSzPct val="70000"/>
            </a:pPr>
            <a:r>
              <a:rPr lang="en-US" altLang="en-US" sz="2000" b="1">
                <a:latin typeface="Courier New" panose="02070309020205020404" pitchFamily="49" charset="0"/>
                <a:cs typeface="Courier New" panose="02070309020205020404" pitchFamily="49" charset="0"/>
              </a:rPr>
              <a:t>	Date birthDate = new Date();</a:t>
            </a:r>
            <a:endParaRPr lang="en-US" altLang="en-US" sz="18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	public Person() {} </a:t>
            </a:r>
            <a:r>
              <a:rPr lang="en-US" altLang="en-US" sz="1800" b="1">
                <a:latin typeface="Courier New" panose="02070309020205020404" pitchFamily="49" charset="0"/>
                <a:cs typeface="Courier New" panose="02070309020205020404" pitchFamily="49" charset="0"/>
              </a:rPr>
              <a:t>// empty constructor</a:t>
            </a:r>
          </a:p>
          <a:p>
            <a:pPr eaLnBrk="1" hangingPunct="1">
              <a:buSzPct val="70000"/>
            </a:pPr>
            <a:r>
              <a:rPr lang="en-US" altLang="en-US" sz="2000" b="1">
                <a:latin typeface="Courier New" panose="02070309020205020404" pitchFamily="49" charset="0"/>
                <a:cs typeface="Courier New" panose="02070309020205020404" pitchFamily="49" charset="0"/>
              </a:rPr>
              <a:t>	public Person(String name, Date birthDate) {</a:t>
            </a:r>
          </a:p>
          <a:p>
            <a:pPr eaLnBrk="1" hangingPunct="1">
              <a:buSzPct val="70000"/>
            </a:pPr>
            <a:r>
              <a:rPr lang="en-US" altLang="en-US" sz="2000" b="1">
                <a:latin typeface="Courier New" panose="02070309020205020404" pitchFamily="49" charset="0"/>
                <a:cs typeface="Courier New" panose="02070309020205020404" pitchFamily="49" charset="0"/>
              </a:rPr>
              <a:t>		this(name); </a:t>
            </a:r>
            <a:r>
              <a:rPr lang="en-US" altLang="en-US" sz="1800" b="1">
                <a:latin typeface="Courier New" panose="02070309020205020404" pitchFamily="49" charset="0"/>
                <a:cs typeface="Courier New" panose="02070309020205020404" pitchFamily="49" charset="0"/>
              </a:rPr>
              <a:t>// must be first instruction</a:t>
            </a:r>
          </a:p>
          <a:p>
            <a:pPr eaLnBrk="1" hangingPunct="1">
              <a:buSzPct val="70000"/>
            </a:pPr>
            <a:r>
              <a:rPr lang="en-US" altLang="en-US" sz="2000" b="1">
                <a:latin typeface="Courier New" panose="02070309020205020404" pitchFamily="49" charset="0"/>
                <a:cs typeface="Courier New" panose="02070309020205020404" pitchFamily="49" charset="0"/>
              </a:rPr>
              <a:t>		this.birthDate = birthDate;</a:t>
            </a:r>
          </a:p>
          <a:p>
            <a:pPr eaLnBrk="1" hangingPunct="1">
              <a:buSzPct val="70000"/>
            </a:pPr>
            <a:r>
              <a:rPr lang="en-US" altLang="en-US" sz="2000" b="1">
                <a:latin typeface="Courier New" panose="02070309020205020404" pitchFamily="49" charset="0"/>
                <a:cs typeface="Courier New" panose="02070309020205020404" pitchFamily="49" charset="0"/>
              </a:rPr>
              <a:t>	}</a:t>
            </a:r>
          </a:p>
          <a:p>
            <a:pPr eaLnBrk="1" hangingPunct="1">
              <a:buSzPct val="70000"/>
            </a:pPr>
            <a:r>
              <a:rPr lang="en-US" altLang="en-US" sz="2000" b="1">
                <a:latin typeface="Courier New" panose="02070309020205020404" pitchFamily="49" charset="0"/>
                <a:cs typeface="Courier New" panose="02070309020205020404" pitchFamily="49" charset="0"/>
              </a:rPr>
              <a:t>	public Person(String name) {</a:t>
            </a:r>
          </a:p>
          <a:p>
            <a:pPr eaLnBrk="1" hangingPunct="1">
              <a:buSzPct val="70000"/>
            </a:pPr>
            <a:r>
              <a:rPr lang="en-US" altLang="en-US" sz="2000" b="1">
                <a:latin typeface="Courier New" panose="02070309020205020404" pitchFamily="49" charset="0"/>
                <a:cs typeface="Courier New" panose="02070309020205020404" pitchFamily="49" charset="0"/>
              </a:rPr>
              <a:t>		this.name = name;</a:t>
            </a:r>
          </a:p>
          <a:p>
            <a:pPr eaLnBrk="1" hangingPunct="1">
              <a:buSzPct val="70000"/>
            </a:pPr>
            <a:r>
              <a:rPr lang="en-US" altLang="en-US" sz="2000" b="1">
                <a:latin typeface="Courier New" panose="02070309020205020404" pitchFamily="49" charset="0"/>
                <a:cs typeface="Courier New" panose="02070309020205020404" pitchFamily="49" charset="0"/>
              </a:rPr>
              <a:t>	}	</a:t>
            </a:r>
          </a:p>
          <a:p>
            <a:pPr eaLnBrk="1" hangingPunct="1">
              <a:buSzPct val="70000"/>
            </a:pPr>
            <a:r>
              <a:rPr lang="en-US" altLang="en-US" sz="2000" b="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2506305"/>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indent="0" eaLnBrk="1" hangingPunct="1"/>
            <a:r>
              <a:rPr lang="en-US" altLang="en-US" smtClean="0"/>
              <a:t>Constructors</a:t>
            </a:r>
          </a:p>
        </p:txBody>
      </p:sp>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2ABA1B90-F915-4E79-AF1C-40D30DA69B57}" type="slidenum">
              <a:rPr lang="he-IL" altLang="en-US" sz="1200"/>
              <a:pPr/>
              <a:t>13</a:t>
            </a:fld>
            <a:endParaRPr lang="en-US" altLang="en-US" sz="1200"/>
          </a:p>
        </p:txBody>
      </p:sp>
      <p:sp>
        <p:nvSpPr>
          <p:cNvPr id="14340" name="Rectangle 3"/>
          <p:cNvSpPr>
            <a:spLocks noChangeArrowheads="1"/>
          </p:cNvSpPr>
          <p:nvPr/>
        </p:nvSpPr>
        <p:spPr bwMode="auto">
          <a:xfrm>
            <a:off x="457200" y="1238250"/>
            <a:ext cx="8229600"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a:t>Example 2</a:t>
            </a:r>
            <a:r>
              <a:rPr lang="en-US" altLang="en-US" b="1"/>
              <a:t>:</a:t>
            </a:r>
          </a:p>
          <a:p>
            <a:pPr eaLnBrk="1" hangingPunct="1">
              <a:spcBef>
                <a:spcPct val="50000"/>
              </a:spcBef>
              <a:buSzPct val="70000"/>
            </a:pPr>
            <a:endParaRPr lang="en-US" altLang="en-US" sz="4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public class Person {</a:t>
            </a:r>
          </a:p>
          <a:p>
            <a:pPr eaLnBrk="1" hangingPunct="1">
              <a:buSzPct val="70000"/>
            </a:pPr>
            <a:r>
              <a:rPr lang="en-US" altLang="en-US" sz="2000" b="1">
                <a:latin typeface="Courier New" panose="02070309020205020404" pitchFamily="49" charset="0"/>
                <a:cs typeface="Courier New" panose="02070309020205020404" pitchFamily="49" charset="0"/>
              </a:rPr>
              <a:t>	String name = "";</a:t>
            </a:r>
            <a:endParaRPr lang="en-US" altLang="en-US" sz="18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	Date birthDate = new Date();</a:t>
            </a:r>
            <a:endParaRPr lang="en-US" altLang="en-US" sz="18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	public Person(String name, Date birthDate) {</a:t>
            </a:r>
          </a:p>
          <a:p>
            <a:pPr eaLnBrk="1" hangingPunct="1">
              <a:buSzPct val="70000"/>
            </a:pPr>
            <a:r>
              <a:rPr lang="en-US" altLang="en-US" sz="2000" b="1">
                <a:latin typeface="Courier New" panose="02070309020205020404" pitchFamily="49" charset="0"/>
                <a:cs typeface="Courier New" panose="02070309020205020404" pitchFamily="49" charset="0"/>
              </a:rPr>
              <a:t>		this.name = name;</a:t>
            </a:r>
          </a:p>
          <a:p>
            <a:pPr eaLnBrk="1" hangingPunct="1">
              <a:buSzPct val="70000"/>
            </a:pPr>
            <a:r>
              <a:rPr lang="en-US" altLang="en-US" sz="2000" b="1">
                <a:latin typeface="Courier New" panose="02070309020205020404" pitchFamily="49" charset="0"/>
                <a:cs typeface="Courier New" panose="02070309020205020404" pitchFamily="49" charset="0"/>
              </a:rPr>
              <a:t>		this.birthDate = birthDate;</a:t>
            </a:r>
          </a:p>
          <a:p>
            <a:pPr eaLnBrk="1" hangingPunct="1">
              <a:buSzPct val="70000"/>
            </a:pPr>
            <a:r>
              <a:rPr lang="en-US" altLang="en-US" sz="2000" b="1">
                <a:latin typeface="Courier New" panose="02070309020205020404" pitchFamily="49" charset="0"/>
                <a:cs typeface="Courier New" panose="02070309020205020404" pitchFamily="49" charset="0"/>
              </a:rPr>
              <a:t>	}</a:t>
            </a:r>
          </a:p>
          <a:p>
            <a:pPr eaLnBrk="1" hangingPunct="1">
              <a:buSzPct val="70000"/>
            </a:pPr>
            <a:r>
              <a:rPr lang="en-US" altLang="en-US" sz="2000" b="1">
                <a:latin typeface="Courier New" panose="02070309020205020404" pitchFamily="49" charset="0"/>
                <a:cs typeface="Courier New" panose="02070309020205020404" pitchFamily="49" charset="0"/>
              </a:rPr>
              <a:t>}</a:t>
            </a:r>
          </a:p>
          <a:p>
            <a:pPr eaLnBrk="1" hangingPunct="1">
              <a:buSzPct val="70000"/>
            </a:pPr>
            <a:endParaRPr lang="en-US" altLang="en-US" sz="20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Person p; // OK</a:t>
            </a:r>
          </a:p>
          <a:p>
            <a:pPr eaLnBrk="1" hangingPunct="1">
              <a:buSzPct val="70000"/>
            </a:pPr>
            <a:r>
              <a:rPr lang="en-US" altLang="en-US" sz="2000" b="1">
                <a:latin typeface="Courier New" panose="02070309020205020404" pitchFamily="49" charset="0"/>
                <a:cs typeface="Courier New" panose="02070309020205020404" pitchFamily="49" charset="0"/>
              </a:rPr>
              <a:t>p = new Person(); // not good – compilation error</a:t>
            </a:r>
          </a:p>
        </p:txBody>
      </p:sp>
    </p:spTree>
    <p:extLst>
      <p:ext uri="{BB962C8B-B14F-4D97-AF65-F5344CB8AC3E}">
        <p14:creationId xmlns:p14="http://schemas.microsoft.com/office/powerpoint/2010/main" val="3799358722"/>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indent="0" eaLnBrk="1" hangingPunct="1"/>
            <a:r>
              <a:rPr lang="en-US" altLang="en-US" smtClean="0"/>
              <a:t>Initializer</a:t>
            </a:r>
          </a:p>
        </p:txBody>
      </p:sp>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DB6C3F94-08D0-48B2-A7EB-F8BD281D0C11}" type="slidenum">
              <a:rPr lang="he-IL" altLang="en-US" sz="1200"/>
              <a:pPr/>
              <a:t>14</a:t>
            </a:fld>
            <a:endParaRPr lang="en-US" altLang="en-US" sz="1200"/>
          </a:p>
        </p:txBody>
      </p:sp>
      <p:sp>
        <p:nvSpPr>
          <p:cNvPr id="15364" name="Rectangle 4"/>
          <p:cNvSpPr>
            <a:spLocks noChangeArrowheads="1"/>
          </p:cNvSpPr>
          <p:nvPr/>
        </p:nvSpPr>
        <p:spPr bwMode="auto">
          <a:xfrm>
            <a:off x="549275" y="1114425"/>
            <a:ext cx="7399338" cy="2384425"/>
          </a:xfrm>
          <a:prstGeom prst="rect">
            <a:avLst/>
          </a:prstGeom>
          <a:solidFill>
            <a:srgbClr val="CCFFFF"/>
          </a:solidFill>
          <a:ln w="9525">
            <a:solidFill>
              <a:schemeClr val="tx1"/>
            </a:solidFill>
            <a:miter lim="800000"/>
            <a:headEnd/>
            <a:tailEnd/>
          </a:ln>
        </p:spPr>
        <p:txBody>
          <a:bodyPr lIns="0" tIns="0" rIns="0" bIns="0"/>
          <a:lstStyle>
            <a:lvl1pPr marL="342900" indent="-3429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9pPr>
          </a:lstStyle>
          <a:p>
            <a:pPr lvl="1" eaLnBrk="1" hangingPunct="1">
              <a:spcBef>
                <a:spcPct val="60000"/>
              </a:spcBef>
              <a:buSzTx/>
              <a:buFontTx/>
              <a:buNone/>
            </a:pPr>
            <a:r>
              <a:rPr lang="en-US" altLang="en-US" sz="1000"/>
              <a:t/>
            </a:r>
            <a:br>
              <a:rPr lang="en-US" altLang="en-US" sz="1000"/>
            </a:br>
            <a:r>
              <a:rPr lang="en-US" altLang="en-US" b="1"/>
              <a:t>Initializer is a block of instructions performed right after the fields creation and before calling the constructor</a:t>
            </a:r>
          </a:p>
          <a:p>
            <a:pPr lvl="1" eaLnBrk="1" hangingPunct="1">
              <a:spcBef>
                <a:spcPct val="60000"/>
              </a:spcBef>
              <a:buSzTx/>
              <a:buFontTx/>
              <a:buNone/>
            </a:pPr>
            <a:r>
              <a:rPr lang="en-US" altLang="en-US" b="1"/>
              <a:t>	A class does not have to have an initializer and indeed it usually doesn't</a:t>
            </a:r>
          </a:p>
        </p:txBody>
      </p:sp>
      <p:sp>
        <p:nvSpPr>
          <p:cNvPr id="1003525" name="Rectangle 5"/>
          <p:cNvSpPr>
            <a:spLocks noChangeArrowheads="1"/>
          </p:cNvSpPr>
          <p:nvPr/>
        </p:nvSpPr>
        <p:spPr bwMode="auto">
          <a:xfrm>
            <a:off x="457200" y="3673475"/>
            <a:ext cx="8229600"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a:t>Example</a:t>
            </a:r>
            <a:r>
              <a:rPr lang="en-US" altLang="en-US" b="1"/>
              <a:t>:</a:t>
            </a:r>
          </a:p>
          <a:p>
            <a:pPr eaLnBrk="1" hangingPunct="1">
              <a:spcBef>
                <a:spcPct val="50000"/>
              </a:spcBef>
              <a:buSzPct val="70000"/>
            </a:pPr>
            <a:endParaRPr lang="en-US" altLang="en-US" sz="4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public class Thingy {</a:t>
            </a:r>
          </a:p>
          <a:p>
            <a:pPr eaLnBrk="1" hangingPunct="1">
              <a:buSzPct val="70000"/>
            </a:pPr>
            <a:r>
              <a:rPr lang="en-US" altLang="en-US" sz="2000" b="1">
                <a:latin typeface="Courier New" panose="02070309020205020404" pitchFamily="49" charset="0"/>
                <a:cs typeface="Courier New" panose="02070309020205020404" pitchFamily="49" charset="0"/>
              </a:rPr>
              <a:t>	String s;</a:t>
            </a:r>
          </a:p>
          <a:p>
            <a:pPr eaLnBrk="1" hangingPunct="1">
              <a:buSzPct val="70000"/>
            </a:pPr>
            <a:r>
              <a:rPr lang="en-US" altLang="en-US" sz="2000" b="1">
                <a:latin typeface="Courier New" panose="02070309020205020404" pitchFamily="49" charset="0"/>
                <a:cs typeface="Courier New" panose="02070309020205020404" pitchFamily="49" charset="0"/>
              </a:rPr>
              <a:t>	// the block underneath is an initializer</a:t>
            </a:r>
          </a:p>
          <a:p>
            <a:pPr eaLnBrk="1" hangingPunct="1">
              <a:buSzPct val="70000"/>
            </a:pPr>
            <a:r>
              <a:rPr lang="en-US" altLang="en-US" sz="2000" b="1">
                <a:latin typeface="Courier New" panose="02070309020205020404" pitchFamily="49" charset="0"/>
                <a:cs typeface="Courier New" panose="02070309020205020404" pitchFamily="49" charset="0"/>
              </a:rPr>
              <a:t>	{	s="Hello"; }</a:t>
            </a:r>
          </a:p>
          <a:p>
            <a:pPr eaLnBrk="1" hangingPunct="1">
              <a:buSzPct val="70000"/>
            </a:pPr>
            <a:r>
              <a:rPr lang="en-US" altLang="en-US" sz="2000" b="1">
                <a:latin typeface="Courier New" panose="02070309020205020404" pitchFamily="49" charset="0"/>
                <a:cs typeface="Courier New" panose="02070309020205020404" pitchFamily="49" charset="0"/>
              </a:rPr>
              <a:t>}</a:t>
            </a:r>
            <a:endParaRPr lang="en-US" altLang="en-US" sz="1800" b="1"/>
          </a:p>
        </p:txBody>
      </p:sp>
      <p:sp>
        <p:nvSpPr>
          <p:cNvPr id="1003526" name="Rectangle 6"/>
          <p:cNvSpPr>
            <a:spLocks noChangeArrowheads="1"/>
          </p:cNvSpPr>
          <p:nvPr/>
        </p:nvSpPr>
        <p:spPr bwMode="auto">
          <a:xfrm>
            <a:off x="3878263" y="5440363"/>
            <a:ext cx="3644900" cy="801687"/>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r>
              <a:rPr lang="en-US" altLang="en-US" sz="1000"/>
              <a:t/>
            </a:r>
            <a:br>
              <a:rPr lang="en-US" altLang="en-US" sz="1000"/>
            </a:br>
            <a:r>
              <a:rPr lang="en-US" altLang="en-US" sz="2000" b="1"/>
              <a:t>Usually initializer would do a more complex job</a:t>
            </a:r>
            <a:r>
              <a:rPr lang="en-US" altLang="en-US" sz="2000" b="1">
                <a:latin typeface="Courier New" panose="02070309020205020404" pitchFamily="49" charset="0"/>
              </a:rPr>
              <a:t>…</a:t>
            </a:r>
            <a:endParaRPr lang="en-US" altLang="en-US" sz="2000" b="1"/>
          </a:p>
        </p:txBody>
      </p:sp>
    </p:spTree>
    <p:extLst>
      <p:ext uri="{BB962C8B-B14F-4D97-AF65-F5344CB8AC3E}">
        <p14:creationId xmlns:p14="http://schemas.microsoft.com/office/powerpoint/2010/main" val="142771600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5" grpId="0"/>
      <p:bldP spid="10035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indent="0" eaLnBrk="1" hangingPunct="1"/>
            <a:r>
              <a:rPr lang="en-US" altLang="en-US" smtClean="0"/>
              <a:t>Static Initializer</a:t>
            </a:r>
          </a:p>
        </p:txBody>
      </p:sp>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970B4682-2C9A-49FB-AB50-D0FAED25ABC3}" type="slidenum">
              <a:rPr lang="he-IL" altLang="en-US" sz="1200"/>
              <a:pPr/>
              <a:t>15</a:t>
            </a:fld>
            <a:endParaRPr lang="en-US" altLang="en-US" sz="1200"/>
          </a:p>
        </p:txBody>
      </p:sp>
      <p:sp>
        <p:nvSpPr>
          <p:cNvPr id="16388" name="Rectangle 3"/>
          <p:cNvSpPr>
            <a:spLocks noChangeArrowheads="1"/>
          </p:cNvSpPr>
          <p:nvPr/>
        </p:nvSpPr>
        <p:spPr bwMode="auto">
          <a:xfrm>
            <a:off x="549275" y="1114425"/>
            <a:ext cx="7399338" cy="2384425"/>
          </a:xfrm>
          <a:prstGeom prst="rect">
            <a:avLst/>
          </a:prstGeom>
          <a:solidFill>
            <a:srgbClr val="CCFFFF"/>
          </a:solidFill>
          <a:ln w="9525">
            <a:solidFill>
              <a:schemeClr val="tx1"/>
            </a:solidFill>
            <a:miter lim="800000"/>
            <a:headEnd/>
            <a:tailEnd/>
          </a:ln>
        </p:spPr>
        <p:txBody>
          <a:bodyPr lIns="0" tIns="0" rIns="0" bIns="0"/>
          <a:lstStyle>
            <a:lvl1pPr marL="342900" indent="-3429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633413" algn="l"/>
                <a:tab pos="987425" algn="l"/>
                <a:tab pos="2876550" algn="l"/>
                <a:tab pos="3317875" algn="l"/>
              </a:tabLst>
              <a:defRPr sz="2400">
                <a:solidFill>
                  <a:srgbClr val="4D4D4D"/>
                </a:solidFill>
                <a:latin typeface="Arial" panose="020B0604020202020204" pitchFamily="34" charset="0"/>
                <a:cs typeface="Arial" panose="020B0604020202020204" pitchFamily="34" charset="0"/>
              </a:defRPr>
            </a:lvl9pPr>
          </a:lstStyle>
          <a:p>
            <a:pPr lvl="1" eaLnBrk="1" hangingPunct="1">
              <a:spcBef>
                <a:spcPct val="60000"/>
              </a:spcBef>
              <a:buSzTx/>
              <a:buFontTx/>
              <a:buNone/>
            </a:pPr>
            <a:r>
              <a:rPr lang="en-US" altLang="en-US" sz="1000"/>
              <a:t/>
            </a:r>
            <a:br>
              <a:rPr lang="en-US" altLang="en-US" sz="1000"/>
            </a:br>
            <a:r>
              <a:rPr lang="en-US" altLang="en-US" b="1"/>
              <a:t>Static initializer is a block of instructions performed the first time a class is loaded</a:t>
            </a:r>
          </a:p>
          <a:p>
            <a:pPr lvl="1" eaLnBrk="1" hangingPunct="1">
              <a:spcBef>
                <a:spcPct val="60000"/>
              </a:spcBef>
              <a:buSzTx/>
              <a:buFontTx/>
              <a:buNone/>
            </a:pPr>
            <a:r>
              <a:rPr lang="en-US" altLang="en-US" b="1"/>
              <a:t>	Static initializer may be useful to perform</a:t>
            </a:r>
            <a:br>
              <a:rPr lang="en-US" altLang="en-US" b="1"/>
            </a:br>
            <a:r>
              <a:rPr lang="en-US" altLang="en-US" b="1"/>
              <a:t>a one time initializations of static members</a:t>
            </a:r>
          </a:p>
        </p:txBody>
      </p:sp>
      <p:sp>
        <p:nvSpPr>
          <p:cNvPr id="1007620" name="Rectangle 4"/>
          <p:cNvSpPr>
            <a:spLocks noChangeArrowheads="1"/>
          </p:cNvSpPr>
          <p:nvPr/>
        </p:nvSpPr>
        <p:spPr bwMode="auto">
          <a:xfrm>
            <a:off x="457200" y="3687763"/>
            <a:ext cx="8229600"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a:t>Example</a:t>
            </a:r>
            <a:r>
              <a:rPr lang="en-US" altLang="en-US" b="1"/>
              <a:t>:</a:t>
            </a:r>
          </a:p>
          <a:p>
            <a:pPr eaLnBrk="1" hangingPunct="1">
              <a:spcBef>
                <a:spcPct val="50000"/>
              </a:spcBef>
              <a:buSzPct val="70000"/>
            </a:pPr>
            <a:endParaRPr lang="en-US" altLang="en-US" sz="4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public class Thingy {</a:t>
            </a:r>
          </a:p>
          <a:p>
            <a:pPr eaLnBrk="1" hangingPunct="1">
              <a:buSzPct val="70000"/>
            </a:pPr>
            <a:r>
              <a:rPr lang="en-US" altLang="en-US" sz="2000" b="1">
                <a:latin typeface="Courier New" panose="02070309020205020404" pitchFamily="49" charset="0"/>
                <a:cs typeface="Courier New" panose="02070309020205020404" pitchFamily="49" charset="0"/>
              </a:rPr>
              <a:t>	static String s;</a:t>
            </a:r>
          </a:p>
          <a:p>
            <a:pPr eaLnBrk="1" hangingPunct="1">
              <a:buSzPct val="70000"/>
            </a:pPr>
            <a:r>
              <a:rPr lang="en-US" altLang="en-US" sz="2000" b="1">
                <a:latin typeface="Courier New" panose="02070309020205020404" pitchFamily="49" charset="0"/>
                <a:cs typeface="Courier New" panose="02070309020205020404" pitchFamily="49" charset="0"/>
              </a:rPr>
              <a:t>	// the block underneath is a static initializer</a:t>
            </a:r>
          </a:p>
          <a:p>
            <a:pPr eaLnBrk="1" hangingPunct="1">
              <a:buSzPct val="70000"/>
            </a:pPr>
            <a:r>
              <a:rPr lang="en-US" altLang="en-US" sz="2000" b="1">
                <a:latin typeface="Courier New" panose="02070309020205020404" pitchFamily="49" charset="0"/>
                <a:cs typeface="Courier New" panose="02070309020205020404" pitchFamily="49" charset="0"/>
              </a:rPr>
              <a:t>	static {	s="Hello"; }</a:t>
            </a:r>
          </a:p>
          <a:p>
            <a:pPr eaLnBrk="1" hangingPunct="1">
              <a:buSzPct val="70000"/>
            </a:pPr>
            <a:r>
              <a:rPr lang="en-US" altLang="en-US" sz="2000" b="1">
                <a:latin typeface="Courier New" panose="02070309020205020404" pitchFamily="49" charset="0"/>
                <a:cs typeface="Courier New" panose="02070309020205020404" pitchFamily="49" charset="0"/>
              </a:rPr>
              <a:t>}</a:t>
            </a:r>
          </a:p>
        </p:txBody>
      </p:sp>
      <p:sp>
        <p:nvSpPr>
          <p:cNvPr id="1007621" name="Rectangle 5"/>
          <p:cNvSpPr>
            <a:spLocks noChangeArrowheads="1"/>
          </p:cNvSpPr>
          <p:nvPr/>
        </p:nvSpPr>
        <p:spPr bwMode="auto">
          <a:xfrm>
            <a:off x="4664075" y="5440363"/>
            <a:ext cx="4022725" cy="801687"/>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r>
              <a:rPr lang="en-US" altLang="en-US" sz="1000"/>
              <a:t/>
            </a:r>
            <a:br>
              <a:rPr lang="en-US" altLang="en-US" sz="1000"/>
            </a:br>
            <a:r>
              <a:rPr lang="en-US" altLang="en-US" sz="2000" b="1"/>
              <a:t>Usually static initializer would do a more complex job</a:t>
            </a:r>
            <a:r>
              <a:rPr lang="en-US" altLang="en-US" sz="2000" b="1">
                <a:latin typeface="Courier New" panose="02070309020205020404" pitchFamily="49" charset="0"/>
              </a:rPr>
              <a:t>…</a:t>
            </a:r>
            <a:endParaRPr lang="en-US" altLang="en-US" sz="2000" b="1"/>
          </a:p>
        </p:txBody>
      </p:sp>
    </p:spTree>
    <p:extLst>
      <p:ext uri="{BB962C8B-B14F-4D97-AF65-F5344CB8AC3E}">
        <p14:creationId xmlns:p14="http://schemas.microsoft.com/office/powerpoint/2010/main" val="4690939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7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7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20" grpId="0"/>
      <p:bldP spid="10076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Public class Puppy</a:t>
            </a:r>
            <a:r>
              <a:rPr lang="en-US" dirty="0"/>
              <a:t>{</a:t>
            </a:r>
          </a:p>
          <a:p>
            <a:pPr marL="274320" lvl="1" indent="0">
              <a:buNone/>
            </a:pPr>
            <a:r>
              <a:rPr lang="en-US" dirty="0" smtClean="0"/>
              <a:t>Public Puppy</a:t>
            </a:r>
            <a:r>
              <a:rPr lang="en-US" dirty="0"/>
              <a:t>(){</a:t>
            </a:r>
          </a:p>
          <a:p>
            <a:pPr marL="274320" lvl="1" indent="0">
              <a:buNone/>
            </a:pPr>
            <a:r>
              <a:rPr lang="en-US" dirty="0"/>
              <a:t>}</a:t>
            </a:r>
          </a:p>
          <a:p>
            <a:pPr marL="274320" lvl="1" indent="0">
              <a:buNone/>
            </a:pPr>
            <a:endParaRPr lang="en-US" dirty="0"/>
          </a:p>
          <a:p>
            <a:pPr marL="274320" lvl="1" indent="0">
              <a:buNone/>
            </a:pPr>
            <a:r>
              <a:rPr lang="en-US" dirty="0" smtClean="0"/>
              <a:t>Public Puppy(String </a:t>
            </a:r>
            <a:r>
              <a:rPr lang="en-US" dirty="0"/>
              <a:t>name){</a:t>
            </a:r>
          </a:p>
          <a:p>
            <a:pPr marL="274320" lvl="1" indent="0">
              <a:buNone/>
            </a:pPr>
            <a:r>
              <a:rPr lang="en-US" dirty="0"/>
              <a:t>// This constructor has one parameter, name.</a:t>
            </a:r>
          </a:p>
          <a:p>
            <a:pPr marL="274320" lvl="1" indent="0">
              <a:buNone/>
            </a:pP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91267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Creating an </a:t>
            </a:r>
            <a:r>
              <a:rPr lang="en-GB" b="1" dirty="0" smtClean="0"/>
              <a:t>Object</a:t>
            </a:r>
            <a:endParaRPr lang="en-US" dirty="0"/>
          </a:p>
        </p:txBody>
      </p:sp>
      <p:sp>
        <p:nvSpPr>
          <p:cNvPr id="3" name="Content Placeholder 2"/>
          <p:cNvSpPr>
            <a:spLocks noGrp="1"/>
          </p:cNvSpPr>
          <p:nvPr>
            <p:ph idx="1"/>
          </p:nvPr>
        </p:nvSpPr>
        <p:spPr/>
        <p:txBody>
          <a:bodyPr>
            <a:normAutofit/>
          </a:bodyPr>
          <a:lstStyle/>
          <a:p>
            <a:r>
              <a:rPr lang="en-GB" dirty="0"/>
              <a:t>As mentioned previously, a class provides the blueprints for objects. </a:t>
            </a:r>
            <a:endParaRPr lang="en-GB" dirty="0" smtClean="0"/>
          </a:p>
          <a:p>
            <a:r>
              <a:rPr lang="en-GB" dirty="0" smtClean="0"/>
              <a:t>So </a:t>
            </a:r>
            <a:r>
              <a:rPr lang="en-GB" dirty="0"/>
              <a:t>basically, an object is created from a class. </a:t>
            </a:r>
            <a:endParaRPr lang="en-GB" dirty="0" smtClean="0"/>
          </a:p>
          <a:p>
            <a:r>
              <a:rPr lang="en-GB" dirty="0" smtClean="0"/>
              <a:t>In </a:t>
            </a:r>
            <a:r>
              <a:rPr lang="en-GB" dirty="0"/>
              <a:t>Java, the new keyword is used to create new objects</a:t>
            </a:r>
            <a:r>
              <a:rPr lang="en-GB" dirty="0" smtClean="0"/>
              <a:t>.</a:t>
            </a:r>
          </a:p>
          <a:p>
            <a:r>
              <a:rPr lang="en-GB" dirty="0" smtClean="0"/>
              <a:t>There </a:t>
            </a:r>
            <a:r>
              <a:rPr lang="en-GB" dirty="0"/>
              <a:t>are three steps when creating an object from a class −</a:t>
            </a:r>
            <a:endParaRPr lang="en-US" dirty="0"/>
          </a:p>
          <a:p>
            <a:pPr lvl="0"/>
            <a:r>
              <a:rPr lang="en-GB" b="1" dirty="0"/>
              <a:t>Declaration</a:t>
            </a:r>
            <a:r>
              <a:rPr lang="en-GB" dirty="0"/>
              <a:t> − A variable declaration with a variable name with an object type.</a:t>
            </a:r>
            <a:endParaRPr lang="en-US" dirty="0"/>
          </a:p>
          <a:p>
            <a:pPr lvl="0"/>
            <a:r>
              <a:rPr lang="en-GB" b="1" dirty="0"/>
              <a:t>Instantiation</a:t>
            </a:r>
            <a:r>
              <a:rPr lang="en-GB" dirty="0"/>
              <a:t> − The 'new' keyword is used to create the object.</a:t>
            </a:r>
            <a:endParaRPr lang="en-US" dirty="0"/>
          </a:p>
          <a:p>
            <a:pPr lvl="0"/>
            <a:r>
              <a:rPr lang="en-GB" b="1" dirty="0"/>
              <a:t>Initialization</a:t>
            </a:r>
            <a:r>
              <a:rPr lang="en-GB" dirty="0"/>
              <a:t> − The 'new' keyword is followed by a call to a constructor. This call initializes the new object.</a:t>
            </a:r>
            <a:endParaRPr lang="en-US" dirty="0"/>
          </a:p>
          <a:p>
            <a:endParaRPr lang="en-US" dirty="0"/>
          </a:p>
        </p:txBody>
      </p:sp>
    </p:spTree>
    <p:extLst>
      <p:ext uri="{BB962C8B-B14F-4D97-AF65-F5344CB8AC3E}">
        <p14:creationId xmlns:p14="http://schemas.microsoft.com/office/powerpoint/2010/main" val="2676798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Following is an example of creating an </a:t>
            </a:r>
            <a:r>
              <a:rPr lang="en-GB" dirty="0" smtClean="0"/>
              <a:t>object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Public class Puppy</a:t>
            </a:r>
            <a:r>
              <a:rPr lang="en-US" dirty="0"/>
              <a:t>{</a:t>
            </a:r>
          </a:p>
          <a:p>
            <a:pPr marL="274320" lvl="1" indent="0">
              <a:buNone/>
            </a:pPr>
            <a:r>
              <a:rPr lang="en-US" dirty="0" smtClean="0"/>
              <a:t>Public Puppy(String </a:t>
            </a:r>
            <a:r>
              <a:rPr lang="en-US" dirty="0"/>
              <a:t>name){</a:t>
            </a:r>
          </a:p>
          <a:p>
            <a:pPr marL="274320" lvl="1" indent="0">
              <a:buNone/>
            </a:pPr>
            <a:r>
              <a:rPr lang="en-US" dirty="0" smtClean="0"/>
              <a:t>	// </a:t>
            </a:r>
            <a:r>
              <a:rPr lang="en-US" dirty="0"/>
              <a:t>This constructor has one parameter, name.</a:t>
            </a:r>
          </a:p>
          <a:p>
            <a:pPr marL="274320" lvl="1" indent="0">
              <a:buNone/>
            </a:pPr>
            <a:r>
              <a:rPr lang="en-US" dirty="0" smtClean="0"/>
              <a:t>	System.out.println</a:t>
            </a:r>
            <a:r>
              <a:rPr lang="en-US" dirty="0"/>
              <a:t>("Passed Name is :"+ name );</a:t>
            </a:r>
          </a:p>
          <a:p>
            <a:pPr marL="274320" lvl="1" indent="0">
              <a:buNone/>
            </a:pPr>
            <a:r>
              <a:rPr lang="en-US" dirty="0"/>
              <a:t>}</a:t>
            </a:r>
          </a:p>
          <a:p>
            <a:pPr marL="274320" lvl="1" indent="0">
              <a:buNone/>
            </a:pPr>
            <a:endParaRPr lang="en-US" dirty="0"/>
          </a:p>
          <a:p>
            <a:pPr marL="274320" lvl="1" indent="0">
              <a:buNone/>
            </a:pPr>
            <a:r>
              <a:rPr lang="en-US" dirty="0" smtClean="0"/>
              <a:t>Public static void </a:t>
            </a:r>
            <a:r>
              <a:rPr lang="en-US" dirty="0"/>
              <a:t>main(String[]</a:t>
            </a:r>
            <a:r>
              <a:rPr lang="en-US" dirty="0" err="1"/>
              <a:t>args</a:t>
            </a:r>
            <a:r>
              <a:rPr lang="en-US" dirty="0"/>
              <a:t>){</a:t>
            </a:r>
          </a:p>
          <a:p>
            <a:pPr marL="274320" lvl="1" indent="0">
              <a:buNone/>
            </a:pPr>
            <a:r>
              <a:rPr lang="en-US" dirty="0" smtClean="0"/>
              <a:t>	// </a:t>
            </a:r>
            <a:r>
              <a:rPr lang="en-US" dirty="0"/>
              <a:t>Following statement would create an object </a:t>
            </a:r>
            <a:r>
              <a:rPr lang="en-US" dirty="0" err="1"/>
              <a:t>myPuppy</a:t>
            </a:r>
            <a:endParaRPr lang="en-US" dirty="0"/>
          </a:p>
          <a:p>
            <a:pPr marL="274320" lvl="1" indent="0">
              <a:buNone/>
            </a:pPr>
            <a:r>
              <a:rPr lang="en-US" dirty="0" smtClean="0"/>
              <a:t>	Puppy </a:t>
            </a:r>
            <a:r>
              <a:rPr lang="en-US" dirty="0" err="1"/>
              <a:t>myPuppy</a:t>
            </a:r>
            <a:r>
              <a:rPr lang="en-US" dirty="0"/>
              <a:t> =</a:t>
            </a:r>
            <a:r>
              <a:rPr lang="en-US" dirty="0" smtClean="0"/>
              <a:t>new Puppy</a:t>
            </a:r>
            <a:r>
              <a:rPr lang="en-US" dirty="0"/>
              <a:t>("tommy");</a:t>
            </a:r>
          </a:p>
          <a:p>
            <a:pPr marL="274320" lvl="1" indent="0">
              <a:buNone/>
            </a:pP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251722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Accessing Instance Variables and </a:t>
            </a:r>
            <a:r>
              <a:rPr lang="en-GB" b="1" dirty="0" smtClean="0"/>
              <a:t>Methods</a:t>
            </a:r>
            <a:endParaRPr lang="en-US" dirty="0"/>
          </a:p>
        </p:txBody>
      </p:sp>
      <p:sp>
        <p:nvSpPr>
          <p:cNvPr id="3" name="Content Placeholder 2"/>
          <p:cNvSpPr>
            <a:spLocks noGrp="1"/>
          </p:cNvSpPr>
          <p:nvPr>
            <p:ph idx="1"/>
          </p:nvPr>
        </p:nvSpPr>
        <p:spPr/>
        <p:txBody>
          <a:bodyPr>
            <a:normAutofit fontScale="92500" lnSpcReduction="20000"/>
          </a:bodyPr>
          <a:lstStyle/>
          <a:p>
            <a:r>
              <a:rPr lang="en-GB" dirty="0"/>
              <a:t>Instance variables and methods are accessed via created objects. </a:t>
            </a:r>
            <a:endParaRPr lang="en-GB" dirty="0" smtClean="0"/>
          </a:p>
          <a:p>
            <a:r>
              <a:rPr lang="en-GB" dirty="0" smtClean="0"/>
              <a:t>To </a:t>
            </a:r>
            <a:r>
              <a:rPr lang="en-GB" dirty="0"/>
              <a:t>access an instance variable, following is the fully qualified path </a:t>
            </a:r>
            <a:r>
              <a:rPr lang="en-GB" dirty="0" smtClean="0"/>
              <a:t>−</a:t>
            </a:r>
          </a:p>
          <a:p>
            <a:endParaRPr lang="en-GB" dirty="0"/>
          </a:p>
          <a:p>
            <a:r>
              <a:rPr lang="en-US" dirty="0"/>
              <a:t>/* First create an object */</a:t>
            </a:r>
          </a:p>
          <a:p>
            <a:r>
              <a:rPr lang="en-US" dirty="0" err="1"/>
              <a:t>ObjectReference</a:t>
            </a:r>
            <a:r>
              <a:rPr lang="en-US" dirty="0"/>
              <a:t> = new Constructor();</a:t>
            </a:r>
          </a:p>
          <a:p>
            <a:endParaRPr lang="en-US" dirty="0"/>
          </a:p>
          <a:p>
            <a:r>
              <a:rPr lang="en-US" dirty="0"/>
              <a:t>/* Now call a variable as follows */</a:t>
            </a:r>
          </a:p>
          <a:p>
            <a:r>
              <a:rPr lang="en-US" dirty="0" err="1"/>
              <a:t>ObjectReference.variableName</a:t>
            </a:r>
            <a:r>
              <a:rPr lang="en-US" dirty="0"/>
              <a:t>;</a:t>
            </a:r>
          </a:p>
          <a:p>
            <a:endParaRPr lang="en-US" dirty="0"/>
          </a:p>
          <a:p>
            <a:r>
              <a:rPr lang="en-US" dirty="0"/>
              <a:t>/* Now you can call a class method as follows */</a:t>
            </a:r>
          </a:p>
          <a:p>
            <a:r>
              <a:rPr lang="en-US" dirty="0" err="1"/>
              <a:t>ObjectReference.MethodName</a:t>
            </a:r>
            <a:r>
              <a:rPr lang="en-US" dirty="0"/>
              <a:t>();</a:t>
            </a:r>
          </a:p>
          <a:p>
            <a:endParaRPr lang="en-US" dirty="0"/>
          </a:p>
          <a:p>
            <a:endParaRPr lang="en-US" dirty="0"/>
          </a:p>
        </p:txBody>
      </p:sp>
    </p:spTree>
    <p:extLst>
      <p:ext uri="{BB962C8B-B14F-4D97-AF65-F5344CB8AC3E}">
        <p14:creationId xmlns:p14="http://schemas.microsoft.com/office/powerpoint/2010/main" val="211212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 of Unit</a:t>
            </a:r>
            <a:endParaRPr lang="en-US" dirty="0"/>
          </a:p>
        </p:txBody>
      </p:sp>
      <p:sp>
        <p:nvSpPr>
          <p:cNvPr id="3" name="Content Placeholder 2"/>
          <p:cNvSpPr>
            <a:spLocks noGrp="1"/>
          </p:cNvSpPr>
          <p:nvPr>
            <p:ph idx="1"/>
          </p:nvPr>
        </p:nvSpPr>
        <p:spPr>
          <a:xfrm>
            <a:off x="228600" y="1600200"/>
            <a:ext cx="8229600" cy="4873752"/>
          </a:xfrm>
        </p:spPr>
        <p:txBody>
          <a:bodyPr>
            <a:normAutofit/>
          </a:bodyPr>
          <a:lstStyle/>
          <a:p>
            <a:r>
              <a:rPr lang="en-GB" sz="2800" dirty="0"/>
              <a:t>Object-oriented programming (OOP) </a:t>
            </a:r>
            <a:r>
              <a:rPr lang="en-GB" sz="2800" dirty="0" smtClean="0"/>
              <a:t>is </a:t>
            </a:r>
            <a:r>
              <a:rPr lang="en-GB" sz="2800" dirty="0"/>
              <a:t>one of the bigger programming buzzwords of recent years, and you can spend years learning all about object-oriented programming methodologies and how they can make your life easier than The Old Way of programming. </a:t>
            </a:r>
            <a:endParaRPr lang="en-GB" sz="2800" dirty="0" smtClean="0"/>
          </a:p>
          <a:p>
            <a:r>
              <a:rPr lang="en-GB" sz="2800" dirty="0" smtClean="0"/>
              <a:t>It </a:t>
            </a:r>
            <a:r>
              <a:rPr lang="en-GB" sz="2800" dirty="0"/>
              <a:t>all comes down to organizing your programs in ways that echo how things are put together in the real world.</a:t>
            </a:r>
            <a:endParaRPr lang="en-US" sz="2800" dirty="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This example explains how to access instance variables and methods of a class.</a:t>
            </a:r>
            <a:endParaRPr lang="en-US" dirty="0"/>
          </a:p>
          <a:p>
            <a:pPr marL="0" indent="0">
              <a:buNone/>
            </a:pPr>
            <a:r>
              <a:rPr lang="en-US" dirty="0" smtClean="0"/>
              <a:t>Public class Puppy</a:t>
            </a:r>
            <a:r>
              <a:rPr lang="en-US" dirty="0"/>
              <a:t>{</a:t>
            </a:r>
          </a:p>
          <a:p>
            <a:pPr marL="274320" lvl="1" indent="0">
              <a:buNone/>
            </a:pPr>
            <a:r>
              <a:rPr lang="en-US" dirty="0"/>
              <a:t>int </a:t>
            </a:r>
            <a:r>
              <a:rPr lang="en-US" dirty="0" err="1"/>
              <a:t>puppyAge</a:t>
            </a:r>
            <a:r>
              <a:rPr lang="en-US" dirty="0" smtClean="0"/>
              <a:t>;</a:t>
            </a:r>
            <a:endParaRPr lang="en-US" dirty="0"/>
          </a:p>
          <a:p>
            <a:pPr marL="274320" lvl="1" indent="0">
              <a:buNone/>
            </a:pPr>
            <a:r>
              <a:rPr lang="en-US" dirty="0" smtClean="0"/>
              <a:t>Public Puppy(String </a:t>
            </a:r>
            <a:r>
              <a:rPr lang="en-US" dirty="0"/>
              <a:t>name){</a:t>
            </a:r>
          </a:p>
          <a:p>
            <a:pPr marL="274320" lvl="1" indent="0">
              <a:buNone/>
            </a:pPr>
            <a:r>
              <a:rPr lang="en-US" dirty="0" smtClean="0"/>
              <a:t>	// </a:t>
            </a:r>
            <a:r>
              <a:rPr lang="en-US" dirty="0"/>
              <a:t>This constructor has one parameter, name.</a:t>
            </a:r>
          </a:p>
          <a:p>
            <a:pPr marL="274320" lvl="1" indent="0">
              <a:buNone/>
            </a:pPr>
            <a:r>
              <a:rPr lang="en-US" dirty="0" smtClean="0"/>
              <a:t>	System.out.println</a:t>
            </a:r>
            <a:r>
              <a:rPr lang="en-US" dirty="0"/>
              <a:t>("Name chosen is :"+ name );</a:t>
            </a:r>
          </a:p>
          <a:p>
            <a:pPr marL="274320" lvl="1" indent="0">
              <a:buNone/>
            </a:pPr>
            <a:r>
              <a:rPr lang="en-US" dirty="0" smtClean="0"/>
              <a:t>}</a:t>
            </a:r>
            <a:endParaRPr lang="en-US" dirty="0"/>
          </a:p>
          <a:p>
            <a:pPr marL="274320" lvl="1" indent="0">
              <a:buNone/>
            </a:pPr>
            <a:r>
              <a:rPr lang="en-US" dirty="0" smtClean="0"/>
              <a:t>Public void </a:t>
            </a:r>
            <a:r>
              <a:rPr lang="en-US" dirty="0" err="1" smtClean="0"/>
              <a:t>setAge</a:t>
            </a:r>
            <a:r>
              <a:rPr lang="en-US" dirty="0" smtClean="0"/>
              <a:t> (</a:t>
            </a:r>
            <a:r>
              <a:rPr lang="en-US" dirty="0" err="1"/>
              <a:t>int</a:t>
            </a:r>
            <a:r>
              <a:rPr lang="en-US" dirty="0"/>
              <a:t> age ){</a:t>
            </a:r>
          </a:p>
          <a:p>
            <a:pPr marL="274320" lvl="1" indent="0">
              <a:buNone/>
            </a:pPr>
            <a:r>
              <a:rPr lang="en-US" dirty="0"/>
              <a:t>      </a:t>
            </a:r>
            <a:r>
              <a:rPr lang="en-US" dirty="0" err="1"/>
              <a:t>puppyAge</a:t>
            </a:r>
            <a:r>
              <a:rPr lang="en-US" dirty="0"/>
              <a:t> = age;</a:t>
            </a:r>
          </a:p>
          <a:p>
            <a:pPr marL="274320" lvl="1" indent="0">
              <a:buNone/>
            </a:pPr>
            <a:r>
              <a:rPr lang="en-US" dirty="0" smtClean="0"/>
              <a:t>}</a:t>
            </a:r>
            <a:endParaRPr lang="en-US" dirty="0"/>
          </a:p>
          <a:p>
            <a:pPr marL="274320" lvl="1" indent="0">
              <a:buNone/>
            </a:pPr>
            <a:r>
              <a:rPr lang="en-US" dirty="0" smtClean="0"/>
              <a:t>Public </a:t>
            </a:r>
            <a:r>
              <a:rPr lang="en-US" dirty="0" err="1" smtClean="0"/>
              <a:t>int</a:t>
            </a:r>
            <a:r>
              <a:rPr lang="en-US" dirty="0" smtClean="0"/>
              <a:t> </a:t>
            </a:r>
            <a:r>
              <a:rPr lang="en-US" dirty="0" err="1"/>
              <a:t>getAge</a:t>
            </a:r>
            <a:r>
              <a:rPr lang="en-US" dirty="0"/>
              <a:t>(){</a:t>
            </a:r>
          </a:p>
          <a:p>
            <a:pPr marL="274320" lvl="1" indent="0">
              <a:buNone/>
            </a:pPr>
            <a:r>
              <a:rPr lang="en-US" dirty="0" smtClean="0"/>
              <a:t>	System.out.println</a:t>
            </a:r>
            <a:r>
              <a:rPr lang="en-US" dirty="0"/>
              <a:t>("Puppy's age is :"+ </a:t>
            </a:r>
            <a:r>
              <a:rPr lang="en-US" dirty="0" err="1"/>
              <a:t>puppyAge</a:t>
            </a:r>
            <a:r>
              <a:rPr lang="en-US" dirty="0"/>
              <a:t> );</a:t>
            </a:r>
          </a:p>
          <a:p>
            <a:pPr marL="274320" lvl="1" indent="0">
              <a:buNone/>
            </a:pPr>
            <a:r>
              <a:rPr lang="en-US" dirty="0" smtClean="0"/>
              <a:t>	return </a:t>
            </a:r>
            <a:r>
              <a:rPr lang="en-US" dirty="0" err="1"/>
              <a:t>puppyAge</a:t>
            </a:r>
            <a:r>
              <a:rPr lang="en-US" dirty="0"/>
              <a:t>;</a:t>
            </a:r>
          </a:p>
          <a:p>
            <a:pPr marL="274320" lvl="1" indent="0">
              <a:buNone/>
            </a:pPr>
            <a:r>
              <a:rPr lang="en-US" dirty="0" smtClean="0"/>
              <a:t>}</a:t>
            </a:r>
            <a:endParaRPr lang="en-US" dirty="0"/>
          </a:p>
          <a:p>
            <a:pPr marL="274320" lvl="1" indent="0">
              <a:buNone/>
            </a:pPr>
            <a:r>
              <a:rPr lang="en-US" dirty="0" smtClean="0"/>
              <a:t>Public static void </a:t>
            </a:r>
            <a:r>
              <a:rPr lang="en-US" dirty="0"/>
              <a:t>main(String[]</a:t>
            </a:r>
            <a:r>
              <a:rPr lang="en-US" dirty="0" err="1"/>
              <a:t>args</a:t>
            </a:r>
            <a:r>
              <a:rPr lang="en-US" dirty="0"/>
              <a:t>){</a:t>
            </a:r>
          </a:p>
          <a:p>
            <a:endParaRPr lang="en-US" dirty="0"/>
          </a:p>
        </p:txBody>
      </p:sp>
    </p:spTree>
    <p:extLst>
      <p:ext uri="{BB962C8B-B14F-4D97-AF65-F5344CB8AC3E}">
        <p14:creationId xmlns:p14="http://schemas.microsoft.com/office/powerpoint/2010/main" val="420765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600200"/>
            <a:ext cx="8001000" cy="4873752"/>
          </a:xfrm>
        </p:spPr>
        <p:txBody>
          <a:bodyPr>
            <a:normAutofit fontScale="92500" lnSpcReduction="20000"/>
          </a:bodyPr>
          <a:lstStyle/>
          <a:p>
            <a:r>
              <a:rPr lang="en-US" dirty="0"/>
              <a:t>/* Object creation */</a:t>
            </a:r>
          </a:p>
          <a:p>
            <a:r>
              <a:rPr lang="en-US" dirty="0"/>
              <a:t>Puppy </a:t>
            </a:r>
            <a:r>
              <a:rPr lang="en-US" dirty="0" err="1"/>
              <a:t>myPuppy</a:t>
            </a:r>
            <a:r>
              <a:rPr lang="en-US" dirty="0"/>
              <a:t> =</a:t>
            </a:r>
            <a:r>
              <a:rPr lang="en-US" dirty="0" smtClean="0"/>
              <a:t>new Puppy</a:t>
            </a:r>
            <a:r>
              <a:rPr lang="en-US" dirty="0"/>
              <a:t>("tommy");</a:t>
            </a:r>
          </a:p>
          <a:p>
            <a:endParaRPr lang="en-US" dirty="0"/>
          </a:p>
          <a:p>
            <a:r>
              <a:rPr lang="en-US" dirty="0"/>
              <a:t>/* Call class method to set puppy's age */</a:t>
            </a:r>
          </a:p>
          <a:p>
            <a:r>
              <a:rPr lang="en-US" dirty="0"/>
              <a:t>      </a:t>
            </a:r>
            <a:r>
              <a:rPr lang="en-US" dirty="0" err="1"/>
              <a:t>myPuppy.setAge</a:t>
            </a:r>
            <a:r>
              <a:rPr lang="en-US" dirty="0"/>
              <a:t>(2);</a:t>
            </a:r>
          </a:p>
          <a:p>
            <a:endParaRPr lang="en-US" dirty="0"/>
          </a:p>
          <a:p>
            <a:r>
              <a:rPr lang="en-US" dirty="0"/>
              <a:t>/* Call another class method to get puppy's age */</a:t>
            </a:r>
          </a:p>
          <a:p>
            <a:r>
              <a:rPr lang="en-US" dirty="0"/>
              <a:t>      </a:t>
            </a:r>
            <a:r>
              <a:rPr lang="en-US" dirty="0" err="1"/>
              <a:t>myPuppy.getAge</a:t>
            </a:r>
            <a:r>
              <a:rPr lang="en-US" dirty="0"/>
              <a:t>();</a:t>
            </a:r>
          </a:p>
          <a:p>
            <a:endParaRPr lang="en-US" dirty="0"/>
          </a:p>
          <a:p>
            <a:r>
              <a:rPr lang="en-US" dirty="0"/>
              <a:t>/* You can access instance variable as follows as well */</a:t>
            </a:r>
          </a:p>
          <a:p>
            <a:r>
              <a:rPr lang="en-US" dirty="0" err="1"/>
              <a:t>System.out.println</a:t>
            </a:r>
            <a:r>
              <a:rPr lang="en-US" dirty="0"/>
              <a:t>("Variable Value :"+ </a:t>
            </a:r>
            <a:r>
              <a:rPr lang="en-US" dirty="0" err="1"/>
              <a:t>myPuppy.puppyAge</a:t>
            </a:r>
            <a:r>
              <a:rPr lang="en-US" dirty="0"/>
              <a:t> );</a:t>
            </a:r>
          </a:p>
          <a:p>
            <a:r>
              <a:rPr lang="en-US" dirty="0"/>
              <a:t>}</a:t>
            </a:r>
          </a:p>
          <a:p>
            <a:r>
              <a:rPr lang="en-US" dirty="0"/>
              <a:t>}</a:t>
            </a:r>
          </a:p>
          <a:p>
            <a:endParaRPr lang="en-US" dirty="0"/>
          </a:p>
        </p:txBody>
      </p:sp>
    </p:spTree>
    <p:extLst>
      <p:ext uri="{BB962C8B-B14F-4D97-AF65-F5344CB8AC3E}">
        <p14:creationId xmlns:p14="http://schemas.microsoft.com/office/powerpoint/2010/main" val="278388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Source File Declaration </a:t>
            </a:r>
            <a:r>
              <a:rPr lang="en-GB" b="1" dirty="0" smtClean="0"/>
              <a:t>Rules</a:t>
            </a:r>
            <a:endParaRPr lang="en-US" dirty="0"/>
          </a:p>
        </p:txBody>
      </p:sp>
      <p:sp>
        <p:nvSpPr>
          <p:cNvPr id="3" name="Content Placeholder 2"/>
          <p:cNvSpPr>
            <a:spLocks noGrp="1"/>
          </p:cNvSpPr>
          <p:nvPr>
            <p:ph idx="1"/>
          </p:nvPr>
        </p:nvSpPr>
        <p:spPr/>
        <p:txBody>
          <a:bodyPr/>
          <a:lstStyle/>
          <a:p>
            <a:r>
              <a:rPr lang="en-GB" dirty="0"/>
              <a:t>As the last part of this section, let's now look into the source file declaration rules. </a:t>
            </a:r>
            <a:endParaRPr lang="en-GB" dirty="0" smtClean="0"/>
          </a:p>
          <a:p>
            <a:r>
              <a:rPr lang="en-GB" dirty="0" smtClean="0"/>
              <a:t>These </a:t>
            </a:r>
            <a:r>
              <a:rPr lang="en-GB" dirty="0"/>
              <a:t>rules are essential when declaring classes, </a:t>
            </a:r>
            <a:r>
              <a:rPr lang="en-GB" i="1" dirty="0"/>
              <a:t>import</a:t>
            </a:r>
            <a:r>
              <a:rPr lang="en-GB" dirty="0"/>
              <a:t> statements and </a:t>
            </a:r>
            <a:r>
              <a:rPr lang="en-GB" i="1" dirty="0"/>
              <a:t>package</a:t>
            </a:r>
            <a:r>
              <a:rPr lang="en-GB" dirty="0"/>
              <a:t> statements in a source file.</a:t>
            </a:r>
            <a:endParaRPr lang="en-US" dirty="0"/>
          </a:p>
          <a:p>
            <a:endParaRPr lang="en-US" dirty="0"/>
          </a:p>
        </p:txBody>
      </p:sp>
    </p:spTree>
    <p:extLst>
      <p:ext uri="{BB962C8B-B14F-4D97-AF65-F5344CB8AC3E}">
        <p14:creationId xmlns:p14="http://schemas.microsoft.com/office/powerpoint/2010/main" val="1065502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fontScale="85000" lnSpcReduction="10000"/>
          </a:bodyPr>
          <a:lstStyle/>
          <a:p>
            <a:pPr lvl="0"/>
            <a:r>
              <a:rPr lang="en-GB" dirty="0"/>
              <a:t>There can be only one public class per source file.</a:t>
            </a:r>
            <a:endParaRPr lang="en-US" dirty="0"/>
          </a:p>
          <a:p>
            <a:pPr lvl="0"/>
            <a:r>
              <a:rPr lang="en-GB" dirty="0"/>
              <a:t>A source file can have multiple non-public classes.</a:t>
            </a:r>
            <a:endParaRPr lang="en-US" dirty="0"/>
          </a:p>
          <a:p>
            <a:pPr lvl="0"/>
            <a:r>
              <a:rPr lang="en-GB" dirty="0"/>
              <a:t>The public class name should be the name of the source file as well which should be appended by </a:t>
            </a:r>
            <a:r>
              <a:rPr lang="en-GB" b="1" dirty="0"/>
              <a:t>.java</a:t>
            </a:r>
            <a:r>
              <a:rPr lang="en-GB" dirty="0"/>
              <a:t> at the end. For example: the class name is </a:t>
            </a:r>
            <a:r>
              <a:rPr lang="en-GB" i="1" dirty="0"/>
              <a:t>public class Employee</a:t>
            </a:r>
            <a:r>
              <a:rPr lang="en-GB" dirty="0"/>
              <a:t> then the source file should be as Employee.java.</a:t>
            </a:r>
            <a:endParaRPr lang="en-US" dirty="0"/>
          </a:p>
          <a:p>
            <a:pPr lvl="0"/>
            <a:r>
              <a:rPr lang="en-GB" dirty="0"/>
              <a:t>If the class is defined inside a package, then the package statement should be the first statement in the source file.</a:t>
            </a:r>
            <a:endParaRPr lang="en-US" dirty="0"/>
          </a:p>
          <a:p>
            <a:pPr lvl="0"/>
            <a:r>
              <a:rPr lang="en-GB" dirty="0"/>
              <a:t>If import statements are present, then they must be written between the package statement and the class declaration. If there are no package statements, then the import statement should be the first line in the source file.</a:t>
            </a:r>
            <a:endParaRPr lang="en-US" dirty="0"/>
          </a:p>
          <a:p>
            <a:pPr lvl="0"/>
            <a:r>
              <a:rPr lang="en-GB" dirty="0"/>
              <a:t>Import and package statements will imply to all the classes present in the source file. It is not possible to declare different import and/or package statements to different classes in the source file.</a:t>
            </a:r>
            <a:endParaRPr lang="en-US" dirty="0"/>
          </a:p>
        </p:txBody>
      </p:sp>
    </p:spTree>
    <p:extLst>
      <p:ext uri="{BB962C8B-B14F-4D97-AF65-F5344CB8AC3E}">
        <p14:creationId xmlns:p14="http://schemas.microsoft.com/office/powerpoint/2010/main" val="398836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NAMING CONVENTONS</a:t>
            </a:r>
            <a:endParaRPr lang="en-GB" dirty="0"/>
          </a:p>
        </p:txBody>
      </p:sp>
      <p:sp>
        <p:nvSpPr>
          <p:cNvPr id="3" name="Content Placeholder 2"/>
          <p:cNvSpPr>
            <a:spLocks noGrp="1"/>
          </p:cNvSpPr>
          <p:nvPr>
            <p:ph idx="1"/>
          </p:nvPr>
        </p:nvSpPr>
        <p:spPr/>
        <p:txBody>
          <a:bodyPr/>
          <a:lstStyle/>
          <a:p>
            <a:r>
              <a:rPr lang="en-GB" dirty="0"/>
              <a:t>Java naming convention is a rule to follow as you decide what to name your identifiers such as class, package, variable, constant, method, etc</a:t>
            </a:r>
            <a:r>
              <a:rPr lang="en-GB" dirty="0" smtClean="0"/>
              <a:t>.</a:t>
            </a:r>
          </a:p>
          <a:p>
            <a:r>
              <a:rPr lang="en-GB" dirty="0"/>
              <a:t>All the classes, interfaces, packages, methods and fields of Java programming language are given according to the Java naming convention. If you fail to follow these conventions, it may generate confusion or erroneous code.</a:t>
            </a:r>
          </a:p>
        </p:txBody>
      </p:sp>
    </p:spTree>
    <p:extLst>
      <p:ext uri="{BB962C8B-B14F-4D97-AF65-F5344CB8AC3E}">
        <p14:creationId xmlns:p14="http://schemas.microsoft.com/office/powerpoint/2010/main" val="3557361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 of naming conventions in java</a:t>
            </a:r>
          </a:p>
        </p:txBody>
      </p:sp>
      <p:sp>
        <p:nvSpPr>
          <p:cNvPr id="3" name="Content Placeholder 2"/>
          <p:cNvSpPr>
            <a:spLocks noGrp="1"/>
          </p:cNvSpPr>
          <p:nvPr>
            <p:ph idx="1"/>
          </p:nvPr>
        </p:nvSpPr>
        <p:spPr/>
        <p:txBody>
          <a:bodyPr/>
          <a:lstStyle/>
          <a:p>
            <a:r>
              <a:rPr lang="en-GB" dirty="0"/>
              <a:t>By using standard Java naming conventions, you make your code easier to read for yourself and other programmers. Readability of Java program is very important. It indicates that less time is spent to figure out what the code does</a:t>
            </a:r>
            <a:r>
              <a:rPr lang="en-GB" dirty="0" smtClean="0"/>
              <a:t>.</a:t>
            </a:r>
            <a:endParaRPr lang="en-GB" dirty="0"/>
          </a:p>
          <a:p>
            <a:r>
              <a:rPr lang="en-GB" dirty="0"/>
              <a:t>The following are the key rules that must be followed by every identifier</a:t>
            </a:r>
            <a:r>
              <a:rPr lang="en-GB" dirty="0" smtClean="0"/>
              <a:t>:</a:t>
            </a:r>
            <a:endParaRPr lang="en-GB" dirty="0"/>
          </a:p>
          <a:p>
            <a:pPr lvl="1"/>
            <a:r>
              <a:rPr lang="en-GB" dirty="0"/>
              <a:t>The name must not contain any white spaces.</a:t>
            </a:r>
          </a:p>
          <a:p>
            <a:pPr lvl="1"/>
            <a:r>
              <a:rPr lang="en-GB" dirty="0"/>
              <a:t>The name should not start with special characters like &amp; (ampersand), $ (dollar), _ (underscore).</a:t>
            </a:r>
          </a:p>
        </p:txBody>
      </p:sp>
    </p:spTree>
    <p:extLst>
      <p:ext uri="{BB962C8B-B14F-4D97-AF65-F5344CB8AC3E}">
        <p14:creationId xmlns:p14="http://schemas.microsoft.com/office/powerpoint/2010/main" val="300140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a:t>
            </a:r>
          </a:p>
        </p:txBody>
      </p:sp>
      <p:sp>
        <p:nvSpPr>
          <p:cNvPr id="3" name="Content Placeholder 2"/>
          <p:cNvSpPr>
            <a:spLocks noGrp="1"/>
          </p:cNvSpPr>
          <p:nvPr>
            <p:ph idx="1"/>
          </p:nvPr>
        </p:nvSpPr>
        <p:spPr/>
        <p:txBody>
          <a:bodyPr/>
          <a:lstStyle/>
          <a:p>
            <a:r>
              <a:rPr lang="en-GB" dirty="0"/>
              <a:t>It should start with the uppercase letter.</a:t>
            </a:r>
          </a:p>
          <a:p>
            <a:r>
              <a:rPr lang="en-GB" dirty="0"/>
              <a:t>It should be a noun such as </a:t>
            </a:r>
            <a:r>
              <a:rPr lang="en-GB" dirty="0" err="1"/>
              <a:t>Color</a:t>
            </a:r>
            <a:r>
              <a:rPr lang="en-GB" dirty="0"/>
              <a:t>, Button, System, Thread, etc.</a:t>
            </a:r>
          </a:p>
          <a:p>
            <a:r>
              <a:rPr lang="en-GB" dirty="0"/>
              <a:t>Use appropriate words, instead of acronyms</a:t>
            </a:r>
            <a:r>
              <a:rPr lang="en-GB" dirty="0" smtClean="0"/>
              <a:t>.</a:t>
            </a:r>
          </a:p>
        </p:txBody>
      </p:sp>
      <p:sp>
        <p:nvSpPr>
          <p:cNvPr id="4" name="Rectangle 3"/>
          <p:cNvSpPr/>
          <p:nvPr/>
        </p:nvSpPr>
        <p:spPr>
          <a:xfrm>
            <a:off x="914400" y="4038600"/>
            <a:ext cx="7391400" cy="16764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GB" b="1" dirty="0"/>
              <a:t>public</a:t>
            </a:r>
            <a:r>
              <a:rPr lang="en-GB" dirty="0"/>
              <a:t> </a:t>
            </a:r>
            <a:r>
              <a:rPr lang="en-GB" b="1" dirty="0"/>
              <a:t>class</a:t>
            </a:r>
            <a:r>
              <a:rPr lang="en-GB" dirty="0"/>
              <a:t> Employee  </a:t>
            </a:r>
          </a:p>
          <a:p>
            <a:r>
              <a:rPr lang="en-GB" dirty="0"/>
              <a:t>{  </a:t>
            </a:r>
          </a:p>
          <a:p>
            <a:r>
              <a:rPr lang="en-GB" dirty="0"/>
              <a:t>//code snippet  </a:t>
            </a:r>
          </a:p>
          <a:p>
            <a:r>
              <a:rPr lang="en-GB" dirty="0"/>
              <a:t>}</a:t>
            </a:r>
          </a:p>
          <a:p>
            <a:pPr algn="ctr"/>
            <a:endParaRPr lang="en-GB" dirty="0"/>
          </a:p>
        </p:txBody>
      </p:sp>
    </p:spTree>
    <p:extLst>
      <p:ext uri="{BB962C8B-B14F-4D97-AF65-F5344CB8AC3E}">
        <p14:creationId xmlns:p14="http://schemas.microsoft.com/office/powerpoint/2010/main" val="360383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Interface</a:t>
            </a:r>
          </a:p>
        </p:txBody>
      </p:sp>
      <p:sp>
        <p:nvSpPr>
          <p:cNvPr id="3" name="Content Placeholder 2"/>
          <p:cNvSpPr>
            <a:spLocks noGrp="1"/>
          </p:cNvSpPr>
          <p:nvPr>
            <p:ph idx="1"/>
          </p:nvPr>
        </p:nvSpPr>
        <p:spPr/>
        <p:txBody>
          <a:bodyPr/>
          <a:lstStyle/>
          <a:p>
            <a:r>
              <a:rPr lang="en-GB" dirty="0"/>
              <a:t>It should start with the uppercase letter.</a:t>
            </a:r>
          </a:p>
          <a:p>
            <a:r>
              <a:rPr lang="en-GB" dirty="0"/>
              <a:t>It should be an adjective such as Runnable, Remote, </a:t>
            </a:r>
            <a:r>
              <a:rPr lang="en-GB" dirty="0" err="1"/>
              <a:t>ActionListener</a:t>
            </a:r>
            <a:r>
              <a:rPr lang="en-GB" dirty="0"/>
              <a:t>.</a:t>
            </a:r>
          </a:p>
          <a:p>
            <a:r>
              <a:rPr lang="en-GB" dirty="0"/>
              <a:t>Use appropriate words, instead of acronyms.</a:t>
            </a:r>
          </a:p>
        </p:txBody>
      </p:sp>
      <p:sp>
        <p:nvSpPr>
          <p:cNvPr id="4" name="Rectangle 3"/>
          <p:cNvSpPr/>
          <p:nvPr/>
        </p:nvSpPr>
        <p:spPr>
          <a:xfrm>
            <a:off x="914400" y="4038600"/>
            <a:ext cx="7391400" cy="16764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GB" b="1" dirty="0"/>
              <a:t>interface</a:t>
            </a:r>
            <a:r>
              <a:rPr lang="en-GB" dirty="0"/>
              <a:t> Printable  </a:t>
            </a:r>
          </a:p>
          <a:p>
            <a:r>
              <a:rPr lang="en-GB" dirty="0"/>
              <a:t>{  </a:t>
            </a:r>
          </a:p>
          <a:p>
            <a:r>
              <a:rPr lang="en-GB" dirty="0"/>
              <a:t>//code snippet  </a:t>
            </a:r>
          </a:p>
          <a:p>
            <a:r>
              <a:rPr lang="en-GB" dirty="0"/>
              <a:t>}</a:t>
            </a:r>
          </a:p>
          <a:p>
            <a:pPr algn="ctr"/>
            <a:endParaRPr lang="en-GB" dirty="0"/>
          </a:p>
        </p:txBody>
      </p:sp>
    </p:spTree>
    <p:extLst>
      <p:ext uri="{BB962C8B-B14F-4D97-AF65-F5344CB8AC3E}">
        <p14:creationId xmlns:p14="http://schemas.microsoft.com/office/powerpoint/2010/main" val="332007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br>
              <a:rPr lang="en-GB" dirty="0"/>
            </a:br>
            <a:endParaRPr lang="en-GB" dirty="0"/>
          </a:p>
        </p:txBody>
      </p:sp>
      <p:sp>
        <p:nvSpPr>
          <p:cNvPr id="3" name="Content Placeholder 2"/>
          <p:cNvSpPr>
            <a:spLocks noGrp="1"/>
          </p:cNvSpPr>
          <p:nvPr>
            <p:ph idx="1"/>
          </p:nvPr>
        </p:nvSpPr>
        <p:spPr/>
        <p:txBody>
          <a:bodyPr/>
          <a:lstStyle/>
          <a:p>
            <a:r>
              <a:rPr lang="en-GB" dirty="0"/>
              <a:t>It should start with lowercase letter.</a:t>
            </a:r>
          </a:p>
          <a:p>
            <a:r>
              <a:rPr lang="en-GB" dirty="0"/>
              <a:t>It should be a verb such as main(), print(), println().</a:t>
            </a:r>
          </a:p>
          <a:p>
            <a:r>
              <a:rPr lang="en-GB" dirty="0"/>
              <a:t>If the name contains multiple words, start it with a lowercase letter followed by an uppercase letter such as </a:t>
            </a:r>
            <a:r>
              <a:rPr lang="en-GB" dirty="0" err="1"/>
              <a:t>actionPerformed</a:t>
            </a:r>
            <a:r>
              <a:rPr lang="en-GB" dirty="0"/>
              <a:t>().</a:t>
            </a:r>
          </a:p>
        </p:txBody>
      </p:sp>
      <p:sp>
        <p:nvSpPr>
          <p:cNvPr id="4" name="Rectangle 3"/>
          <p:cNvSpPr/>
          <p:nvPr/>
        </p:nvSpPr>
        <p:spPr>
          <a:xfrm>
            <a:off x="914400" y="4038600"/>
            <a:ext cx="7391400" cy="25146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GB" dirty="0"/>
              <a:t> </a:t>
            </a:r>
            <a:r>
              <a:rPr lang="en-GB" b="1" dirty="0"/>
              <a:t>class</a:t>
            </a:r>
            <a:r>
              <a:rPr lang="en-GB" dirty="0"/>
              <a:t> Employee  </a:t>
            </a:r>
          </a:p>
          <a:p>
            <a:r>
              <a:rPr lang="en-GB" dirty="0"/>
              <a:t>{  </a:t>
            </a:r>
          </a:p>
          <a:p>
            <a:r>
              <a:rPr lang="en-GB" dirty="0"/>
              <a:t>//method  </a:t>
            </a:r>
          </a:p>
          <a:p>
            <a:r>
              <a:rPr lang="en-GB" b="1" dirty="0"/>
              <a:t>void</a:t>
            </a:r>
            <a:r>
              <a:rPr lang="en-GB" dirty="0"/>
              <a:t> draw()  </a:t>
            </a:r>
          </a:p>
          <a:p>
            <a:r>
              <a:rPr lang="en-GB" dirty="0"/>
              <a:t>{  </a:t>
            </a:r>
          </a:p>
          <a:p>
            <a:r>
              <a:rPr lang="en-GB" dirty="0"/>
              <a:t>//code snippet  </a:t>
            </a:r>
          </a:p>
          <a:p>
            <a:r>
              <a:rPr lang="en-GB" dirty="0"/>
              <a:t>}  </a:t>
            </a:r>
          </a:p>
          <a:p>
            <a:r>
              <a:rPr lang="en-GB" dirty="0"/>
              <a:t>}</a:t>
            </a:r>
          </a:p>
          <a:p>
            <a:pPr algn="ctr"/>
            <a:endParaRPr lang="en-GB" dirty="0"/>
          </a:p>
        </p:txBody>
      </p:sp>
    </p:spTree>
    <p:extLst>
      <p:ext uri="{BB962C8B-B14F-4D97-AF65-F5344CB8AC3E}">
        <p14:creationId xmlns:p14="http://schemas.microsoft.com/office/powerpoint/2010/main" val="106655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a:t>
            </a:r>
          </a:p>
        </p:txBody>
      </p:sp>
      <p:sp>
        <p:nvSpPr>
          <p:cNvPr id="3" name="Content Placeholder 2"/>
          <p:cNvSpPr>
            <a:spLocks noGrp="1"/>
          </p:cNvSpPr>
          <p:nvPr>
            <p:ph idx="1"/>
          </p:nvPr>
        </p:nvSpPr>
        <p:spPr/>
        <p:txBody>
          <a:bodyPr/>
          <a:lstStyle/>
          <a:p>
            <a:r>
              <a:rPr lang="en-GB" dirty="0"/>
              <a:t>It should start with a lowercase letter such as id, name.</a:t>
            </a:r>
          </a:p>
          <a:p>
            <a:r>
              <a:rPr lang="en-GB" dirty="0"/>
              <a:t>It should not start with the special characters like &amp; (ampersand), $ (dollar), _ (underscore).</a:t>
            </a:r>
          </a:p>
          <a:p>
            <a:r>
              <a:rPr lang="en-GB" dirty="0"/>
              <a:t>If the name contains multiple words, start it with the lowercase letter followed by an uppercase letter such as firstName, lastName.</a:t>
            </a:r>
          </a:p>
          <a:p>
            <a:r>
              <a:rPr lang="en-GB" dirty="0"/>
              <a:t>Avoid using one-character variables such as x, y, z.</a:t>
            </a:r>
          </a:p>
        </p:txBody>
      </p:sp>
      <p:sp>
        <p:nvSpPr>
          <p:cNvPr id="4" name="Rectangle 3"/>
          <p:cNvSpPr/>
          <p:nvPr/>
        </p:nvSpPr>
        <p:spPr>
          <a:xfrm>
            <a:off x="876300" y="4648200"/>
            <a:ext cx="7391400" cy="1905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GB" dirty="0"/>
              <a:t>  </a:t>
            </a:r>
            <a:r>
              <a:rPr lang="en-GB" b="1" dirty="0"/>
              <a:t>class</a:t>
            </a:r>
            <a:r>
              <a:rPr lang="en-GB" dirty="0"/>
              <a:t> Employee  </a:t>
            </a:r>
          </a:p>
          <a:p>
            <a:r>
              <a:rPr lang="en-GB" dirty="0"/>
              <a:t>{  </a:t>
            </a:r>
          </a:p>
          <a:p>
            <a:r>
              <a:rPr lang="en-GB" dirty="0"/>
              <a:t>//variable  </a:t>
            </a:r>
          </a:p>
          <a:p>
            <a:r>
              <a:rPr lang="en-GB" b="1" dirty="0"/>
              <a:t>int</a:t>
            </a:r>
            <a:r>
              <a:rPr lang="en-GB" dirty="0"/>
              <a:t> id;  </a:t>
            </a:r>
          </a:p>
          <a:p>
            <a:r>
              <a:rPr lang="en-GB" dirty="0"/>
              <a:t>//code snippet  </a:t>
            </a:r>
          </a:p>
          <a:p>
            <a:r>
              <a:rPr lang="en-GB" dirty="0"/>
              <a:t>}</a:t>
            </a:r>
          </a:p>
          <a:p>
            <a:pPr algn="ctr"/>
            <a:endParaRPr lang="en-GB" dirty="0"/>
          </a:p>
        </p:txBody>
      </p:sp>
    </p:spTree>
    <p:extLst>
      <p:ext uri="{BB962C8B-B14F-4D97-AF65-F5344CB8AC3E}">
        <p14:creationId xmlns:p14="http://schemas.microsoft.com/office/powerpoint/2010/main" val="53483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dirty="0"/>
          </a:p>
        </p:txBody>
      </p:sp>
      <p:sp>
        <p:nvSpPr>
          <p:cNvPr id="3" name="Content Placeholder 2"/>
          <p:cNvSpPr>
            <a:spLocks noGrp="1"/>
          </p:cNvSpPr>
          <p:nvPr>
            <p:ph idx="1"/>
          </p:nvPr>
        </p:nvSpPr>
        <p:spPr>
          <a:xfrm>
            <a:off x="304800" y="1600200"/>
            <a:ext cx="8153400" cy="4873752"/>
          </a:xfrm>
        </p:spPr>
        <p:txBody>
          <a:bodyPr>
            <a:normAutofit/>
          </a:bodyPr>
          <a:lstStyle/>
          <a:p>
            <a:pPr lvl="0"/>
            <a:r>
              <a:rPr lang="en-GB" sz="3000" dirty="0"/>
              <a:t>What classes and objects are, and how they relate to each other</a:t>
            </a:r>
            <a:endParaRPr lang="en-US" sz="3000" dirty="0"/>
          </a:p>
          <a:p>
            <a:pPr lvl="0"/>
            <a:r>
              <a:rPr lang="en-GB" sz="3000" dirty="0"/>
              <a:t>The two main parts of a class or object: its </a:t>
            </a:r>
            <a:r>
              <a:rPr lang="en-GB" sz="3000" dirty="0" smtClean="0"/>
              <a:t>behaviours </a:t>
            </a:r>
            <a:r>
              <a:rPr lang="en-GB" sz="3000" dirty="0"/>
              <a:t>and its attributes</a:t>
            </a:r>
            <a:endParaRPr lang="en-US" sz="3000" dirty="0"/>
          </a:p>
          <a:p>
            <a:pPr lvl="0"/>
            <a:r>
              <a:rPr lang="en-GB" sz="3000" dirty="0"/>
              <a:t>Using a constructor</a:t>
            </a:r>
            <a:endParaRPr lang="en-US" sz="3000" dirty="0"/>
          </a:p>
          <a:p>
            <a:pPr lvl="0"/>
            <a:r>
              <a:rPr lang="en-GB" sz="3000" dirty="0"/>
              <a:t>How to create objects </a:t>
            </a:r>
            <a:endParaRPr lang="en-US" sz="3000" dirty="0"/>
          </a:p>
          <a:p>
            <a:endParaRPr lang="en-US" sz="3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a:t>
            </a:r>
          </a:p>
        </p:txBody>
      </p:sp>
      <p:sp>
        <p:nvSpPr>
          <p:cNvPr id="3" name="Content Placeholder 2"/>
          <p:cNvSpPr>
            <a:spLocks noGrp="1"/>
          </p:cNvSpPr>
          <p:nvPr>
            <p:ph idx="1"/>
          </p:nvPr>
        </p:nvSpPr>
        <p:spPr/>
        <p:txBody>
          <a:bodyPr/>
          <a:lstStyle/>
          <a:p>
            <a:r>
              <a:rPr lang="en-GB" dirty="0"/>
              <a:t>It should be a lowercase letter such as java, lang.</a:t>
            </a:r>
          </a:p>
          <a:p>
            <a:r>
              <a:rPr lang="en-GB" dirty="0"/>
              <a:t>If the name contains multiple words, it should be separated by dots (.) such as </a:t>
            </a:r>
            <a:r>
              <a:rPr lang="en-GB" dirty="0" err="1"/>
              <a:t>java.util</a:t>
            </a:r>
            <a:r>
              <a:rPr lang="en-GB" dirty="0"/>
              <a:t>, java.lang.</a:t>
            </a:r>
          </a:p>
        </p:txBody>
      </p:sp>
      <p:sp>
        <p:nvSpPr>
          <p:cNvPr id="4" name="Rectangle 3"/>
          <p:cNvSpPr/>
          <p:nvPr/>
        </p:nvSpPr>
        <p:spPr>
          <a:xfrm>
            <a:off x="876300" y="4038600"/>
            <a:ext cx="7391400" cy="1905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GB" b="1" dirty="0"/>
              <a:t>package</a:t>
            </a:r>
            <a:r>
              <a:rPr lang="en-GB" dirty="0"/>
              <a:t> </a:t>
            </a:r>
            <a:r>
              <a:rPr lang="en-GB" dirty="0" err="1"/>
              <a:t>com.javatpoint</a:t>
            </a:r>
            <a:r>
              <a:rPr lang="en-GB" dirty="0"/>
              <a:t>; //package  </a:t>
            </a:r>
          </a:p>
          <a:p>
            <a:r>
              <a:rPr lang="en-GB" b="1" dirty="0"/>
              <a:t>class</a:t>
            </a:r>
            <a:r>
              <a:rPr lang="en-GB" dirty="0"/>
              <a:t> Employee  </a:t>
            </a:r>
          </a:p>
          <a:p>
            <a:r>
              <a:rPr lang="en-GB" dirty="0"/>
              <a:t>{  </a:t>
            </a:r>
          </a:p>
          <a:p>
            <a:r>
              <a:rPr lang="en-GB" dirty="0"/>
              <a:t>//code snippet  </a:t>
            </a:r>
          </a:p>
          <a:p>
            <a:r>
              <a:rPr lang="en-GB" dirty="0"/>
              <a:t>} </a:t>
            </a:r>
          </a:p>
          <a:p>
            <a:pPr algn="ctr"/>
            <a:endParaRPr lang="en-GB" dirty="0"/>
          </a:p>
        </p:txBody>
      </p:sp>
    </p:spTree>
    <p:extLst>
      <p:ext uri="{BB962C8B-B14F-4D97-AF65-F5344CB8AC3E}">
        <p14:creationId xmlns:p14="http://schemas.microsoft.com/office/powerpoint/2010/main" val="4229698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Constant</a:t>
            </a:r>
          </a:p>
        </p:txBody>
      </p:sp>
      <p:sp>
        <p:nvSpPr>
          <p:cNvPr id="3" name="Content Placeholder 2"/>
          <p:cNvSpPr>
            <a:spLocks noGrp="1"/>
          </p:cNvSpPr>
          <p:nvPr>
            <p:ph idx="1"/>
          </p:nvPr>
        </p:nvSpPr>
        <p:spPr/>
        <p:txBody>
          <a:bodyPr/>
          <a:lstStyle/>
          <a:p>
            <a:r>
              <a:rPr lang="en-GB" dirty="0"/>
              <a:t>It should be in uppercase letters such as RED, YELLOW.</a:t>
            </a:r>
          </a:p>
          <a:p>
            <a:r>
              <a:rPr lang="en-GB" dirty="0"/>
              <a:t>If the name contains multiple words, it should be separated by an underscore(_) such as MAX_PRIORITY.</a:t>
            </a:r>
          </a:p>
          <a:p>
            <a:r>
              <a:rPr lang="en-GB" dirty="0"/>
              <a:t>It may contain digits but not as the first letter.</a:t>
            </a:r>
          </a:p>
        </p:txBody>
      </p:sp>
      <p:sp>
        <p:nvSpPr>
          <p:cNvPr id="4" name="Rectangle 3"/>
          <p:cNvSpPr/>
          <p:nvPr/>
        </p:nvSpPr>
        <p:spPr>
          <a:xfrm>
            <a:off x="876300" y="4038600"/>
            <a:ext cx="7391400" cy="1905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GB" b="1" dirty="0"/>
              <a:t>class</a:t>
            </a:r>
            <a:r>
              <a:rPr lang="en-GB" dirty="0"/>
              <a:t> Employee  </a:t>
            </a:r>
          </a:p>
          <a:p>
            <a:r>
              <a:rPr lang="en-GB" dirty="0"/>
              <a:t>{  </a:t>
            </a:r>
          </a:p>
          <a:p>
            <a:r>
              <a:rPr lang="en-GB" dirty="0"/>
              <a:t>//constant  </a:t>
            </a:r>
          </a:p>
          <a:p>
            <a:r>
              <a:rPr lang="en-GB" dirty="0"/>
              <a:t> </a:t>
            </a:r>
            <a:r>
              <a:rPr lang="en-GB" b="1" dirty="0"/>
              <a:t>static</a:t>
            </a:r>
            <a:r>
              <a:rPr lang="en-GB" dirty="0"/>
              <a:t> </a:t>
            </a:r>
            <a:r>
              <a:rPr lang="en-GB" b="1" dirty="0"/>
              <a:t>final</a:t>
            </a:r>
            <a:r>
              <a:rPr lang="en-GB" dirty="0"/>
              <a:t> </a:t>
            </a:r>
            <a:r>
              <a:rPr lang="en-GB" b="1" dirty="0"/>
              <a:t>int</a:t>
            </a:r>
            <a:r>
              <a:rPr lang="en-GB" dirty="0"/>
              <a:t> MIN_AGE = 18;  </a:t>
            </a:r>
          </a:p>
          <a:p>
            <a:r>
              <a:rPr lang="en-GB" dirty="0"/>
              <a:t>//code snippet  </a:t>
            </a:r>
          </a:p>
          <a:p>
            <a:r>
              <a:rPr lang="en-GB" dirty="0"/>
              <a:t>}</a:t>
            </a:r>
          </a:p>
          <a:p>
            <a:pPr algn="ctr"/>
            <a:endParaRPr lang="en-GB" dirty="0"/>
          </a:p>
        </p:txBody>
      </p:sp>
    </p:spTree>
    <p:extLst>
      <p:ext uri="{BB962C8B-B14F-4D97-AF65-F5344CB8AC3E}">
        <p14:creationId xmlns:p14="http://schemas.microsoft.com/office/powerpoint/2010/main" val="389061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access levels</a:t>
            </a:r>
            <a:endParaRPr lang="en-US" dirty="0"/>
          </a:p>
        </p:txBody>
      </p:sp>
      <p:sp>
        <p:nvSpPr>
          <p:cNvPr id="3" name="Content Placeholder 2"/>
          <p:cNvSpPr>
            <a:spLocks noGrp="1"/>
          </p:cNvSpPr>
          <p:nvPr>
            <p:ph idx="1"/>
          </p:nvPr>
        </p:nvSpPr>
        <p:spPr/>
        <p:txBody>
          <a:bodyPr/>
          <a:lstStyle/>
          <a:p>
            <a:r>
              <a:rPr lang="en-GB" dirty="0"/>
              <a:t>Classes have several access levels and there are different types of classes; abstract classes, final classes, etc. </a:t>
            </a:r>
            <a:endParaRPr lang="en-GB" dirty="0" smtClean="0"/>
          </a:p>
          <a:p>
            <a:r>
              <a:rPr lang="en-GB" dirty="0" smtClean="0"/>
              <a:t>Apart </a:t>
            </a:r>
            <a:r>
              <a:rPr lang="en-GB" dirty="0"/>
              <a:t>from the above mentioned types of classes, Java also has some special classes called Inner classes and Anonymous classes.</a:t>
            </a:r>
            <a:endParaRPr lang="en-US" dirty="0"/>
          </a:p>
          <a:p>
            <a:endParaRPr lang="en-US" dirty="0"/>
          </a:p>
        </p:txBody>
      </p:sp>
    </p:spTree>
    <p:extLst>
      <p:ext uri="{BB962C8B-B14F-4D97-AF65-F5344CB8AC3E}">
        <p14:creationId xmlns:p14="http://schemas.microsoft.com/office/powerpoint/2010/main" val="3788847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a:t>
            </a:r>
            <a:endParaRPr lang="en-US" dirty="0"/>
          </a:p>
        </p:txBody>
      </p:sp>
      <p:sp>
        <p:nvSpPr>
          <p:cNvPr id="3" name="Content Placeholder 2"/>
          <p:cNvSpPr>
            <a:spLocks noGrp="1"/>
          </p:cNvSpPr>
          <p:nvPr>
            <p:ph idx="1"/>
          </p:nvPr>
        </p:nvSpPr>
        <p:spPr/>
        <p:txBody>
          <a:bodyPr/>
          <a:lstStyle/>
          <a:p>
            <a:r>
              <a:rPr lang="en-US" dirty="0"/>
              <a:t>A class which is declared with the abstract keyword is known as an abstract class in Java. </a:t>
            </a:r>
            <a:endParaRPr lang="en-US" dirty="0" smtClean="0"/>
          </a:p>
          <a:p>
            <a:r>
              <a:rPr lang="en-US" dirty="0" smtClean="0"/>
              <a:t>It </a:t>
            </a:r>
            <a:r>
              <a:rPr lang="en-US" dirty="0"/>
              <a:t>can have abstract and non-abstract methods (method with the body).</a:t>
            </a:r>
          </a:p>
        </p:txBody>
      </p:sp>
    </p:spTree>
    <p:extLst>
      <p:ext uri="{BB962C8B-B14F-4D97-AF65-F5344CB8AC3E}">
        <p14:creationId xmlns:p14="http://schemas.microsoft.com/office/powerpoint/2010/main" val="2372530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- 2</a:t>
            </a:r>
            <a:endParaRPr lang="en-US" dirty="0"/>
          </a:p>
        </p:txBody>
      </p:sp>
      <p:sp>
        <p:nvSpPr>
          <p:cNvPr id="3" name="Content Placeholder 2"/>
          <p:cNvSpPr>
            <a:spLocks noGrp="1"/>
          </p:cNvSpPr>
          <p:nvPr>
            <p:ph idx="1"/>
          </p:nvPr>
        </p:nvSpPr>
        <p:spPr/>
        <p:txBody>
          <a:bodyPr>
            <a:normAutofit lnSpcReduction="10000"/>
          </a:bodyPr>
          <a:lstStyle/>
          <a:p>
            <a:r>
              <a:rPr lang="en-US" dirty="0"/>
              <a:t>A class which is declared as abstract is known as an </a:t>
            </a:r>
            <a:r>
              <a:rPr lang="en-US" b="1" dirty="0"/>
              <a:t>abstract class</a:t>
            </a:r>
            <a:r>
              <a:rPr lang="en-US" dirty="0"/>
              <a:t>. </a:t>
            </a:r>
            <a:endParaRPr lang="en-US" dirty="0" smtClean="0"/>
          </a:p>
          <a:p>
            <a:r>
              <a:rPr lang="en-US" dirty="0" smtClean="0"/>
              <a:t>It </a:t>
            </a:r>
            <a:r>
              <a:rPr lang="en-US" dirty="0"/>
              <a:t>can have abstract and non-abstract methods. </a:t>
            </a:r>
            <a:endParaRPr lang="en-US" dirty="0" smtClean="0"/>
          </a:p>
          <a:p>
            <a:r>
              <a:rPr lang="en-US" dirty="0" smtClean="0"/>
              <a:t>It </a:t>
            </a:r>
            <a:r>
              <a:rPr lang="en-US" dirty="0"/>
              <a:t>needs to be extended and its method implemented. It cannot be instantiated.</a:t>
            </a:r>
          </a:p>
          <a:p>
            <a:r>
              <a:rPr lang="en-US" dirty="0" smtClean="0"/>
              <a:t>An </a:t>
            </a:r>
            <a:r>
              <a:rPr lang="en-US" dirty="0"/>
              <a:t>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p>
          <a:p>
            <a:endParaRPr lang="en-US" dirty="0"/>
          </a:p>
        </p:txBody>
      </p:sp>
    </p:spTree>
    <p:extLst>
      <p:ext uri="{BB962C8B-B14F-4D97-AF65-F5344CB8AC3E}">
        <p14:creationId xmlns:p14="http://schemas.microsoft.com/office/powerpoint/2010/main" val="124130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a:t>
            </a:r>
            <a:endParaRPr lang="en-US" dirty="0"/>
          </a:p>
        </p:txBody>
      </p:sp>
      <p:sp>
        <p:nvSpPr>
          <p:cNvPr id="3" name="Content Placeholder 2"/>
          <p:cNvSpPr>
            <a:spLocks noGrp="1"/>
          </p:cNvSpPr>
          <p:nvPr>
            <p:ph idx="1"/>
          </p:nvPr>
        </p:nvSpPr>
        <p:spPr/>
        <p:txBody>
          <a:bodyPr/>
          <a:lstStyle/>
          <a:p>
            <a:r>
              <a:rPr lang="en-US" dirty="0"/>
              <a:t>A class declared as final cannot be extended while a method declared as final cannot be overridden in its subclasses. </a:t>
            </a:r>
            <a:endParaRPr lang="en-US" dirty="0" smtClean="0"/>
          </a:p>
          <a:p>
            <a:r>
              <a:rPr lang="en-US" dirty="0" smtClean="0"/>
              <a:t>A </a:t>
            </a:r>
            <a:r>
              <a:rPr lang="en-US" dirty="0"/>
              <a:t>method or a class is declared to be final using the final keyword. </a:t>
            </a:r>
            <a:endParaRPr lang="en-US" dirty="0" smtClean="0"/>
          </a:p>
          <a:p>
            <a:r>
              <a:rPr lang="en-US" dirty="0" smtClean="0"/>
              <a:t>Though </a:t>
            </a:r>
            <a:r>
              <a:rPr lang="en-US" dirty="0"/>
              <a:t>a final class cannot be extended, it can extend other classes. </a:t>
            </a:r>
            <a:endParaRPr lang="en-US" dirty="0" smtClean="0"/>
          </a:p>
          <a:p>
            <a:r>
              <a:rPr lang="en-US" dirty="0" smtClean="0"/>
              <a:t>In </a:t>
            </a:r>
            <a:r>
              <a:rPr lang="en-US" dirty="0"/>
              <a:t>simpler words, a final class can be a sub class but not a super class. </a:t>
            </a:r>
          </a:p>
        </p:txBody>
      </p:sp>
    </p:spTree>
    <p:extLst>
      <p:ext uri="{BB962C8B-B14F-4D97-AF65-F5344CB8AC3E}">
        <p14:creationId xmlns:p14="http://schemas.microsoft.com/office/powerpoint/2010/main" val="1559493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indent="0" eaLnBrk="1" hangingPunct="1"/>
            <a:r>
              <a:rPr lang="en-US" altLang="en-US" smtClean="0"/>
              <a:t>Nested Classes</a:t>
            </a:r>
          </a:p>
        </p:txBody>
      </p:sp>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30BD1C4F-E676-4214-AA6A-44245E936817}" type="slidenum">
              <a:rPr lang="he-IL" altLang="en-US" sz="1200"/>
              <a:pPr/>
              <a:t>36</a:t>
            </a:fld>
            <a:endParaRPr lang="en-US" altLang="en-US" sz="1200"/>
          </a:p>
        </p:txBody>
      </p:sp>
      <p:sp>
        <p:nvSpPr>
          <p:cNvPr id="32772" name="Rectangle 3"/>
          <p:cNvSpPr>
            <a:spLocks noChangeArrowheads="1"/>
          </p:cNvSpPr>
          <p:nvPr/>
        </p:nvSpPr>
        <p:spPr bwMode="auto">
          <a:xfrm>
            <a:off x="457200" y="4711700"/>
            <a:ext cx="8229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sz="2000" b="1"/>
              <a:t>	Examples in following slides…</a:t>
            </a:r>
          </a:p>
        </p:txBody>
      </p:sp>
      <p:sp>
        <p:nvSpPr>
          <p:cNvPr id="32773" name="Rectangle 4"/>
          <p:cNvSpPr>
            <a:spLocks noChangeArrowheads="1"/>
          </p:cNvSpPr>
          <p:nvPr/>
        </p:nvSpPr>
        <p:spPr bwMode="auto">
          <a:xfrm>
            <a:off x="549275" y="1114425"/>
            <a:ext cx="8137525" cy="3049588"/>
          </a:xfrm>
          <a:prstGeom prst="rect">
            <a:avLst/>
          </a:prstGeom>
          <a:solidFill>
            <a:srgbClr val="CCFFFF"/>
          </a:solidFill>
          <a:ln w="9525">
            <a:solidFill>
              <a:schemeClr val="tx1"/>
            </a:solidFill>
            <a:miter lim="800000"/>
            <a:headEnd/>
            <a:tailEnd/>
          </a:ln>
        </p:spPr>
        <p:txBody>
          <a:bodyPr lIns="0" tIns="0" rIns="0" bIns="0"/>
          <a:lstStyle>
            <a:lvl1pPr marL="342900" indent="-3429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1pPr>
            <a:lvl2pPr marL="354013" indent="-352425"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2876550" algn="l"/>
                <a:tab pos="3317875" algn="l"/>
              </a:tabLst>
              <a:defRPr sz="2400">
                <a:solidFill>
                  <a:srgbClr val="4D4D4D"/>
                </a:solidFill>
                <a:latin typeface="Arial" panose="020B0604020202020204" pitchFamily="34" charset="0"/>
                <a:cs typeface="Arial" panose="020B0604020202020204" pitchFamily="34" charset="0"/>
              </a:defRPr>
            </a:lvl9pPr>
          </a:lstStyle>
          <a:p>
            <a:pPr lvl="1" eaLnBrk="1" hangingPunct="1">
              <a:spcBef>
                <a:spcPct val="60000"/>
              </a:spcBef>
              <a:buSzTx/>
              <a:buFontTx/>
              <a:buNone/>
            </a:pPr>
            <a:r>
              <a:rPr lang="en-US" altLang="en-US" sz="900"/>
              <a:t/>
            </a:r>
            <a:br>
              <a:rPr lang="en-US" altLang="en-US" sz="900"/>
            </a:br>
            <a:r>
              <a:rPr lang="en-US" altLang="en-US" sz="2000" b="1"/>
              <a:t>Nested Classes are divided into two categories:</a:t>
            </a:r>
            <a:br>
              <a:rPr lang="en-US" altLang="en-US" sz="2000" b="1"/>
            </a:br>
            <a:r>
              <a:rPr lang="en-US" altLang="en-US" sz="2000" b="1"/>
              <a:t>static and non-static.</a:t>
            </a:r>
          </a:p>
          <a:p>
            <a:pPr lvl="1" eaLnBrk="1" hangingPunct="1">
              <a:spcBef>
                <a:spcPct val="60000"/>
              </a:spcBef>
              <a:buSzTx/>
              <a:buFontTx/>
              <a:buNone/>
            </a:pPr>
            <a:r>
              <a:rPr lang="en-US" altLang="en-US" sz="2000" b="1"/>
              <a:t>	Nested classes that are declared static are simply called</a:t>
            </a:r>
            <a:br>
              <a:rPr lang="en-US" altLang="en-US" sz="2000" b="1"/>
            </a:br>
            <a:r>
              <a:rPr lang="en-US" altLang="en-US" sz="2000" b="1" i="1">
                <a:solidFill>
                  <a:schemeClr val="tx2"/>
                </a:solidFill>
              </a:rPr>
              <a:t>static nested classes</a:t>
            </a:r>
            <a:r>
              <a:rPr lang="en-US" altLang="en-US" sz="2000" b="1"/>
              <a:t/>
            </a:r>
            <a:br>
              <a:rPr lang="en-US" altLang="en-US" sz="2000" b="1"/>
            </a:br>
            <a:r>
              <a:rPr lang="en-US" altLang="en-US" sz="2000" b="1"/>
              <a:t>Non-static nested classes are called </a:t>
            </a:r>
            <a:r>
              <a:rPr lang="en-US" altLang="en-US" sz="2000" b="1" i="1">
                <a:solidFill>
                  <a:schemeClr val="tx2"/>
                </a:solidFill>
              </a:rPr>
              <a:t>inner classes</a:t>
            </a:r>
            <a:r>
              <a:rPr lang="en-US" altLang="en-US"/>
              <a:t> </a:t>
            </a:r>
            <a:endParaRPr lang="en-US" altLang="en-US" sz="2000" b="1"/>
          </a:p>
          <a:p>
            <a:pPr lvl="1" eaLnBrk="1" hangingPunct="1">
              <a:spcBef>
                <a:spcPct val="60000"/>
              </a:spcBef>
              <a:buSzTx/>
              <a:buFontTx/>
              <a:buNone/>
            </a:pPr>
            <a:r>
              <a:rPr lang="en-US" altLang="en-US" sz="2000" b="1"/>
              <a:t>	Inner classes that are defined without having their own name</a:t>
            </a:r>
            <a:br>
              <a:rPr lang="en-US" altLang="en-US" sz="2000" b="1"/>
            </a:br>
            <a:r>
              <a:rPr lang="en-US" altLang="en-US" sz="2000" b="1"/>
              <a:t>are called </a:t>
            </a:r>
            <a:r>
              <a:rPr lang="en-US" altLang="en-US" sz="2000" b="1" i="1">
                <a:solidFill>
                  <a:schemeClr val="tx2"/>
                </a:solidFill>
              </a:rPr>
              <a:t>anonymous classes</a:t>
            </a:r>
          </a:p>
        </p:txBody>
      </p:sp>
    </p:spTree>
    <p:extLst>
      <p:ext uri="{BB962C8B-B14F-4D97-AF65-F5344CB8AC3E}">
        <p14:creationId xmlns:p14="http://schemas.microsoft.com/office/powerpoint/2010/main" val="4137573419"/>
      </p:ext>
    </p:ext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p:txBody>
          <a:bodyPr/>
          <a:lstStyle/>
          <a:p>
            <a:pPr indent="0" eaLnBrk="1" hangingPunct="1"/>
            <a:r>
              <a:rPr lang="en-US" altLang="en-US" smtClean="0"/>
              <a:t>Nested Classes</a:t>
            </a:r>
          </a:p>
        </p:txBody>
      </p:sp>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64BF484A-F7EE-4AE4-BC95-DC8100248957}" type="slidenum">
              <a:rPr lang="he-IL" altLang="en-US" sz="1200"/>
              <a:pPr/>
              <a:t>37</a:t>
            </a:fld>
            <a:endParaRPr lang="en-US" altLang="en-US" sz="1200"/>
          </a:p>
        </p:txBody>
      </p:sp>
      <p:sp>
        <p:nvSpPr>
          <p:cNvPr id="1046533" name="Rectangle 5"/>
          <p:cNvSpPr>
            <a:spLocks noChangeArrowheads="1"/>
          </p:cNvSpPr>
          <p:nvPr/>
        </p:nvSpPr>
        <p:spPr bwMode="auto">
          <a:xfrm>
            <a:off x="833438" y="3573463"/>
            <a:ext cx="6383337" cy="1789112"/>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endParaRPr lang="he-IL" altLang="en-US" sz="2000" b="1"/>
          </a:p>
        </p:txBody>
      </p:sp>
      <p:sp>
        <p:nvSpPr>
          <p:cNvPr id="1046530" name="Rectangle 2"/>
          <p:cNvSpPr>
            <a:spLocks noChangeArrowheads="1"/>
          </p:cNvSpPr>
          <p:nvPr/>
        </p:nvSpPr>
        <p:spPr bwMode="auto">
          <a:xfrm>
            <a:off x="833438" y="2433638"/>
            <a:ext cx="6383337" cy="1079500"/>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endParaRPr lang="he-IL" altLang="en-US" sz="2000" b="1"/>
          </a:p>
        </p:txBody>
      </p:sp>
      <p:sp>
        <p:nvSpPr>
          <p:cNvPr id="33798" name="Rectangle 4"/>
          <p:cNvSpPr>
            <a:spLocks noChangeArrowheads="1"/>
          </p:cNvSpPr>
          <p:nvPr/>
        </p:nvSpPr>
        <p:spPr bwMode="auto">
          <a:xfrm>
            <a:off x="457200" y="1195388"/>
            <a:ext cx="8229600"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dirty="0"/>
              <a:t>Example 1</a:t>
            </a:r>
            <a:r>
              <a:rPr lang="en-US" altLang="en-US" b="1" dirty="0"/>
              <a:t>:</a:t>
            </a:r>
          </a:p>
          <a:p>
            <a:pPr eaLnBrk="1" hangingPunct="1">
              <a:spcBef>
                <a:spcPct val="50000"/>
              </a:spcBef>
              <a:buSzPct val="70000"/>
            </a:pPr>
            <a:endParaRPr lang="en-US" altLang="en-US" sz="400" b="1" dirty="0">
              <a:latin typeface="Courier New" panose="02070309020205020404" pitchFamily="49" charset="0"/>
              <a:cs typeface="Courier New" panose="02070309020205020404" pitchFamily="49" charset="0"/>
            </a:endParaRPr>
          </a:p>
          <a:p>
            <a:pPr eaLnBrk="1" hangingPunct="1">
              <a:buSzPct val="70000"/>
            </a:pPr>
            <a:r>
              <a:rPr lang="en-US" altLang="en-US" sz="2000" b="1" dirty="0">
                <a:latin typeface="Courier New" panose="02070309020205020404" pitchFamily="49" charset="0"/>
                <a:cs typeface="Courier New" panose="02070309020205020404" pitchFamily="49" charset="0"/>
              </a:rPr>
              <a:t>public class </a:t>
            </a:r>
            <a:r>
              <a:rPr lang="en-US" altLang="en-US" sz="2000" b="1" dirty="0" err="1">
                <a:latin typeface="Courier New" panose="02070309020205020404" pitchFamily="49" charset="0"/>
                <a:cs typeface="Courier New" panose="02070309020205020404" pitchFamily="49" charset="0"/>
              </a:rPr>
              <a:t>OuterClass</a:t>
            </a:r>
            <a:r>
              <a:rPr lang="en-US" altLang="en-US" sz="2000" b="1" dirty="0">
                <a:latin typeface="Courier New" panose="02070309020205020404" pitchFamily="49" charset="0"/>
                <a:cs typeface="Courier New" panose="02070309020205020404" pitchFamily="49" charset="0"/>
              </a:rPr>
              <a:t> {</a:t>
            </a:r>
          </a:p>
          <a:p>
            <a:pPr eaLnBrk="1" hangingPunct="1">
              <a:buSzPct val="70000"/>
            </a:pPr>
            <a:r>
              <a:rPr lang="en-US" altLang="en-US" sz="2000" b="1" dirty="0">
                <a:latin typeface="Courier New" panose="02070309020205020404" pitchFamily="49" charset="0"/>
                <a:cs typeface="Courier New" panose="02070309020205020404" pitchFamily="49" charset="0"/>
              </a:rPr>
              <a:t>	private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a:t>
            </a:r>
          </a:p>
          <a:p>
            <a:pPr eaLnBrk="1" hangingPunct="1">
              <a:buSzPct val="70000"/>
            </a:pPr>
            <a:r>
              <a:rPr lang="en-US" altLang="en-US" sz="2000" b="1" dirty="0">
                <a:latin typeface="Courier New" panose="02070309020205020404" pitchFamily="49" charset="0"/>
                <a:cs typeface="Courier New" panose="02070309020205020404" pitchFamily="49" charset="0"/>
              </a:rPr>
              <a:t>	static public class </a:t>
            </a:r>
            <a:r>
              <a:rPr lang="en-US" altLang="en-US" sz="2000" b="1" dirty="0" err="1">
                <a:latin typeface="Courier New" panose="02070309020205020404" pitchFamily="49" charset="0"/>
                <a:cs typeface="Courier New" panose="02070309020205020404" pitchFamily="49" charset="0"/>
              </a:rPr>
              <a:t>InnerStaticClass</a:t>
            </a:r>
            <a:r>
              <a:rPr lang="en-US" altLang="en-US" sz="2000" b="1" dirty="0">
                <a:latin typeface="Courier New" panose="02070309020205020404" pitchFamily="49" charset="0"/>
                <a:cs typeface="Courier New" panose="02070309020205020404" pitchFamily="49" charset="0"/>
              </a:rPr>
              <a:t> {</a:t>
            </a:r>
          </a:p>
          <a:p>
            <a:pPr eaLnBrk="1" hangingPunct="1">
              <a:buSzPct val="70000"/>
            </a:pPr>
            <a:r>
              <a:rPr lang="en-US" altLang="en-US" sz="2000" b="1" dirty="0">
                <a:latin typeface="Courier New" panose="02070309020205020404" pitchFamily="49" charset="0"/>
                <a:cs typeface="Courier New" panose="02070309020205020404" pitchFamily="49" charset="0"/>
              </a:rPr>
              <a:t>		public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b;</a:t>
            </a:r>
          </a:p>
          <a:p>
            <a:pPr eaLnBrk="1" hangingPunct="1">
              <a:buSzPct val="70000"/>
            </a:pPr>
            <a:r>
              <a:rPr lang="en-US" altLang="en-US" sz="2000" b="1" dirty="0">
                <a:latin typeface="Courier New" panose="02070309020205020404" pitchFamily="49" charset="0"/>
                <a:cs typeface="Courier New" panose="02070309020205020404" pitchFamily="49" charset="0"/>
              </a:rPr>
              <a:t>	}</a:t>
            </a:r>
          </a:p>
          <a:p>
            <a:pPr eaLnBrk="1" hangingPunct="1">
              <a:buSzPct val="70000"/>
            </a:pPr>
            <a:r>
              <a:rPr lang="en-US" altLang="en-US" sz="2000" b="1" dirty="0">
                <a:latin typeface="Courier New" panose="02070309020205020404" pitchFamily="49" charset="0"/>
                <a:cs typeface="Courier New" panose="02070309020205020404" pitchFamily="49" charset="0"/>
              </a:rPr>
              <a:t>	public class </a:t>
            </a:r>
            <a:r>
              <a:rPr lang="en-US" altLang="en-US" sz="2000" b="1" dirty="0" err="1">
                <a:latin typeface="Courier New" panose="02070309020205020404" pitchFamily="49" charset="0"/>
                <a:cs typeface="Courier New" panose="02070309020205020404" pitchFamily="49" charset="0"/>
              </a:rPr>
              <a:t>InnerClass</a:t>
            </a:r>
            <a:r>
              <a:rPr lang="en-US" altLang="en-US" sz="2000" b="1" dirty="0">
                <a:latin typeface="Courier New" panose="02070309020205020404" pitchFamily="49" charset="0"/>
                <a:cs typeface="Courier New" panose="02070309020205020404" pitchFamily="49" charset="0"/>
              </a:rPr>
              <a:t> {</a:t>
            </a:r>
          </a:p>
          <a:p>
            <a:pPr eaLnBrk="1" hangingPunct="1">
              <a:buSzPct val="70000"/>
            </a:pPr>
            <a:r>
              <a:rPr lang="en-US" altLang="en-US" sz="2000" b="1" dirty="0">
                <a:latin typeface="Courier New" panose="02070309020205020404" pitchFamily="49" charset="0"/>
                <a:cs typeface="Courier New" panose="02070309020205020404" pitchFamily="49" charset="0"/>
              </a:rPr>
              <a:t>		public void </a:t>
            </a:r>
            <a:r>
              <a:rPr lang="en-US" altLang="en-US" sz="2000" b="1" dirty="0" err="1">
                <a:latin typeface="Courier New" panose="02070309020205020404" pitchFamily="49" charset="0"/>
                <a:cs typeface="Courier New" panose="02070309020205020404" pitchFamily="49" charset="0"/>
              </a:rPr>
              <a:t>setA</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a1) {</a:t>
            </a:r>
          </a:p>
          <a:p>
            <a:pPr eaLnBrk="1" hangingPunct="1">
              <a:buSzPct val="70000"/>
            </a:pPr>
            <a:r>
              <a:rPr lang="en-US" altLang="en-US" sz="2000" b="1" dirty="0">
                <a:latin typeface="Courier New" panose="02070309020205020404" pitchFamily="49" charset="0"/>
                <a:cs typeface="Courier New" panose="02070309020205020404" pitchFamily="49" charset="0"/>
              </a:rPr>
              <a:t>			a = a1; </a:t>
            </a:r>
            <a:r>
              <a:rPr lang="en-US" altLang="en-US" sz="1800" b="1" dirty="0">
                <a:latin typeface="Courier New" panose="02070309020205020404" pitchFamily="49" charset="0"/>
                <a:cs typeface="Courier New" panose="02070309020205020404" pitchFamily="49" charset="0"/>
              </a:rPr>
              <a:t>// we have access to a !!!</a:t>
            </a:r>
          </a:p>
          <a:p>
            <a:pPr eaLnBrk="1" hangingPunct="1">
              <a:buSzPct val="70000"/>
            </a:pPr>
            <a:r>
              <a:rPr lang="en-US" altLang="en-US" sz="2000" b="1" dirty="0">
                <a:latin typeface="Courier New" panose="02070309020205020404" pitchFamily="49" charset="0"/>
                <a:cs typeface="Courier New" panose="02070309020205020404" pitchFamily="49" charset="0"/>
              </a:rPr>
              <a:t>		}		</a:t>
            </a:r>
          </a:p>
          <a:p>
            <a:pPr eaLnBrk="1" hangingPunct="1">
              <a:buSzPct val="70000"/>
            </a:pPr>
            <a:r>
              <a:rPr lang="en-US" altLang="en-US" sz="2000" b="1" dirty="0">
                <a:latin typeface="Courier New" panose="02070309020205020404" pitchFamily="49" charset="0"/>
                <a:cs typeface="Courier New" panose="02070309020205020404" pitchFamily="49" charset="0"/>
              </a:rPr>
              <a:t>	}</a:t>
            </a:r>
            <a:endParaRPr lang="en-US" altLang="en-US" sz="1800" b="1" dirty="0">
              <a:latin typeface="Courier New" panose="02070309020205020404" pitchFamily="49" charset="0"/>
              <a:cs typeface="Courier New" panose="02070309020205020404" pitchFamily="49" charset="0"/>
            </a:endParaRPr>
          </a:p>
          <a:p>
            <a:pPr eaLnBrk="1" hangingPunct="1">
              <a:buSzPct val="70000"/>
            </a:pPr>
            <a:r>
              <a:rPr lang="en-US"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637789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6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6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3" grpId="0" animBg="1"/>
      <p:bldP spid="10465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4"/>
          <p:cNvSpPr>
            <a:spLocks noGrp="1" noChangeArrowheads="1"/>
          </p:cNvSpPr>
          <p:nvPr>
            <p:ph type="title"/>
          </p:nvPr>
        </p:nvSpPr>
        <p:spPr/>
        <p:txBody>
          <a:bodyPr/>
          <a:lstStyle/>
          <a:p>
            <a:pPr indent="0" eaLnBrk="1" hangingPunct="1"/>
            <a:r>
              <a:rPr lang="en-US" altLang="en-US" smtClean="0"/>
              <a:t>Nested Classes</a:t>
            </a:r>
          </a:p>
        </p:txBody>
      </p:sp>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C62CC897-776D-4D04-99DD-151DE6D51566}" type="slidenum">
              <a:rPr lang="he-IL" altLang="en-US" sz="1200"/>
              <a:pPr/>
              <a:t>38</a:t>
            </a:fld>
            <a:endParaRPr lang="en-US" altLang="en-US" sz="1200"/>
          </a:p>
        </p:txBody>
      </p:sp>
      <p:sp>
        <p:nvSpPr>
          <p:cNvPr id="1048578" name="Rectangle 2"/>
          <p:cNvSpPr>
            <a:spLocks noChangeArrowheads="1"/>
          </p:cNvSpPr>
          <p:nvPr/>
        </p:nvSpPr>
        <p:spPr bwMode="auto">
          <a:xfrm>
            <a:off x="457200" y="2768600"/>
            <a:ext cx="6610350" cy="1222375"/>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endParaRPr lang="he-IL" altLang="en-US" sz="2000" b="1"/>
          </a:p>
        </p:txBody>
      </p:sp>
      <p:sp>
        <p:nvSpPr>
          <p:cNvPr id="1048579" name="Rectangle 3"/>
          <p:cNvSpPr>
            <a:spLocks noChangeArrowheads="1"/>
          </p:cNvSpPr>
          <p:nvPr/>
        </p:nvSpPr>
        <p:spPr bwMode="auto">
          <a:xfrm>
            <a:off x="457200" y="1703388"/>
            <a:ext cx="6610350" cy="768350"/>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endParaRPr lang="he-IL" altLang="en-US" sz="2000" b="1"/>
          </a:p>
        </p:txBody>
      </p:sp>
      <p:sp>
        <p:nvSpPr>
          <p:cNvPr id="34822" name="Rectangle 5"/>
          <p:cNvSpPr>
            <a:spLocks noChangeArrowheads="1"/>
          </p:cNvSpPr>
          <p:nvPr/>
        </p:nvSpPr>
        <p:spPr bwMode="auto">
          <a:xfrm>
            <a:off x="457200" y="1195388"/>
            <a:ext cx="8229600"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a:t>Example 1</a:t>
            </a:r>
            <a:r>
              <a:rPr lang="en-US" altLang="en-US" sz="2000" b="1" u="sng"/>
              <a:t> (cont’)</a:t>
            </a:r>
            <a:r>
              <a:rPr lang="en-US" altLang="en-US" b="1"/>
              <a:t>:</a:t>
            </a:r>
          </a:p>
          <a:p>
            <a:pPr eaLnBrk="1" hangingPunct="1">
              <a:spcBef>
                <a:spcPct val="50000"/>
              </a:spcBef>
              <a:buSzPct val="70000"/>
            </a:pPr>
            <a:endParaRPr lang="en-US" altLang="en-US" sz="4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OuterClass.InnerStaticClass obj1 =</a:t>
            </a:r>
          </a:p>
          <a:p>
            <a:pPr eaLnBrk="1" hangingPunct="1">
              <a:buSzPct val="70000"/>
            </a:pPr>
            <a:r>
              <a:rPr lang="en-US" altLang="en-US" sz="2000" b="1">
                <a:latin typeface="Courier New" panose="02070309020205020404" pitchFamily="49" charset="0"/>
                <a:cs typeface="Courier New" panose="02070309020205020404" pitchFamily="49" charset="0"/>
              </a:rPr>
              <a:t>	new OuterClass.InnerStaticClass();</a:t>
            </a:r>
          </a:p>
          <a:p>
            <a:pPr eaLnBrk="1" hangingPunct="1">
              <a:buSzPct val="70000"/>
            </a:pPr>
            <a:endParaRPr lang="en-US" altLang="en-US" sz="20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OuterClass.InnerClass obj2 =</a:t>
            </a:r>
          </a:p>
          <a:p>
            <a:pPr eaLnBrk="1" hangingPunct="1">
              <a:buSzPct val="70000"/>
            </a:pPr>
            <a:r>
              <a:rPr lang="en-US" altLang="en-US" sz="2000" b="1">
                <a:latin typeface="Courier New" panose="02070309020205020404" pitchFamily="49" charset="0"/>
                <a:cs typeface="Courier New" panose="02070309020205020404" pitchFamily="49" charset="0"/>
              </a:rPr>
              <a:t>	new OuterClass().new InnerClass();</a:t>
            </a:r>
          </a:p>
          <a:p>
            <a:pPr eaLnBrk="1" hangingPunct="1">
              <a:buSzPct val="70000"/>
            </a:pPr>
            <a:r>
              <a:rPr lang="en-US" altLang="en-US" sz="2000" b="1">
                <a:latin typeface="Courier New" panose="02070309020205020404" pitchFamily="49" charset="0"/>
                <a:cs typeface="Courier New" panose="02070309020205020404" pitchFamily="49" charset="0"/>
              </a:rPr>
              <a:t>obj2.setA(3); </a:t>
            </a:r>
            <a:r>
              <a:rPr lang="en-US" altLang="en-US" sz="1800" b="1">
                <a:latin typeface="Courier New" panose="02070309020205020404" pitchFamily="49" charset="0"/>
                <a:cs typeface="Courier New" panose="02070309020205020404" pitchFamily="49" charset="0"/>
              </a:rPr>
              <a:t>// we modify a of OuterClass!!!</a:t>
            </a:r>
          </a:p>
        </p:txBody>
      </p:sp>
    </p:spTree>
    <p:extLst>
      <p:ext uri="{BB962C8B-B14F-4D97-AF65-F5344CB8AC3E}">
        <p14:creationId xmlns:p14="http://schemas.microsoft.com/office/powerpoint/2010/main" val="331538215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animBg="1"/>
      <p:bldP spid="104857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indent="0" eaLnBrk="1" hangingPunct="1"/>
            <a:r>
              <a:rPr lang="en-US" altLang="en-US" smtClean="0"/>
              <a:t>Nested Classes</a:t>
            </a:r>
          </a:p>
        </p:txBody>
      </p:sp>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D4D4D"/>
                </a:solidFill>
                <a:latin typeface="Arial" panose="020B0604020202020204" pitchFamily="34" charset="0"/>
                <a:cs typeface="Arial" panose="020B0604020202020204" pitchFamily="34" charset="0"/>
              </a:defRPr>
            </a:lvl1pPr>
            <a:lvl2pPr marL="742950" indent="-285750" eaLnBrk="0" hangingPunct="0">
              <a:defRPr sz="2400">
                <a:solidFill>
                  <a:srgbClr val="4D4D4D"/>
                </a:solidFill>
                <a:latin typeface="Arial" panose="020B0604020202020204" pitchFamily="34" charset="0"/>
                <a:cs typeface="Arial" panose="020B0604020202020204" pitchFamily="34" charset="0"/>
              </a:defRPr>
            </a:lvl2pPr>
            <a:lvl3pPr marL="1143000" indent="-228600" eaLnBrk="0" hangingPunct="0">
              <a:defRPr sz="2400">
                <a:solidFill>
                  <a:srgbClr val="4D4D4D"/>
                </a:solidFill>
                <a:latin typeface="Arial" panose="020B0604020202020204" pitchFamily="34" charset="0"/>
                <a:cs typeface="Arial" panose="020B0604020202020204" pitchFamily="34" charset="0"/>
              </a:defRPr>
            </a:lvl3pPr>
            <a:lvl4pPr marL="1600200" indent="-228600" eaLnBrk="0" hangingPunct="0">
              <a:defRPr sz="2400">
                <a:solidFill>
                  <a:srgbClr val="4D4D4D"/>
                </a:solidFill>
                <a:latin typeface="Arial" panose="020B0604020202020204" pitchFamily="34" charset="0"/>
                <a:cs typeface="Arial" panose="020B0604020202020204" pitchFamily="34" charset="0"/>
              </a:defRPr>
            </a:lvl4pPr>
            <a:lvl5pPr marL="2057400" indent="-228600" eaLnBrk="0" hangingPunct="0">
              <a:defRPr sz="2400">
                <a:solidFill>
                  <a:srgbClr val="4D4D4D"/>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2400">
                <a:solidFill>
                  <a:srgbClr val="4D4D4D"/>
                </a:solidFill>
                <a:latin typeface="Arial" panose="020B0604020202020204" pitchFamily="34" charset="0"/>
                <a:cs typeface="Arial" panose="020B0604020202020204" pitchFamily="34" charset="0"/>
              </a:defRPr>
            </a:lvl9pPr>
          </a:lstStyle>
          <a:p>
            <a:fld id="{E0390B87-7D53-4FB5-8EB9-FE6BBA8B09E3}" type="slidenum">
              <a:rPr lang="he-IL" altLang="en-US" sz="1200"/>
              <a:pPr/>
              <a:t>39</a:t>
            </a:fld>
            <a:endParaRPr lang="en-US" altLang="en-US" sz="1200"/>
          </a:p>
        </p:txBody>
      </p:sp>
      <p:sp>
        <p:nvSpPr>
          <p:cNvPr id="1050626" name="Rectangle 2"/>
          <p:cNvSpPr>
            <a:spLocks noChangeArrowheads="1"/>
          </p:cNvSpPr>
          <p:nvPr/>
        </p:nvSpPr>
        <p:spPr bwMode="auto">
          <a:xfrm>
            <a:off x="457200" y="4287838"/>
            <a:ext cx="7673975" cy="1789112"/>
          </a:xfrm>
          <a:prstGeom prst="rect">
            <a:avLst/>
          </a:prstGeom>
          <a:solidFill>
            <a:srgbClr val="FFFF99"/>
          </a:solidFill>
          <a:ln w="9525">
            <a:solidFill>
              <a:schemeClr val="tx1"/>
            </a:solidFill>
            <a:miter lim="800000"/>
            <a:headEnd/>
            <a:tailEnd/>
          </a:ln>
        </p:spPr>
        <p:txBody>
          <a:bodyPr lIns="0" tIns="0" rIns="0" bIns="72000" anchor="ctr"/>
          <a:lstStyle>
            <a:lvl1pPr marL="342900" indent="-3429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1pPr>
            <a:lvl2pPr marL="273050" indent="-271463"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722313" algn="l"/>
                <a:tab pos="1519238"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722313" algn="l"/>
                <a:tab pos="1519238" algn="l"/>
              </a:tabLst>
              <a:defRPr sz="2400">
                <a:solidFill>
                  <a:srgbClr val="4D4D4D"/>
                </a:solidFill>
                <a:latin typeface="Arial" panose="020B0604020202020204" pitchFamily="34" charset="0"/>
                <a:cs typeface="Arial" panose="020B0604020202020204" pitchFamily="34" charset="0"/>
              </a:defRPr>
            </a:lvl9pPr>
          </a:lstStyle>
          <a:p>
            <a:pPr lvl="1" eaLnBrk="1" hangingPunct="1">
              <a:buSzTx/>
              <a:buFontTx/>
              <a:buNone/>
            </a:pPr>
            <a:endParaRPr lang="he-IL" altLang="en-US" sz="2000" b="1"/>
          </a:p>
        </p:txBody>
      </p:sp>
      <p:sp>
        <p:nvSpPr>
          <p:cNvPr id="35845" name="Rectangle 5"/>
          <p:cNvSpPr>
            <a:spLocks noChangeArrowheads="1"/>
          </p:cNvSpPr>
          <p:nvPr/>
        </p:nvSpPr>
        <p:spPr bwMode="auto">
          <a:xfrm>
            <a:off x="457200" y="1195388"/>
            <a:ext cx="8229600"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1pPr>
            <a:lvl2pPr marL="742950" indent="-28575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2pPr>
            <a:lvl3pPr marL="11430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3pPr>
            <a:lvl4pPr marL="16002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4pPr>
            <a:lvl5pPr marL="2057400" indent="-228600" defTabSz="912813" eaLnBrk="0" hangingPunct="0">
              <a:tabLst>
                <a:tab pos="542925" algn="l"/>
              </a:tabLst>
              <a:defRPr sz="2400">
                <a:solidFill>
                  <a:srgbClr val="4D4D4D"/>
                </a:solidFill>
                <a:latin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lr>
                <a:schemeClr val="accent1"/>
              </a:buClr>
              <a:buSzPct val="100000"/>
              <a:buFont typeface="Symbol" panose="05050102010706020507" pitchFamily="18" charset="2"/>
              <a:tabLst>
                <a:tab pos="542925" algn="l"/>
              </a:tabLst>
              <a:defRPr sz="2400">
                <a:solidFill>
                  <a:srgbClr val="4D4D4D"/>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b="1" u="sng"/>
              <a:t>Example 2 – anonymous class</a:t>
            </a:r>
            <a:r>
              <a:rPr lang="en-US" altLang="en-US" b="1"/>
              <a:t>:</a:t>
            </a:r>
          </a:p>
          <a:p>
            <a:pPr eaLnBrk="1" hangingPunct="1">
              <a:spcBef>
                <a:spcPct val="50000"/>
              </a:spcBef>
              <a:buSzPct val="70000"/>
            </a:pPr>
            <a:endParaRPr lang="en-US" altLang="en-US" sz="4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public interface IHaveName {</a:t>
            </a:r>
          </a:p>
          <a:p>
            <a:pPr eaLnBrk="1" hangingPunct="1">
              <a:buSzPct val="70000"/>
            </a:pPr>
            <a:r>
              <a:rPr lang="en-US" altLang="en-US" sz="2000" b="1">
                <a:latin typeface="Courier New" panose="02070309020205020404" pitchFamily="49" charset="0"/>
                <a:cs typeface="Courier New" panose="02070309020205020404" pitchFamily="49" charset="0"/>
              </a:rPr>
              <a:t>	String getName();</a:t>
            </a:r>
          </a:p>
          <a:p>
            <a:pPr eaLnBrk="1" hangingPunct="1">
              <a:buSzPct val="70000"/>
            </a:pPr>
            <a:r>
              <a:rPr lang="en-US" altLang="en-US" sz="2000" b="1">
                <a:latin typeface="Courier New" panose="02070309020205020404" pitchFamily="49" charset="0"/>
                <a:cs typeface="Courier New" panose="02070309020205020404" pitchFamily="49" charset="0"/>
              </a:rPr>
              <a:t>}</a:t>
            </a:r>
          </a:p>
          <a:p>
            <a:pPr eaLnBrk="1" hangingPunct="1">
              <a:buSzPct val="70000"/>
            </a:pPr>
            <a:endParaRPr lang="en-US" altLang="en-US" sz="10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void someFunction(IHaveName someoneWithName) {</a:t>
            </a:r>
          </a:p>
          <a:p>
            <a:pPr eaLnBrk="1" hangingPunct="1">
              <a:buSzPct val="70000"/>
            </a:pPr>
            <a:r>
              <a:rPr lang="en-US" altLang="en-US" sz="2000" b="1">
                <a:latin typeface="Courier New" panose="02070309020205020404" pitchFamily="49" charset="0"/>
                <a:cs typeface="Courier New" panose="02070309020205020404" pitchFamily="49" charset="0"/>
              </a:rPr>
              <a:t>	System.out.println(someoneWithName.getName());</a:t>
            </a:r>
          </a:p>
          <a:p>
            <a:pPr eaLnBrk="1" hangingPunct="1">
              <a:buSzPct val="70000"/>
            </a:pPr>
            <a:r>
              <a:rPr lang="en-US" altLang="en-US" sz="2000" b="1">
                <a:latin typeface="Courier New" panose="02070309020205020404" pitchFamily="49" charset="0"/>
                <a:cs typeface="Courier New" panose="02070309020205020404" pitchFamily="49" charset="0"/>
              </a:rPr>
              <a:t>}</a:t>
            </a:r>
          </a:p>
          <a:p>
            <a:pPr eaLnBrk="1" hangingPunct="1">
              <a:buSzPct val="70000"/>
            </a:pPr>
            <a:endParaRPr lang="en-US" altLang="en-US" sz="1000" b="1">
              <a:latin typeface="Courier New" panose="02070309020205020404" pitchFamily="49" charset="0"/>
              <a:cs typeface="Courier New" panose="02070309020205020404" pitchFamily="49" charset="0"/>
            </a:endParaRPr>
          </a:p>
          <a:p>
            <a:pPr eaLnBrk="1" hangingPunct="1">
              <a:buSzPct val="70000"/>
            </a:pPr>
            <a:r>
              <a:rPr lang="en-US" altLang="en-US" sz="2000" b="1">
                <a:latin typeface="Courier New" panose="02070309020205020404" pitchFamily="49" charset="0"/>
                <a:cs typeface="Courier New" panose="02070309020205020404" pitchFamily="49" charset="0"/>
              </a:rPr>
              <a:t>public static void main(String[] args) {</a:t>
            </a:r>
          </a:p>
          <a:p>
            <a:pPr eaLnBrk="1" hangingPunct="1">
              <a:buSzPct val="70000"/>
            </a:pPr>
            <a:r>
              <a:rPr lang="en-US" altLang="en-US" sz="2000" b="1">
                <a:latin typeface="Courier New" panose="02070309020205020404" pitchFamily="49" charset="0"/>
                <a:cs typeface="Courier New" panose="02070309020205020404" pitchFamily="49" charset="0"/>
              </a:rPr>
              <a:t>	someFunction(new IHaveName() {</a:t>
            </a:r>
          </a:p>
          <a:p>
            <a:pPr eaLnBrk="1" hangingPunct="1">
              <a:buSzPct val="70000"/>
            </a:pPr>
            <a:r>
              <a:rPr lang="en-US" altLang="en-US" sz="2000" b="1">
                <a:latin typeface="Courier New" panose="02070309020205020404" pitchFamily="49" charset="0"/>
                <a:cs typeface="Courier New" panose="02070309020205020404" pitchFamily="49" charset="0"/>
              </a:rPr>
              <a:t>		public String getName() { return "Momo"; }</a:t>
            </a:r>
          </a:p>
          <a:p>
            <a:pPr eaLnBrk="1" hangingPunct="1">
              <a:buSzPct val="70000"/>
            </a:pPr>
            <a:r>
              <a:rPr lang="en-US" altLang="en-US" sz="2000" b="1">
                <a:latin typeface="Courier New" panose="02070309020205020404" pitchFamily="49" charset="0"/>
                <a:cs typeface="Courier New" panose="02070309020205020404" pitchFamily="49" charset="0"/>
              </a:rPr>
              <a:t>	});</a:t>
            </a:r>
          </a:p>
          <a:p>
            <a:pPr eaLnBrk="1" hangingPunct="1">
              <a:buSzPct val="70000"/>
            </a:pPr>
            <a:r>
              <a:rPr lang="en-US" altLang="en-US" sz="2000" b="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457903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0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Expected Learning Outcomes</a:t>
            </a:r>
            <a:endParaRPr lang="en-US" dirty="0"/>
          </a:p>
        </p:txBody>
      </p:sp>
      <p:sp>
        <p:nvSpPr>
          <p:cNvPr id="3" name="Content Placeholder 2"/>
          <p:cNvSpPr>
            <a:spLocks noGrp="1"/>
          </p:cNvSpPr>
          <p:nvPr>
            <p:ph idx="1"/>
          </p:nvPr>
        </p:nvSpPr>
        <p:spPr/>
        <p:txBody>
          <a:bodyPr>
            <a:normAutofit/>
          </a:bodyPr>
          <a:lstStyle/>
          <a:p>
            <a:pPr lvl="0"/>
            <a:r>
              <a:rPr lang="en-GB" sz="3000" dirty="0"/>
              <a:t>Be able to understand classes and objects in Java.</a:t>
            </a:r>
            <a:endParaRPr lang="en-US" sz="3000" dirty="0"/>
          </a:p>
          <a:p>
            <a:pPr lvl="0"/>
            <a:r>
              <a:rPr lang="en-GB" sz="3000" dirty="0"/>
              <a:t>Be able to identify class </a:t>
            </a:r>
            <a:r>
              <a:rPr lang="en-GB" sz="3000" dirty="0" smtClean="0"/>
              <a:t>or </a:t>
            </a:r>
            <a:r>
              <a:rPr lang="en-GB" sz="3000" dirty="0"/>
              <a:t>object </a:t>
            </a:r>
            <a:r>
              <a:rPr lang="en-GB" sz="3000" dirty="0" smtClean="0"/>
              <a:t>behaviours </a:t>
            </a:r>
            <a:r>
              <a:rPr lang="en-GB" sz="3000" dirty="0"/>
              <a:t>and attributes</a:t>
            </a:r>
            <a:endParaRPr lang="en-US" sz="3000" dirty="0"/>
          </a:p>
          <a:p>
            <a:pPr lvl="0"/>
            <a:r>
              <a:rPr lang="en-GB" sz="3000" dirty="0"/>
              <a:t>Be able to explain the constructor and its use</a:t>
            </a:r>
            <a:endParaRPr lang="en-US" sz="3000" dirty="0"/>
          </a:p>
          <a:p>
            <a:pPr lvl="0"/>
            <a:r>
              <a:rPr lang="en-GB" sz="3000" dirty="0"/>
              <a:t>To use and create simple objects </a:t>
            </a:r>
            <a:endParaRPr lang="en-US" sz="3000" dirty="0"/>
          </a:p>
          <a:p>
            <a:endParaRPr lang="en-US" sz="3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Java </a:t>
            </a:r>
            <a:r>
              <a:rPr lang="en-GB" b="1" dirty="0" smtClean="0"/>
              <a:t>Package</a:t>
            </a:r>
            <a:endParaRPr lang="en-US" dirty="0"/>
          </a:p>
        </p:txBody>
      </p:sp>
      <p:sp>
        <p:nvSpPr>
          <p:cNvPr id="3" name="Content Placeholder 2"/>
          <p:cNvSpPr>
            <a:spLocks noGrp="1"/>
          </p:cNvSpPr>
          <p:nvPr>
            <p:ph idx="1"/>
          </p:nvPr>
        </p:nvSpPr>
        <p:spPr/>
        <p:txBody>
          <a:bodyPr/>
          <a:lstStyle/>
          <a:p>
            <a:r>
              <a:rPr lang="en-GB" dirty="0"/>
              <a:t>In simple words, it is a way of categorizing the classes and interfaces. </a:t>
            </a:r>
            <a:endParaRPr lang="en-GB" dirty="0" smtClean="0"/>
          </a:p>
          <a:p>
            <a:r>
              <a:rPr lang="en-GB" dirty="0" smtClean="0"/>
              <a:t>When </a:t>
            </a:r>
            <a:r>
              <a:rPr lang="en-GB" dirty="0"/>
              <a:t>developing applications in Java, hundreds of classes and interfaces will be written, therefore categorizing these classes is a must as well as makes life much easier.</a:t>
            </a:r>
            <a:endParaRPr lang="en-US" dirty="0"/>
          </a:p>
          <a:p>
            <a:endParaRPr lang="en-US" dirty="0"/>
          </a:p>
        </p:txBody>
      </p:sp>
    </p:spTree>
    <p:extLst>
      <p:ext uri="{BB962C8B-B14F-4D97-AF65-F5344CB8AC3E}">
        <p14:creationId xmlns:p14="http://schemas.microsoft.com/office/powerpoint/2010/main" val="2148209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Import </a:t>
            </a:r>
            <a:r>
              <a:rPr lang="en-GB" b="1" dirty="0" smtClean="0"/>
              <a:t>Statements</a:t>
            </a:r>
            <a:endParaRPr lang="en-US" dirty="0"/>
          </a:p>
        </p:txBody>
      </p:sp>
      <p:sp>
        <p:nvSpPr>
          <p:cNvPr id="3" name="Content Placeholder 2"/>
          <p:cNvSpPr>
            <a:spLocks noGrp="1"/>
          </p:cNvSpPr>
          <p:nvPr>
            <p:ph idx="1"/>
          </p:nvPr>
        </p:nvSpPr>
        <p:spPr/>
        <p:txBody>
          <a:bodyPr/>
          <a:lstStyle/>
          <a:p>
            <a:r>
              <a:rPr lang="en-GB" dirty="0"/>
              <a:t>In Java if a fully qualified name, which includes the package and the class name is given, then the compiler can easily locate the source code or classes. </a:t>
            </a:r>
            <a:endParaRPr lang="en-GB" dirty="0" smtClean="0"/>
          </a:p>
          <a:p>
            <a:r>
              <a:rPr lang="en-GB" dirty="0" smtClean="0"/>
              <a:t>Import </a:t>
            </a:r>
            <a:r>
              <a:rPr lang="en-GB" dirty="0"/>
              <a:t>statement is a way of giving the proper location for the compiler to find that particular class.</a:t>
            </a:r>
            <a:endParaRPr lang="en-US" dirty="0"/>
          </a:p>
          <a:p>
            <a:r>
              <a:rPr lang="en-GB" dirty="0"/>
              <a:t>For example, the following line would ask the compiler to load all the classes available in directory </a:t>
            </a:r>
            <a:r>
              <a:rPr lang="en-GB" dirty="0" err="1"/>
              <a:t>java_installation</a:t>
            </a:r>
            <a:r>
              <a:rPr lang="en-GB" dirty="0"/>
              <a:t>/java/</a:t>
            </a:r>
            <a:r>
              <a:rPr lang="en-GB" dirty="0" err="1"/>
              <a:t>io</a:t>
            </a:r>
            <a:r>
              <a:rPr lang="en-GB" dirty="0"/>
              <a:t> </a:t>
            </a:r>
            <a:r>
              <a:rPr lang="en-GB" dirty="0" smtClean="0"/>
              <a:t>–</a:t>
            </a:r>
          </a:p>
          <a:p>
            <a:r>
              <a:rPr lang="en-GB" dirty="0" smtClean="0"/>
              <a:t>import </a:t>
            </a:r>
            <a:r>
              <a:rPr lang="en-GB" dirty="0"/>
              <a:t>java.io.*;</a:t>
            </a:r>
            <a:endParaRPr lang="en-US" dirty="0"/>
          </a:p>
          <a:p>
            <a:endParaRPr lang="en-US" dirty="0"/>
          </a:p>
        </p:txBody>
      </p:sp>
    </p:spTree>
    <p:extLst>
      <p:ext uri="{BB962C8B-B14F-4D97-AF65-F5344CB8AC3E}">
        <p14:creationId xmlns:p14="http://schemas.microsoft.com/office/powerpoint/2010/main" val="234583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import java.io.*;</a:t>
            </a:r>
          </a:p>
          <a:p>
            <a:pPr marL="0" indent="0">
              <a:buNone/>
            </a:pPr>
            <a:r>
              <a:rPr lang="en-US" dirty="0"/>
              <a:t>public class Employee {</a:t>
            </a:r>
          </a:p>
          <a:p>
            <a:pPr marL="0" indent="0">
              <a:buNone/>
            </a:pPr>
            <a:r>
              <a:rPr lang="en-US" dirty="0"/>
              <a:t> </a:t>
            </a:r>
            <a:r>
              <a:rPr lang="en-US" dirty="0" smtClean="0"/>
              <a:t>  String </a:t>
            </a:r>
            <a:r>
              <a:rPr lang="en-US" dirty="0"/>
              <a:t>name;</a:t>
            </a:r>
          </a:p>
          <a:p>
            <a:pPr marL="0" indent="0">
              <a:buNone/>
            </a:pPr>
            <a:r>
              <a:rPr lang="en-US" dirty="0"/>
              <a:t>   </a:t>
            </a:r>
            <a:r>
              <a:rPr lang="en-US" dirty="0" err="1"/>
              <a:t>int</a:t>
            </a:r>
            <a:r>
              <a:rPr lang="en-US" dirty="0"/>
              <a:t> age;</a:t>
            </a:r>
          </a:p>
          <a:p>
            <a:pPr marL="0" indent="0">
              <a:buNone/>
            </a:pPr>
            <a:r>
              <a:rPr lang="en-US" dirty="0"/>
              <a:t>   String designation;</a:t>
            </a:r>
          </a:p>
          <a:p>
            <a:pPr marL="0" indent="0">
              <a:buNone/>
            </a:pPr>
            <a:r>
              <a:rPr lang="en-US" dirty="0"/>
              <a:t>   double salary</a:t>
            </a:r>
            <a:r>
              <a:rPr lang="en-US" dirty="0" smtClean="0"/>
              <a:t>;</a:t>
            </a:r>
            <a:endParaRPr lang="en-US" dirty="0"/>
          </a:p>
          <a:p>
            <a:pPr marL="0" indent="0">
              <a:buNone/>
            </a:pPr>
            <a:r>
              <a:rPr lang="en-US" dirty="0"/>
              <a:t>   // This is the constructor of the class Employee</a:t>
            </a:r>
          </a:p>
          <a:p>
            <a:pPr marL="0" indent="0">
              <a:buNone/>
            </a:pPr>
            <a:r>
              <a:rPr lang="en-US" dirty="0"/>
              <a:t>   public Employee(String name) {</a:t>
            </a:r>
          </a:p>
          <a:p>
            <a:pPr marL="0" indent="0">
              <a:buNone/>
            </a:pPr>
            <a:r>
              <a:rPr lang="en-US" dirty="0"/>
              <a:t>      this.name = name;</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775068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 Assign the age of the Employee  to the variable age.</a:t>
            </a:r>
          </a:p>
          <a:p>
            <a:pPr marL="0" indent="0">
              <a:buNone/>
            </a:pPr>
            <a:r>
              <a:rPr lang="en-US" dirty="0"/>
              <a:t>   public void </a:t>
            </a:r>
            <a:r>
              <a:rPr lang="en-US" dirty="0" err="1"/>
              <a:t>empAge</a:t>
            </a:r>
            <a:r>
              <a:rPr lang="en-US" dirty="0"/>
              <a:t>(</a:t>
            </a:r>
            <a:r>
              <a:rPr lang="en-US" dirty="0" err="1"/>
              <a:t>int</a:t>
            </a:r>
            <a:r>
              <a:rPr lang="en-US" dirty="0"/>
              <a:t> </a:t>
            </a:r>
            <a:r>
              <a:rPr lang="en-US" dirty="0" err="1"/>
              <a:t>empAge</a:t>
            </a:r>
            <a:r>
              <a:rPr lang="en-US" dirty="0"/>
              <a:t>) {</a:t>
            </a:r>
          </a:p>
          <a:p>
            <a:pPr marL="0" indent="0">
              <a:buNone/>
            </a:pPr>
            <a:r>
              <a:rPr lang="en-US" dirty="0"/>
              <a:t>      age = </a:t>
            </a:r>
            <a:r>
              <a:rPr lang="en-US" dirty="0" err="1"/>
              <a:t>empAge</a:t>
            </a:r>
            <a:r>
              <a:rPr lang="en-US" dirty="0"/>
              <a:t>;</a:t>
            </a:r>
          </a:p>
          <a:p>
            <a:pPr marL="0" indent="0">
              <a:buNone/>
            </a:pPr>
            <a:r>
              <a:rPr lang="en-US" dirty="0"/>
              <a:t>   </a:t>
            </a:r>
            <a:r>
              <a:rPr lang="en-US" dirty="0" smtClean="0"/>
              <a:t>}</a:t>
            </a:r>
            <a:endParaRPr lang="en-US" dirty="0"/>
          </a:p>
          <a:p>
            <a:pPr marL="0" indent="0">
              <a:buNone/>
            </a:pPr>
            <a:r>
              <a:rPr lang="en-US" dirty="0"/>
              <a:t>   /* Assign the designation to the variable designation.*/</a:t>
            </a:r>
          </a:p>
          <a:p>
            <a:pPr marL="0" indent="0">
              <a:buNone/>
            </a:pPr>
            <a:r>
              <a:rPr lang="en-US" dirty="0"/>
              <a:t>   public void </a:t>
            </a:r>
            <a:r>
              <a:rPr lang="en-US" dirty="0" err="1"/>
              <a:t>empDesignation</a:t>
            </a:r>
            <a:r>
              <a:rPr lang="en-US" dirty="0"/>
              <a:t>(String </a:t>
            </a:r>
            <a:r>
              <a:rPr lang="en-US" dirty="0" err="1"/>
              <a:t>empDesig</a:t>
            </a:r>
            <a:r>
              <a:rPr lang="en-US" dirty="0"/>
              <a:t>) {</a:t>
            </a:r>
          </a:p>
          <a:p>
            <a:pPr marL="0" indent="0">
              <a:buNone/>
            </a:pPr>
            <a:r>
              <a:rPr lang="en-US" dirty="0"/>
              <a:t>      designation = </a:t>
            </a:r>
            <a:r>
              <a:rPr lang="en-US" dirty="0" err="1"/>
              <a:t>empDesig</a:t>
            </a:r>
            <a:r>
              <a:rPr lang="en-US" dirty="0"/>
              <a:t>;</a:t>
            </a:r>
          </a:p>
          <a:p>
            <a:pPr marL="0" indent="0">
              <a:buNone/>
            </a:pPr>
            <a:r>
              <a:rPr lang="en-US" dirty="0"/>
              <a:t>   </a:t>
            </a:r>
            <a:r>
              <a:rPr lang="en-US" dirty="0" smtClean="0"/>
              <a:t>}</a:t>
            </a:r>
            <a:endParaRPr lang="en-US" dirty="0"/>
          </a:p>
          <a:p>
            <a:pPr marL="0" indent="0">
              <a:buNone/>
            </a:pPr>
            <a:r>
              <a:rPr lang="en-US" dirty="0"/>
              <a:t>   /* Assign the salary to the variable	salary.*/</a:t>
            </a:r>
          </a:p>
          <a:p>
            <a:pPr marL="0" indent="0">
              <a:buNone/>
            </a:pPr>
            <a:r>
              <a:rPr lang="en-US" dirty="0"/>
              <a:t>   public void </a:t>
            </a:r>
            <a:r>
              <a:rPr lang="en-US" dirty="0" err="1"/>
              <a:t>empSalary</a:t>
            </a:r>
            <a:r>
              <a:rPr lang="en-US" dirty="0"/>
              <a:t>(double </a:t>
            </a:r>
            <a:r>
              <a:rPr lang="en-US" dirty="0" err="1"/>
              <a:t>empSalary</a:t>
            </a:r>
            <a:r>
              <a:rPr lang="en-US" dirty="0"/>
              <a:t>) {</a:t>
            </a:r>
          </a:p>
          <a:p>
            <a:pPr marL="0" indent="0">
              <a:buNone/>
            </a:pPr>
            <a:r>
              <a:rPr lang="en-US" dirty="0"/>
              <a:t>      salary = </a:t>
            </a:r>
            <a:r>
              <a:rPr lang="en-US" dirty="0" err="1"/>
              <a:t>empSalary</a:t>
            </a:r>
            <a:r>
              <a:rPr lang="en-US" dirty="0"/>
              <a:t>;</a:t>
            </a:r>
          </a:p>
          <a:p>
            <a:pPr marL="0" indent="0">
              <a:buNone/>
            </a:pPr>
            <a:r>
              <a:rPr lang="en-US" dirty="0"/>
              <a:t>   }</a:t>
            </a:r>
          </a:p>
        </p:txBody>
      </p:sp>
    </p:spTree>
    <p:extLst>
      <p:ext uri="{BB962C8B-B14F-4D97-AF65-F5344CB8AC3E}">
        <p14:creationId xmlns:p14="http://schemas.microsoft.com/office/powerpoint/2010/main" val="2110242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lstStyle/>
          <a:p>
            <a:pPr marL="0" indent="0">
              <a:buNone/>
            </a:pPr>
            <a:r>
              <a:rPr lang="en-US" dirty="0"/>
              <a:t> /* Print the Employee details */</a:t>
            </a:r>
          </a:p>
          <a:p>
            <a:pPr marL="0" indent="0">
              <a:buNone/>
            </a:pPr>
            <a:r>
              <a:rPr lang="en-US" dirty="0"/>
              <a:t>   public void </a:t>
            </a:r>
            <a:r>
              <a:rPr lang="en-US" dirty="0" err="1"/>
              <a:t>printEmployee</a:t>
            </a:r>
            <a:r>
              <a:rPr lang="en-US" dirty="0"/>
              <a:t>() {</a:t>
            </a:r>
          </a:p>
          <a:p>
            <a:pPr marL="0" indent="0">
              <a:buNone/>
            </a:pPr>
            <a:r>
              <a:rPr lang="en-US" dirty="0"/>
              <a:t>      </a:t>
            </a:r>
            <a:r>
              <a:rPr lang="en-US" dirty="0" err="1"/>
              <a:t>System.out.println</a:t>
            </a:r>
            <a:r>
              <a:rPr lang="en-US" dirty="0"/>
              <a:t>("Name:"+ name );</a:t>
            </a:r>
          </a:p>
          <a:p>
            <a:pPr marL="0" indent="0">
              <a:buNone/>
            </a:pPr>
            <a:r>
              <a:rPr lang="en-US" dirty="0"/>
              <a:t>      </a:t>
            </a:r>
            <a:r>
              <a:rPr lang="en-US" dirty="0" err="1"/>
              <a:t>System.out.println</a:t>
            </a:r>
            <a:r>
              <a:rPr lang="en-US" dirty="0"/>
              <a:t>("Age:" + age );</a:t>
            </a:r>
          </a:p>
          <a:p>
            <a:pPr marL="0" indent="0">
              <a:buNone/>
            </a:pPr>
            <a:r>
              <a:rPr lang="en-US" dirty="0"/>
              <a:t>      </a:t>
            </a:r>
            <a:r>
              <a:rPr lang="en-US" dirty="0" err="1"/>
              <a:t>System.out.println</a:t>
            </a:r>
            <a:r>
              <a:rPr lang="en-US" dirty="0"/>
              <a:t>("Designation:" + designation );</a:t>
            </a:r>
          </a:p>
          <a:p>
            <a:pPr marL="0" indent="0">
              <a:buNone/>
            </a:pPr>
            <a:r>
              <a:rPr lang="en-US" dirty="0"/>
              <a:t>      </a:t>
            </a:r>
            <a:r>
              <a:rPr lang="en-US" dirty="0" err="1"/>
              <a:t>System.out.println</a:t>
            </a:r>
            <a:r>
              <a:rPr lang="en-US" dirty="0"/>
              <a:t>("Salary:" + salary);</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347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fontScale="92500" lnSpcReduction="20000"/>
          </a:bodyPr>
          <a:lstStyle/>
          <a:p>
            <a:r>
              <a:rPr lang="en-GB" dirty="0"/>
              <a:t>Java is an Object-Oriented Language. As a language that has the Object-Oriented feature, Java supports the following fundamental concepts −</a:t>
            </a:r>
            <a:endParaRPr lang="en-US" dirty="0"/>
          </a:p>
          <a:p>
            <a:pPr lvl="0"/>
            <a:r>
              <a:rPr lang="en-GB" dirty="0"/>
              <a:t>Polymorphism</a:t>
            </a:r>
            <a:endParaRPr lang="en-US" dirty="0"/>
          </a:p>
          <a:p>
            <a:pPr lvl="0"/>
            <a:r>
              <a:rPr lang="en-GB" dirty="0"/>
              <a:t>Inheritance</a:t>
            </a:r>
            <a:endParaRPr lang="en-US" dirty="0"/>
          </a:p>
          <a:p>
            <a:pPr lvl="0"/>
            <a:r>
              <a:rPr lang="en-GB" dirty="0"/>
              <a:t>Encapsulation</a:t>
            </a:r>
            <a:endParaRPr lang="en-US" dirty="0"/>
          </a:p>
          <a:p>
            <a:pPr lvl="0"/>
            <a:r>
              <a:rPr lang="en-GB" dirty="0"/>
              <a:t>Abstraction</a:t>
            </a:r>
            <a:endParaRPr lang="en-US" dirty="0"/>
          </a:p>
          <a:p>
            <a:pPr lvl="0"/>
            <a:r>
              <a:rPr lang="en-GB" dirty="0"/>
              <a:t>Classes</a:t>
            </a:r>
            <a:endParaRPr lang="en-US" dirty="0"/>
          </a:p>
          <a:p>
            <a:pPr lvl="0"/>
            <a:r>
              <a:rPr lang="en-GB" dirty="0"/>
              <a:t>Objects</a:t>
            </a:r>
            <a:endParaRPr lang="en-US" dirty="0"/>
          </a:p>
          <a:p>
            <a:pPr lvl="0"/>
            <a:r>
              <a:rPr lang="en-GB" dirty="0"/>
              <a:t>Instance</a:t>
            </a:r>
            <a:endParaRPr lang="en-US" dirty="0"/>
          </a:p>
          <a:p>
            <a:pPr lvl="0"/>
            <a:r>
              <a:rPr lang="en-GB" dirty="0" smtClean="0"/>
              <a:t>Methods</a:t>
            </a:r>
            <a:endParaRPr lang="en-US" dirty="0"/>
          </a:p>
          <a:p>
            <a:pPr lvl="0"/>
            <a:r>
              <a:rPr lang="en-GB" dirty="0"/>
              <a:t>Message Parsing</a:t>
            </a:r>
            <a:endParaRPr lang="en-US" dirty="0"/>
          </a:p>
          <a:p>
            <a:endParaRPr lang="en-US" dirty="0"/>
          </a:p>
        </p:txBody>
      </p:sp>
    </p:spTree>
    <p:extLst>
      <p:ext uri="{BB962C8B-B14F-4D97-AF65-F5344CB8AC3E}">
        <p14:creationId xmlns:p14="http://schemas.microsoft.com/office/powerpoint/2010/main" val="198286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a:t>
            </a:r>
            <a:endParaRPr lang="en-US" dirty="0"/>
          </a:p>
        </p:txBody>
      </p:sp>
      <p:sp>
        <p:nvSpPr>
          <p:cNvPr id="3" name="Content Placeholder 2"/>
          <p:cNvSpPr>
            <a:spLocks noGrp="1"/>
          </p:cNvSpPr>
          <p:nvPr>
            <p:ph idx="1"/>
          </p:nvPr>
        </p:nvSpPr>
        <p:spPr/>
        <p:txBody>
          <a:bodyPr/>
          <a:lstStyle/>
          <a:p>
            <a:r>
              <a:rPr lang="en-GB" b="1" dirty="0"/>
              <a:t>Object</a:t>
            </a:r>
            <a:r>
              <a:rPr lang="en-GB" dirty="0"/>
              <a:t> − </a:t>
            </a:r>
            <a:endParaRPr lang="en-GB" dirty="0" smtClean="0"/>
          </a:p>
          <a:p>
            <a:r>
              <a:rPr lang="en-GB" dirty="0" smtClean="0"/>
              <a:t>Objects </a:t>
            </a:r>
            <a:r>
              <a:rPr lang="en-GB" dirty="0"/>
              <a:t>have states and </a:t>
            </a:r>
            <a:r>
              <a:rPr lang="en-GB" dirty="0" smtClean="0"/>
              <a:t>behaviours. </a:t>
            </a:r>
            <a:r>
              <a:rPr lang="en-GB" dirty="0"/>
              <a:t>Example: A dog has states - </a:t>
            </a:r>
            <a:r>
              <a:rPr lang="en-GB" dirty="0" smtClean="0"/>
              <a:t>colour, </a:t>
            </a:r>
            <a:r>
              <a:rPr lang="en-GB" dirty="0"/>
              <a:t>name, breed as well as </a:t>
            </a:r>
            <a:r>
              <a:rPr lang="en-GB" dirty="0" smtClean="0"/>
              <a:t>behaviours </a:t>
            </a:r>
            <a:r>
              <a:rPr lang="en-GB" dirty="0"/>
              <a:t>– wagging the tail, barking, eating. </a:t>
            </a:r>
            <a:endParaRPr lang="en-GB" dirty="0" smtClean="0"/>
          </a:p>
          <a:p>
            <a:r>
              <a:rPr lang="en-GB" dirty="0" smtClean="0"/>
              <a:t>An </a:t>
            </a:r>
            <a:r>
              <a:rPr lang="en-GB" dirty="0"/>
              <a:t>object is an instance of a class.</a:t>
            </a:r>
            <a:endParaRPr lang="en-US" dirty="0"/>
          </a:p>
          <a:p>
            <a:r>
              <a:rPr lang="en-GB" b="1" dirty="0"/>
              <a:t>Class</a:t>
            </a:r>
            <a:r>
              <a:rPr lang="en-GB" dirty="0"/>
              <a:t> − </a:t>
            </a:r>
            <a:endParaRPr lang="en-GB" dirty="0" smtClean="0"/>
          </a:p>
          <a:p>
            <a:r>
              <a:rPr lang="en-GB" dirty="0" smtClean="0"/>
              <a:t>A </a:t>
            </a:r>
            <a:r>
              <a:rPr lang="en-GB" dirty="0"/>
              <a:t>class can be defined as a template/blueprint that describes the </a:t>
            </a:r>
            <a:r>
              <a:rPr lang="en-GB" dirty="0" smtClean="0"/>
              <a:t>behaviour/state </a:t>
            </a:r>
            <a:r>
              <a:rPr lang="en-GB" dirty="0"/>
              <a:t>that the object of its type support</a:t>
            </a:r>
            <a:r>
              <a:rPr lang="en-GB" dirty="0" smtClean="0"/>
              <a:t>.</a:t>
            </a:r>
            <a:r>
              <a:rPr lang="en-GB" dirty="0"/>
              <a:t> </a:t>
            </a:r>
            <a:endParaRPr lang="en-US" dirty="0"/>
          </a:p>
          <a:p>
            <a:endParaRPr lang="en-US" dirty="0"/>
          </a:p>
        </p:txBody>
      </p:sp>
    </p:spTree>
    <p:extLst>
      <p:ext uri="{BB962C8B-B14F-4D97-AF65-F5344CB8AC3E}">
        <p14:creationId xmlns:p14="http://schemas.microsoft.com/office/powerpoint/2010/main" val="230859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Objects in </a:t>
            </a:r>
            <a:r>
              <a:rPr lang="en-GB" b="1" dirty="0" smtClean="0"/>
              <a:t>Java</a:t>
            </a:r>
            <a:endParaRPr lang="en-US" dirty="0"/>
          </a:p>
        </p:txBody>
      </p:sp>
      <p:sp>
        <p:nvSpPr>
          <p:cNvPr id="3" name="Content Placeholder 2"/>
          <p:cNvSpPr>
            <a:spLocks noGrp="1"/>
          </p:cNvSpPr>
          <p:nvPr>
            <p:ph idx="1"/>
          </p:nvPr>
        </p:nvSpPr>
        <p:spPr/>
        <p:txBody>
          <a:bodyPr/>
          <a:lstStyle/>
          <a:p>
            <a:r>
              <a:rPr lang="en-GB" dirty="0"/>
              <a:t>Let us now look deep into what are objects. </a:t>
            </a:r>
            <a:endParaRPr lang="en-GB" dirty="0" smtClean="0"/>
          </a:p>
          <a:p>
            <a:r>
              <a:rPr lang="en-GB" dirty="0" smtClean="0"/>
              <a:t>If </a:t>
            </a:r>
            <a:r>
              <a:rPr lang="en-GB" dirty="0"/>
              <a:t>we consider the real-world, we can find many objects around us, cars, dogs, humans, etc. </a:t>
            </a:r>
            <a:endParaRPr lang="en-GB" dirty="0" smtClean="0"/>
          </a:p>
          <a:p>
            <a:r>
              <a:rPr lang="en-GB" dirty="0" smtClean="0"/>
              <a:t>All </a:t>
            </a:r>
            <a:r>
              <a:rPr lang="en-GB" dirty="0"/>
              <a:t>these objects have a state and a </a:t>
            </a:r>
            <a:r>
              <a:rPr lang="en-GB" dirty="0" smtClean="0"/>
              <a:t>behaviour.</a:t>
            </a:r>
          </a:p>
          <a:p>
            <a:r>
              <a:rPr lang="en-GB" dirty="0" smtClean="0"/>
              <a:t>If </a:t>
            </a:r>
            <a:r>
              <a:rPr lang="en-GB" dirty="0"/>
              <a:t>we consider a dog, then its state is - name, breed, </a:t>
            </a:r>
            <a:r>
              <a:rPr lang="en-GB" dirty="0" smtClean="0"/>
              <a:t>colour, </a:t>
            </a:r>
            <a:r>
              <a:rPr lang="en-GB" dirty="0"/>
              <a:t>and the </a:t>
            </a:r>
            <a:r>
              <a:rPr lang="en-GB" dirty="0" smtClean="0"/>
              <a:t>behaviour </a:t>
            </a:r>
            <a:r>
              <a:rPr lang="en-GB" dirty="0"/>
              <a:t>is - barking, wagging the tail, running</a:t>
            </a:r>
            <a:r>
              <a:rPr lang="en-GB" dirty="0" smtClean="0"/>
              <a:t>.</a:t>
            </a:r>
          </a:p>
          <a:p>
            <a:r>
              <a:rPr lang="en-GB" dirty="0" smtClean="0"/>
              <a:t>If </a:t>
            </a:r>
            <a:r>
              <a:rPr lang="en-GB" dirty="0"/>
              <a:t>you compare the software object with a real-world object, they have very similar characteristics.</a:t>
            </a:r>
            <a:endParaRPr lang="en-US" dirty="0"/>
          </a:p>
          <a:p>
            <a:endParaRPr lang="en-US" dirty="0"/>
          </a:p>
        </p:txBody>
      </p:sp>
    </p:spTree>
    <p:extLst>
      <p:ext uri="{BB962C8B-B14F-4D97-AF65-F5344CB8AC3E}">
        <p14:creationId xmlns:p14="http://schemas.microsoft.com/office/powerpoint/2010/main" val="408507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Classes in </a:t>
            </a:r>
            <a:r>
              <a:rPr lang="en-GB" b="1"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GB" dirty="0"/>
              <a:t>A class is a blueprint from which individual objects are created.</a:t>
            </a:r>
            <a:endParaRPr lang="en-US" dirty="0"/>
          </a:p>
          <a:p>
            <a:r>
              <a:rPr lang="en-GB" dirty="0"/>
              <a:t>Following is a sample of a class</a:t>
            </a:r>
            <a:r>
              <a:rPr lang="en-GB" dirty="0" smtClean="0"/>
              <a:t>.</a:t>
            </a:r>
          </a:p>
          <a:p>
            <a:endParaRPr lang="en-US" dirty="0"/>
          </a:p>
          <a:p>
            <a:pPr marL="0" indent="0">
              <a:buNone/>
            </a:pPr>
            <a:r>
              <a:rPr lang="en-US" dirty="0" smtClean="0"/>
              <a:t>Public class Dog</a:t>
            </a:r>
            <a:r>
              <a:rPr lang="en-US" dirty="0"/>
              <a:t>{</a:t>
            </a:r>
          </a:p>
          <a:p>
            <a:pPr marL="274320" lvl="1" indent="0">
              <a:buNone/>
            </a:pPr>
            <a:r>
              <a:rPr lang="en-US" dirty="0"/>
              <a:t>String breed;</a:t>
            </a:r>
          </a:p>
          <a:p>
            <a:pPr marL="274320" lvl="1" indent="0">
              <a:buNone/>
            </a:pPr>
            <a:r>
              <a:rPr lang="en-US" dirty="0" err="1"/>
              <a:t>int</a:t>
            </a:r>
            <a:r>
              <a:rPr lang="en-US" dirty="0"/>
              <a:t> age;</a:t>
            </a:r>
          </a:p>
          <a:p>
            <a:pPr marL="274320" lvl="1" indent="0">
              <a:buNone/>
            </a:pPr>
            <a:r>
              <a:rPr lang="en-US" dirty="0"/>
              <a:t>String color;</a:t>
            </a:r>
          </a:p>
          <a:p>
            <a:pPr marL="274320" lvl="1" indent="0">
              <a:buNone/>
            </a:pPr>
            <a:endParaRPr lang="en-US" dirty="0"/>
          </a:p>
          <a:p>
            <a:pPr marL="274320" lvl="1" indent="0">
              <a:buNone/>
            </a:pPr>
            <a:r>
              <a:rPr lang="en-US" dirty="0"/>
              <a:t>void barking(){</a:t>
            </a:r>
          </a:p>
          <a:p>
            <a:pPr marL="274320" lvl="1" indent="0">
              <a:buNone/>
            </a:pPr>
            <a:r>
              <a:rPr lang="en-US" dirty="0" smtClean="0"/>
              <a:t>}</a:t>
            </a:r>
            <a:endParaRPr lang="en-US" dirty="0"/>
          </a:p>
          <a:p>
            <a:pPr marL="274320" lvl="1" indent="0">
              <a:buNone/>
            </a:pPr>
            <a:r>
              <a:rPr lang="en-US" dirty="0"/>
              <a:t>void hungry(){</a:t>
            </a:r>
          </a:p>
          <a:p>
            <a:pPr marL="274320" lvl="1" indent="0">
              <a:buNone/>
            </a:pPr>
            <a:r>
              <a:rPr lang="en-US" dirty="0"/>
              <a:t>}</a:t>
            </a:r>
          </a:p>
          <a:p>
            <a:pPr marL="274320" lvl="1" indent="0">
              <a:buNone/>
            </a:pPr>
            <a:endParaRPr lang="en-US" dirty="0"/>
          </a:p>
          <a:p>
            <a:pPr marL="274320" lvl="1" indent="0">
              <a:buNone/>
            </a:pPr>
            <a:r>
              <a:rPr lang="en-US" dirty="0"/>
              <a:t>void sleeping(){</a:t>
            </a:r>
          </a:p>
          <a:p>
            <a:pPr marL="274320" lvl="1" indent="0">
              <a:buNone/>
            </a:pP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3843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CONTENT</a:t>
            </a:r>
            <a:endParaRPr lang="en-US" dirty="0"/>
          </a:p>
        </p:txBody>
      </p:sp>
      <p:sp>
        <p:nvSpPr>
          <p:cNvPr id="3" name="Content Placeholder 2"/>
          <p:cNvSpPr>
            <a:spLocks noGrp="1"/>
          </p:cNvSpPr>
          <p:nvPr>
            <p:ph idx="1"/>
          </p:nvPr>
        </p:nvSpPr>
        <p:spPr/>
        <p:txBody>
          <a:bodyPr>
            <a:normAutofit lnSpcReduction="10000"/>
          </a:bodyPr>
          <a:lstStyle/>
          <a:p>
            <a:r>
              <a:rPr lang="en-GB" dirty="0"/>
              <a:t>A class can contain any of the following variable types.</a:t>
            </a:r>
            <a:endParaRPr lang="en-US" dirty="0"/>
          </a:p>
          <a:p>
            <a:pPr lvl="0"/>
            <a:r>
              <a:rPr lang="en-GB" b="1" dirty="0"/>
              <a:t>Local variables</a:t>
            </a:r>
            <a:r>
              <a:rPr lang="en-GB" dirty="0"/>
              <a:t> − Variables defined inside methods, constructors or blocks are called local variables. </a:t>
            </a:r>
            <a:endParaRPr lang="en-GB" dirty="0" smtClean="0"/>
          </a:p>
          <a:p>
            <a:pPr lvl="0"/>
            <a:r>
              <a:rPr lang="en-GB" dirty="0" smtClean="0"/>
              <a:t>The </a:t>
            </a:r>
            <a:r>
              <a:rPr lang="en-GB" dirty="0"/>
              <a:t>variable will be declared and initialized within the method and the variable will be destroyed when the method has completed.</a:t>
            </a:r>
            <a:endParaRPr lang="en-US" dirty="0"/>
          </a:p>
          <a:p>
            <a:pPr lvl="0"/>
            <a:r>
              <a:rPr lang="en-GB" b="1" dirty="0"/>
              <a:t>Instance variables</a:t>
            </a:r>
            <a:r>
              <a:rPr lang="en-GB" dirty="0"/>
              <a:t> − Instance variables are variables within a class but outside any method. These variables are initialized when the class is instantiated. Instance variables can be accessed from inside any method, constructor or blocks of that particular class.</a:t>
            </a:r>
            <a:endParaRPr lang="en-US" dirty="0"/>
          </a:p>
          <a:p>
            <a:pPr lvl="0"/>
            <a:r>
              <a:rPr lang="en-GB" b="1" dirty="0"/>
              <a:t>Class variables</a:t>
            </a:r>
            <a:r>
              <a:rPr lang="en-GB" dirty="0"/>
              <a:t> − Class variables are variables declared within a class, outside any method, with the static keyword.</a:t>
            </a:r>
            <a:endParaRPr lang="en-US" dirty="0"/>
          </a:p>
          <a:p>
            <a:endParaRPr lang="en-US" dirty="0"/>
          </a:p>
        </p:txBody>
      </p:sp>
    </p:spTree>
    <p:extLst>
      <p:ext uri="{BB962C8B-B14F-4D97-AF65-F5344CB8AC3E}">
        <p14:creationId xmlns:p14="http://schemas.microsoft.com/office/powerpoint/2010/main" val="3491123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1007</TotalTime>
  <Words>2119</Words>
  <Application>Microsoft Office PowerPoint</Application>
  <PresentationFormat>On-screen Show (4:3)</PresentationFormat>
  <Paragraphs>392</Paragraphs>
  <Slides>44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Courier New</vt:lpstr>
      <vt:lpstr>David</vt:lpstr>
      <vt:lpstr>Rockwell</vt:lpstr>
      <vt:lpstr>Rockwell Condensed</vt:lpstr>
      <vt:lpstr>Wingdings</vt:lpstr>
      <vt:lpstr>Wood Type</vt:lpstr>
      <vt:lpstr>UNIT 3</vt:lpstr>
      <vt:lpstr>Overview of Unit</vt:lpstr>
      <vt:lpstr>Objectives</vt:lpstr>
      <vt:lpstr>Expected Learning Outcomes</vt:lpstr>
      <vt:lpstr>Java</vt:lpstr>
      <vt:lpstr>Classes and Objects</vt:lpstr>
      <vt:lpstr>Objects in Java</vt:lpstr>
      <vt:lpstr>Classes in Java</vt:lpstr>
      <vt:lpstr>CLASS CONTENT</vt:lpstr>
      <vt:lpstr>Constructors</vt:lpstr>
      <vt:lpstr>Constructors</vt:lpstr>
      <vt:lpstr>Constructors</vt:lpstr>
      <vt:lpstr>Constructors</vt:lpstr>
      <vt:lpstr>Initializer</vt:lpstr>
      <vt:lpstr>Static Initializer</vt:lpstr>
      <vt:lpstr>Example</vt:lpstr>
      <vt:lpstr>Creating an Object</vt:lpstr>
      <vt:lpstr>Following is an example of creating an object</vt:lpstr>
      <vt:lpstr>Accessing Instance Variables and Methods</vt:lpstr>
      <vt:lpstr>Example</vt:lpstr>
      <vt:lpstr>continue</vt:lpstr>
      <vt:lpstr>Source File Declaration Rules</vt:lpstr>
      <vt:lpstr>Rules </vt:lpstr>
      <vt:lpstr>NAMING CONVENTONS</vt:lpstr>
      <vt:lpstr>Advantage of naming conventions in java</vt:lpstr>
      <vt:lpstr>Class</vt:lpstr>
      <vt:lpstr>Interface</vt:lpstr>
      <vt:lpstr>Method </vt:lpstr>
      <vt:lpstr>Variable</vt:lpstr>
      <vt:lpstr>Package</vt:lpstr>
      <vt:lpstr>Constant</vt:lpstr>
      <vt:lpstr>Class access levels</vt:lpstr>
      <vt:lpstr>Abstract class </vt:lpstr>
      <vt:lpstr>Abstract class - 2</vt:lpstr>
      <vt:lpstr>Final class</vt:lpstr>
      <vt:lpstr>Nested Classes</vt:lpstr>
      <vt:lpstr>Nested Classes</vt:lpstr>
      <vt:lpstr>Nested Classes</vt:lpstr>
      <vt:lpstr>Nested Classes</vt:lpstr>
      <vt:lpstr>Java Package</vt:lpstr>
      <vt:lpstr>Import Statements</vt:lpstr>
      <vt:lpstr>Example </vt:lpstr>
      <vt:lpstr>continue</vt:lpstr>
      <vt:lpstr>Continue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Dr Derrick Ntalasha</dc:creator>
  <cp:lastModifiedBy>MAJALATA VICTOR</cp:lastModifiedBy>
  <cp:revision>56</cp:revision>
  <dcterms:created xsi:type="dcterms:W3CDTF">2019-08-22T09:55:37Z</dcterms:created>
  <dcterms:modified xsi:type="dcterms:W3CDTF">2023-02-15T05:45:37Z</dcterms:modified>
</cp:coreProperties>
</file>