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4" autoAdjust="0"/>
  </p:normalViewPr>
  <p:slideViewPr>
    <p:cSldViewPr snapToGrid="0">
      <p:cViewPr varScale="1">
        <p:scale>
          <a:sx n="70" d="100"/>
          <a:sy n="70" d="100"/>
        </p:scale>
        <p:origin x="1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1471C-F9C6-4A64-B44F-8A38F3488CC9}" type="datetimeFigureOut">
              <a:rPr lang="en-GB" smtClean="0"/>
              <a:t>20/02/2023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D4039-EA10-418B-93E0-9289FF189395}" type="slidenum">
              <a:rPr lang="en-GB" smtClean="0"/>
              <a:t>‹#›</a:t>
            </a:fld>
            <a:endParaRPr lang="en-GB"/>
          </a:p>
        </p:txBody>
      </p:sp>
    </p:spTree>
    <p:extLst>
      <p:ext uri="{BB962C8B-B14F-4D97-AF65-F5344CB8AC3E}">
        <p14:creationId xmlns:p14="http://schemas.microsoft.com/office/powerpoint/2010/main" val="914151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D4039-EA10-418B-93E0-9289FF189395}" type="slidenum">
              <a:rPr lang="en-GB" smtClean="0"/>
              <a:t>14</a:t>
            </a:fld>
            <a:endParaRPr lang="en-GB"/>
          </a:p>
        </p:txBody>
      </p:sp>
    </p:spTree>
    <p:extLst>
      <p:ext uri="{BB962C8B-B14F-4D97-AF65-F5344CB8AC3E}">
        <p14:creationId xmlns:p14="http://schemas.microsoft.com/office/powerpoint/2010/main" val="193503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a:t>
            </a:r>
            <a:r>
              <a:rPr lang="en-GB" baseline="0" dirty="0" smtClean="0"/>
              <a:t> on Defensive Programming</a:t>
            </a:r>
            <a:endParaRPr lang="en-GB" dirty="0"/>
          </a:p>
        </p:txBody>
      </p:sp>
      <p:sp>
        <p:nvSpPr>
          <p:cNvPr id="4" name="Slide Number Placeholder 3"/>
          <p:cNvSpPr>
            <a:spLocks noGrp="1"/>
          </p:cNvSpPr>
          <p:nvPr>
            <p:ph type="sldNum" sz="quarter" idx="10"/>
          </p:nvPr>
        </p:nvSpPr>
        <p:spPr/>
        <p:txBody>
          <a:bodyPr/>
          <a:lstStyle/>
          <a:p>
            <a:fld id="{F9DD4039-EA10-418B-93E0-9289FF189395}" type="slidenum">
              <a:rPr lang="en-GB" smtClean="0"/>
              <a:t>32</a:t>
            </a:fld>
            <a:endParaRPr lang="en-GB"/>
          </a:p>
        </p:txBody>
      </p:sp>
    </p:spTree>
    <p:extLst>
      <p:ext uri="{BB962C8B-B14F-4D97-AF65-F5344CB8AC3E}">
        <p14:creationId xmlns:p14="http://schemas.microsoft.com/office/powerpoint/2010/main" val="31842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345A6E4-8D70-436D-A5E1-6CFDC31999C8}"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23251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45A6E4-8D70-436D-A5E1-6CFDC31999C8}"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146689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45A6E4-8D70-436D-A5E1-6CFDC31999C8}"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175545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345A6E4-8D70-436D-A5E1-6CFDC31999C8}"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197364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45A6E4-8D70-436D-A5E1-6CFDC31999C8}"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16696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345A6E4-8D70-436D-A5E1-6CFDC31999C8}"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77492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345A6E4-8D70-436D-A5E1-6CFDC31999C8}" type="datetimeFigureOut">
              <a:rPr lang="en-GB" smtClean="0"/>
              <a:t>20/02/2023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330388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45A6E4-8D70-436D-A5E1-6CFDC31999C8}" type="datetimeFigureOut">
              <a:rPr lang="en-GB" smtClean="0"/>
              <a:t>20/02/2023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12192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5A6E4-8D70-436D-A5E1-6CFDC31999C8}" type="datetimeFigureOut">
              <a:rPr lang="en-GB" smtClean="0"/>
              <a:t>20/02/2023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189816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45A6E4-8D70-436D-A5E1-6CFDC31999C8}"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412424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45A6E4-8D70-436D-A5E1-6CFDC31999C8}"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C1D68A-931B-4D71-84AC-D8A265D1E7BA}" type="slidenum">
              <a:rPr lang="en-GB" smtClean="0"/>
              <a:t>‹#›</a:t>
            </a:fld>
            <a:endParaRPr lang="en-GB"/>
          </a:p>
        </p:txBody>
      </p:sp>
    </p:spTree>
    <p:extLst>
      <p:ext uri="{BB962C8B-B14F-4D97-AF65-F5344CB8AC3E}">
        <p14:creationId xmlns:p14="http://schemas.microsoft.com/office/powerpoint/2010/main" val="334871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5A6E4-8D70-436D-A5E1-6CFDC31999C8}" type="datetimeFigureOut">
              <a:rPr lang="en-GB" smtClean="0"/>
              <a:t>20/02/2023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1D68A-931B-4D71-84AC-D8A265D1E7BA}" type="slidenum">
              <a:rPr lang="en-GB" smtClean="0"/>
              <a:t>‹#›</a:t>
            </a:fld>
            <a:endParaRPr lang="en-GB"/>
          </a:p>
        </p:txBody>
      </p:sp>
    </p:spTree>
    <p:extLst>
      <p:ext uri="{BB962C8B-B14F-4D97-AF65-F5344CB8AC3E}">
        <p14:creationId xmlns:p14="http://schemas.microsoft.com/office/powerpoint/2010/main" val="2637874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Control Statements: Assignment, ++ and -- Operators</a:t>
            </a:r>
            <a:endParaRPr lang="en-GB" dirty="0"/>
          </a:p>
        </p:txBody>
      </p:sp>
      <p:sp>
        <p:nvSpPr>
          <p:cNvPr id="3" name="Subtitle 2"/>
          <p:cNvSpPr>
            <a:spLocks noGrp="1"/>
          </p:cNvSpPr>
          <p:nvPr>
            <p:ph type="subTitle" idx="1"/>
          </p:nvPr>
        </p:nvSpPr>
        <p:spPr/>
        <p:txBody>
          <a:bodyPr/>
          <a:lstStyle/>
          <a:p>
            <a:pPr algn="r"/>
            <a:r>
              <a:rPr lang="en-GB" dirty="0" smtClean="0">
                <a:latin typeface="+mj-lt"/>
              </a:rPr>
              <a:t>BY VICTOR MAJALATA </a:t>
            </a:r>
            <a:endParaRPr lang="en-GB" dirty="0">
              <a:latin typeface="+mj-lt"/>
            </a:endParaRPr>
          </a:p>
        </p:txBody>
      </p:sp>
    </p:spTree>
    <p:extLst>
      <p:ext uri="{BB962C8B-B14F-4D97-AF65-F5344CB8AC3E}">
        <p14:creationId xmlns:p14="http://schemas.microsoft.com/office/powerpoint/2010/main" val="427535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 Single-Selection Statement</a:t>
            </a:r>
            <a:endParaRPr lang="en-GB" dirty="0"/>
          </a:p>
        </p:txBody>
      </p:sp>
      <p:sp>
        <p:nvSpPr>
          <p:cNvPr id="3" name="Content Placeholder 2"/>
          <p:cNvSpPr>
            <a:spLocks noGrp="1"/>
          </p:cNvSpPr>
          <p:nvPr>
            <p:ph idx="1"/>
          </p:nvPr>
        </p:nvSpPr>
        <p:spPr/>
        <p:txBody>
          <a:bodyPr>
            <a:normAutofit lnSpcReduction="10000"/>
          </a:bodyPr>
          <a:lstStyle/>
          <a:p>
            <a:r>
              <a:rPr lang="en-US" altLang="en-US" sz="2500" dirty="0" smtClean="0">
                <a:solidFill>
                  <a:srgbClr val="000000"/>
                </a:solidFill>
                <a:latin typeface="+mj-lt"/>
              </a:rPr>
              <a:t>Pseudocode </a:t>
            </a:r>
          </a:p>
          <a:p>
            <a:pPr lvl="2">
              <a:buNone/>
            </a:pPr>
            <a:r>
              <a:rPr lang="en-US" altLang="en-US" sz="1900" i="1" dirty="0" smtClean="0">
                <a:solidFill>
                  <a:srgbClr val="0026CC"/>
                </a:solidFill>
                <a:latin typeface="+mj-lt"/>
              </a:rPr>
              <a:t>	If student’s grade is greater than or equal to 60</a:t>
            </a:r>
            <a:br>
              <a:rPr lang="en-US" altLang="en-US" sz="1900" i="1" dirty="0" smtClean="0">
                <a:solidFill>
                  <a:srgbClr val="0026CC"/>
                </a:solidFill>
                <a:latin typeface="+mj-lt"/>
              </a:rPr>
            </a:br>
            <a:r>
              <a:rPr lang="en-US" altLang="en-US" sz="1900" dirty="0" smtClean="0">
                <a:solidFill>
                  <a:srgbClr val="000000"/>
                </a:solidFill>
                <a:latin typeface="+mj-lt"/>
              </a:rPr>
              <a:t>  </a:t>
            </a:r>
            <a:r>
              <a:rPr lang="en-US" altLang="en-US" sz="1900" i="1" dirty="0" smtClean="0">
                <a:solidFill>
                  <a:srgbClr val="0026CC"/>
                </a:solidFill>
                <a:latin typeface="+mj-lt"/>
              </a:rPr>
              <a:t>Print “Passed”</a:t>
            </a:r>
          </a:p>
          <a:p>
            <a:r>
              <a:rPr lang="en-US" altLang="en-US" sz="2500" dirty="0" smtClean="0">
                <a:solidFill>
                  <a:srgbClr val="000000"/>
                </a:solidFill>
                <a:latin typeface="+mj-lt"/>
              </a:rPr>
              <a:t>If the condition is false, the Print statement is ignored, and the next pseudocode statement in order is performed</a:t>
            </a:r>
            <a:r>
              <a:rPr lang="en-US" altLang="en-US" sz="2500" i="1" dirty="0" smtClean="0">
                <a:solidFill>
                  <a:srgbClr val="000000"/>
                </a:solidFill>
                <a:latin typeface="+mj-lt"/>
              </a:rPr>
              <a:t>. </a:t>
            </a:r>
          </a:p>
          <a:p>
            <a:r>
              <a:rPr lang="en-US" altLang="en-US" sz="2500" dirty="0" smtClean="0">
                <a:solidFill>
                  <a:srgbClr val="000000"/>
                </a:solidFill>
                <a:latin typeface="+mj-lt"/>
              </a:rPr>
              <a:t>Indentation</a:t>
            </a:r>
          </a:p>
          <a:p>
            <a:pPr lvl="1"/>
            <a:r>
              <a:rPr lang="en-US" altLang="en-US" sz="2100" dirty="0" smtClean="0">
                <a:solidFill>
                  <a:srgbClr val="000000"/>
                </a:solidFill>
                <a:latin typeface="+mj-lt"/>
              </a:rPr>
              <a:t>Optional, but recommended</a:t>
            </a:r>
          </a:p>
          <a:p>
            <a:pPr lvl="1"/>
            <a:r>
              <a:rPr lang="en-US" altLang="en-US" sz="2100" dirty="0" smtClean="0">
                <a:solidFill>
                  <a:srgbClr val="000000"/>
                </a:solidFill>
                <a:latin typeface="+mj-lt"/>
              </a:rPr>
              <a:t>Emphasizes the inherent structure of structured programs</a:t>
            </a:r>
          </a:p>
          <a:p>
            <a:r>
              <a:rPr lang="en-US" altLang="en-US" sz="2500" dirty="0" smtClean="0">
                <a:solidFill>
                  <a:srgbClr val="000000"/>
                </a:solidFill>
                <a:latin typeface="+mj-lt"/>
              </a:rPr>
              <a:t>The preceding pseudocode </a:t>
            </a:r>
            <a:r>
              <a:rPr lang="en-US" altLang="en-US" sz="2500" i="1" dirty="0" smtClean="0">
                <a:solidFill>
                  <a:srgbClr val="000000"/>
                </a:solidFill>
                <a:latin typeface="+mj-lt"/>
              </a:rPr>
              <a:t>If </a:t>
            </a:r>
            <a:r>
              <a:rPr lang="en-US" altLang="en-US" sz="2500" dirty="0" smtClean="0">
                <a:solidFill>
                  <a:srgbClr val="000000"/>
                </a:solidFill>
                <a:latin typeface="+mj-lt"/>
              </a:rPr>
              <a:t>in Java:</a:t>
            </a:r>
          </a:p>
          <a:p>
            <a:pPr lvl="2">
              <a:buNone/>
            </a:pPr>
            <a:r>
              <a:rPr lang="en-US" altLang="en-US" sz="1900" dirty="0" smtClean="0">
                <a:solidFill>
                  <a:srgbClr val="0000FF"/>
                </a:solidFill>
                <a:latin typeface="+mj-lt"/>
              </a:rPr>
              <a:t>	if</a:t>
            </a:r>
            <a:r>
              <a:rPr lang="en-US" altLang="en-US" sz="1900" dirty="0" smtClean="0">
                <a:solidFill>
                  <a:srgbClr val="000000"/>
                </a:solidFill>
                <a:latin typeface="+mj-lt"/>
              </a:rPr>
              <a:t> (studentGrade &gt;= </a:t>
            </a:r>
            <a:r>
              <a:rPr lang="en-US" altLang="en-US" sz="1900" dirty="0" smtClean="0">
                <a:solidFill>
                  <a:srgbClr val="128AFF"/>
                </a:solidFill>
                <a:latin typeface="+mj-lt"/>
              </a:rPr>
              <a:t>60</a:t>
            </a:r>
            <a:r>
              <a:rPr lang="en-US" altLang="en-US" sz="1900" dirty="0" smtClean="0">
                <a:solidFill>
                  <a:srgbClr val="000000"/>
                </a:solidFill>
                <a:latin typeface="+mj-lt"/>
              </a:rPr>
              <a:t>) </a:t>
            </a:r>
            <a:br>
              <a:rPr lang="en-US" altLang="en-US" sz="1900" dirty="0" smtClean="0">
                <a:solidFill>
                  <a:srgbClr val="000000"/>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"Passed"</a:t>
            </a:r>
            <a:r>
              <a:rPr lang="en-US" altLang="en-US" sz="1900" dirty="0" smtClean="0">
                <a:solidFill>
                  <a:srgbClr val="000000"/>
                </a:solidFill>
                <a:latin typeface="+mj-lt"/>
              </a:rPr>
              <a:t>);</a:t>
            </a:r>
          </a:p>
          <a:p>
            <a:r>
              <a:rPr lang="en-US" altLang="en-US" sz="2500" dirty="0" smtClean="0">
                <a:solidFill>
                  <a:srgbClr val="000000"/>
                </a:solidFill>
                <a:latin typeface="+mj-lt"/>
              </a:rPr>
              <a:t>Corresponds closely to the pseudocode</a:t>
            </a:r>
            <a:endParaRPr lang="en-GB" dirty="0">
              <a:latin typeface="+mj-lt"/>
            </a:endParaRPr>
          </a:p>
        </p:txBody>
      </p:sp>
    </p:spTree>
    <p:extLst>
      <p:ext uri="{BB962C8B-B14F-4D97-AF65-F5344CB8AC3E}">
        <p14:creationId xmlns:p14="http://schemas.microsoft.com/office/powerpoint/2010/main" val="290429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a:t>
            </a:r>
            <a:endParaRPr lang="en-GB" dirty="0"/>
          </a:p>
        </p:txBody>
      </p:sp>
      <p:sp>
        <p:nvSpPr>
          <p:cNvPr id="3" name="Content Placeholder 2"/>
          <p:cNvSpPr>
            <a:spLocks noGrp="1"/>
          </p:cNvSpPr>
          <p:nvPr>
            <p:ph idx="1"/>
          </p:nvPr>
        </p:nvSpPr>
        <p:spPr/>
        <p:txBody>
          <a:bodyPr>
            <a:normAutofit lnSpcReduction="10000"/>
          </a:bodyPr>
          <a:lstStyle/>
          <a:p>
            <a:r>
              <a:rPr lang="en-US" altLang="en-US" sz="2500" dirty="0" smtClean="0">
                <a:solidFill>
                  <a:srgbClr val="0000FF"/>
                </a:solidFill>
                <a:latin typeface="+mj-lt"/>
              </a:rPr>
              <a:t>if…else double-selection statement</a:t>
            </a:r>
            <a:r>
              <a:rPr lang="en-US" altLang="en-US" sz="2500" dirty="0" smtClean="0">
                <a:solidFill>
                  <a:srgbClr val="000000"/>
                </a:solidFill>
                <a:latin typeface="+mj-lt"/>
              </a:rPr>
              <a:t>—specify an action to perform when the condition is true and a different action when the condition is false. </a:t>
            </a:r>
          </a:p>
          <a:p>
            <a:r>
              <a:rPr lang="en-US" altLang="en-US" sz="2500" dirty="0" smtClean="0">
                <a:solidFill>
                  <a:srgbClr val="000000"/>
                </a:solidFill>
                <a:latin typeface="+mj-lt"/>
              </a:rPr>
              <a:t>Pseudocode</a:t>
            </a:r>
          </a:p>
          <a:p>
            <a:pPr lvl="2">
              <a:buNone/>
            </a:pPr>
            <a:r>
              <a:rPr lang="en-US" altLang="en-US" sz="1900" i="1" dirty="0" smtClean="0">
                <a:solidFill>
                  <a:srgbClr val="0026CC"/>
                </a:solidFill>
                <a:latin typeface="+mj-lt"/>
              </a:rPr>
              <a:t>	If student’s grade is greater than or equal to 60</a:t>
            </a:r>
            <a:br>
              <a:rPr lang="en-US" altLang="en-US" sz="1900" i="1" dirty="0" smtClean="0">
                <a:solidFill>
                  <a:srgbClr val="0026CC"/>
                </a:solidFill>
                <a:latin typeface="+mj-lt"/>
              </a:rPr>
            </a:br>
            <a:r>
              <a:rPr lang="en-US" altLang="en-US" sz="1900" dirty="0" smtClean="0">
                <a:solidFill>
                  <a:srgbClr val="000000"/>
                </a:solidFill>
                <a:latin typeface="+mj-lt"/>
              </a:rPr>
              <a:t>  </a:t>
            </a:r>
            <a:r>
              <a:rPr lang="en-US" altLang="en-US" sz="1900" i="1" dirty="0" smtClean="0">
                <a:solidFill>
                  <a:srgbClr val="0026CC"/>
                </a:solidFill>
                <a:latin typeface="+mj-lt"/>
              </a:rPr>
              <a:t>Print “Passed”</a:t>
            </a:r>
            <a:br>
              <a:rPr lang="en-US" altLang="en-US" sz="1900" i="1" dirty="0" smtClean="0">
                <a:solidFill>
                  <a:srgbClr val="0026CC"/>
                </a:solidFill>
                <a:latin typeface="+mj-lt"/>
              </a:rPr>
            </a:br>
            <a:r>
              <a:rPr lang="en-US" altLang="en-US" sz="1900" i="1" dirty="0" smtClean="0">
                <a:solidFill>
                  <a:srgbClr val="0026CC"/>
                </a:solidFill>
                <a:latin typeface="+mj-lt"/>
              </a:rPr>
              <a:t>Else</a:t>
            </a:r>
            <a:br>
              <a:rPr lang="en-US" altLang="en-US" sz="1900" i="1" dirty="0" smtClean="0">
                <a:solidFill>
                  <a:srgbClr val="0026CC"/>
                </a:solidFill>
                <a:latin typeface="+mj-lt"/>
              </a:rPr>
            </a:br>
            <a:r>
              <a:rPr lang="en-US" altLang="en-US" sz="1900" dirty="0" smtClean="0">
                <a:solidFill>
                  <a:srgbClr val="000000"/>
                </a:solidFill>
                <a:latin typeface="+mj-lt"/>
              </a:rPr>
              <a:t>  </a:t>
            </a:r>
            <a:r>
              <a:rPr lang="en-US" altLang="en-US" sz="1900" i="1" dirty="0" smtClean="0">
                <a:solidFill>
                  <a:srgbClr val="0026CC"/>
                </a:solidFill>
                <a:latin typeface="+mj-lt"/>
              </a:rPr>
              <a:t>Print “Failed”</a:t>
            </a:r>
          </a:p>
          <a:p>
            <a:r>
              <a:rPr lang="en-US" altLang="en-US" sz="2500" dirty="0" smtClean="0">
                <a:solidFill>
                  <a:srgbClr val="000000"/>
                </a:solidFill>
                <a:latin typeface="+mj-lt"/>
              </a:rPr>
              <a:t>The preceding </a:t>
            </a:r>
            <a:r>
              <a:rPr lang="en-US" altLang="en-US" sz="2500" i="1" dirty="0" smtClean="0">
                <a:solidFill>
                  <a:srgbClr val="000000"/>
                </a:solidFill>
                <a:latin typeface="+mj-lt"/>
              </a:rPr>
              <a:t>If…Else pseudocode statement in Java:</a:t>
            </a:r>
          </a:p>
          <a:p>
            <a:pPr lvl="2">
              <a:buNone/>
            </a:pPr>
            <a:r>
              <a:rPr lang="en-US" altLang="en-US" sz="1900" dirty="0" smtClean="0">
                <a:solidFill>
                  <a:srgbClr val="0000FF"/>
                </a:solidFill>
                <a:latin typeface="+mj-lt"/>
              </a:rPr>
              <a:t>	if</a:t>
            </a:r>
            <a:r>
              <a:rPr lang="en-US" altLang="en-US" sz="1900" dirty="0" smtClean="0">
                <a:solidFill>
                  <a:srgbClr val="000000"/>
                </a:solidFill>
                <a:latin typeface="+mj-lt"/>
              </a:rPr>
              <a:t> (grade &gt;= </a:t>
            </a:r>
            <a:r>
              <a:rPr lang="en-US" altLang="en-US" sz="1900" dirty="0" smtClean="0">
                <a:solidFill>
                  <a:srgbClr val="128AFF"/>
                </a:solidFill>
                <a:latin typeface="+mj-lt"/>
              </a:rPr>
              <a:t>60</a:t>
            </a:r>
            <a:r>
              <a:rPr lang="en-US" altLang="en-US" sz="1900" dirty="0" smtClean="0">
                <a:solidFill>
                  <a:srgbClr val="000000"/>
                </a:solidFill>
                <a:latin typeface="+mj-lt"/>
              </a:rPr>
              <a:t>) </a:t>
            </a:r>
            <a:br>
              <a:rPr lang="en-US" altLang="en-US" sz="1900" dirty="0" smtClean="0">
                <a:solidFill>
                  <a:srgbClr val="000000"/>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"Passed"</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FF"/>
                </a:solidFill>
                <a:latin typeface="+mj-lt"/>
              </a:rPr>
              <a:t>else</a:t>
            </a:r>
            <a:br>
              <a:rPr lang="en-US" altLang="en-US" sz="1900" dirty="0" smtClean="0">
                <a:solidFill>
                  <a:srgbClr val="0000FF"/>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"Failed"</a:t>
            </a:r>
            <a:r>
              <a:rPr lang="en-US" altLang="en-US" sz="1900" dirty="0" smtClean="0">
                <a:solidFill>
                  <a:srgbClr val="000000"/>
                </a:solidFill>
                <a:latin typeface="+mj-lt"/>
              </a:rPr>
              <a:t>);</a:t>
            </a:r>
          </a:p>
          <a:p>
            <a:r>
              <a:rPr lang="en-US" altLang="en-US" sz="2500" dirty="0" smtClean="0">
                <a:solidFill>
                  <a:srgbClr val="000000"/>
                </a:solidFill>
                <a:latin typeface="+mj-lt"/>
              </a:rPr>
              <a:t>Note that the body of the else is also indented. </a:t>
            </a:r>
          </a:p>
          <a:p>
            <a:endParaRPr lang="en-GB" dirty="0"/>
          </a:p>
        </p:txBody>
      </p:sp>
    </p:spTree>
    <p:extLst>
      <p:ext uri="{BB962C8B-B14F-4D97-AF65-F5344CB8AC3E}">
        <p14:creationId xmlns:p14="http://schemas.microsoft.com/office/powerpoint/2010/main" val="1252651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 (Cont.)</a:t>
            </a:r>
            <a:endParaRPr lang="en-GB" dirty="0"/>
          </a:p>
        </p:txBody>
      </p:sp>
      <p:sp>
        <p:nvSpPr>
          <p:cNvPr id="3" name="Content Placeholder 2"/>
          <p:cNvSpPr>
            <a:spLocks noGrp="1"/>
          </p:cNvSpPr>
          <p:nvPr>
            <p:ph idx="1"/>
          </p:nvPr>
        </p:nvSpPr>
        <p:spPr/>
        <p:txBody>
          <a:bodyPr>
            <a:normAutofit lnSpcReduction="10000"/>
          </a:bodyPr>
          <a:lstStyle/>
          <a:p>
            <a:pPr marL="109537" indent="0">
              <a:lnSpc>
                <a:spcPct val="80000"/>
              </a:lnSpc>
              <a:buNone/>
              <a:defRPr/>
            </a:pPr>
            <a:r>
              <a:rPr lang="en-US" altLang="en-US" sz="2300" b="1" i="1" dirty="0">
                <a:solidFill>
                  <a:srgbClr val="000000"/>
                </a:solidFill>
                <a:latin typeface="+mj-lt"/>
              </a:rPr>
              <a:t>Nested </a:t>
            </a:r>
            <a:r>
              <a:rPr lang="en-US" altLang="en-US" sz="2000" b="1" i="1" dirty="0">
                <a:solidFill>
                  <a:srgbClr val="000000"/>
                </a:solidFill>
                <a:latin typeface="+mj-lt"/>
              </a:rPr>
              <a:t>if…else</a:t>
            </a:r>
            <a:r>
              <a:rPr lang="en-US" altLang="en-US" sz="2300" b="1" i="1" dirty="0">
                <a:solidFill>
                  <a:srgbClr val="000000"/>
                </a:solidFill>
                <a:latin typeface="+mj-lt"/>
              </a:rPr>
              <a:t> Statements</a:t>
            </a:r>
          </a:p>
          <a:p>
            <a:pPr>
              <a:lnSpc>
                <a:spcPct val="80000"/>
              </a:lnSpc>
              <a:defRPr/>
            </a:pPr>
            <a:r>
              <a:rPr lang="en-US" altLang="en-US" sz="2300" dirty="0">
                <a:solidFill>
                  <a:srgbClr val="000000"/>
                </a:solidFill>
                <a:latin typeface="+mj-lt"/>
              </a:rPr>
              <a:t>A program can test multiple cases by placing if…else statements inside other if…else statements to create </a:t>
            </a:r>
            <a:r>
              <a:rPr lang="en-US" altLang="en-US" sz="2300" dirty="0">
                <a:solidFill>
                  <a:srgbClr val="0000FF"/>
                </a:solidFill>
                <a:latin typeface="+mj-lt"/>
              </a:rPr>
              <a:t>nested</a:t>
            </a:r>
            <a:r>
              <a:rPr lang="en-US" altLang="en-US" sz="2300" i="1" dirty="0">
                <a:solidFill>
                  <a:srgbClr val="000000"/>
                </a:solidFill>
                <a:latin typeface="+mj-lt"/>
              </a:rPr>
              <a:t> </a:t>
            </a:r>
            <a:r>
              <a:rPr lang="en-US" altLang="en-US" sz="2300" i="1" dirty="0">
                <a:solidFill>
                  <a:srgbClr val="0000FF"/>
                </a:solidFill>
                <a:latin typeface="+mj-lt"/>
              </a:rPr>
              <a:t>if…else statements</a:t>
            </a:r>
            <a:r>
              <a:rPr lang="en-US" altLang="en-US" sz="2300" i="1" dirty="0">
                <a:solidFill>
                  <a:srgbClr val="000000"/>
                </a:solidFill>
                <a:latin typeface="+mj-lt"/>
              </a:rPr>
              <a:t>. </a:t>
            </a:r>
          </a:p>
          <a:p>
            <a:pPr>
              <a:lnSpc>
                <a:spcPct val="80000"/>
              </a:lnSpc>
              <a:defRPr/>
            </a:pPr>
            <a:r>
              <a:rPr lang="en-US" altLang="en-US" sz="2300" dirty="0">
                <a:solidFill>
                  <a:srgbClr val="000000"/>
                </a:solidFill>
                <a:latin typeface="+mj-lt"/>
              </a:rPr>
              <a:t>Pseudocode:</a:t>
            </a:r>
          </a:p>
          <a:p>
            <a:pPr lvl="2">
              <a:lnSpc>
                <a:spcPct val="80000"/>
              </a:lnSpc>
              <a:buNone/>
              <a:defRPr/>
            </a:pPr>
            <a:r>
              <a:rPr lang="en-US" altLang="en-US" sz="1800" i="1" dirty="0">
                <a:solidFill>
                  <a:srgbClr val="0026CC"/>
                </a:solidFill>
                <a:latin typeface="+mj-lt"/>
              </a:rPr>
              <a:t>	If student’s grade is greater than or equal to 90</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Print “A”</a:t>
            </a:r>
            <a:br>
              <a:rPr lang="en-US" altLang="en-US" sz="1800" i="1" dirty="0">
                <a:solidFill>
                  <a:srgbClr val="0026CC"/>
                </a:solidFill>
                <a:latin typeface="+mj-lt"/>
              </a:rPr>
            </a:br>
            <a:r>
              <a:rPr lang="en-US" altLang="en-US" sz="1800" i="1" dirty="0">
                <a:solidFill>
                  <a:srgbClr val="0026CC"/>
                </a:solidFill>
                <a:latin typeface="+mj-lt"/>
              </a:rPr>
              <a:t>else </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If student’s grade is greater than or equal to 80</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Print “B”</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else </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If student’s grade is greater than or equal to 70 </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Print “C”</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else </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If student’s grade is greater than or equal to 60 </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Print “D”</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else</a:t>
            </a:r>
            <a:br>
              <a:rPr lang="en-US" altLang="en-US" sz="1800" i="1" dirty="0">
                <a:solidFill>
                  <a:srgbClr val="0026CC"/>
                </a:solidFill>
                <a:latin typeface="+mj-lt"/>
              </a:rPr>
            </a:br>
            <a:r>
              <a:rPr lang="en-US" altLang="en-US" sz="1800" dirty="0">
                <a:solidFill>
                  <a:srgbClr val="000000"/>
                </a:solidFill>
                <a:latin typeface="+mj-lt"/>
              </a:rPr>
              <a:t>        </a:t>
            </a:r>
            <a:r>
              <a:rPr lang="en-US" altLang="en-US" sz="1800" i="1" dirty="0">
                <a:solidFill>
                  <a:srgbClr val="0026CC"/>
                </a:solidFill>
                <a:latin typeface="+mj-lt"/>
              </a:rPr>
              <a:t>Print “F”</a:t>
            </a:r>
          </a:p>
          <a:p>
            <a:endParaRPr lang="en-GB" dirty="0">
              <a:latin typeface="+mj-lt"/>
            </a:endParaRPr>
          </a:p>
        </p:txBody>
      </p:sp>
    </p:spTree>
    <p:extLst>
      <p:ext uri="{BB962C8B-B14F-4D97-AF65-F5344CB8AC3E}">
        <p14:creationId xmlns:p14="http://schemas.microsoft.com/office/powerpoint/2010/main" val="4022603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 (Cont.)</a:t>
            </a:r>
            <a:endParaRPr lang="en-GB" dirty="0"/>
          </a:p>
        </p:txBody>
      </p:sp>
      <p:sp>
        <p:nvSpPr>
          <p:cNvPr id="3" name="Content Placeholder 2"/>
          <p:cNvSpPr>
            <a:spLocks noGrp="1"/>
          </p:cNvSpPr>
          <p:nvPr>
            <p:ph idx="1"/>
          </p:nvPr>
        </p:nvSpPr>
        <p:spPr/>
        <p:txBody>
          <a:bodyPr/>
          <a:lstStyle/>
          <a:p>
            <a:pPr>
              <a:lnSpc>
                <a:spcPct val="80000"/>
              </a:lnSpc>
            </a:pPr>
            <a:r>
              <a:rPr lang="en-US" altLang="en-US" sz="2300" dirty="0" smtClean="0">
                <a:solidFill>
                  <a:srgbClr val="000000"/>
                </a:solidFill>
                <a:latin typeface="+mj-lt"/>
              </a:rPr>
              <a:t>This pseudocode may be written in Java as</a:t>
            </a:r>
          </a:p>
          <a:p>
            <a:pPr lvl="2">
              <a:lnSpc>
                <a:spcPct val="80000"/>
              </a:lnSpc>
              <a:buNone/>
            </a:pPr>
            <a:r>
              <a:rPr lang="en-US" altLang="en-US" sz="1800" dirty="0" smtClean="0">
                <a:solidFill>
                  <a:srgbClr val="0000FF"/>
                </a:solidFill>
                <a:latin typeface="+mj-lt"/>
              </a:rPr>
              <a:t>	if</a:t>
            </a:r>
            <a:r>
              <a:rPr lang="en-US" altLang="en-US" sz="1800" dirty="0" smtClean="0">
                <a:solidFill>
                  <a:srgbClr val="000000"/>
                </a:solidFill>
                <a:latin typeface="+mj-lt"/>
              </a:rPr>
              <a:t> (studentGrade &gt;= </a:t>
            </a:r>
            <a:r>
              <a:rPr lang="en-US" altLang="en-US" sz="1800" dirty="0" smtClean="0">
                <a:solidFill>
                  <a:srgbClr val="128AFF"/>
                </a:solidFill>
                <a:latin typeface="+mj-lt"/>
              </a:rPr>
              <a:t>90</a:t>
            </a:r>
            <a:r>
              <a:rPr lang="en-US" altLang="en-US" sz="1800" dirty="0" smtClean="0">
                <a:solidFill>
                  <a:srgbClr val="000000"/>
                </a:solidFill>
                <a:latin typeface="+mj-lt"/>
              </a:rPr>
              <a:t>)</a:t>
            </a:r>
            <a:br>
              <a:rPr lang="en-US" altLang="en-US" sz="1800" dirty="0" smtClean="0">
                <a:solidFill>
                  <a:srgbClr val="000000"/>
                </a:solidFill>
                <a:latin typeface="+mj-lt"/>
              </a:rPr>
            </a:br>
            <a:r>
              <a:rPr lang="en-US" altLang="en-US" sz="1800" dirty="0" smtClean="0">
                <a:solidFill>
                  <a:srgbClr val="000000"/>
                </a:solidFill>
                <a:latin typeface="+mj-lt"/>
              </a:rPr>
              <a:t>   System.out.println(</a:t>
            </a:r>
            <a:r>
              <a:rPr lang="en-US" altLang="en-US" sz="1800" dirty="0" smtClean="0">
                <a:solidFill>
                  <a:srgbClr val="128AFF"/>
                </a:solidFill>
                <a:latin typeface="+mj-lt"/>
              </a:rPr>
              <a:t>"A"</a:t>
            </a:r>
            <a:r>
              <a:rPr lang="en-US" altLang="en-US" sz="1800" dirty="0" smtClean="0">
                <a:solidFill>
                  <a:srgbClr val="000000"/>
                </a:solidFill>
                <a:latin typeface="+mj-lt"/>
              </a:rPr>
              <a:t>);</a:t>
            </a:r>
            <a:br>
              <a:rPr lang="en-US" altLang="en-US" sz="1800" dirty="0" smtClean="0">
                <a:solidFill>
                  <a:srgbClr val="000000"/>
                </a:solidFill>
                <a:latin typeface="+mj-lt"/>
              </a:rPr>
            </a:br>
            <a:r>
              <a:rPr lang="en-US" altLang="en-US" sz="1800" dirty="0" smtClean="0">
                <a:solidFill>
                  <a:srgbClr val="0000FF"/>
                </a:solidFill>
                <a:latin typeface="+mj-lt"/>
              </a:rPr>
              <a:t>else</a:t>
            </a:r>
            <a:r>
              <a:rPr lang="en-US" altLang="en-US" sz="1800" dirty="0" smtClean="0">
                <a:solidFill>
                  <a:srgbClr val="000000"/>
                </a:solidFill>
                <a:latin typeface="+mj-lt"/>
              </a:rPr>
              <a:t> </a:t>
            </a:r>
            <a:br>
              <a:rPr lang="en-US" altLang="en-US" sz="1800" dirty="0" smtClean="0">
                <a:solidFill>
                  <a:srgbClr val="000000"/>
                </a:solidFill>
                <a:latin typeface="+mj-lt"/>
              </a:rPr>
            </a:br>
            <a:r>
              <a:rPr lang="en-US" altLang="en-US" sz="1800" dirty="0" smtClean="0">
                <a:solidFill>
                  <a:srgbClr val="000000"/>
                </a:solidFill>
                <a:latin typeface="+mj-lt"/>
              </a:rPr>
              <a:t>   </a:t>
            </a:r>
            <a:r>
              <a:rPr lang="en-US" altLang="en-US" sz="1800" dirty="0" smtClean="0">
                <a:solidFill>
                  <a:srgbClr val="0000FF"/>
                </a:solidFill>
                <a:latin typeface="+mj-lt"/>
              </a:rPr>
              <a:t>if</a:t>
            </a:r>
            <a:r>
              <a:rPr lang="en-US" altLang="en-US" sz="1800" dirty="0" smtClean="0">
                <a:solidFill>
                  <a:srgbClr val="000000"/>
                </a:solidFill>
                <a:latin typeface="+mj-lt"/>
              </a:rPr>
              <a:t> (studentGrade &gt;= </a:t>
            </a:r>
            <a:r>
              <a:rPr lang="en-US" altLang="en-US" sz="1800" dirty="0" smtClean="0">
                <a:solidFill>
                  <a:srgbClr val="128AFF"/>
                </a:solidFill>
                <a:latin typeface="+mj-lt"/>
              </a:rPr>
              <a:t>80</a:t>
            </a:r>
            <a:r>
              <a:rPr lang="en-US" altLang="en-US" sz="1800" dirty="0" smtClean="0">
                <a:solidFill>
                  <a:srgbClr val="000000"/>
                </a:solidFill>
                <a:latin typeface="+mj-lt"/>
              </a:rPr>
              <a:t>)</a:t>
            </a:r>
            <a:br>
              <a:rPr lang="en-US" altLang="en-US" sz="1800" dirty="0" smtClean="0">
                <a:solidFill>
                  <a:srgbClr val="000000"/>
                </a:solidFill>
                <a:latin typeface="+mj-lt"/>
              </a:rPr>
            </a:br>
            <a:r>
              <a:rPr lang="en-US" altLang="en-US" sz="1800" dirty="0" smtClean="0">
                <a:solidFill>
                  <a:srgbClr val="000000"/>
                </a:solidFill>
                <a:latin typeface="+mj-lt"/>
              </a:rPr>
              <a:t>      System.out.println(</a:t>
            </a:r>
            <a:r>
              <a:rPr lang="en-US" altLang="en-US" sz="1800" dirty="0" smtClean="0">
                <a:solidFill>
                  <a:srgbClr val="128AFF"/>
                </a:solidFill>
                <a:latin typeface="+mj-lt"/>
              </a:rPr>
              <a:t>"B"</a:t>
            </a:r>
            <a:r>
              <a:rPr lang="en-US" altLang="en-US" sz="1800" dirty="0" smtClean="0">
                <a:solidFill>
                  <a:srgbClr val="000000"/>
                </a:solidFill>
                <a:latin typeface="+mj-lt"/>
              </a:rPr>
              <a:t>);</a:t>
            </a:r>
            <a:br>
              <a:rPr lang="en-US" altLang="en-US" sz="1800" dirty="0" smtClean="0">
                <a:solidFill>
                  <a:srgbClr val="000000"/>
                </a:solidFill>
                <a:latin typeface="+mj-lt"/>
              </a:rPr>
            </a:br>
            <a:r>
              <a:rPr lang="en-US" altLang="en-US" sz="1800" dirty="0" smtClean="0">
                <a:solidFill>
                  <a:srgbClr val="000000"/>
                </a:solidFill>
                <a:latin typeface="+mj-lt"/>
              </a:rPr>
              <a:t>   </a:t>
            </a:r>
            <a:r>
              <a:rPr lang="en-US" altLang="en-US" sz="1800" dirty="0" smtClean="0">
                <a:solidFill>
                  <a:srgbClr val="0000FF"/>
                </a:solidFill>
                <a:latin typeface="+mj-lt"/>
              </a:rPr>
              <a:t>else</a:t>
            </a:r>
            <a:r>
              <a:rPr lang="en-US" altLang="en-US" sz="1800" dirty="0" smtClean="0">
                <a:solidFill>
                  <a:srgbClr val="000000"/>
                </a:solidFill>
                <a:latin typeface="+mj-lt"/>
              </a:rPr>
              <a:t> </a:t>
            </a:r>
            <a:br>
              <a:rPr lang="en-US" altLang="en-US" sz="1800" dirty="0" smtClean="0">
                <a:solidFill>
                  <a:srgbClr val="000000"/>
                </a:solidFill>
                <a:latin typeface="+mj-lt"/>
              </a:rPr>
            </a:br>
            <a:r>
              <a:rPr lang="en-US" altLang="en-US" sz="1800" dirty="0" smtClean="0">
                <a:solidFill>
                  <a:srgbClr val="000000"/>
                </a:solidFill>
                <a:latin typeface="+mj-lt"/>
              </a:rPr>
              <a:t>      </a:t>
            </a:r>
            <a:r>
              <a:rPr lang="en-US" altLang="en-US" sz="1800" dirty="0" smtClean="0">
                <a:solidFill>
                  <a:srgbClr val="0000FF"/>
                </a:solidFill>
                <a:latin typeface="+mj-lt"/>
              </a:rPr>
              <a:t>if</a:t>
            </a:r>
            <a:r>
              <a:rPr lang="en-US" altLang="en-US" sz="1800" dirty="0" smtClean="0">
                <a:solidFill>
                  <a:srgbClr val="000000"/>
                </a:solidFill>
                <a:latin typeface="+mj-lt"/>
              </a:rPr>
              <a:t> (studentGrade &gt;= </a:t>
            </a:r>
            <a:r>
              <a:rPr lang="en-US" altLang="en-US" sz="1800" dirty="0" smtClean="0">
                <a:solidFill>
                  <a:srgbClr val="128AFF"/>
                </a:solidFill>
                <a:latin typeface="+mj-lt"/>
              </a:rPr>
              <a:t>70</a:t>
            </a:r>
            <a:r>
              <a:rPr lang="en-US" altLang="en-US" sz="1800" dirty="0" smtClean="0">
                <a:solidFill>
                  <a:srgbClr val="000000"/>
                </a:solidFill>
                <a:latin typeface="+mj-lt"/>
              </a:rPr>
              <a:t>)</a:t>
            </a:r>
            <a:br>
              <a:rPr lang="en-US" altLang="en-US" sz="1800" dirty="0" smtClean="0">
                <a:solidFill>
                  <a:srgbClr val="000000"/>
                </a:solidFill>
                <a:latin typeface="+mj-lt"/>
              </a:rPr>
            </a:br>
            <a:r>
              <a:rPr lang="en-US" altLang="en-US" sz="1800" dirty="0" smtClean="0">
                <a:solidFill>
                  <a:srgbClr val="000000"/>
                </a:solidFill>
                <a:latin typeface="+mj-lt"/>
              </a:rPr>
              <a:t>         System.out.println(</a:t>
            </a:r>
            <a:r>
              <a:rPr lang="en-US" altLang="en-US" sz="1800" dirty="0" smtClean="0">
                <a:solidFill>
                  <a:srgbClr val="128AFF"/>
                </a:solidFill>
                <a:latin typeface="+mj-lt"/>
              </a:rPr>
              <a:t>"C"</a:t>
            </a:r>
            <a:r>
              <a:rPr lang="en-US" altLang="en-US" sz="1800" dirty="0" smtClean="0">
                <a:solidFill>
                  <a:srgbClr val="000000"/>
                </a:solidFill>
                <a:latin typeface="+mj-lt"/>
              </a:rPr>
              <a:t>);</a:t>
            </a:r>
            <a:br>
              <a:rPr lang="en-US" altLang="en-US" sz="1800" dirty="0" smtClean="0">
                <a:solidFill>
                  <a:srgbClr val="000000"/>
                </a:solidFill>
                <a:latin typeface="+mj-lt"/>
              </a:rPr>
            </a:br>
            <a:r>
              <a:rPr lang="en-US" altLang="en-US" sz="1800" dirty="0" smtClean="0">
                <a:solidFill>
                  <a:srgbClr val="000000"/>
                </a:solidFill>
                <a:latin typeface="+mj-lt"/>
              </a:rPr>
              <a:t>      </a:t>
            </a:r>
            <a:r>
              <a:rPr lang="en-US" altLang="en-US" sz="1800" dirty="0" smtClean="0">
                <a:solidFill>
                  <a:srgbClr val="0000FF"/>
                </a:solidFill>
                <a:latin typeface="+mj-lt"/>
              </a:rPr>
              <a:t>else</a:t>
            </a:r>
            <a:r>
              <a:rPr lang="en-US" altLang="en-US" sz="1800" dirty="0" smtClean="0">
                <a:solidFill>
                  <a:srgbClr val="000000"/>
                </a:solidFill>
                <a:latin typeface="+mj-lt"/>
              </a:rPr>
              <a:t> </a:t>
            </a:r>
            <a:br>
              <a:rPr lang="en-US" altLang="en-US" sz="1800" dirty="0" smtClean="0">
                <a:solidFill>
                  <a:srgbClr val="000000"/>
                </a:solidFill>
                <a:latin typeface="+mj-lt"/>
              </a:rPr>
            </a:br>
            <a:r>
              <a:rPr lang="en-US" altLang="en-US" sz="1800" dirty="0" smtClean="0">
                <a:solidFill>
                  <a:srgbClr val="000000"/>
                </a:solidFill>
                <a:latin typeface="+mj-lt"/>
              </a:rPr>
              <a:t>         </a:t>
            </a:r>
            <a:r>
              <a:rPr lang="en-US" altLang="en-US" sz="1800" dirty="0" smtClean="0">
                <a:solidFill>
                  <a:srgbClr val="0000FF"/>
                </a:solidFill>
                <a:latin typeface="+mj-lt"/>
              </a:rPr>
              <a:t>if</a:t>
            </a:r>
            <a:r>
              <a:rPr lang="en-US" altLang="en-US" sz="1800" dirty="0" smtClean="0">
                <a:solidFill>
                  <a:srgbClr val="000000"/>
                </a:solidFill>
                <a:latin typeface="+mj-lt"/>
              </a:rPr>
              <a:t> (studentGrade &gt;= </a:t>
            </a:r>
            <a:r>
              <a:rPr lang="en-US" altLang="en-US" sz="1800" dirty="0" smtClean="0">
                <a:solidFill>
                  <a:srgbClr val="128AFF"/>
                </a:solidFill>
                <a:latin typeface="+mj-lt"/>
              </a:rPr>
              <a:t>60</a:t>
            </a:r>
            <a:r>
              <a:rPr lang="en-US" altLang="en-US" sz="1800" dirty="0" smtClean="0">
                <a:solidFill>
                  <a:srgbClr val="000000"/>
                </a:solidFill>
                <a:latin typeface="+mj-lt"/>
              </a:rPr>
              <a:t>)</a:t>
            </a:r>
            <a:br>
              <a:rPr lang="en-US" altLang="en-US" sz="1800" dirty="0" smtClean="0">
                <a:solidFill>
                  <a:srgbClr val="000000"/>
                </a:solidFill>
                <a:latin typeface="+mj-lt"/>
              </a:rPr>
            </a:br>
            <a:r>
              <a:rPr lang="en-US" altLang="en-US" sz="1800" dirty="0" smtClean="0">
                <a:solidFill>
                  <a:srgbClr val="000000"/>
                </a:solidFill>
                <a:latin typeface="+mj-lt"/>
              </a:rPr>
              <a:t>            System.out.println(</a:t>
            </a:r>
            <a:r>
              <a:rPr lang="en-US" altLang="en-US" sz="1800" dirty="0" smtClean="0">
                <a:solidFill>
                  <a:srgbClr val="128AFF"/>
                </a:solidFill>
                <a:latin typeface="+mj-lt"/>
              </a:rPr>
              <a:t>"D"</a:t>
            </a:r>
            <a:r>
              <a:rPr lang="en-US" altLang="en-US" sz="1800" dirty="0" smtClean="0">
                <a:solidFill>
                  <a:srgbClr val="000000"/>
                </a:solidFill>
                <a:latin typeface="+mj-lt"/>
              </a:rPr>
              <a:t>);</a:t>
            </a:r>
            <a:br>
              <a:rPr lang="en-US" altLang="en-US" sz="1800" dirty="0" smtClean="0">
                <a:solidFill>
                  <a:srgbClr val="000000"/>
                </a:solidFill>
                <a:latin typeface="+mj-lt"/>
              </a:rPr>
            </a:br>
            <a:r>
              <a:rPr lang="en-US" altLang="en-US" sz="1800" dirty="0" smtClean="0">
                <a:solidFill>
                  <a:srgbClr val="000000"/>
                </a:solidFill>
                <a:latin typeface="+mj-lt"/>
              </a:rPr>
              <a:t>         </a:t>
            </a:r>
            <a:r>
              <a:rPr lang="en-US" altLang="en-US" sz="1800" dirty="0" smtClean="0">
                <a:solidFill>
                  <a:srgbClr val="0000FF"/>
                </a:solidFill>
                <a:latin typeface="+mj-lt"/>
              </a:rPr>
              <a:t>else</a:t>
            </a:r>
            <a:br>
              <a:rPr lang="en-US" altLang="en-US" sz="1800" dirty="0" smtClean="0">
                <a:solidFill>
                  <a:srgbClr val="0000FF"/>
                </a:solidFill>
                <a:latin typeface="+mj-lt"/>
              </a:rPr>
            </a:br>
            <a:r>
              <a:rPr lang="en-US" altLang="en-US" sz="1800" dirty="0" smtClean="0">
                <a:solidFill>
                  <a:srgbClr val="000000"/>
                </a:solidFill>
                <a:latin typeface="+mj-lt"/>
              </a:rPr>
              <a:t>            System.out.println(</a:t>
            </a:r>
            <a:r>
              <a:rPr lang="en-US" altLang="en-US" sz="1800" dirty="0" smtClean="0">
                <a:solidFill>
                  <a:srgbClr val="128AFF"/>
                </a:solidFill>
                <a:latin typeface="+mj-lt"/>
              </a:rPr>
              <a:t>"F"</a:t>
            </a:r>
            <a:r>
              <a:rPr lang="en-US" altLang="en-US" sz="1800" dirty="0" smtClean="0">
                <a:solidFill>
                  <a:srgbClr val="000000"/>
                </a:solidFill>
                <a:latin typeface="+mj-lt"/>
              </a:rPr>
              <a:t>);</a:t>
            </a:r>
          </a:p>
          <a:p>
            <a:pPr>
              <a:lnSpc>
                <a:spcPct val="80000"/>
              </a:lnSpc>
            </a:pPr>
            <a:r>
              <a:rPr lang="en-US" altLang="en-US" sz="2300" dirty="0" smtClean="0">
                <a:solidFill>
                  <a:srgbClr val="000000"/>
                </a:solidFill>
                <a:latin typeface="+mj-lt"/>
              </a:rPr>
              <a:t>If studentGrade &gt;= 90, the first four conditions will be true, but only the statement in the if part of the first if…else statement will execute. After that, the else part of the “outermost” if…else statement is skipped</a:t>
            </a:r>
            <a:endParaRPr lang="en-GB" dirty="0">
              <a:latin typeface="+mj-lt"/>
            </a:endParaRPr>
          </a:p>
        </p:txBody>
      </p:sp>
    </p:spTree>
    <p:extLst>
      <p:ext uri="{BB962C8B-B14F-4D97-AF65-F5344CB8AC3E}">
        <p14:creationId xmlns:p14="http://schemas.microsoft.com/office/powerpoint/2010/main" val="400824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 (Cont.)</a:t>
            </a:r>
            <a:endParaRPr lang="en-GB" dirty="0"/>
          </a:p>
        </p:txBody>
      </p:sp>
      <p:sp>
        <p:nvSpPr>
          <p:cNvPr id="3" name="Content Placeholder 2"/>
          <p:cNvSpPr>
            <a:spLocks noGrp="1"/>
          </p:cNvSpPr>
          <p:nvPr>
            <p:ph idx="1"/>
          </p:nvPr>
        </p:nvSpPr>
        <p:spPr/>
        <p:txBody>
          <a:bodyPr/>
          <a:lstStyle/>
          <a:p>
            <a:r>
              <a:rPr lang="en-US" altLang="en-US" sz="2500" dirty="0" smtClean="0">
                <a:solidFill>
                  <a:srgbClr val="000000"/>
                </a:solidFill>
                <a:latin typeface="+mj-lt"/>
              </a:rPr>
              <a:t>Most Java programmers prefer to write the preceding nested if…else statement as </a:t>
            </a:r>
          </a:p>
          <a:p>
            <a:pPr lvl="2">
              <a:buNone/>
            </a:pPr>
            <a:r>
              <a:rPr lang="en-US" altLang="en-US" sz="1900" dirty="0" smtClean="0">
                <a:solidFill>
                  <a:srgbClr val="0000FF"/>
                </a:solidFill>
                <a:latin typeface="+mj-lt"/>
              </a:rPr>
              <a:t>	if</a:t>
            </a:r>
            <a:r>
              <a:rPr lang="en-US" altLang="en-US" sz="1900" dirty="0" smtClean="0">
                <a:solidFill>
                  <a:srgbClr val="000000"/>
                </a:solidFill>
                <a:latin typeface="+mj-lt"/>
              </a:rPr>
              <a:t> (studentGrade &gt;= </a:t>
            </a:r>
            <a:r>
              <a:rPr lang="en-US" altLang="en-US" sz="1900" dirty="0" smtClean="0">
                <a:solidFill>
                  <a:srgbClr val="128AFF"/>
                </a:solidFill>
                <a:latin typeface="+mj-lt"/>
              </a:rPr>
              <a:t>90</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"A"</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FF"/>
                </a:solidFill>
                <a:latin typeface="+mj-lt"/>
              </a:rPr>
              <a:t>else if</a:t>
            </a:r>
            <a:r>
              <a:rPr lang="en-US" altLang="en-US" sz="1900" dirty="0" smtClean="0">
                <a:solidFill>
                  <a:srgbClr val="000000"/>
                </a:solidFill>
                <a:latin typeface="+mj-lt"/>
              </a:rPr>
              <a:t> (studentGrade &gt;= </a:t>
            </a:r>
            <a:r>
              <a:rPr lang="en-US" altLang="en-US" sz="1900" dirty="0" smtClean="0">
                <a:solidFill>
                  <a:srgbClr val="128AFF"/>
                </a:solidFill>
                <a:latin typeface="+mj-lt"/>
              </a:rPr>
              <a:t>80</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"B"</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FF"/>
                </a:solidFill>
                <a:latin typeface="+mj-lt"/>
              </a:rPr>
              <a:t>else if</a:t>
            </a:r>
            <a:r>
              <a:rPr lang="en-US" altLang="en-US" sz="1900" dirty="0" smtClean="0">
                <a:solidFill>
                  <a:srgbClr val="000000"/>
                </a:solidFill>
                <a:latin typeface="+mj-lt"/>
              </a:rPr>
              <a:t> (studentGrade &gt;= </a:t>
            </a:r>
            <a:r>
              <a:rPr lang="en-US" altLang="en-US" sz="1900" dirty="0" smtClean="0">
                <a:solidFill>
                  <a:srgbClr val="128AFF"/>
                </a:solidFill>
                <a:latin typeface="+mj-lt"/>
              </a:rPr>
              <a:t>70</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"C"</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FF"/>
                </a:solidFill>
                <a:latin typeface="+mj-lt"/>
              </a:rPr>
              <a:t>else if</a:t>
            </a:r>
            <a:r>
              <a:rPr lang="en-US" altLang="en-US" sz="1900" dirty="0" smtClean="0">
                <a:solidFill>
                  <a:srgbClr val="000000"/>
                </a:solidFill>
                <a:latin typeface="+mj-lt"/>
              </a:rPr>
              <a:t> (studentGrade &gt;= </a:t>
            </a:r>
            <a:r>
              <a:rPr lang="en-US" altLang="en-US" sz="1900" dirty="0" smtClean="0">
                <a:solidFill>
                  <a:srgbClr val="128AFF"/>
                </a:solidFill>
                <a:latin typeface="+mj-lt"/>
              </a:rPr>
              <a:t>60</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"D"</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FF"/>
                </a:solidFill>
                <a:latin typeface="+mj-lt"/>
              </a:rPr>
              <a:t>else</a:t>
            </a:r>
            <a:br>
              <a:rPr lang="en-US" altLang="en-US" sz="1900" dirty="0" smtClean="0">
                <a:solidFill>
                  <a:srgbClr val="0000FF"/>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"F"</a:t>
            </a:r>
            <a:r>
              <a:rPr lang="en-US" altLang="en-US" sz="1900" dirty="0" smtClean="0">
                <a:solidFill>
                  <a:srgbClr val="000000"/>
                </a:solidFill>
                <a:latin typeface="+mj-lt"/>
              </a:rPr>
              <a:t>);</a:t>
            </a:r>
          </a:p>
          <a:p>
            <a:r>
              <a:rPr lang="en-US" altLang="en-US" sz="2500" dirty="0" smtClean="0">
                <a:solidFill>
                  <a:srgbClr val="000000"/>
                </a:solidFill>
                <a:latin typeface="+mj-lt"/>
              </a:rPr>
              <a:t>The two forms are identical except for the spacing and indentation, which the compiler ignores. </a:t>
            </a:r>
          </a:p>
          <a:p>
            <a:endParaRPr lang="en-GB" dirty="0">
              <a:latin typeface="+mj-lt"/>
            </a:endParaRPr>
          </a:p>
        </p:txBody>
      </p:sp>
    </p:spTree>
    <p:extLst>
      <p:ext uri="{BB962C8B-B14F-4D97-AF65-F5344CB8AC3E}">
        <p14:creationId xmlns:p14="http://schemas.microsoft.com/office/powerpoint/2010/main" val="329115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 (Cont.)</a:t>
            </a:r>
            <a:endParaRPr lang="en-GB" dirty="0"/>
          </a:p>
        </p:txBody>
      </p:sp>
      <p:sp>
        <p:nvSpPr>
          <p:cNvPr id="3" name="Content Placeholder 2"/>
          <p:cNvSpPr>
            <a:spLocks noGrp="1"/>
          </p:cNvSpPr>
          <p:nvPr>
            <p:ph idx="1"/>
          </p:nvPr>
        </p:nvSpPr>
        <p:spPr/>
        <p:txBody>
          <a:bodyPr>
            <a:normAutofit fontScale="92500" lnSpcReduction="10000"/>
          </a:bodyPr>
          <a:lstStyle/>
          <a:p>
            <a:pPr marL="109537" indent="0">
              <a:lnSpc>
                <a:spcPct val="80000"/>
              </a:lnSpc>
              <a:buNone/>
              <a:defRPr/>
            </a:pPr>
            <a:r>
              <a:rPr lang="en-US" altLang="en-US" sz="2300" b="1" i="1" dirty="0">
                <a:solidFill>
                  <a:srgbClr val="000000"/>
                </a:solidFill>
                <a:latin typeface="+mj-lt"/>
              </a:rPr>
              <a:t>Dangling-</a:t>
            </a:r>
            <a:r>
              <a:rPr lang="en-US" altLang="en-US" sz="2000" b="1" i="1" dirty="0">
                <a:solidFill>
                  <a:srgbClr val="000000"/>
                </a:solidFill>
                <a:latin typeface="+mj-lt"/>
              </a:rPr>
              <a:t>else</a:t>
            </a:r>
            <a:r>
              <a:rPr lang="en-US" altLang="en-US" sz="2300" b="1" i="1" dirty="0">
                <a:solidFill>
                  <a:srgbClr val="000000"/>
                </a:solidFill>
                <a:latin typeface="+mj-lt"/>
              </a:rPr>
              <a:t> Problem</a:t>
            </a:r>
          </a:p>
          <a:p>
            <a:pPr>
              <a:lnSpc>
                <a:spcPct val="80000"/>
              </a:lnSpc>
              <a:defRPr/>
            </a:pPr>
            <a:r>
              <a:rPr lang="en-US" altLang="en-US" sz="2300" dirty="0">
                <a:solidFill>
                  <a:srgbClr val="000000"/>
                </a:solidFill>
                <a:latin typeface="+mj-lt"/>
              </a:rPr>
              <a:t>The Java compiler always associates an else with the immediately preceding if unless told to do otherwise by the placement of braces ({ and }). </a:t>
            </a:r>
          </a:p>
          <a:p>
            <a:pPr>
              <a:lnSpc>
                <a:spcPct val="80000"/>
              </a:lnSpc>
              <a:defRPr/>
            </a:pPr>
            <a:r>
              <a:rPr lang="en-US" altLang="en-US" sz="2300" dirty="0">
                <a:solidFill>
                  <a:srgbClr val="000000"/>
                </a:solidFill>
                <a:latin typeface="+mj-lt"/>
              </a:rPr>
              <a:t>Referred to as the </a:t>
            </a:r>
            <a:r>
              <a:rPr lang="en-US" altLang="en-US" sz="2300" dirty="0">
                <a:solidFill>
                  <a:srgbClr val="0000FF"/>
                </a:solidFill>
                <a:latin typeface="+mj-lt"/>
              </a:rPr>
              <a:t>dangling-else problem</a:t>
            </a:r>
            <a:r>
              <a:rPr lang="en-US" altLang="en-US" sz="2300" dirty="0">
                <a:solidFill>
                  <a:srgbClr val="000000"/>
                </a:solidFill>
                <a:latin typeface="+mj-lt"/>
              </a:rPr>
              <a:t>. </a:t>
            </a:r>
          </a:p>
          <a:p>
            <a:pPr>
              <a:lnSpc>
                <a:spcPct val="80000"/>
              </a:lnSpc>
              <a:defRPr/>
            </a:pPr>
            <a:r>
              <a:rPr lang="en-US" altLang="en-US" sz="2300" dirty="0">
                <a:solidFill>
                  <a:srgbClr val="000000"/>
                </a:solidFill>
                <a:latin typeface="+mj-lt"/>
              </a:rPr>
              <a:t>The following code is not what it appears:</a:t>
            </a:r>
          </a:p>
          <a:p>
            <a:pPr lvl="2">
              <a:lnSpc>
                <a:spcPct val="80000"/>
              </a:lnSpc>
              <a:buNone/>
              <a:defRPr/>
            </a:pPr>
            <a:r>
              <a:rPr lang="en-US" altLang="en-US" sz="1800" dirty="0">
                <a:solidFill>
                  <a:srgbClr val="0000FF"/>
                </a:solidFill>
                <a:latin typeface="+mj-lt"/>
              </a:rPr>
              <a:t>	if</a:t>
            </a:r>
            <a:r>
              <a:rPr lang="en-US" altLang="en-US" sz="1800" dirty="0">
                <a:solidFill>
                  <a:srgbClr val="000000"/>
                </a:solidFill>
                <a:latin typeface="+mj-lt"/>
              </a:rPr>
              <a:t> (x &gt; </a:t>
            </a:r>
            <a:r>
              <a:rPr lang="en-US" altLang="en-US" sz="1800" dirty="0">
                <a:solidFill>
                  <a:srgbClr val="128AFF"/>
                </a:solidFill>
                <a:latin typeface="+mj-lt"/>
              </a:rPr>
              <a:t>5</a:t>
            </a:r>
            <a:r>
              <a:rPr lang="en-US" altLang="en-US" sz="1800" dirty="0">
                <a:solidFill>
                  <a:srgbClr val="000000"/>
                </a:solidFill>
                <a:latin typeface="+mj-lt"/>
              </a:rPr>
              <a:t>)</a:t>
            </a:r>
            <a:br>
              <a:rPr lang="en-US" altLang="en-US" sz="1800" dirty="0">
                <a:solidFill>
                  <a:srgbClr val="000000"/>
                </a:solidFill>
                <a:latin typeface="+mj-lt"/>
              </a:rPr>
            </a:br>
            <a:r>
              <a:rPr lang="en-US" altLang="en-US" sz="1800" dirty="0">
                <a:solidFill>
                  <a:srgbClr val="000000"/>
                </a:solidFill>
                <a:latin typeface="+mj-lt"/>
              </a:rPr>
              <a:t>   </a:t>
            </a:r>
            <a:r>
              <a:rPr lang="en-US" altLang="en-US" sz="1800" dirty="0">
                <a:solidFill>
                  <a:srgbClr val="0000FF"/>
                </a:solidFill>
                <a:latin typeface="+mj-lt"/>
              </a:rPr>
              <a:t>if</a:t>
            </a:r>
            <a:r>
              <a:rPr lang="en-US" altLang="en-US" sz="1800" dirty="0">
                <a:solidFill>
                  <a:srgbClr val="000000"/>
                </a:solidFill>
                <a:latin typeface="+mj-lt"/>
              </a:rPr>
              <a:t> (y &gt; </a:t>
            </a:r>
            <a:r>
              <a:rPr lang="en-US" altLang="en-US" sz="1800" dirty="0">
                <a:solidFill>
                  <a:srgbClr val="128AFF"/>
                </a:solidFill>
                <a:latin typeface="+mj-lt"/>
              </a:rPr>
              <a:t>5</a:t>
            </a:r>
            <a:r>
              <a:rPr lang="en-US" altLang="en-US" sz="1800" dirty="0">
                <a:solidFill>
                  <a:srgbClr val="000000"/>
                </a:solidFill>
                <a:latin typeface="+mj-lt"/>
              </a:rPr>
              <a:t>)</a:t>
            </a:r>
            <a:br>
              <a:rPr lang="en-US" altLang="en-US" sz="1800" dirty="0">
                <a:solidFill>
                  <a:srgbClr val="000000"/>
                </a:solidFill>
                <a:latin typeface="+mj-lt"/>
              </a:rPr>
            </a:br>
            <a:r>
              <a:rPr lang="en-US" altLang="en-US" sz="1800" dirty="0">
                <a:solidFill>
                  <a:srgbClr val="000000"/>
                </a:solidFill>
                <a:latin typeface="+mj-lt"/>
              </a:rPr>
              <a:t>      System.out.println(</a:t>
            </a:r>
            <a:r>
              <a:rPr lang="en-US" altLang="en-US" sz="1800" dirty="0">
                <a:solidFill>
                  <a:srgbClr val="128AFF"/>
                </a:solidFill>
                <a:latin typeface="+mj-lt"/>
              </a:rPr>
              <a:t>"x and y are &gt; 5"</a:t>
            </a:r>
            <a:r>
              <a:rPr lang="en-US" altLang="en-US" sz="1800" dirty="0">
                <a:solidFill>
                  <a:srgbClr val="000000"/>
                </a:solidFill>
                <a:latin typeface="+mj-lt"/>
              </a:rPr>
              <a:t>);</a:t>
            </a:r>
            <a:br>
              <a:rPr lang="en-US" altLang="en-US" sz="1800" dirty="0">
                <a:solidFill>
                  <a:srgbClr val="000000"/>
                </a:solidFill>
                <a:latin typeface="+mj-lt"/>
              </a:rPr>
            </a:br>
            <a:r>
              <a:rPr lang="en-US" altLang="en-US" sz="1800" dirty="0">
                <a:solidFill>
                  <a:srgbClr val="0000FF"/>
                </a:solidFill>
                <a:latin typeface="+mj-lt"/>
              </a:rPr>
              <a:t>else</a:t>
            </a:r>
            <a:br>
              <a:rPr lang="en-US" altLang="en-US" sz="1800" dirty="0">
                <a:solidFill>
                  <a:srgbClr val="0000FF"/>
                </a:solidFill>
                <a:latin typeface="+mj-lt"/>
              </a:rPr>
            </a:br>
            <a:r>
              <a:rPr lang="en-US" altLang="en-US" sz="1800" dirty="0">
                <a:solidFill>
                  <a:srgbClr val="000000"/>
                </a:solidFill>
                <a:latin typeface="+mj-lt"/>
              </a:rPr>
              <a:t>   System.out.println(</a:t>
            </a:r>
            <a:r>
              <a:rPr lang="en-US" altLang="en-US" sz="1800" dirty="0">
                <a:solidFill>
                  <a:srgbClr val="128AFF"/>
                </a:solidFill>
                <a:latin typeface="+mj-lt"/>
              </a:rPr>
              <a:t>"x is &lt;= 5"</a:t>
            </a:r>
            <a:r>
              <a:rPr lang="en-US" altLang="en-US" sz="1800" dirty="0">
                <a:solidFill>
                  <a:srgbClr val="000000"/>
                </a:solidFill>
                <a:latin typeface="+mj-lt"/>
              </a:rPr>
              <a:t>);</a:t>
            </a:r>
          </a:p>
          <a:p>
            <a:pPr>
              <a:lnSpc>
                <a:spcPct val="80000"/>
              </a:lnSpc>
              <a:defRPr/>
            </a:pPr>
            <a:r>
              <a:rPr lang="en-US" altLang="en-US" sz="2300" dirty="0">
                <a:solidFill>
                  <a:srgbClr val="000000"/>
                </a:solidFill>
                <a:latin typeface="+mj-lt"/>
              </a:rPr>
              <a:t>Beware! This nested if…else statement does </a:t>
            </a:r>
            <a:r>
              <a:rPr lang="en-US" altLang="en-US" sz="2300" i="1" dirty="0">
                <a:solidFill>
                  <a:srgbClr val="000000"/>
                </a:solidFill>
                <a:latin typeface="+mj-lt"/>
              </a:rPr>
              <a:t>not</a:t>
            </a:r>
            <a:r>
              <a:rPr lang="en-US" altLang="en-US" sz="2300" dirty="0">
                <a:solidFill>
                  <a:srgbClr val="000000"/>
                </a:solidFill>
                <a:latin typeface="+mj-lt"/>
              </a:rPr>
              <a:t> execute as it appears. The compiler actually interprets the statement as </a:t>
            </a:r>
          </a:p>
          <a:p>
            <a:pPr lvl="2">
              <a:lnSpc>
                <a:spcPct val="80000"/>
              </a:lnSpc>
              <a:buNone/>
              <a:defRPr/>
            </a:pPr>
            <a:r>
              <a:rPr lang="en-US" altLang="en-US" sz="1800" dirty="0">
                <a:solidFill>
                  <a:srgbClr val="0000FF"/>
                </a:solidFill>
                <a:latin typeface="+mj-lt"/>
              </a:rPr>
              <a:t>	if</a:t>
            </a:r>
            <a:r>
              <a:rPr lang="en-US" altLang="en-US" sz="1800" dirty="0">
                <a:solidFill>
                  <a:srgbClr val="000000"/>
                </a:solidFill>
                <a:latin typeface="+mj-lt"/>
              </a:rPr>
              <a:t> (x &gt; </a:t>
            </a:r>
            <a:r>
              <a:rPr lang="en-US" altLang="en-US" sz="1800" dirty="0">
                <a:solidFill>
                  <a:srgbClr val="128AFF"/>
                </a:solidFill>
                <a:latin typeface="+mj-lt"/>
              </a:rPr>
              <a:t>5</a:t>
            </a:r>
            <a:r>
              <a:rPr lang="en-US" altLang="en-US" sz="1800" dirty="0">
                <a:solidFill>
                  <a:srgbClr val="000000"/>
                </a:solidFill>
                <a:latin typeface="+mj-lt"/>
              </a:rPr>
              <a:t>)</a:t>
            </a:r>
            <a:br>
              <a:rPr lang="en-US" altLang="en-US" sz="1800" dirty="0">
                <a:solidFill>
                  <a:srgbClr val="000000"/>
                </a:solidFill>
                <a:latin typeface="+mj-lt"/>
              </a:rPr>
            </a:br>
            <a:r>
              <a:rPr lang="en-US" altLang="en-US" sz="1800" dirty="0">
                <a:solidFill>
                  <a:srgbClr val="000000"/>
                </a:solidFill>
                <a:latin typeface="+mj-lt"/>
              </a:rPr>
              <a:t>   </a:t>
            </a:r>
            <a:r>
              <a:rPr lang="en-US" altLang="en-US" sz="1800" dirty="0">
                <a:solidFill>
                  <a:srgbClr val="0000FF"/>
                </a:solidFill>
                <a:latin typeface="+mj-lt"/>
              </a:rPr>
              <a:t>if</a:t>
            </a:r>
            <a:r>
              <a:rPr lang="en-US" altLang="en-US" sz="1800" dirty="0">
                <a:solidFill>
                  <a:srgbClr val="000000"/>
                </a:solidFill>
                <a:latin typeface="+mj-lt"/>
              </a:rPr>
              <a:t> (y &gt; </a:t>
            </a:r>
            <a:r>
              <a:rPr lang="en-US" altLang="en-US" sz="1800" dirty="0">
                <a:solidFill>
                  <a:srgbClr val="128AFF"/>
                </a:solidFill>
                <a:latin typeface="+mj-lt"/>
              </a:rPr>
              <a:t>5</a:t>
            </a:r>
            <a:r>
              <a:rPr lang="en-US" altLang="en-US" sz="1800" dirty="0">
                <a:solidFill>
                  <a:srgbClr val="000000"/>
                </a:solidFill>
                <a:latin typeface="+mj-lt"/>
              </a:rPr>
              <a:t>)</a:t>
            </a:r>
            <a:br>
              <a:rPr lang="en-US" altLang="en-US" sz="1800" dirty="0">
                <a:solidFill>
                  <a:srgbClr val="000000"/>
                </a:solidFill>
                <a:latin typeface="+mj-lt"/>
              </a:rPr>
            </a:br>
            <a:r>
              <a:rPr lang="en-US" altLang="en-US" sz="1800" dirty="0">
                <a:solidFill>
                  <a:srgbClr val="000000"/>
                </a:solidFill>
                <a:latin typeface="+mj-lt"/>
              </a:rPr>
              <a:t>      System.out.println(</a:t>
            </a:r>
            <a:r>
              <a:rPr lang="en-US" altLang="en-US" sz="1800" dirty="0">
                <a:solidFill>
                  <a:srgbClr val="128AFF"/>
                </a:solidFill>
                <a:latin typeface="+mj-lt"/>
              </a:rPr>
              <a:t>"x and y are &gt; 5"</a:t>
            </a:r>
            <a:r>
              <a:rPr lang="en-US" altLang="en-US" sz="1800" dirty="0">
                <a:solidFill>
                  <a:srgbClr val="000000"/>
                </a:solidFill>
                <a:latin typeface="+mj-lt"/>
              </a:rPr>
              <a:t>);</a:t>
            </a:r>
            <a:br>
              <a:rPr lang="en-US" altLang="en-US" sz="1800" dirty="0">
                <a:solidFill>
                  <a:srgbClr val="000000"/>
                </a:solidFill>
                <a:latin typeface="+mj-lt"/>
              </a:rPr>
            </a:br>
            <a:r>
              <a:rPr lang="en-US" altLang="en-US" sz="1800" dirty="0">
                <a:solidFill>
                  <a:srgbClr val="000000"/>
                </a:solidFill>
                <a:latin typeface="+mj-lt"/>
              </a:rPr>
              <a:t>   </a:t>
            </a:r>
            <a:r>
              <a:rPr lang="en-US" altLang="en-US" sz="1800" dirty="0">
                <a:solidFill>
                  <a:srgbClr val="0000FF"/>
                </a:solidFill>
                <a:latin typeface="+mj-lt"/>
              </a:rPr>
              <a:t>else</a:t>
            </a:r>
            <a:br>
              <a:rPr lang="en-US" altLang="en-US" sz="1800" dirty="0">
                <a:solidFill>
                  <a:srgbClr val="0000FF"/>
                </a:solidFill>
                <a:latin typeface="+mj-lt"/>
              </a:rPr>
            </a:br>
            <a:r>
              <a:rPr lang="en-US" altLang="en-US" sz="1800" dirty="0">
                <a:solidFill>
                  <a:srgbClr val="000000"/>
                </a:solidFill>
                <a:latin typeface="+mj-lt"/>
              </a:rPr>
              <a:t>      System.out.println(</a:t>
            </a:r>
            <a:r>
              <a:rPr lang="en-US" altLang="en-US" sz="1800" dirty="0">
                <a:solidFill>
                  <a:srgbClr val="128AFF"/>
                </a:solidFill>
                <a:latin typeface="+mj-lt"/>
              </a:rPr>
              <a:t>"x is &lt;= 5"</a:t>
            </a:r>
            <a:r>
              <a:rPr lang="en-US" altLang="en-US" sz="1800" dirty="0">
                <a:solidFill>
                  <a:srgbClr val="000000"/>
                </a:solidFill>
                <a:latin typeface="+mj-lt"/>
              </a:rPr>
              <a:t>);</a:t>
            </a:r>
          </a:p>
          <a:p>
            <a:endParaRPr lang="en-GB" dirty="0">
              <a:latin typeface="+mj-lt"/>
            </a:endParaRPr>
          </a:p>
        </p:txBody>
      </p:sp>
    </p:spTree>
    <p:extLst>
      <p:ext uri="{BB962C8B-B14F-4D97-AF65-F5344CB8AC3E}">
        <p14:creationId xmlns:p14="http://schemas.microsoft.com/office/powerpoint/2010/main" val="49549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 (Cont.)</a:t>
            </a:r>
            <a:endParaRPr lang="en-GB" dirty="0"/>
          </a:p>
        </p:txBody>
      </p:sp>
      <p:sp>
        <p:nvSpPr>
          <p:cNvPr id="3" name="Content Placeholder 2"/>
          <p:cNvSpPr>
            <a:spLocks noGrp="1"/>
          </p:cNvSpPr>
          <p:nvPr>
            <p:ph idx="1"/>
          </p:nvPr>
        </p:nvSpPr>
        <p:spPr/>
        <p:txBody>
          <a:bodyPr/>
          <a:lstStyle/>
          <a:p>
            <a:r>
              <a:rPr lang="en-US" altLang="en-US" sz="2500" dirty="0" smtClean="0">
                <a:solidFill>
                  <a:srgbClr val="000000"/>
                </a:solidFill>
                <a:latin typeface="+mj-lt"/>
              </a:rPr>
              <a:t>To force the nested if…else statement to execute as it was originally intended, we must write it as follows:</a:t>
            </a:r>
          </a:p>
          <a:p>
            <a:pPr lvl="2">
              <a:buNone/>
            </a:pPr>
            <a:r>
              <a:rPr lang="en-US" altLang="en-US" sz="1900" dirty="0" smtClean="0">
                <a:solidFill>
                  <a:srgbClr val="0000FF"/>
                </a:solidFill>
                <a:latin typeface="+mj-lt"/>
              </a:rPr>
              <a:t>	if</a:t>
            </a:r>
            <a:r>
              <a:rPr lang="en-US" altLang="en-US" sz="1900" dirty="0" smtClean="0">
                <a:solidFill>
                  <a:srgbClr val="000000"/>
                </a:solidFill>
                <a:latin typeface="+mj-lt"/>
              </a:rPr>
              <a:t> (x &gt; </a:t>
            </a:r>
            <a:r>
              <a:rPr lang="en-US" altLang="en-US" sz="1900" dirty="0" smtClean="0">
                <a:solidFill>
                  <a:srgbClr val="128AFF"/>
                </a:solidFill>
                <a:latin typeface="+mj-lt"/>
              </a:rPr>
              <a:t>5</a:t>
            </a:r>
            <a:r>
              <a:rPr lang="en-US" altLang="en-US" sz="1900" dirty="0" smtClean="0">
                <a:solidFill>
                  <a:srgbClr val="000000"/>
                </a:solidFill>
                <a:latin typeface="+mj-lt"/>
              </a:rPr>
              <a:t>) </a:t>
            </a:r>
            <a:br>
              <a:rPr lang="en-US" altLang="en-US" sz="1900" dirty="0" smtClean="0">
                <a:solidFill>
                  <a:srgbClr val="000000"/>
                </a:solidFill>
                <a:latin typeface="+mj-lt"/>
              </a:rPr>
            </a:b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00"/>
                </a:solidFill>
                <a:latin typeface="+mj-lt"/>
              </a:rPr>
              <a:t>   </a:t>
            </a:r>
            <a:r>
              <a:rPr lang="en-US" altLang="en-US" sz="1900" dirty="0" smtClean="0">
                <a:solidFill>
                  <a:srgbClr val="0000FF"/>
                </a:solidFill>
                <a:latin typeface="+mj-lt"/>
              </a:rPr>
              <a:t>if</a:t>
            </a:r>
            <a:r>
              <a:rPr lang="en-US" altLang="en-US" sz="1900" dirty="0" smtClean="0">
                <a:solidFill>
                  <a:srgbClr val="000000"/>
                </a:solidFill>
                <a:latin typeface="+mj-lt"/>
              </a:rPr>
              <a:t> (y &gt; </a:t>
            </a:r>
            <a:r>
              <a:rPr lang="en-US" altLang="en-US" sz="1900" dirty="0" smtClean="0">
                <a:solidFill>
                  <a:srgbClr val="128AFF"/>
                </a:solidFill>
                <a:latin typeface="+mj-lt"/>
              </a:rPr>
              <a:t>5</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"x and y are &gt; 5"</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FF"/>
                </a:solidFill>
                <a:latin typeface="+mj-lt"/>
              </a:rPr>
              <a:t>else</a:t>
            </a:r>
            <a:br>
              <a:rPr lang="en-US" altLang="en-US" sz="1900" dirty="0" smtClean="0">
                <a:solidFill>
                  <a:srgbClr val="0000FF"/>
                </a:solidFill>
                <a:latin typeface="+mj-lt"/>
              </a:rPr>
            </a:br>
            <a:r>
              <a:rPr lang="en-US" altLang="en-US" sz="1900" dirty="0" smtClean="0">
                <a:solidFill>
                  <a:srgbClr val="000000"/>
                </a:solidFill>
                <a:latin typeface="+mj-lt"/>
              </a:rPr>
              <a:t>   System.out.println(</a:t>
            </a:r>
            <a:r>
              <a:rPr lang="en-US" altLang="en-US" sz="1900" dirty="0" smtClean="0">
                <a:solidFill>
                  <a:srgbClr val="128AFF"/>
                </a:solidFill>
                <a:latin typeface="+mj-lt"/>
              </a:rPr>
              <a:t>"x is &lt;= 5"</a:t>
            </a:r>
            <a:r>
              <a:rPr lang="en-US" altLang="en-US" sz="1900" dirty="0" smtClean="0">
                <a:solidFill>
                  <a:srgbClr val="000000"/>
                </a:solidFill>
                <a:latin typeface="+mj-lt"/>
              </a:rPr>
              <a:t>);</a:t>
            </a:r>
          </a:p>
          <a:p>
            <a:r>
              <a:rPr lang="en-US" altLang="en-US" sz="2500" dirty="0" smtClean="0">
                <a:solidFill>
                  <a:srgbClr val="000000"/>
                </a:solidFill>
                <a:latin typeface="+mj-lt"/>
              </a:rPr>
              <a:t>The braces indicate that the second if is in the body of the first and that the else is associated with the </a:t>
            </a:r>
            <a:r>
              <a:rPr lang="en-US" altLang="en-US" sz="2500" i="1" dirty="0" smtClean="0">
                <a:solidFill>
                  <a:srgbClr val="000000"/>
                </a:solidFill>
                <a:latin typeface="+mj-lt"/>
              </a:rPr>
              <a:t>first if.</a:t>
            </a:r>
          </a:p>
          <a:p>
            <a:endParaRPr lang="en-GB" dirty="0">
              <a:latin typeface="+mj-lt"/>
            </a:endParaRPr>
          </a:p>
        </p:txBody>
      </p:sp>
    </p:spTree>
    <p:extLst>
      <p:ext uri="{BB962C8B-B14F-4D97-AF65-F5344CB8AC3E}">
        <p14:creationId xmlns:p14="http://schemas.microsoft.com/office/powerpoint/2010/main" val="339337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 (Cont.)</a:t>
            </a:r>
            <a:endParaRPr lang="en-GB" dirty="0"/>
          </a:p>
        </p:txBody>
      </p:sp>
      <p:sp>
        <p:nvSpPr>
          <p:cNvPr id="3" name="Content Placeholder 2"/>
          <p:cNvSpPr>
            <a:spLocks noGrp="1"/>
          </p:cNvSpPr>
          <p:nvPr>
            <p:ph idx="1"/>
          </p:nvPr>
        </p:nvSpPr>
        <p:spPr/>
        <p:txBody>
          <a:bodyPr/>
          <a:lstStyle/>
          <a:p>
            <a:pPr marL="109537" indent="0">
              <a:lnSpc>
                <a:spcPct val="80000"/>
              </a:lnSpc>
              <a:buNone/>
              <a:defRPr/>
            </a:pPr>
            <a:r>
              <a:rPr lang="en-US" altLang="en-US" sz="2400" b="1" i="1" dirty="0">
                <a:solidFill>
                  <a:srgbClr val="000000"/>
                </a:solidFill>
                <a:latin typeface="+mj-lt"/>
              </a:rPr>
              <a:t>Blocks</a:t>
            </a:r>
            <a:endParaRPr lang="en-US" altLang="en-US" sz="2100" b="1" i="1" dirty="0">
              <a:solidFill>
                <a:srgbClr val="000000"/>
              </a:solidFill>
              <a:latin typeface="+mj-lt"/>
            </a:endParaRPr>
          </a:p>
          <a:p>
            <a:pPr>
              <a:lnSpc>
                <a:spcPct val="80000"/>
              </a:lnSpc>
              <a:defRPr/>
            </a:pPr>
            <a:r>
              <a:rPr lang="en-US" altLang="en-US" sz="2100" dirty="0">
                <a:solidFill>
                  <a:srgbClr val="000000"/>
                </a:solidFill>
                <a:latin typeface="+mj-lt"/>
              </a:rPr>
              <a:t>The if statement normally expects only one statement in its body. </a:t>
            </a:r>
          </a:p>
          <a:p>
            <a:pPr>
              <a:lnSpc>
                <a:spcPct val="80000"/>
              </a:lnSpc>
              <a:defRPr/>
            </a:pPr>
            <a:r>
              <a:rPr lang="en-US" altLang="en-US" sz="2100" dirty="0">
                <a:solidFill>
                  <a:srgbClr val="000000"/>
                </a:solidFill>
                <a:latin typeface="+mj-lt"/>
              </a:rPr>
              <a:t>To include several statements in the body of an if (or the body of an else for an if…else statement), enclose the statements in braces. </a:t>
            </a:r>
          </a:p>
          <a:p>
            <a:pPr>
              <a:lnSpc>
                <a:spcPct val="80000"/>
              </a:lnSpc>
              <a:defRPr/>
            </a:pPr>
            <a:r>
              <a:rPr lang="en-US" altLang="en-US" sz="2100" dirty="0">
                <a:solidFill>
                  <a:srgbClr val="000000"/>
                </a:solidFill>
                <a:latin typeface="+mj-lt"/>
              </a:rPr>
              <a:t>Statements contained in a pair of braces (such as the body of a method) form a </a:t>
            </a:r>
            <a:r>
              <a:rPr lang="en-US" altLang="en-US" sz="2100" dirty="0">
                <a:solidFill>
                  <a:srgbClr val="0000FF"/>
                </a:solidFill>
                <a:latin typeface="+mj-lt"/>
              </a:rPr>
              <a:t>block</a:t>
            </a:r>
            <a:r>
              <a:rPr lang="en-US" altLang="en-US" sz="2100" dirty="0">
                <a:solidFill>
                  <a:srgbClr val="000000"/>
                </a:solidFill>
                <a:latin typeface="+mj-lt"/>
              </a:rPr>
              <a:t>. </a:t>
            </a:r>
          </a:p>
          <a:p>
            <a:pPr>
              <a:lnSpc>
                <a:spcPct val="80000"/>
              </a:lnSpc>
              <a:defRPr/>
            </a:pPr>
            <a:r>
              <a:rPr lang="en-US" altLang="en-US" sz="2100" dirty="0">
                <a:solidFill>
                  <a:srgbClr val="000000"/>
                </a:solidFill>
                <a:latin typeface="+mj-lt"/>
              </a:rPr>
              <a:t>A block can be placed anywhere in a method that a single statement can be placed. </a:t>
            </a:r>
          </a:p>
          <a:p>
            <a:pPr>
              <a:lnSpc>
                <a:spcPct val="80000"/>
              </a:lnSpc>
              <a:defRPr/>
            </a:pPr>
            <a:r>
              <a:rPr lang="en-US" altLang="en-US" sz="2100" dirty="0">
                <a:solidFill>
                  <a:srgbClr val="000000"/>
                </a:solidFill>
                <a:latin typeface="+mj-lt"/>
              </a:rPr>
              <a:t>Example: A block in the else part of an if…else statement:</a:t>
            </a:r>
          </a:p>
          <a:p>
            <a:pPr lvl="2">
              <a:lnSpc>
                <a:spcPct val="80000"/>
              </a:lnSpc>
              <a:buNone/>
              <a:defRPr/>
            </a:pPr>
            <a:r>
              <a:rPr lang="en-US" altLang="en-US" sz="1600" dirty="0">
                <a:solidFill>
                  <a:srgbClr val="0000FF"/>
                </a:solidFill>
                <a:latin typeface="+mj-lt"/>
              </a:rPr>
              <a:t>	if</a:t>
            </a:r>
            <a:r>
              <a:rPr lang="en-US" altLang="en-US" sz="1600" dirty="0">
                <a:solidFill>
                  <a:srgbClr val="000000"/>
                </a:solidFill>
                <a:latin typeface="+mj-lt"/>
              </a:rPr>
              <a:t> (grade &gt;= </a:t>
            </a:r>
            <a:r>
              <a:rPr lang="en-US" altLang="en-US" sz="1600" dirty="0">
                <a:solidFill>
                  <a:srgbClr val="128AFF"/>
                </a:solidFill>
                <a:latin typeface="+mj-lt"/>
              </a:rPr>
              <a:t>60</a:t>
            </a:r>
            <a:r>
              <a:rPr lang="en-US" altLang="en-US" sz="1600" dirty="0">
                <a:solidFill>
                  <a:srgbClr val="000000"/>
                </a:solidFill>
                <a:latin typeface="+mj-lt"/>
              </a:rPr>
              <a:t>)</a:t>
            </a:r>
            <a:br>
              <a:rPr lang="en-US" altLang="en-US" sz="1600" dirty="0">
                <a:solidFill>
                  <a:srgbClr val="000000"/>
                </a:solidFill>
                <a:latin typeface="+mj-lt"/>
              </a:rPr>
            </a:br>
            <a:r>
              <a:rPr lang="en-US" altLang="en-US" sz="1600" dirty="0">
                <a:solidFill>
                  <a:srgbClr val="000000"/>
                </a:solidFill>
                <a:latin typeface="+mj-lt"/>
              </a:rPr>
              <a:t>   System.out.println(</a:t>
            </a:r>
            <a:r>
              <a:rPr lang="en-US" altLang="en-US" sz="1600" dirty="0">
                <a:solidFill>
                  <a:srgbClr val="128AFF"/>
                </a:solidFill>
                <a:latin typeface="+mj-lt"/>
              </a:rPr>
              <a:t>"Passed"</a:t>
            </a:r>
            <a:r>
              <a:rPr lang="en-US" altLang="en-US" sz="1600" dirty="0">
                <a:solidFill>
                  <a:srgbClr val="000000"/>
                </a:solidFill>
                <a:latin typeface="+mj-lt"/>
              </a:rPr>
              <a:t>);</a:t>
            </a:r>
            <a:br>
              <a:rPr lang="en-US" altLang="en-US" sz="1600" dirty="0">
                <a:solidFill>
                  <a:srgbClr val="000000"/>
                </a:solidFill>
                <a:latin typeface="+mj-lt"/>
              </a:rPr>
            </a:br>
            <a:r>
              <a:rPr lang="en-US" altLang="en-US" sz="1600" dirty="0">
                <a:solidFill>
                  <a:srgbClr val="0000FF"/>
                </a:solidFill>
                <a:latin typeface="+mj-lt"/>
              </a:rPr>
              <a:t>else</a:t>
            </a:r>
            <a:r>
              <a:rPr lang="en-US" altLang="en-US" sz="1600" dirty="0">
                <a:solidFill>
                  <a:srgbClr val="000000"/>
                </a:solidFill>
                <a:latin typeface="+mj-lt"/>
              </a:rPr>
              <a:t> </a:t>
            </a:r>
            <a:br>
              <a:rPr lang="en-US" altLang="en-US" sz="1600" dirty="0">
                <a:solidFill>
                  <a:srgbClr val="000000"/>
                </a:solidFill>
                <a:latin typeface="+mj-lt"/>
              </a:rPr>
            </a:br>
            <a:r>
              <a:rPr lang="en-US" altLang="en-US" sz="1600" dirty="0">
                <a:solidFill>
                  <a:srgbClr val="000000"/>
                </a:solidFill>
                <a:latin typeface="+mj-lt"/>
              </a:rPr>
              <a:t>{</a:t>
            </a:r>
            <a:br>
              <a:rPr lang="en-US" altLang="en-US" sz="1600" dirty="0">
                <a:solidFill>
                  <a:srgbClr val="000000"/>
                </a:solidFill>
                <a:latin typeface="+mj-lt"/>
              </a:rPr>
            </a:br>
            <a:r>
              <a:rPr lang="en-US" altLang="en-US" sz="1600" dirty="0">
                <a:solidFill>
                  <a:srgbClr val="000000"/>
                </a:solidFill>
                <a:latin typeface="+mj-lt"/>
              </a:rPr>
              <a:t>   System.out.println(</a:t>
            </a:r>
            <a:r>
              <a:rPr lang="en-US" altLang="en-US" sz="1600" dirty="0">
                <a:solidFill>
                  <a:srgbClr val="128AFF"/>
                </a:solidFill>
                <a:latin typeface="+mj-lt"/>
              </a:rPr>
              <a:t>"Failed"</a:t>
            </a:r>
            <a:r>
              <a:rPr lang="en-US" altLang="en-US" sz="1600" dirty="0">
                <a:solidFill>
                  <a:srgbClr val="000000"/>
                </a:solidFill>
                <a:latin typeface="+mj-lt"/>
              </a:rPr>
              <a:t>);</a:t>
            </a:r>
            <a:br>
              <a:rPr lang="en-US" altLang="en-US" sz="1600" dirty="0">
                <a:solidFill>
                  <a:srgbClr val="000000"/>
                </a:solidFill>
                <a:latin typeface="+mj-lt"/>
              </a:rPr>
            </a:br>
            <a:r>
              <a:rPr lang="en-US" altLang="en-US" sz="1600" dirty="0">
                <a:solidFill>
                  <a:srgbClr val="000000"/>
                </a:solidFill>
                <a:latin typeface="+mj-lt"/>
              </a:rPr>
              <a:t>   System.out.println(</a:t>
            </a:r>
            <a:r>
              <a:rPr lang="en-US" altLang="en-US" sz="1600" dirty="0">
                <a:solidFill>
                  <a:srgbClr val="128AFF"/>
                </a:solidFill>
                <a:latin typeface="+mj-lt"/>
              </a:rPr>
              <a:t>"You must take this course again."</a:t>
            </a:r>
            <a:r>
              <a:rPr lang="en-US" altLang="en-US" sz="1600" dirty="0">
                <a:solidFill>
                  <a:srgbClr val="000000"/>
                </a:solidFill>
                <a:latin typeface="+mj-lt"/>
              </a:rPr>
              <a:t>);</a:t>
            </a:r>
            <a:br>
              <a:rPr lang="en-US" altLang="en-US" sz="1600" dirty="0">
                <a:solidFill>
                  <a:srgbClr val="000000"/>
                </a:solidFill>
                <a:latin typeface="+mj-lt"/>
              </a:rPr>
            </a:br>
            <a:r>
              <a:rPr lang="en-US" altLang="en-US" sz="1600" dirty="0">
                <a:solidFill>
                  <a:srgbClr val="000000"/>
                </a:solidFill>
                <a:latin typeface="+mj-lt"/>
              </a:rPr>
              <a:t>}</a:t>
            </a:r>
          </a:p>
          <a:p>
            <a:pPr>
              <a:lnSpc>
                <a:spcPct val="80000"/>
              </a:lnSpc>
              <a:defRPr/>
            </a:pPr>
            <a:endParaRPr lang="en-US" altLang="en-US" sz="2100" dirty="0">
              <a:solidFill>
                <a:srgbClr val="000000"/>
              </a:solidFill>
              <a:latin typeface="+mj-lt"/>
            </a:endParaRPr>
          </a:p>
          <a:p>
            <a:endParaRPr lang="en-GB" dirty="0">
              <a:latin typeface="+mj-lt"/>
            </a:endParaRPr>
          </a:p>
        </p:txBody>
      </p:sp>
    </p:spTree>
    <p:extLst>
      <p:ext uri="{BB962C8B-B14F-4D97-AF65-F5344CB8AC3E}">
        <p14:creationId xmlns:p14="http://schemas.microsoft.com/office/powerpoint/2010/main" val="127928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 (Cont.)</a:t>
            </a:r>
            <a:endParaRPr lang="en-GB" dirty="0"/>
          </a:p>
        </p:txBody>
      </p:sp>
      <p:sp>
        <p:nvSpPr>
          <p:cNvPr id="3" name="Content Placeholder 2"/>
          <p:cNvSpPr>
            <a:spLocks noGrp="1"/>
          </p:cNvSpPr>
          <p:nvPr>
            <p:ph idx="1"/>
          </p:nvPr>
        </p:nvSpPr>
        <p:spPr/>
        <p:txBody>
          <a:bodyPr/>
          <a:lstStyle/>
          <a:p>
            <a:pPr marL="109537" indent="0">
              <a:lnSpc>
                <a:spcPct val="80000"/>
              </a:lnSpc>
              <a:buNone/>
              <a:defRPr/>
            </a:pPr>
            <a:r>
              <a:rPr lang="en-US" altLang="en-US" b="1" i="1" dirty="0">
                <a:latin typeface="+mj-lt"/>
              </a:rPr>
              <a:t>Conditional operator (?:)</a:t>
            </a:r>
          </a:p>
          <a:p>
            <a:pPr>
              <a:lnSpc>
                <a:spcPct val="80000"/>
              </a:lnSpc>
              <a:defRPr/>
            </a:pPr>
            <a:r>
              <a:rPr lang="en-US" altLang="en-US" dirty="0">
                <a:solidFill>
                  <a:srgbClr val="0000FF"/>
                </a:solidFill>
                <a:latin typeface="+mj-lt"/>
              </a:rPr>
              <a:t>Conditional operator </a:t>
            </a:r>
            <a:r>
              <a:rPr lang="en-US" altLang="en-US" dirty="0">
                <a:solidFill>
                  <a:srgbClr val="000000"/>
                </a:solidFill>
                <a:latin typeface="+mj-lt"/>
              </a:rPr>
              <a:t>(</a:t>
            </a:r>
            <a:r>
              <a:rPr lang="en-US" altLang="en-US" dirty="0">
                <a:solidFill>
                  <a:srgbClr val="0000FF"/>
                </a:solidFill>
                <a:latin typeface="+mj-lt"/>
              </a:rPr>
              <a:t>?:</a:t>
            </a:r>
            <a:r>
              <a:rPr lang="en-US" altLang="en-US" dirty="0">
                <a:solidFill>
                  <a:srgbClr val="000000"/>
                </a:solidFill>
                <a:latin typeface="+mj-lt"/>
              </a:rPr>
              <a:t>)—shorthand if…else. </a:t>
            </a:r>
          </a:p>
          <a:p>
            <a:pPr>
              <a:lnSpc>
                <a:spcPct val="80000"/>
              </a:lnSpc>
              <a:defRPr/>
            </a:pPr>
            <a:r>
              <a:rPr lang="en-US" altLang="en-US" dirty="0">
                <a:solidFill>
                  <a:srgbClr val="0000FF"/>
                </a:solidFill>
                <a:latin typeface="+mj-lt"/>
              </a:rPr>
              <a:t>Ternary operator</a:t>
            </a:r>
            <a:r>
              <a:rPr lang="en-US" altLang="en-US" dirty="0">
                <a:solidFill>
                  <a:srgbClr val="000000"/>
                </a:solidFill>
                <a:latin typeface="+mj-lt"/>
              </a:rPr>
              <a:t> (takes </a:t>
            </a:r>
            <a:r>
              <a:rPr lang="en-US" altLang="en-US" i="1" dirty="0">
                <a:solidFill>
                  <a:srgbClr val="000000"/>
                </a:solidFill>
                <a:latin typeface="+mj-lt"/>
              </a:rPr>
              <a:t>three</a:t>
            </a:r>
            <a:r>
              <a:rPr lang="en-US" altLang="en-US" dirty="0">
                <a:solidFill>
                  <a:srgbClr val="000000"/>
                </a:solidFill>
                <a:latin typeface="+mj-lt"/>
              </a:rPr>
              <a:t> operands)</a:t>
            </a:r>
          </a:p>
          <a:p>
            <a:pPr>
              <a:lnSpc>
                <a:spcPct val="80000"/>
              </a:lnSpc>
              <a:defRPr/>
            </a:pPr>
            <a:r>
              <a:rPr lang="en-US" altLang="en-US" dirty="0">
                <a:solidFill>
                  <a:srgbClr val="000000"/>
                </a:solidFill>
                <a:latin typeface="+mj-lt"/>
              </a:rPr>
              <a:t>Operands and ?: form a </a:t>
            </a:r>
            <a:r>
              <a:rPr lang="en-US" altLang="en-US" dirty="0">
                <a:solidFill>
                  <a:srgbClr val="0000FF"/>
                </a:solidFill>
                <a:latin typeface="+mj-lt"/>
              </a:rPr>
              <a:t>conditional expression</a:t>
            </a:r>
          </a:p>
          <a:p>
            <a:pPr>
              <a:lnSpc>
                <a:spcPct val="80000"/>
              </a:lnSpc>
              <a:defRPr/>
            </a:pPr>
            <a:r>
              <a:rPr lang="en-US" altLang="en-US" dirty="0">
                <a:solidFill>
                  <a:srgbClr val="000000"/>
                </a:solidFill>
                <a:latin typeface="+mj-lt"/>
              </a:rPr>
              <a:t>Operand to the left of the ? is a </a:t>
            </a:r>
            <a:r>
              <a:rPr lang="en-US" altLang="en-US" dirty="0">
                <a:solidFill>
                  <a:srgbClr val="0000FF"/>
                </a:solidFill>
                <a:latin typeface="+mj-lt"/>
              </a:rPr>
              <a:t>boolean</a:t>
            </a:r>
            <a:r>
              <a:rPr lang="en-US" altLang="en-US" dirty="0">
                <a:solidFill>
                  <a:srgbClr val="000000"/>
                </a:solidFill>
                <a:latin typeface="+mj-lt"/>
              </a:rPr>
              <a:t> </a:t>
            </a:r>
            <a:r>
              <a:rPr lang="en-US" altLang="en-US" dirty="0">
                <a:solidFill>
                  <a:srgbClr val="0000FF"/>
                </a:solidFill>
                <a:latin typeface="+mj-lt"/>
              </a:rPr>
              <a:t>expression</a:t>
            </a:r>
            <a:r>
              <a:rPr lang="en-US" altLang="en-US" dirty="0">
                <a:solidFill>
                  <a:srgbClr val="000000"/>
                </a:solidFill>
                <a:latin typeface="+mj-lt"/>
              </a:rPr>
              <a:t>—evaluates to a boolean value (</a:t>
            </a:r>
            <a:r>
              <a:rPr lang="en-US" altLang="en-US" dirty="0">
                <a:solidFill>
                  <a:srgbClr val="0000FF"/>
                </a:solidFill>
                <a:latin typeface="+mj-lt"/>
              </a:rPr>
              <a:t>true</a:t>
            </a:r>
            <a:r>
              <a:rPr lang="en-US" altLang="en-US" dirty="0">
                <a:solidFill>
                  <a:srgbClr val="000000"/>
                </a:solidFill>
                <a:latin typeface="+mj-lt"/>
              </a:rPr>
              <a:t> or </a:t>
            </a:r>
            <a:r>
              <a:rPr lang="en-US" altLang="en-US" dirty="0">
                <a:solidFill>
                  <a:srgbClr val="0000FF"/>
                </a:solidFill>
                <a:latin typeface="+mj-lt"/>
              </a:rPr>
              <a:t>false</a:t>
            </a:r>
            <a:r>
              <a:rPr lang="en-US" altLang="en-US" dirty="0">
                <a:solidFill>
                  <a:srgbClr val="000000"/>
                </a:solidFill>
                <a:latin typeface="+mj-lt"/>
              </a:rPr>
              <a:t>)</a:t>
            </a:r>
          </a:p>
          <a:p>
            <a:pPr>
              <a:lnSpc>
                <a:spcPct val="80000"/>
              </a:lnSpc>
              <a:defRPr/>
            </a:pPr>
            <a:r>
              <a:rPr lang="en-US" altLang="en-US" dirty="0">
                <a:solidFill>
                  <a:srgbClr val="000000"/>
                </a:solidFill>
                <a:latin typeface="+mj-lt"/>
              </a:rPr>
              <a:t>Second operand (between the ? and :) is the value if the boolean expression is true</a:t>
            </a:r>
          </a:p>
          <a:p>
            <a:pPr>
              <a:lnSpc>
                <a:spcPct val="80000"/>
              </a:lnSpc>
              <a:defRPr/>
            </a:pPr>
            <a:r>
              <a:rPr lang="en-US" altLang="en-US" dirty="0">
                <a:solidFill>
                  <a:srgbClr val="000000"/>
                </a:solidFill>
                <a:latin typeface="+mj-lt"/>
              </a:rPr>
              <a:t>Third operand (to the right of the :) is the value if the boolean expression evaluates to false. </a:t>
            </a:r>
          </a:p>
          <a:p>
            <a:endParaRPr lang="en-GB" dirty="0">
              <a:latin typeface="+mj-lt"/>
            </a:endParaRPr>
          </a:p>
        </p:txBody>
      </p:sp>
    </p:spTree>
    <p:extLst>
      <p:ext uri="{BB962C8B-B14F-4D97-AF65-F5344CB8AC3E}">
        <p14:creationId xmlns:p14="http://schemas.microsoft.com/office/powerpoint/2010/main" val="3257483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 Double-Selection Statement (Cont.)</a:t>
            </a:r>
            <a:endParaRPr lang="en-GB" dirty="0"/>
          </a:p>
        </p:txBody>
      </p:sp>
      <p:sp>
        <p:nvSpPr>
          <p:cNvPr id="3" name="Content Placeholder 2"/>
          <p:cNvSpPr>
            <a:spLocks noGrp="1"/>
          </p:cNvSpPr>
          <p:nvPr>
            <p:ph idx="1"/>
          </p:nvPr>
        </p:nvSpPr>
        <p:spPr/>
        <p:txBody>
          <a:bodyPr/>
          <a:lstStyle/>
          <a:p>
            <a:pPr>
              <a:lnSpc>
                <a:spcPct val="80000"/>
              </a:lnSpc>
            </a:pPr>
            <a:r>
              <a:rPr lang="en-US" altLang="en-US" dirty="0">
                <a:solidFill>
                  <a:srgbClr val="000000"/>
                </a:solidFill>
                <a:latin typeface="+mj-lt"/>
              </a:rPr>
              <a:t>Example:</a:t>
            </a:r>
          </a:p>
          <a:p>
            <a:pPr lvl="2">
              <a:lnSpc>
                <a:spcPct val="80000"/>
              </a:lnSpc>
              <a:buNone/>
            </a:pPr>
            <a:r>
              <a:rPr lang="en-US" altLang="en-US" dirty="0">
                <a:solidFill>
                  <a:srgbClr val="000000"/>
                </a:solidFill>
                <a:latin typeface="+mj-lt"/>
              </a:rPr>
              <a:t>System.out.println( </a:t>
            </a:r>
            <a:br>
              <a:rPr lang="en-US" altLang="en-US" dirty="0">
                <a:solidFill>
                  <a:srgbClr val="000000"/>
                </a:solidFill>
                <a:latin typeface="+mj-lt"/>
              </a:rPr>
            </a:br>
            <a:r>
              <a:rPr lang="en-US" altLang="en-US" dirty="0">
                <a:solidFill>
                  <a:srgbClr val="000000"/>
                </a:solidFill>
                <a:latin typeface="+mj-lt"/>
              </a:rPr>
              <a:t> studentGrade &gt;= </a:t>
            </a:r>
            <a:r>
              <a:rPr lang="en-US" altLang="en-US" dirty="0">
                <a:solidFill>
                  <a:srgbClr val="128AFF"/>
                </a:solidFill>
                <a:latin typeface="+mj-lt"/>
              </a:rPr>
              <a:t>60</a:t>
            </a:r>
            <a:r>
              <a:rPr lang="en-US" altLang="en-US" dirty="0">
                <a:solidFill>
                  <a:srgbClr val="000000"/>
                </a:solidFill>
                <a:latin typeface="+mj-lt"/>
              </a:rPr>
              <a:t> ? </a:t>
            </a:r>
            <a:r>
              <a:rPr lang="en-US" altLang="en-US" dirty="0">
                <a:solidFill>
                  <a:srgbClr val="128AFF"/>
                </a:solidFill>
                <a:latin typeface="+mj-lt"/>
              </a:rPr>
              <a:t>"Passed"</a:t>
            </a:r>
            <a:r>
              <a:rPr lang="en-US" altLang="en-US" dirty="0">
                <a:solidFill>
                  <a:srgbClr val="000000"/>
                </a:solidFill>
                <a:latin typeface="+mj-lt"/>
              </a:rPr>
              <a:t> : </a:t>
            </a:r>
            <a:r>
              <a:rPr lang="en-US" altLang="en-US" dirty="0">
                <a:solidFill>
                  <a:srgbClr val="128AFF"/>
                </a:solidFill>
                <a:latin typeface="+mj-lt"/>
              </a:rPr>
              <a:t>"Failed"</a:t>
            </a:r>
            <a:r>
              <a:rPr lang="en-US" altLang="en-US" dirty="0">
                <a:solidFill>
                  <a:srgbClr val="000000"/>
                </a:solidFill>
                <a:latin typeface="+mj-lt"/>
              </a:rPr>
              <a:t>);</a:t>
            </a:r>
          </a:p>
          <a:p>
            <a:pPr>
              <a:lnSpc>
                <a:spcPct val="80000"/>
              </a:lnSpc>
            </a:pPr>
            <a:r>
              <a:rPr lang="en-US" altLang="en-US" dirty="0">
                <a:solidFill>
                  <a:srgbClr val="000000"/>
                </a:solidFill>
                <a:latin typeface="+mj-lt"/>
              </a:rPr>
              <a:t>Evaluates to the string "Passed" if the boolean expression studentGrade &gt;= 60 is true and to the string "Failed" if it is false. </a:t>
            </a:r>
          </a:p>
          <a:p>
            <a:endParaRPr lang="en-GB" dirty="0">
              <a:latin typeface="+mj-lt"/>
            </a:endParaRPr>
          </a:p>
        </p:txBody>
      </p:sp>
    </p:spTree>
    <p:extLst>
      <p:ext uri="{BB962C8B-B14F-4D97-AF65-F5344CB8AC3E}">
        <p14:creationId xmlns:p14="http://schemas.microsoft.com/office/powerpoint/2010/main" val="4148084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lstStyle/>
          <a:p>
            <a:r>
              <a:rPr lang="en-GB" dirty="0" smtClean="0"/>
              <a:t>Use the if and if…else selection statements to choose between alternative actions</a:t>
            </a:r>
          </a:p>
          <a:p>
            <a:r>
              <a:rPr lang="en-GB" dirty="0" smtClean="0"/>
              <a:t>Use the while repetition statement to execute statements in a program repeatedly.</a:t>
            </a:r>
          </a:p>
          <a:p>
            <a:r>
              <a:rPr lang="en-GB" dirty="0" smtClean="0"/>
              <a:t>Use counter-controlled repetition and sentinel-controlled repetition</a:t>
            </a:r>
          </a:p>
          <a:p>
            <a:r>
              <a:rPr lang="en-GB" dirty="0" smtClean="0"/>
              <a:t>Use the compound assignment operator, and the increment and decrement operators</a:t>
            </a:r>
          </a:p>
          <a:p>
            <a:endParaRPr lang="en-GB" dirty="0"/>
          </a:p>
        </p:txBody>
      </p:sp>
    </p:spTree>
    <p:extLst>
      <p:ext uri="{BB962C8B-B14F-4D97-AF65-F5344CB8AC3E}">
        <p14:creationId xmlns:p14="http://schemas.microsoft.com/office/powerpoint/2010/main" val="348828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11"/>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2053390" y="909137"/>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133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while Repetition Statement</a:t>
            </a:r>
            <a:endParaRPr lang="en-GB" dirty="0"/>
          </a:p>
        </p:txBody>
      </p:sp>
      <p:sp>
        <p:nvSpPr>
          <p:cNvPr id="3" name="Content Placeholder 2"/>
          <p:cNvSpPr>
            <a:spLocks noGrp="1"/>
          </p:cNvSpPr>
          <p:nvPr>
            <p:ph idx="1"/>
          </p:nvPr>
        </p:nvSpPr>
        <p:spPr/>
        <p:txBody>
          <a:bodyPr/>
          <a:lstStyle/>
          <a:p>
            <a:r>
              <a:rPr lang="en-US" altLang="en-US" dirty="0" smtClean="0">
                <a:solidFill>
                  <a:srgbClr val="0000FF"/>
                </a:solidFill>
                <a:latin typeface="+mj-lt"/>
              </a:rPr>
              <a:t>Repetition statement—</a:t>
            </a:r>
            <a:r>
              <a:rPr lang="en-US" altLang="en-US" dirty="0" smtClean="0">
                <a:solidFill>
                  <a:srgbClr val="000000"/>
                </a:solidFill>
                <a:latin typeface="+mj-lt"/>
              </a:rPr>
              <a:t>repeats an action while a condition remains true. </a:t>
            </a:r>
          </a:p>
          <a:p>
            <a:r>
              <a:rPr lang="en-US" altLang="en-US" dirty="0" smtClean="0">
                <a:solidFill>
                  <a:srgbClr val="000000"/>
                </a:solidFill>
                <a:latin typeface="+mj-lt"/>
              </a:rPr>
              <a:t>Pseudocode</a:t>
            </a:r>
          </a:p>
          <a:p>
            <a:pPr lvl="2">
              <a:buNone/>
            </a:pPr>
            <a:r>
              <a:rPr lang="en-US" altLang="en-US" i="1" dirty="0" smtClean="0">
                <a:solidFill>
                  <a:srgbClr val="0026CC"/>
                </a:solidFill>
                <a:latin typeface="+mj-lt"/>
              </a:rPr>
              <a:t>	While there are more items on my shopping list</a:t>
            </a:r>
            <a:br>
              <a:rPr lang="en-US" altLang="en-US" i="1" dirty="0" smtClean="0">
                <a:solidFill>
                  <a:srgbClr val="0026CC"/>
                </a:solidFill>
                <a:latin typeface="+mj-lt"/>
              </a:rPr>
            </a:br>
            <a:r>
              <a:rPr lang="en-US" altLang="en-US" sz="2400" dirty="0" smtClean="0">
                <a:solidFill>
                  <a:srgbClr val="000000"/>
                </a:solidFill>
                <a:latin typeface="+mj-lt"/>
              </a:rPr>
              <a:t>  </a:t>
            </a:r>
            <a:r>
              <a:rPr lang="en-US" altLang="en-US" i="1" dirty="0" smtClean="0">
                <a:solidFill>
                  <a:srgbClr val="0026CC"/>
                </a:solidFill>
                <a:latin typeface="+mj-lt"/>
              </a:rPr>
              <a:t>Purchase next item and cross it off my list</a:t>
            </a:r>
          </a:p>
          <a:p>
            <a:r>
              <a:rPr lang="en-US" altLang="en-US" dirty="0" smtClean="0">
                <a:solidFill>
                  <a:srgbClr val="000000"/>
                </a:solidFill>
                <a:latin typeface="+mj-lt"/>
              </a:rPr>
              <a:t>The repetition statement’s body may be a single statement or a block. </a:t>
            </a:r>
          </a:p>
          <a:p>
            <a:r>
              <a:rPr lang="en-US" altLang="en-US" dirty="0" smtClean="0">
                <a:solidFill>
                  <a:srgbClr val="000000"/>
                </a:solidFill>
                <a:latin typeface="+mj-lt"/>
              </a:rPr>
              <a:t>Eventually, the condition will become false. At this point, the repetition terminates, and the first statement after the repetition statement executes.</a:t>
            </a:r>
          </a:p>
          <a:p>
            <a:endParaRPr lang="en-GB" dirty="0">
              <a:latin typeface="+mj-lt"/>
            </a:endParaRPr>
          </a:p>
        </p:txBody>
      </p:sp>
    </p:spTree>
    <p:extLst>
      <p:ext uri="{BB962C8B-B14F-4D97-AF65-F5344CB8AC3E}">
        <p14:creationId xmlns:p14="http://schemas.microsoft.com/office/powerpoint/2010/main" val="96894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while Repetition Statement - </a:t>
            </a:r>
            <a:r>
              <a:rPr lang="en-GB" dirty="0" err="1" smtClean="0"/>
              <a:t>Cont</a:t>
            </a:r>
            <a:endParaRPr lang="en-GB" dirty="0"/>
          </a:p>
        </p:txBody>
      </p:sp>
      <p:sp>
        <p:nvSpPr>
          <p:cNvPr id="3" name="Content Placeholder 2"/>
          <p:cNvSpPr>
            <a:spLocks noGrp="1"/>
          </p:cNvSpPr>
          <p:nvPr>
            <p:ph idx="1"/>
          </p:nvPr>
        </p:nvSpPr>
        <p:spPr/>
        <p:txBody>
          <a:bodyPr/>
          <a:lstStyle/>
          <a:p>
            <a:r>
              <a:rPr lang="en-US" altLang="en-US" sz="2500" dirty="0" smtClean="0">
                <a:solidFill>
                  <a:srgbClr val="000000"/>
                </a:solidFill>
                <a:latin typeface="+mj-lt"/>
              </a:rPr>
              <a:t>Example of Java’s </a:t>
            </a:r>
            <a:r>
              <a:rPr lang="en-US" altLang="en-US" sz="2500" dirty="0" smtClean="0">
                <a:solidFill>
                  <a:srgbClr val="0000FF"/>
                </a:solidFill>
                <a:latin typeface="+mj-lt"/>
              </a:rPr>
              <a:t>while</a:t>
            </a:r>
            <a:r>
              <a:rPr lang="en-US" altLang="en-US" sz="2500" dirty="0" smtClean="0">
                <a:solidFill>
                  <a:srgbClr val="000000"/>
                </a:solidFill>
                <a:latin typeface="+mj-lt"/>
              </a:rPr>
              <a:t> </a:t>
            </a:r>
            <a:r>
              <a:rPr lang="en-US" altLang="en-US" sz="2500" dirty="0" smtClean="0">
                <a:solidFill>
                  <a:srgbClr val="0000FF"/>
                </a:solidFill>
                <a:latin typeface="+mj-lt"/>
              </a:rPr>
              <a:t>repetition statement</a:t>
            </a:r>
            <a:r>
              <a:rPr lang="en-US" altLang="en-US" sz="2500" dirty="0" smtClean="0">
                <a:solidFill>
                  <a:srgbClr val="000000"/>
                </a:solidFill>
                <a:latin typeface="+mj-lt"/>
              </a:rPr>
              <a:t>: find the first power of 3 larger than 100. Assume int variable product is initialized to 3. </a:t>
            </a:r>
          </a:p>
          <a:p>
            <a:pPr lvl="2">
              <a:buNone/>
            </a:pPr>
            <a:r>
              <a:rPr lang="en-US" altLang="en-US" sz="1900" dirty="0" smtClean="0">
                <a:solidFill>
                  <a:srgbClr val="0000FF"/>
                </a:solidFill>
                <a:latin typeface="+mj-lt"/>
              </a:rPr>
              <a:t>	while</a:t>
            </a:r>
            <a:r>
              <a:rPr lang="en-US" altLang="en-US" sz="1900" dirty="0" smtClean="0">
                <a:solidFill>
                  <a:srgbClr val="000000"/>
                </a:solidFill>
                <a:latin typeface="+mj-lt"/>
              </a:rPr>
              <a:t> (product &lt;= </a:t>
            </a:r>
            <a:r>
              <a:rPr lang="en-US" altLang="en-US" sz="1900" dirty="0" smtClean="0">
                <a:solidFill>
                  <a:srgbClr val="128AFF"/>
                </a:solidFill>
                <a:latin typeface="+mj-lt"/>
              </a:rPr>
              <a:t>100</a:t>
            </a:r>
            <a:r>
              <a:rPr lang="en-US" altLang="en-US" sz="1900" dirty="0" smtClean="0">
                <a:solidFill>
                  <a:srgbClr val="000000"/>
                </a:solidFill>
                <a:latin typeface="+mj-lt"/>
              </a:rPr>
              <a:t>)</a:t>
            </a:r>
            <a:br>
              <a:rPr lang="en-US" altLang="en-US" sz="1900" dirty="0" smtClean="0">
                <a:solidFill>
                  <a:srgbClr val="000000"/>
                </a:solidFill>
                <a:latin typeface="+mj-lt"/>
              </a:rPr>
            </a:br>
            <a:r>
              <a:rPr lang="en-US" altLang="en-US" sz="1900" dirty="0" smtClean="0">
                <a:solidFill>
                  <a:srgbClr val="000000"/>
                </a:solidFill>
                <a:latin typeface="+mj-lt"/>
              </a:rPr>
              <a:t>   product = </a:t>
            </a:r>
            <a:r>
              <a:rPr lang="en-US" altLang="en-US" sz="1900" dirty="0" smtClean="0">
                <a:solidFill>
                  <a:srgbClr val="128AFF"/>
                </a:solidFill>
                <a:latin typeface="+mj-lt"/>
              </a:rPr>
              <a:t>3</a:t>
            </a:r>
            <a:r>
              <a:rPr lang="en-US" altLang="en-US" sz="1900" dirty="0" smtClean="0">
                <a:solidFill>
                  <a:srgbClr val="000000"/>
                </a:solidFill>
                <a:latin typeface="+mj-lt"/>
              </a:rPr>
              <a:t> * product;</a:t>
            </a:r>
          </a:p>
          <a:p>
            <a:r>
              <a:rPr lang="en-US" altLang="en-US" sz="2500" dirty="0" smtClean="0">
                <a:solidFill>
                  <a:srgbClr val="000000"/>
                </a:solidFill>
                <a:latin typeface="+mj-lt"/>
              </a:rPr>
              <a:t>Each iteration multiplies product by 3, so product takes on the values 9, 27, 81 and 243 successively. </a:t>
            </a:r>
          </a:p>
          <a:p>
            <a:r>
              <a:rPr lang="en-US" altLang="en-US" sz="2500" dirty="0" smtClean="0">
                <a:solidFill>
                  <a:srgbClr val="000000"/>
                </a:solidFill>
                <a:latin typeface="+mj-lt"/>
              </a:rPr>
              <a:t>When product becomes 243, product &lt;= 100 becomes false. </a:t>
            </a:r>
          </a:p>
          <a:p>
            <a:r>
              <a:rPr lang="en-US" altLang="en-US" sz="2500" dirty="0" smtClean="0">
                <a:solidFill>
                  <a:srgbClr val="000000"/>
                </a:solidFill>
                <a:latin typeface="+mj-lt"/>
              </a:rPr>
              <a:t>Repetition terminates. The final value of product is 243. </a:t>
            </a:r>
          </a:p>
          <a:p>
            <a:r>
              <a:rPr lang="en-US" altLang="en-US" sz="2500" dirty="0" smtClean="0">
                <a:solidFill>
                  <a:srgbClr val="000000"/>
                </a:solidFill>
                <a:latin typeface="+mj-lt"/>
              </a:rPr>
              <a:t>Program execution continues with the next statement after the while statement.</a:t>
            </a:r>
          </a:p>
          <a:p>
            <a:endParaRPr lang="en-GB" dirty="0">
              <a:latin typeface="+mj-lt"/>
            </a:endParaRPr>
          </a:p>
        </p:txBody>
      </p:sp>
    </p:spTree>
    <p:extLst>
      <p:ext uri="{BB962C8B-B14F-4D97-AF65-F5344CB8AC3E}">
        <p14:creationId xmlns:p14="http://schemas.microsoft.com/office/powerpoint/2010/main" val="4765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17"/>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909011" y="780799"/>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161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Formulating Algorithms: Counter-Controlled Repetition</a:t>
            </a:r>
            <a:endParaRPr lang="en-GB" dirty="0"/>
          </a:p>
        </p:txBody>
      </p:sp>
      <p:sp>
        <p:nvSpPr>
          <p:cNvPr id="3" name="Content Placeholder 2"/>
          <p:cNvSpPr>
            <a:spLocks noGrp="1"/>
          </p:cNvSpPr>
          <p:nvPr>
            <p:ph idx="1"/>
          </p:nvPr>
        </p:nvSpPr>
        <p:spPr/>
        <p:txBody>
          <a:bodyPr/>
          <a:lstStyle/>
          <a:p>
            <a:pPr>
              <a:lnSpc>
                <a:spcPct val="80000"/>
              </a:lnSpc>
            </a:pPr>
            <a:r>
              <a:rPr lang="en-US" altLang="en-US" i="1" dirty="0">
                <a:solidFill>
                  <a:srgbClr val="000000"/>
                </a:solidFill>
                <a:latin typeface="+mj-lt"/>
              </a:rPr>
              <a:t>A class of ten students took a quiz. The grades (integers in the range 0-100) for this quiz are available to you. Determine the class average on the quiz.</a:t>
            </a:r>
            <a:endParaRPr lang="en-US" altLang="en-US" dirty="0">
              <a:solidFill>
                <a:srgbClr val="000000"/>
              </a:solidFill>
              <a:latin typeface="+mj-lt"/>
            </a:endParaRPr>
          </a:p>
          <a:p>
            <a:pPr>
              <a:lnSpc>
                <a:spcPct val="80000"/>
              </a:lnSpc>
            </a:pPr>
            <a:r>
              <a:rPr lang="en-US" altLang="en-US" dirty="0">
                <a:solidFill>
                  <a:srgbClr val="000000"/>
                </a:solidFill>
                <a:latin typeface="+mj-lt"/>
              </a:rPr>
              <a:t>The class average is equal to the sum of the grades divided by the number of students. </a:t>
            </a:r>
          </a:p>
          <a:p>
            <a:pPr>
              <a:lnSpc>
                <a:spcPct val="80000"/>
              </a:lnSpc>
            </a:pPr>
            <a:r>
              <a:rPr lang="en-US" altLang="en-US" dirty="0">
                <a:solidFill>
                  <a:srgbClr val="000000"/>
                </a:solidFill>
                <a:latin typeface="+mj-lt"/>
              </a:rPr>
              <a:t>The algorithm for solving this problem on a computer must input each grade, keep track of the total of all grades input, perform the averaging calculation and print the result. </a:t>
            </a:r>
          </a:p>
          <a:p>
            <a:endParaRPr lang="en-GB" dirty="0">
              <a:latin typeface="+mj-lt"/>
            </a:endParaRPr>
          </a:p>
        </p:txBody>
      </p:sp>
    </p:spTree>
    <p:extLst>
      <p:ext uri="{BB962C8B-B14F-4D97-AF65-F5344CB8AC3E}">
        <p14:creationId xmlns:p14="http://schemas.microsoft.com/office/powerpoint/2010/main" val="3430968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Formulating Algorithms: Counter-Controlled Repetition - </a:t>
            </a:r>
            <a:r>
              <a:rPr lang="en-GB" dirty="0" err="1" smtClean="0"/>
              <a:t>Cont</a:t>
            </a:r>
            <a:endParaRPr lang="en-GB" dirty="0"/>
          </a:p>
        </p:txBody>
      </p:sp>
      <p:sp>
        <p:nvSpPr>
          <p:cNvPr id="3" name="Content Placeholder 2"/>
          <p:cNvSpPr>
            <a:spLocks noGrp="1"/>
          </p:cNvSpPr>
          <p:nvPr>
            <p:ph idx="1"/>
          </p:nvPr>
        </p:nvSpPr>
        <p:spPr/>
        <p:txBody>
          <a:bodyPr/>
          <a:lstStyle/>
          <a:p>
            <a:pPr marL="109537" indent="0">
              <a:lnSpc>
                <a:spcPct val="80000"/>
              </a:lnSpc>
              <a:buNone/>
              <a:defRPr/>
            </a:pPr>
            <a:r>
              <a:rPr lang="en-US" altLang="en-US" b="1" i="1" dirty="0">
                <a:solidFill>
                  <a:srgbClr val="000000"/>
                </a:solidFill>
                <a:latin typeface="+mj-lt"/>
              </a:rPr>
              <a:t>Pseudocode Algorithm with Counter-Controlled Repetition</a:t>
            </a:r>
          </a:p>
          <a:p>
            <a:pPr>
              <a:lnSpc>
                <a:spcPct val="80000"/>
              </a:lnSpc>
              <a:defRPr/>
            </a:pPr>
            <a:r>
              <a:rPr lang="en-US" altLang="en-US" dirty="0">
                <a:solidFill>
                  <a:srgbClr val="000000"/>
                </a:solidFill>
                <a:latin typeface="+mj-lt"/>
              </a:rPr>
              <a:t>Use </a:t>
            </a:r>
            <a:r>
              <a:rPr lang="en-US" altLang="en-US" dirty="0">
                <a:solidFill>
                  <a:srgbClr val="0000FF"/>
                </a:solidFill>
                <a:latin typeface="+mj-lt"/>
              </a:rPr>
              <a:t>counter-controlled repetition</a:t>
            </a:r>
            <a:r>
              <a:rPr lang="en-US" altLang="en-US" dirty="0">
                <a:solidFill>
                  <a:srgbClr val="000000"/>
                </a:solidFill>
                <a:latin typeface="+mj-lt"/>
              </a:rPr>
              <a:t> to input the grades one at a time. </a:t>
            </a:r>
          </a:p>
          <a:p>
            <a:pPr>
              <a:lnSpc>
                <a:spcPct val="80000"/>
              </a:lnSpc>
              <a:defRPr/>
            </a:pPr>
            <a:r>
              <a:rPr lang="en-US" altLang="en-US" dirty="0">
                <a:solidFill>
                  <a:srgbClr val="000000"/>
                </a:solidFill>
                <a:latin typeface="+mj-lt"/>
              </a:rPr>
              <a:t>A variable called a </a:t>
            </a:r>
            <a:r>
              <a:rPr lang="en-US" altLang="en-US" dirty="0">
                <a:solidFill>
                  <a:srgbClr val="0000FF"/>
                </a:solidFill>
                <a:latin typeface="+mj-lt"/>
              </a:rPr>
              <a:t>counter</a:t>
            </a:r>
            <a:r>
              <a:rPr lang="en-US" altLang="en-US" dirty="0">
                <a:solidFill>
                  <a:srgbClr val="000000"/>
                </a:solidFill>
                <a:latin typeface="+mj-lt"/>
              </a:rPr>
              <a:t> (or </a:t>
            </a:r>
            <a:r>
              <a:rPr lang="en-US" altLang="en-US" dirty="0">
                <a:solidFill>
                  <a:srgbClr val="0000FF"/>
                </a:solidFill>
                <a:latin typeface="+mj-lt"/>
              </a:rPr>
              <a:t>control variable</a:t>
            </a:r>
            <a:r>
              <a:rPr lang="en-US" altLang="en-US" dirty="0">
                <a:solidFill>
                  <a:srgbClr val="000000"/>
                </a:solidFill>
                <a:latin typeface="+mj-lt"/>
              </a:rPr>
              <a:t>) controls the number of times a set of statements will execute. </a:t>
            </a:r>
          </a:p>
          <a:p>
            <a:pPr>
              <a:lnSpc>
                <a:spcPct val="80000"/>
              </a:lnSpc>
              <a:defRPr/>
            </a:pPr>
            <a:r>
              <a:rPr lang="en-US" altLang="en-US" dirty="0">
                <a:solidFill>
                  <a:srgbClr val="000000"/>
                </a:solidFill>
                <a:latin typeface="+mj-lt"/>
              </a:rPr>
              <a:t>Counter-controlled repetition is often called </a:t>
            </a:r>
            <a:r>
              <a:rPr lang="en-US" altLang="en-US" dirty="0">
                <a:solidFill>
                  <a:srgbClr val="0000FF"/>
                </a:solidFill>
                <a:latin typeface="+mj-lt"/>
              </a:rPr>
              <a:t>definite repetition</a:t>
            </a:r>
            <a:r>
              <a:rPr lang="en-US" altLang="en-US" dirty="0">
                <a:solidFill>
                  <a:srgbClr val="000000"/>
                </a:solidFill>
                <a:latin typeface="+mj-lt"/>
              </a:rPr>
              <a:t>, because the number of repetitions is known </a:t>
            </a:r>
            <a:r>
              <a:rPr lang="en-US" altLang="en-US" i="1" dirty="0">
                <a:solidFill>
                  <a:srgbClr val="000000"/>
                </a:solidFill>
                <a:latin typeface="+mj-lt"/>
              </a:rPr>
              <a:t>before</a:t>
            </a:r>
            <a:r>
              <a:rPr lang="en-US" altLang="en-US" dirty="0">
                <a:solidFill>
                  <a:srgbClr val="000000"/>
                </a:solidFill>
                <a:latin typeface="+mj-lt"/>
              </a:rPr>
              <a:t> the loop begins executing</a:t>
            </a:r>
            <a:endParaRPr lang="en-GB" dirty="0">
              <a:latin typeface="+mj-lt"/>
            </a:endParaRPr>
          </a:p>
        </p:txBody>
      </p:sp>
    </p:spTree>
    <p:extLst>
      <p:ext uri="{BB962C8B-B14F-4D97-AF65-F5344CB8AC3E}">
        <p14:creationId xmlns:p14="http://schemas.microsoft.com/office/powerpoint/2010/main" val="340413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19"/>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957137" y="668506"/>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0522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Formulating Algorithms: Counter-Controlled Repetition - </a:t>
            </a:r>
            <a:r>
              <a:rPr lang="en-GB" dirty="0" err="1" smtClean="0"/>
              <a:t>Cont</a:t>
            </a:r>
            <a:endParaRPr lang="en-GB" dirty="0"/>
          </a:p>
        </p:txBody>
      </p:sp>
      <p:sp>
        <p:nvSpPr>
          <p:cNvPr id="3" name="Content Placeholder 2"/>
          <p:cNvSpPr>
            <a:spLocks noGrp="1"/>
          </p:cNvSpPr>
          <p:nvPr>
            <p:ph idx="1"/>
          </p:nvPr>
        </p:nvSpPr>
        <p:spPr/>
        <p:txBody>
          <a:bodyPr/>
          <a:lstStyle/>
          <a:p>
            <a:r>
              <a:rPr lang="en-US" altLang="en-US" dirty="0" smtClean="0">
                <a:solidFill>
                  <a:srgbClr val="000000"/>
                </a:solidFill>
                <a:latin typeface="+mj-lt"/>
              </a:rPr>
              <a:t>A </a:t>
            </a:r>
            <a:r>
              <a:rPr lang="en-US" altLang="en-US" dirty="0" smtClean="0">
                <a:solidFill>
                  <a:srgbClr val="0000FF"/>
                </a:solidFill>
                <a:latin typeface="+mj-lt"/>
              </a:rPr>
              <a:t>total</a:t>
            </a:r>
            <a:r>
              <a:rPr lang="en-US" altLang="en-US" dirty="0" smtClean="0">
                <a:solidFill>
                  <a:srgbClr val="000000"/>
                </a:solidFill>
                <a:latin typeface="+mj-lt"/>
              </a:rPr>
              <a:t> is a variable used to accumulate the sum of several values. </a:t>
            </a:r>
          </a:p>
          <a:p>
            <a:r>
              <a:rPr lang="en-US" altLang="en-US" dirty="0" smtClean="0">
                <a:solidFill>
                  <a:srgbClr val="000000"/>
                </a:solidFill>
                <a:latin typeface="+mj-lt"/>
              </a:rPr>
              <a:t>A </a:t>
            </a:r>
            <a:r>
              <a:rPr lang="en-US" altLang="en-US" dirty="0" smtClean="0">
                <a:solidFill>
                  <a:srgbClr val="0000FF"/>
                </a:solidFill>
                <a:latin typeface="+mj-lt"/>
              </a:rPr>
              <a:t>counter</a:t>
            </a:r>
            <a:r>
              <a:rPr lang="en-US" altLang="en-US" dirty="0" smtClean="0">
                <a:solidFill>
                  <a:srgbClr val="000000"/>
                </a:solidFill>
                <a:latin typeface="+mj-lt"/>
              </a:rPr>
              <a:t> is a variable used to count. </a:t>
            </a:r>
          </a:p>
          <a:p>
            <a:r>
              <a:rPr lang="en-US" altLang="en-US" dirty="0" smtClean="0">
                <a:solidFill>
                  <a:srgbClr val="000000"/>
                </a:solidFill>
                <a:latin typeface="+mj-lt"/>
              </a:rPr>
              <a:t>Variables used to store totals are normally initialized to zero before being used in a program.</a:t>
            </a:r>
          </a:p>
          <a:p>
            <a:endParaRPr lang="en-GB" dirty="0">
              <a:latin typeface="+mj-lt"/>
            </a:endParaRPr>
          </a:p>
        </p:txBody>
      </p:sp>
    </p:spTree>
    <p:extLst>
      <p:ext uri="{BB962C8B-B14F-4D97-AF65-F5344CB8AC3E}">
        <p14:creationId xmlns:p14="http://schemas.microsoft.com/office/powerpoint/2010/main" val="2917595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20"/>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68967" y="0"/>
            <a:ext cx="10860505" cy="659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05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2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320841" y="0"/>
            <a:ext cx="11486147" cy="697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442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endParaRPr lang="en-GB" dirty="0"/>
          </a:p>
        </p:txBody>
      </p:sp>
      <p:sp>
        <p:nvSpPr>
          <p:cNvPr id="3" name="Content Placeholder 2"/>
          <p:cNvSpPr>
            <a:spLocks noGrp="1"/>
          </p:cNvSpPr>
          <p:nvPr>
            <p:ph idx="1"/>
          </p:nvPr>
        </p:nvSpPr>
        <p:spPr/>
        <p:txBody>
          <a:bodyPr/>
          <a:lstStyle/>
          <a:p>
            <a:r>
              <a:rPr lang="en-GB" dirty="0" smtClean="0"/>
              <a:t>Before writing a program to solve a problem, have a thorough understanding of the problem and a carefully planned approach to solving it. </a:t>
            </a:r>
          </a:p>
          <a:p>
            <a:r>
              <a:rPr lang="en-GB" dirty="0" smtClean="0"/>
              <a:t>Understand the types of building blocks that are available and employ proven program-construction techniques. </a:t>
            </a:r>
          </a:p>
          <a:p>
            <a:r>
              <a:rPr lang="en-GB" dirty="0" smtClean="0"/>
              <a:t>In this lesson we discuss </a:t>
            </a:r>
          </a:p>
          <a:p>
            <a:pPr lvl="1"/>
            <a:r>
              <a:rPr lang="en-GB" dirty="0" smtClean="0"/>
              <a:t>Java’s if, if…else and while statements</a:t>
            </a:r>
          </a:p>
          <a:p>
            <a:pPr lvl="1"/>
            <a:r>
              <a:rPr lang="en-GB" dirty="0" smtClean="0"/>
              <a:t>Compound assignment, increment and decrement operators</a:t>
            </a:r>
          </a:p>
          <a:p>
            <a:endParaRPr lang="en-GB" dirty="0"/>
          </a:p>
        </p:txBody>
      </p:sp>
    </p:spTree>
    <p:extLst>
      <p:ext uri="{BB962C8B-B14F-4D97-AF65-F5344CB8AC3E}">
        <p14:creationId xmlns:p14="http://schemas.microsoft.com/office/powerpoint/2010/main" val="1288148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22"/>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0"/>
            <a:ext cx="1199949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255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23"/>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0"/>
            <a:ext cx="12192000" cy="740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743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Formulating Algorithms: Counter-Controlled Repetition - </a:t>
            </a:r>
            <a:r>
              <a:rPr lang="en-GB" dirty="0" err="1" smtClean="0"/>
              <a:t>Cont</a:t>
            </a:r>
            <a:endParaRPr lang="en-GB" dirty="0"/>
          </a:p>
        </p:txBody>
      </p:sp>
      <p:sp>
        <p:nvSpPr>
          <p:cNvPr id="3" name="Content Placeholder 2"/>
          <p:cNvSpPr>
            <a:spLocks noGrp="1"/>
          </p:cNvSpPr>
          <p:nvPr>
            <p:ph idx="1"/>
          </p:nvPr>
        </p:nvSpPr>
        <p:spPr/>
        <p:txBody>
          <a:bodyPr/>
          <a:lstStyle/>
          <a:p>
            <a:pPr marL="109537" indent="0">
              <a:buNone/>
              <a:defRPr/>
            </a:pPr>
            <a:r>
              <a:rPr lang="en-US" altLang="en-US" sz="2400" b="1" i="1" dirty="0">
                <a:solidFill>
                  <a:srgbClr val="000000"/>
                </a:solidFill>
                <a:latin typeface="+mj-lt"/>
              </a:rPr>
              <a:t>A Deeper Look at Receiving User Input </a:t>
            </a:r>
          </a:p>
          <a:p>
            <a:pPr>
              <a:defRPr/>
            </a:pPr>
            <a:r>
              <a:rPr lang="en-US" altLang="en-US" sz="2400" dirty="0">
                <a:solidFill>
                  <a:srgbClr val="000000"/>
                </a:solidFill>
                <a:latin typeface="+mj-lt"/>
              </a:rPr>
              <a:t>Any time a program receives input from the user, various problems might occur. For example, in line 20 of Fig. 4.8</a:t>
            </a:r>
          </a:p>
          <a:p>
            <a:pPr marL="603250" lvl="2" indent="0">
              <a:buNone/>
              <a:defRPr/>
            </a:pPr>
            <a:r>
              <a:rPr lang="en-US" altLang="en-US" dirty="0">
                <a:solidFill>
                  <a:srgbClr val="0000FF"/>
                </a:solidFill>
                <a:latin typeface="+mj-lt"/>
              </a:rPr>
              <a:t>int </a:t>
            </a:r>
            <a:r>
              <a:rPr lang="en-US" altLang="en-US" dirty="0">
                <a:solidFill>
                  <a:srgbClr val="000000"/>
                </a:solidFill>
                <a:latin typeface="+mj-lt"/>
              </a:rPr>
              <a:t>grade = </a:t>
            </a:r>
            <a:r>
              <a:rPr lang="en-US" altLang="en-US" dirty="0" err="1">
                <a:solidFill>
                  <a:srgbClr val="000000"/>
                </a:solidFill>
                <a:latin typeface="+mj-lt"/>
              </a:rPr>
              <a:t>input.nextInt</a:t>
            </a:r>
            <a:r>
              <a:rPr lang="en-US" altLang="en-US" dirty="0">
                <a:solidFill>
                  <a:srgbClr val="000000"/>
                </a:solidFill>
                <a:latin typeface="+mj-lt"/>
              </a:rPr>
              <a:t>(); </a:t>
            </a:r>
            <a:r>
              <a:rPr lang="en-US" altLang="en-US" dirty="0">
                <a:solidFill>
                  <a:srgbClr val="00B050"/>
                </a:solidFill>
                <a:latin typeface="+mj-lt"/>
              </a:rPr>
              <a:t>// input next grade</a:t>
            </a:r>
          </a:p>
          <a:p>
            <a:pPr>
              <a:defRPr/>
            </a:pPr>
            <a:r>
              <a:rPr lang="en-US" altLang="en-US" sz="2400" dirty="0">
                <a:solidFill>
                  <a:srgbClr val="000000"/>
                </a:solidFill>
                <a:latin typeface="+mj-lt"/>
              </a:rPr>
              <a:t>we assume that the user will enter an integer grade in the range 0 to 100. </a:t>
            </a:r>
          </a:p>
          <a:p>
            <a:pPr>
              <a:defRPr/>
            </a:pPr>
            <a:r>
              <a:rPr lang="en-US" altLang="en-US" sz="2400" dirty="0">
                <a:solidFill>
                  <a:srgbClr val="000000"/>
                </a:solidFill>
                <a:latin typeface="+mj-lt"/>
              </a:rPr>
              <a:t>However, the person entering a grade could enter an integer less than 0, an integer greater than 100, an integer outside the range of values that can be stored in an </a:t>
            </a:r>
            <a:r>
              <a:rPr lang="en-US" altLang="en-US" sz="2000" dirty="0">
                <a:solidFill>
                  <a:srgbClr val="000000"/>
                </a:solidFill>
                <a:latin typeface="+mj-lt"/>
              </a:rPr>
              <a:t>int</a:t>
            </a:r>
            <a:r>
              <a:rPr lang="en-US" altLang="en-US" sz="2400" dirty="0">
                <a:solidFill>
                  <a:srgbClr val="000000"/>
                </a:solidFill>
                <a:latin typeface="+mj-lt"/>
              </a:rPr>
              <a:t> variable, a number containing a decimal point or a value containing letters or special symbols that’s not even an integer.</a:t>
            </a:r>
          </a:p>
          <a:p>
            <a:endParaRPr lang="en-GB" dirty="0">
              <a:latin typeface="+mj-lt"/>
            </a:endParaRPr>
          </a:p>
        </p:txBody>
      </p:sp>
    </p:spTree>
    <p:extLst>
      <p:ext uri="{BB962C8B-B14F-4D97-AF65-F5344CB8AC3E}">
        <p14:creationId xmlns:p14="http://schemas.microsoft.com/office/powerpoint/2010/main" val="4138073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Formulating Algorithms: Counter-Controlled Repetition - </a:t>
            </a:r>
            <a:r>
              <a:rPr lang="en-GB" dirty="0" err="1" smtClean="0"/>
              <a:t>Cont</a:t>
            </a:r>
            <a:endParaRPr lang="en-GB" dirty="0"/>
          </a:p>
        </p:txBody>
      </p:sp>
      <p:sp>
        <p:nvSpPr>
          <p:cNvPr id="3" name="Content Placeholder 2"/>
          <p:cNvSpPr>
            <a:spLocks noGrp="1"/>
          </p:cNvSpPr>
          <p:nvPr>
            <p:ph idx="1"/>
          </p:nvPr>
        </p:nvSpPr>
        <p:spPr/>
        <p:txBody>
          <a:bodyPr/>
          <a:lstStyle/>
          <a:p>
            <a:r>
              <a:rPr lang="en-US" altLang="en-US" dirty="0">
                <a:solidFill>
                  <a:srgbClr val="000000"/>
                </a:solidFill>
                <a:latin typeface="Times New Roman" panose="02020603050405020304" pitchFamily="18" charset="0"/>
              </a:rPr>
              <a:t>To ensure that inputs are valid, industrial-strength programs must test for all possible erroneous cases. </a:t>
            </a:r>
          </a:p>
          <a:p>
            <a:r>
              <a:rPr lang="en-US" altLang="en-US" dirty="0">
                <a:solidFill>
                  <a:srgbClr val="000000"/>
                </a:solidFill>
                <a:latin typeface="Times New Roman" panose="02020603050405020304" pitchFamily="18" charset="0"/>
              </a:rPr>
              <a:t>A  program that inputs grades should </a:t>
            </a:r>
            <a:r>
              <a:rPr lang="en-US" altLang="en-US" dirty="0">
                <a:solidFill>
                  <a:srgbClr val="0000FF"/>
                </a:solidFill>
                <a:latin typeface="Times New Roman" panose="02020603050405020304" pitchFamily="18" charset="0"/>
              </a:rPr>
              <a:t>validate</a:t>
            </a:r>
            <a:r>
              <a:rPr lang="en-US" altLang="en-US" dirty="0">
                <a:solidFill>
                  <a:srgbClr val="000000"/>
                </a:solidFill>
                <a:latin typeface="Times New Roman" panose="02020603050405020304" pitchFamily="18" charset="0"/>
              </a:rPr>
              <a:t> the grades by using </a:t>
            </a:r>
            <a:r>
              <a:rPr lang="en-US" altLang="en-US" dirty="0">
                <a:solidFill>
                  <a:srgbClr val="0000FF"/>
                </a:solidFill>
                <a:latin typeface="Times New Roman" panose="02020603050405020304" pitchFamily="18" charset="0"/>
              </a:rPr>
              <a:t>range</a:t>
            </a:r>
            <a:r>
              <a:rPr lang="en-US" altLang="en-US" dirty="0">
                <a:solidFill>
                  <a:srgbClr val="000000"/>
                </a:solidFill>
                <a:latin typeface="Times New Roman" panose="02020603050405020304" pitchFamily="18" charset="0"/>
              </a:rPr>
              <a:t> </a:t>
            </a:r>
            <a:r>
              <a:rPr lang="en-US" altLang="en-US" dirty="0">
                <a:solidFill>
                  <a:srgbClr val="0000FF"/>
                </a:solidFill>
                <a:latin typeface="Times New Roman" panose="02020603050405020304" pitchFamily="18" charset="0"/>
              </a:rPr>
              <a:t>checking</a:t>
            </a:r>
            <a:r>
              <a:rPr lang="en-US" altLang="en-US" dirty="0">
                <a:solidFill>
                  <a:srgbClr val="000000"/>
                </a:solidFill>
                <a:latin typeface="Times New Roman" panose="02020603050405020304" pitchFamily="18" charset="0"/>
              </a:rPr>
              <a:t> to ensure that they are values from 0 to 100. </a:t>
            </a:r>
          </a:p>
          <a:p>
            <a:r>
              <a:rPr lang="en-US" altLang="en-US" dirty="0">
                <a:solidFill>
                  <a:srgbClr val="000000"/>
                </a:solidFill>
                <a:latin typeface="Times New Roman" panose="02020603050405020304" pitchFamily="18" charset="0"/>
              </a:rPr>
              <a:t>You can then ask the user to reenter any value that’s out of range. </a:t>
            </a:r>
          </a:p>
          <a:p>
            <a:r>
              <a:rPr lang="en-US" altLang="en-US" dirty="0">
                <a:solidFill>
                  <a:srgbClr val="000000"/>
                </a:solidFill>
                <a:latin typeface="Times New Roman" panose="02020603050405020304" pitchFamily="18" charset="0"/>
              </a:rPr>
              <a:t>If a program requires inputs from a specific set of values (e.g., </a:t>
            </a:r>
            <a:r>
              <a:rPr lang="en-US" altLang="en-US" dirty="0" err="1">
                <a:solidFill>
                  <a:srgbClr val="000000"/>
                </a:solidFill>
                <a:latin typeface="Times New Roman" panose="02020603050405020304" pitchFamily="18" charset="0"/>
              </a:rPr>
              <a:t>nonsequential</a:t>
            </a:r>
            <a:r>
              <a:rPr lang="en-US" altLang="en-US" dirty="0">
                <a:solidFill>
                  <a:srgbClr val="000000"/>
                </a:solidFill>
                <a:latin typeface="Times New Roman" panose="02020603050405020304" pitchFamily="18" charset="0"/>
              </a:rPr>
              <a:t> product codes), you can ensure that each input matches a value in the set. </a:t>
            </a:r>
          </a:p>
          <a:p>
            <a:endParaRPr lang="en-GB" dirty="0"/>
          </a:p>
        </p:txBody>
      </p:sp>
    </p:spTree>
    <p:extLst>
      <p:ext uri="{BB962C8B-B14F-4D97-AF65-F5344CB8AC3E}">
        <p14:creationId xmlns:p14="http://schemas.microsoft.com/office/powerpoint/2010/main" val="2649078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Formulating Algorithms: Sentinel-Controlled Repetition</a:t>
            </a:r>
            <a:endParaRPr lang="en-GB" dirty="0"/>
          </a:p>
        </p:txBody>
      </p:sp>
      <p:sp>
        <p:nvSpPr>
          <p:cNvPr id="3" name="Content Placeholder 2"/>
          <p:cNvSpPr>
            <a:spLocks noGrp="1"/>
          </p:cNvSpPr>
          <p:nvPr>
            <p:ph idx="1"/>
          </p:nvPr>
        </p:nvSpPr>
        <p:spPr/>
        <p:txBody>
          <a:bodyPr/>
          <a:lstStyle/>
          <a:p>
            <a:r>
              <a:rPr lang="en-US" altLang="en-US" i="1" dirty="0" smtClean="0">
                <a:solidFill>
                  <a:srgbClr val="000000"/>
                </a:solidFill>
                <a:latin typeface="+mj-lt"/>
              </a:rPr>
              <a:t>Develop a class-averaging program that processes grades for an arbitrary number of students each time it is run.</a:t>
            </a:r>
          </a:p>
          <a:p>
            <a:r>
              <a:rPr lang="en-US" altLang="en-US" dirty="0" smtClean="0">
                <a:solidFill>
                  <a:srgbClr val="0000FF"/>
                </a:solidFill>
                <a:latin typeface="+mj-lt"/>
              </a:rPr>
              <a:t>Sentinel-controlled repetition</a:t>
            </a:r>
            <a:r>
              <a:rPr lang="en-US" altLang="en-US" dirty="0" smtClean="0">
                <a:solidFill>
                  <a:srgbClr val="000000"/>
                </a:solidFill>
                <a:latin typeface="+mj-lt"/>
              </a:rPr>
              <a:t> is often called </a:t>
            </a:r>
            <a:r>
              <a:rPr lang="en-US" altLang="en-US" dirty="0" smtClean="0">
                <a:solidFill>
                  <a:srgbClr val="0000FF"/>
                </a:solidFill>
                <a:latin typeface="+mj-lt"/>
              </a:rPr>
              <a:t>indefinite repetition</a:t>
            </a:r>
            <a:r>
              <a:rPr lang="en-US" altLang="en-US" dirty="0" smtClean="0">
                <a:solidFill>
                  <a:srgbClr val="000000"/>
                </a:solidFill>
                <a:latin typeface="+mj-lt"/>
              </a:rPr>
              <a:t> because the number of repetitions is not known before the loop begins executing.</a:t>
            </a:r>
          </a:p>
          <a:p>
            <a:r>
              <a:rPr lang="en-US" altLang="en-US" dirty="0" smtClean="0">
                <a:solidFill>
                  <a:srgbClr val="000000"/>
                </a:solidFill>
                <a:latin typeface="+mj-lt"/>
              </a:rPr>
              <a:t>A special value called a </a:t>
            </a:r>
            <a:r>
              <a:rPr lang="en-US" altLang="en-US" dirty="0" smtClean="0">
                <a:solidFill>
                  <a:srgbClr val="0000FF"/>
                </a:solidFill>
                <a:latin typeface="+mj-lt"/>
              </a:rPr>
              <a:t>sentinel value</a:t>
            </a:r>
            <a:r>
              <a:rPr lang="en-US" altLang="en-US" dirty="0" smtClean="0">
                <a:solidFill>
                  <a:srgbClr val="000000"/>
                </a:solidFill>
                <a:latin typeface="+mj-lt"/>
              </a:rPr>
              <a:t> (also called a </a:t>
            </a:r>
            <a:r>
              <a:rPr lang="en-US" altLang="en-US" dirty="0" smtClean="0">
                <a:solidFill>
                  <a:srgbClr val="0000FF"/>
                </a:solidFill>
                <a:latin typeface="+mj-lt"/>
              </a:rPr>
              <a:t>signal value</a:t>
            </a:r>
            <a:r>
              <a:rPr lang="en-US" altLang="en-US" dirty="0" smtClean="0">
                <a:solidFill>
                  <a:srgbClr val="000000"/>
                </a:solidFill>
                <a:latin typeface="+mj-lt"/>
              </a:rPr>
              <a:t>, a </a:t>
            </a:r>
            <a:r>
              <a:rPr lang="en-US" altLang="en-US" dirty="0" smtClean="0">
                <a:solidFill>
                  <a:srgbClr val="0000FF"/>
                </a:solidFill>
                <a:latin typeface="+mj-lt"/>
              </a:rPr>
              <a:t>dummy value</a:t>
            </a:r>
            <a:r>
              <a:rPr lang="en-US" altLang="en-US" dirty="0" smtClean="0">
                <a:solidFill>
                  <a:srgbClr val="000000"/>
                </a:solidFill>
                <a:latin typeface="+mj-lt"/>
              </a:rPr>
              <a:t> or a </a:t>
            </a:r>
            <a:r>
              <a:rPr lang="en-US" altLang="en-US" dirty="0" smtClean="0">
                <a:solidFill>
                  <a:srgbClr val="0000FF"/>
                </a:solidFill>
                <a:latin typeface="+mj-lt"/>
              </a:rPr>
              <a:t>flag value</a:t>
            </a:r>
            <a:r>
              <a:rPr lang="en-US" altLang="en-US" dirty="0" smtClean="0">
                <a:solidFill>
                  <a:srgbClr val="000000"/>
                </a:solidFill>
                <a:latin typeface="+mj-lt"/>
              </a:rPr>
              <a:t>) can be used to indicate “end of data entry.” </a:t>
            </a:r>
          </a:p>
          <a:p>
            <a:r>
              <a:rPr lang="en-US" altLang="en-US" dirty="0" smtClean="0">
                <a:solidFill>
                  <a:srgbClr val="000000"/>
                </a:solidFill>
                <a:latin typeface="+mj-lt"/>
              </a:rPr>
              <a:t>A sentinel value must be chosen that cannot be confused with an acceptable input value. </a:t>
            </a:r>
          </a:p>
          <a:p>
            <a:endParaRPr lang="en-US" altLang="en-US" dirty="0" smtClean="0">
              <a:latin typeface="+mj-lt"/>
            </a:endParaRPr>
          </a:p>
          <a:p>
            <a:endParaRPr lang="en-GB" dirty="0">
              <a:latin typeface="+mj-lt"/>
            </a:endParaRPr>
          </a:p>
        </p:txBody>
      </p:sp>
    </p:spTree>
    <p:extLst>
      <p:ext uri="{BB962C8B-B14F-4D97-AF65-F5344CB8AC3E}">
        <p14:creationId xmlns:p14="http://schemas.microsoft.com/office/powerpoint/2010/main" val="1793658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Formulating Algorithms: Sentinel-Controlled Repetition - </a:t>
            </a:r>
            <a:r>
              <a:rPr lang="en-GB" dirty="0" err="1" smtClean="0"/>
              <a:t>Contd</a:t>
            </a:r>
            <a:endParaRPr lang="en-GB" dirty="0"/>
          </a:p>
        </p:txBody>
      </p:sp>
      <p:sp>
        <p:nvSpPr>
          <p:cNvPr id="3" name="Content Placeholder 2"/>
          <p:cNvSpPr>
            <a:spLocks noGrp="1"/>
          </p:cNvSpPr>
          <p:nvPr>
            <p:ph idx="1"/>
          </p:nvPr>
        </p:nvSpPr>
        <p:spPr/>
        <p:txBody>
          <a:bodyPr/>
          <a:lstStyle/>
          <a:p>
            <a:r>
              <a:rPr lang="en-US" altLang="en-US" dirty="0" smtClean="0">
                <a:solidFill>
                  <a:srgbClr val="000000"/>
                </a:solidFill>
                <a:latin typeface="+mj-lt"/>
              </a:rPr>
              <a:t>The pseudocode statement</a:t>
            </a:r>
          </a:p>
          <a:p>
            <a:pPr lvl="2">
              <a:buNone/>
            </a:pPr>
            <a:r>
              <a:rPr lang="en-US" altLang="en-US" i="1" dirty="0" smtClean="0">
                <a:solidFill>
                  <a:srgbClr val="0026CC"/>
                </a:solidFill>
                <a:latin typeface="+mj-lt"/>
              </a:rPr>
              <a:t>	Calculate and print the class average</a:t>
            </a:r>
          </a:p>
          <a:p>
            <a:r>
              <a:rPr lang="en-US" altLang="en-US" dirty="0" smtClean="0">
                <a:solidFill>
                  <a:srgbClr val="000000"/>
                </a:solidFill>
                <a:latin typeface="+mj-lt"/>
              </a:rPr>
              <a:t>can be refined as follows:</a:t>
            </a:r>
          </a:p>
          <a:p>
            <a:pPr lvl="2">
              <a:buNone/>
            </a:pPr>
            <a:r>
              <a:rPr lang="en-US" altLang="en-US" i="1" dirty="0" smtClean="0">
                <a:solidFill>
                  <a:srgbClr val="0026CC"/>
                </a:solidFill>
                <a:latin typeface="+mj-lt"/>
              </a:rPr>
              <a:t>	If the counter is not equal to zero</a:t>
            </a:r>
            <a:br>
              <a:rPr lang="en-US" altLang="en-US" i="1" dirty="0" smtClean="0">
                <a:solidFill>
                  <a:srgbClr val="0026CC"/>
                </a:solidFill>
                <a:latin typeface="+mj-lt"/>
              </a:rPr>
            </a:br>
            <a:r>
              <a:rPr lang="en-US" altLang="en-US" sz="2400" dirty="0" smtClean="0">
                <a:solidFill>
                  <a:srgbClr val="000000"/>
                </a:solidFill>
                <a:latin typeface="+mj-lt"/>
              </a:rPr>
              <a:t>  </a:t>
            </a:r>
            <a:r>
              <a:rPr lang="en-US" altLang="en-US" i="1" dirty="0" smtClean="0">
                <a:solidFill>
                  <a:srgbClr val="0026CC"/>
                </a:solidFill>
                <a:latin typeface="+mj-lt"/>
              </a:rPr>
              <a:t>Set the average to the total divided by the counter</a:t>
            </a:r>
            <a:br>
              <a:rPr lang="en-US" altLang="en-US" i="1" dirty="0" smtClean="0">
                <a:solidFill>
                  <a:srgbClr val="0026CC"/>
                </a:solidFill>
                <a:latin typeface="+mj-lt"/>
              </a:rPr>
            </a:br>
            <a:r>
              <a:rPr lang="en-US" altLang="en-US" sz="2400" dirty="0" smtClean="0">
                <a:solidFill>
                  <a:srgbClr val="000000"/>
                </a:solidFill>
                <a:latin typeface="+mj-lt"/>
              </a:rPr>
              <a:t>  </a:t>
            </a:r>
            <a:r>
              <a:rPr lang="en-US" altLang="en-US" i="1" dirty="0" smtClean="0">
                <a:solidFill>
                  <a:srgbClr val="0026CC"/>
                </a:solidFill>
                <a:latin typeface="+mj-lt"/>
              </a:rPr>
              <a:t>Print the average</a:t>
            </a:r>
            <a:br>
              <a:rPr lang="en-US" altLang="en-US" i="1" dirty="0" smtClean="0">
                <a:solidFill>
                  <a:srgbClr val="0026CC"/>
                </a:solidFill>
                <a:latin typeface="+mj-lt"/>
              </a:rPr>
            </a:br>
            <a:r>
              <a:rPr lang="en-US" altLang="en-US" i="1" dirty="0" smtClean="0">
                <a:solidFill>
                  <a:srgbClr val="0026CC"/>
                </a:solidFill>
                <a:latin typeface="+mj-lt"/>
              </a:rPr>
              <a:t>else</a:t>
            </a:r>
            <a:br>
              <a:rPr lang="en-US" altLang="en-US" i="1" dirty="0" smtClean="0">
                <a:solidFill>
                  <a:srgbClr val="0026CC"/>
                </a:solidFill>
                <a:latin typeface="+mj-lt"/>
              </a:rPr>
            </a:br>
            <a:r>
              <a:rPr lang="en-US" altLang="en-US" sz="2400" dirty="0" smtClean="0">
                <a:solidFill>
                  <a:srgbClr val="000000"/>
                </a:solidFill>
                <a:latin typeface="+mj-lt"/>
              </a:rPr>
              <a:t>  </a:t>
            </a:r>
            <a:r>
              <a:rPr lang="en-US" altLang="en-US" i="1" dirty="0" smtClean="0">
                <a:solidFill>
                  <a:srgbClr val="0026CC"/>
                </a:solidFill>
                <a:latin typeface="+mj-lt"/>
              </a:rPr>
              <a:t>Print “No grades were entered”</a:t>
            </a:r>
          </a:p>
          <a:p>
            <a:r>
              <a:rPr lang="en-US" altLang="en-US" dirty="0" smtClean="0">
                <a:solidFill>
                  <a:srgbClr val="000000"/>
                </a:solidFill>
                <a:latin typeface="+mj-lt"/>
              </a:rPr>
              <a:t>Test for the possibility of </a:t>
            </a:r>
            <a:r>
              <a:rPr lang="en-US" altLang="en-US" i="1" dirty="0" smtClean="0">
                <a:solidFill>
                  <a:srgbClr val="000000"/>
                </a:solidFill>
                <a:latin typeface="+mj-lt"/>
              </a:rPr>
              <a:t>division by zero</a:t>
            </a:r>
            <a:r>
              <a:rPr lang="en-US" altLang="en-US" dirty="0" smtClean="0">
                <a:solidFill>
                  <a:srgbClr val="000000"/>
                </a:solidFill>
                <a:latin typeface="+mj-lt"/>
              </a:rPr>
              <a:t>—a </a:t>
            </a:r>
            <a:r>
              <a:rPr lang="en-US" altLang="en-US" i="1" dirty="0" smtClean="0">
                <a:solidFill>
                  <a:srgbClr val="000000"/>
                </a:solidFill>
                <a:latin typeface="+mj-lt"/>
              </a:rPr>
              <a:t>logic error</a:t>
            </a:r>
            <a:r>
              <a:rPr lang="en-US" altLang="en-US" dirty="0" smtClean="0">
                <a:solidFill>
                  <a:srgbClr val="000000"/>
                </a:solidFill>
                <a:latin typeface="+mj-lt"/>
              </a:rPr>
              <a:t> that, if undetected, would cause the program to fail or produce invalid output. </a:t>
            </a:r>
          </a:p>
          <a:p>
            <a:endParaRPr lang="en-GB" dirty="0">
              <a:latin typeface="+mj-lt"/>
            </a:endParaRPr>
          </a:p>
        </p:txBody>
      </p:sp>
    </p:spTree>
    <p:extLst>
      <p:ext uri="{BB962C8B-B14F-4D97-AF65-F5344CB8AC3E}">
        <p14:creationId xmlns:p14="http://schemas.microsoft.com/office/powerpoint/2010/main" val="2924509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3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1534274" cy="700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26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Compound Assignment Operators</a:t>
            </a:r>
            <a:endParaRPr lang="en-GB" dirty="0"/>
          </a:p>
        </p:txBody>
      </p:sp>
      <p:sp>
        <p:nvSpPr>
          <p:cNvPr id="3" name="Content Placeholder 2"/>
          <p:cNvSpPr>
            <a:spLocks noGrp="1"/>
          </p:cNvSpPr>
          <p:nvPr>
            <p:ph idx="1"/>
          </p:nvPr>
        </p:nvSpPr>
        <p:spPr/>
        <p:txBody>
          <a:bodyPr/>
          <a:lstStyle/>
          <a:p>
            <a:pPr>
              <a:lnSpc>
                <a:spcPct val="80000"/>
              </a:lnSpc>
            </a:pPr>
            <a:r>
              <a:rPr lang="en-US" altLang="en-US" sz="2300" dirty="0" smtClean="0">
                <a:solidFill>
                  <a:srgbClr val="0000FF"/>
                </a:solidFill>
                <a:latin typeface="+mj-lt"/>
              </a:rPr>
              <a:t>Compound assignment operators</a:t>
            </a:r>
            <a:r>
              <a:rPr lang="en-US" altLang="en-US" sz="2300" dirty="0" smtClean="0">
                <a:solidFill>
                  <a:srgbClr val="000000"/>
                </a:solidFill>
                <a:latin typeface="+mj-lt"/>
              </a:rPr>
              <a:t> abbreviate assignment expressions. </a:t>
            </a:r>
          </a:p>
          <a:p>
            <a:pPr>
              <a:lnSpc>
                <a:spcPct val="80000"/>
              </a:lnSpc>
            </a:pPr>
            <a:r>
              <a:rPr lang="en-US" altLang="en-US" sz="2300" dirty="0" smtClean="0">
                <a:solidFill>
                  <a:srgbClr val="000000"/>
                </a:solidFill>
                <a:latin typeface="+mj-lt"/>
              </a:rPr>
              <a:t>Statements like</a:t>
            </a:r>
            <a:br>
              <a:rPr lang="en-US" altLang="en-US" sz="2300" dirty="0" smtClean="0">
                <a:solidFill>
                  <a:srgbClr val="000000"/>
                </a:solidFill>
                <a:latin typeface="+mj-lt"/>
              </a:rPr>
            </a:br>
            <a:r>
              <a:rPr lang="en-US" altLang="en-US" sz="1800" dirty="0" smtClean="0">
                <a:solidFill>
                  <a:srgbClr val="000000"/>
                </a:solidFill>
                <a:latin typeface="+mj-lt"/>
              </a:rPr>
              <a:t>	</a:t>
            </a:r>
            <a:r>
              <a:rPr lang="en-US" altLang="en-US" sz="1800" i="1" dirty="0" smtClean="0">
                <a:solidFill>
                  <a:srgbClr val="000000"/>
                </a:solidFill>
                <a:latin typeface="+mj-lt"/>
                <a:cs typeface="Times New Roman" panose="02020603050405020304" pitchFamily="18" charset="0"/>
              </a:rPr>
              <a:t>variable = variable  operator  expression;</a:t>
            </a:r>
            <a:r>
              <a:rPr lang="en-US" altLang="en-US" sz="2300" i="1" dirty="0" smtClean="0">
                <a:solidFill>
                  <a:srgbClr val="000000"/>
                </a:solidFill>
                <a:latin typeface="+mj-lt"/>
              </a:rPr>
              <a:t/>
            </a:r>
            <a:br>
              <a:rPr lang="en-US" altLang="en-US" sz="2300" i="1" dirty="0" smtClean="0">
                <a:solidFill>
                  <a:srgbClr val="000000"/>
                </a:solidFill>
                <a:latin typeface="+mj-lt"/>
              </a:rPr>
            </a:br>
            <a:r>
              <a:rPr lang="en-US" altLang="en-US" sz="2300" dirty="0" smtClean="0">
                <a:solidFill>
                  <a:srgbClr val="000000"/>
                </a:solidFill>
                <a:latin typeface="+mj-lt"/>
              </a:rPr>
              <a:t>where operator is one of the binary operators +, -, *, / or % can be written in the form </a:t>
            </a:r>
          </a:p>
          <a:p>
            <a:pPr lvl="2">
              <a:lnSpc>
                <a:spcPct val="80000"/>
              </a:lnSpc>
              <a:buNone/>
            </a:pPr>
            <a:r>
              <a:rPr lang="en-US" altLang="en-US" sz="1800" i="1" dirty="0" smtClean="0">
                <a:solidFill>
                  <a:srgbClr val="000000"/>
                </a:solidFill>
                <a:latin typeface="+mj-lt"/>
                <a:cs typeface="Times New Roman" panose="02020603050405020304" pitchFamily="18" charset="0"/>
              </a:rPr>
              <a:t>	variable  operator=  expression;</a:t>
            </a:r>
          </a:p>
          <a:p>
            <a:pPr>
              <a:lnSpc>
                <a:spcPct val="80000"/>
              </a:lnSpc>
            </a:pPr>
            <a:r>
              <a:rPr lang="en-US" altLang="en-US" sz="2300" dirty="0" smtClean="0">
                <a:solidFill>
                  <a:srgbClr val="000000"/>
                </a:solidFill>
                <a:latin typeface="+mj-lt"/>
              </a:rPr>
              <a:t>Example:</a:t>
            </a:r>
          </a:p>
          <a:p>
            <a:pPr lvl="2">
              <a:lnSpc>
                <a:spcPct val="80000"/>
              </a:lnSpc>
              <a:buNone/>
            </a:pPr>
            <a:r>
              <a:rPr lang="en-US" altLang="en-US" sz="1800" dirty="0" smtClean="0">
                <a:solidFill>
                  <a:srgbClr val="000000"/>
                </a:solidFill>
                <a:latin typeface="+mj-lt"/>
              </a:rPr>
              <a:t>	c = c + </a:t>
            </a:r>
            <a:r>
              <a:rPr lang="en-US" altLang="en-US" sz="1800" dirty="0" smtClean="0">
                <a:solidFill>
                  <a:srgbClr val="128AFF"/>
                </a:solidFill>
                <a:latin typeface="+mj-lt"/>
              </a:rPr>
              <a:t>3</a:t>
            </a:r>
            <a:r>
              <a:rPr lang="en-US" altLang="en-US" sz="1800" dirty="0" smtClean="0">
                <a:solidFill>
                  <a:srgbClr val="000000"/>
                </a:solidFill>
                <a:latin typeface="+mj-lt"/>
              </a:rPr>
              <a:t>;</a:t>
            </a:r>
          </a:p>
          <a:p>
            <a:pPr>
              <a:lnSpc>
                <a:spcPct val="80000"/>
              </a:lnSpc>
              <a:buNone/>
            </a:pPr>
            <a:r>
              <a:rPr lang="en-US" altLang="en-US" sz="2300" dirty="0" smtClean="0">
                <a:solidFill>
                  <a:srgbClr val="000000"/>
                </a:solidFill>
                <a:latin typeface="+mj-lt"/>
              </a:rPr>
              <a:t>	can be written with the </a:t>
            </a:r>
            <a:r>
              <a:rPr lang="en-US" altLang="en-US" sz="2300" dirty="0" smtClean="0">
                <a:solidFill>
                  <a:srgbClr val="0000FF"/>
                </a:solidFill>
                <a:latin typeface="+mj-lt"/>
              </a:rPr>
              <a:t>addition compound assignment operator</a:t>
            </a:r>
            <a:r>
              <a:rPr lang="en-US" altLang="en-US" sz="2300" dirty="0" smtClean="0">
                <a:solidFill>
                  <a:srgbClr val="000000"/>
                </a:solidFill>
                <a:latin typeface="+mj-lt"/>
              </a:rPr>
              <a:t>, </a:t>
            </a:r>
            <a:r>
              <a:rPr lang="en-US" altLang="en-US" sz="2300" dirty="0" smtClean="0">
                <a:solidFill>
                  <a:srgbClr val="0000FF"/>
                </a:solidFill>
                <a:latin typeface="+mj-lt"/>
              </a:rPr>
              <a:t>+=</a:t>
            </a:r>
            <a:r>
              <a:rPr lang="en-US" altLang="en-US" sz="2300" dirty="0" smtClean="0">
                <a:solidFill>
                  <a:srgbClr val="000000"/>
                </a:solidFill>
                <a:latin typeface="+mj-lt"/>
              </a:rPr>
              <a:t>, as</a:t>
            </a:r>
          </a:p>
          <a:p>
            <a:pPr lvl="2">
              <a:lnSpc>
                <a:spcPct val="80000"/>
              </a:lnSpc>
              <a:buNone/>
            </a:pPr>
            <a:r>
              <a:rPr lang="en-US" altLang="en-US" sz="1800" dirty="0" smtClean="0">
                <a:solidFill>
                  <a:srgbClr val="000000"/>
                </a:solidFill>
                <a:latin typeface="+mj-lt"/>
              </a:rPr>
              <a:t>	c += </a:t>
            </a:r>
            <a:r>
              <a:rPr lang="en-US" altLang="en-US" sz="1800" dirty="0" smtClean="0">
                <a:solidFill>
                  <a:srgbClr val="128AFF"/>
                </a:solidFill>
                <a:latin typeface="+mj-lt"/>
              </a:rPr>
              <a:t>3</a:t>
            </a:r>
            <a:r>
              <a:rPr lang="en-US" altLang="en-US" sz="1800" dirty="0" smtClean="0">
                <a:solidFill>
                  <a:srgbClr val="000000"/>
                </a:solidFill>
                <a:latin typeface="+mj-lt"/>
              </a:rPr>
              <a:t>;</a:t>
            </a:r>
          </a:p>
          <a:p>
            <a:pPr>
              <a:lnSpc>
                <a:spcPct val="80000"/>
              </a:lnSpc>
            </a:pPr>
            <a:r>
              <a:rPr lang="en-US" altLang="en-US" sz="2300" dirty="0" smtClean="0">
                <a:solidFill>
                  <a:srgbClr val="000000"/>
                </a:solidFill>
                <a:latin typeface="+mj-lt"/>
              </a:rPr>
              <a:t>The += operator adds the value of the expression on its right to the value of the variable on its left and stores the result in the variable on the left of the operator. </a:t>
            </a:r>
          </a:p>
          <a:p>
            <a:endParaRPr lang="en-GB" dirty="0">
              <a:latin typeface="+mj-lt"/>
            </a:endParaRPr>
          </a:p>
        </p:txBody>
      </p:sp>
    </p:spTree>
    <p:extLst>
      <p:ext uri="{BB962C8B-B14F-4D97-AF65-F5344CB8AC3E}">
        <p14:creationId xmlns:p14="http://schemas.microsoft.com/office/powerpoint/2010/main" val="1467157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Increment and Decrement Operators</a:t>
            </a:r>
            <a:endParaRPr lang="en-GB" dirty="0"/>
          </a:p>
        </p:txBody>
      </p:sp>
      <p:sp>
        <p:nvSpPr>
          <p:cNvPr id="3" name="Content Placeholder 2"/>
          <p:cNvSpPr>
            <a:spLocks noGrp="1"/>
          </p:cNvSpPr>
          <p:nvPr>
            <p:ph idx="1"/>
          </p:nvPr>
        </p:nvSpPr>
        <p:spPr/>
        <p:txBody>
          <a:bodyPr/>
          <a:lstStyle/>
          <a:p>
            <a:r>
              <a:rPr lang="en-US" altLang="en-US" dirty="0" smtClean="0">
                <a:solidFill>
                  <a:srgbClr val="000000"/>
                </a:solidFill>
                <a:latin typeface="+mj-lt"/>
              </a:rPr>
              <a:t>Unary </a:t>
            </a:r>
            <a:r>
              <a:rPr lang="en-US" altLang="en-US" dirty="0" smtClean="0">
                <a:solidFill>
                  <a:srgbClr val="0000FF"/>
                </a:solidFill>
                <a:latin typeface="+mj-lt"/>
              </a:rPr>
              <a:t>increment operator</a:t>
            </a:r>
            <a:r>
              <a:rPr lang="en-US" altLang="en-US" dirty="0" smtClean="0">
                <a:solidFill>
                  <a:srgbClr val="000000"/>
                </a:solidFill>
                <a:latin typeface="+mj-lt"/>
              </a:rPr>
              <a:t>, </a:t>
            </a:r>
            <a:r>
              <a:rPr lang="en-US" altLang="en-US" dirty="0" smtClean="0">
                <a:solidFill>
                  <a:srgbClr val="0000FF"/>
                </a:solidFill>
                <a:latin typeface="+mj-lt"/>
              </a:rPr>
              <a:t>++</a:t>
            </a:r>
            <a:r>
              <a:rPr lang="en-US" altLang="en-US" dirty="0" smtClean="0">
                <a:solidFill>
                  <a:srgbClr val="000000"/>
                </a:solidFill>
                <a:latin typeface="+mj-lt"/>
              </a:rPr>
              <a:t>, adds one to its operand</a:t>
            </a:r>
          </a:p>
          <a:p>
            <a:r>
              <a:rPr lang="en-US" altLang="en-US" dirty="0" smtClean="0">
                <a:solidFill>
                  <a:srgbClr val="000000"/>
                </a:solidFill>
                <a:latin typeface="+mj-lt"/>
              </a:rPr>
              <a:t>Unary </a:t>
            </a:r>
            <a:r>
              <a:rPr lang="en-US" altLang="en-US" dirty="0" smtClean="0">
                <a:solidFill>
                  <a:srgbClr val="0000FF"/>
                </a:solidFill>
                <a:latin typeface="+mj-lt"/>
              </a:rPr>
              <a:t>decrement operator</a:t>
            </a:r>
            <a:r>
              <a:rPr lang="en-US" altLang="en-US" dirty="0" smtClean="0">
                <a:solidFill>
                  <a:srgbClr val="000000"/>
                </a:solidFill>
                <a:latin typeface="+mj-lt"/>
              </a:rPr>
              <a:t>, </a:t>
            </a:r>
            <a:r>
              <a:rPr lang="en-US" altLang="en-US" dirty="0" smtClean="0">
                <a:solidFill>
                  <a:srgbClr val="0000FF"/>
                </a:solidFill>
                <a:latin typeface="+mj-lt"/>
              </a:rPr>
              <a:t>--</a:t>
            </a:r>
            <a:r>
              <a:rPr lang="en-US" altLang="en-US" dirty="0" smtClean="0">
                <a:solidFill>
                  <a:srgbClr val="000000"/>
                </a:solidFill>
                <a:latin typeface="+mj-lt"/>
              </a:rPr>
              <a:t>, subtracts one from its operand</a:t>
            </a:r>
          </a:p>
          <a:p>
            <a:r>
              <a:rPr lang="en-US" altLang="en-US" dirty="0" smtClean="0">
                <a:solidFill>
                  <a:srgbClr val="000000"/>
                </a:solidFill>
                <a:latin typeface="+mj-lt"/>
              </a:rPr>
              <a:t>An increment or decrement operator that is prefixed to (placed before) a variable is referred to as the </a:t>
            </a:r>
            <a:r>
              <a:rPr lang="en-US" altLang="en-US" dirty="0" smtClean="0">
                <a:solidFill>
                  <a:srgbClr val="0000FF"/>
                </a:solidFill>
                <a:latin typeface="+mj-lt"/>
              </a:rPr>
              <a:t>prefix increment</a:t>
            </a:r>
            <a:r>
              <a:rPr lang="en-US" altLang="en-US" dirty="0" smtClean="0">
                <a:solidFill>
                  <a:srgbClr val="000000"/>
                </a:solidFill>
                <a:latin typeface="+mj-lt"/>
              </a:rPr>
              <a:t> or </a:t>
            </a:r>
            <a:r>
              <a:rPr lang="en-US" altLang="en-US" dirty="0" smtClean="0">
                <a:solidFill>
                  <a:srgbClr val="0000FF"/>
                </a:solidFill>
                <a:latin typeface="+mj-lt"/>
              </a:rPr>
              <a:t>prefix decrement operator</a:t>
            </a:r>
            <a:r>
              <a:rPr lang="en-US" altLang="en-US" dirty="0" smtClean="0">
                <a:solidFill>
                  <a:srgbClr val="000000"/>
                </a:solidFill>
                <a:latin typeface="+mj-lt"/>
              </a:rPr>
              <a:t>, respectively. </a:t>
            </a:r>
          </a:p>
          <a:p>
            <a:r>
              <a:rPr lang="en-US" altLang="en-US" dirty="0" smtClean="0">
                <a:solidFill>
                  <a:srgbClr val="000000"/>
                </a:solidFill>
                <a:latin typeface="+mj-lt"/>
              </a:rPr>
              <a:t>An increment or decrement operator that is </a:t>
            </a:r>
            <a:r>
              <a:rPr lang="en-US" altLang="en-US" dirty="0" err="1" smtClean="0">
                <a:solidFill>
                  <a:srgbClr val="000000"/>
                </a:solidFill>
                <a:latin typeface="+mj-lt"/>
              </a:rPr>
              <a:t>postfixed</a:t>
            </a:r>
            <a:r>
              <a:rPr lang="en-US" altLang="en-US" dirty="0" smtClean="0">
                <a:solidFill>
                  <a:srgbClr val="000000"/>
                </a:solidFill>
                <a:latin typeface="+mj-lt"/>
              </a:rPr>
              <a:t> to (placed after) a variable is referred to as the </a:t>
            </a:r>
            <a:r>
              <a:rPr lang="en-US" altLang="en-US" dirty="0" smtClean="0">
                <a:solidFill>
                  <a:srgbClr val="0000FF"/>
                </a:solidFill>
                <a:latin typeface="+mj-lt"/>
              </a:rPr>
              <a:t>postfix increment</a:t>
            </a:r>
            <a:r>
              <a:rPr lang="en-US" altLang="en-US" dirty="0" smtClean="0">
                <a:solidFill>
                  <a:srgbClr val="000000"/>
                </a:solidFill>
                <a:latin typeface="+mj-lt"/>
              </a:rPr>
              <a:t> or </a:t>
            </a:r>
            <a:r>
              <a:rPr lang="en-US" altLang="en-US" dirty="0" smtClean="0">
                <a:solidFill>
                  <a:srgbClr val="0000FF"/>
                </a:solidFill>
                <a:latin typeface="+mj-lt"/>
              </a:rPr>
              <a:t>postfix decrement operator</a:t>
            </a:r>
            <a:r>
              <a:rPr lang="en-US" altLang="en-US" dirty="0" smtClean="0">
                <a:solidFill>
                  <a:srgbClr val="000000"/>
                </a:solidFill>
                <a:latin typeface="+mj-lt"/>
              </a:rPr>
              <a:t>, respectively.</a:t>
            </a:r>
          </a:p>
          <a:p>
            <a:endParaRPr lang="en-GB" dirty="0">
              <a:latin typeface="+mj-lt"/>
            </a:endParaRPr>
          </a:p>
        </p:txBody>
      </p:sp>
    </p:spTree>
    <p:extLst>
      <p:ext uri="{BB962C8B-B14F-4D97-AF65-F5344CB8AC3E}">
        <p14:creationId xmlns:p14="http://schemas.microsoft.com/office/powerpoint/2010/main" val="2039897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jhtp_04_CS1_Page_47"/>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60421" y="235370"/>
            <a:ext cx="11742821" cy="7129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35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Any computing problem can be solved by executing a series of actions in a specific order. </a:t>
            </a:r>
          </a:p>
          <a:p>
            <a:r>
              <a:rPr lang="en-GB" dirty="0" smtClean="0"/>
              <a:t>An algorithm is a procedure for solving a problem in terms of</a:t>
            </a:r>
          </a:p>
          <a:p>
            <a:pPr marL="914400" lvl="1" indent="-457200">
              <a:buFont typeface="+mj-lt"/>
              <a:buAutoNum type="arabicPeriod"/>
            </a:pPr>
            <a:r>
              <a:rPr lang="en-GB" dirty="0" smtClean="0"/>
              <a:t>the actions to execute and</a:t>
            </a:r>
          </a:p>
          <a:p>
            <a:pPr marL="914400" lvl="1" indent="-457200">
              <a:buFont typeface="+mj-lt"/>
              <a:buAutoNum type="arabicPeriod"/>
            </a:pPr>
            <a:r>
              <a:rPr lang="en-GB" dirty="0" smtClean="0"/>
              <a:t>the order in which these actions execute</a:t>
            </a:r>
          </a:p>
          <a:p>
            <a:r>
              <a:rPr lang="en-GB" dirty="0" smtClean="0"/>
              <a:t>The “rise-and-shine algorithm” followed by one executive for getting out of bed and going to work: </a:t>
            </a:r>
          </a:p>
          <a:p>
            <a:pPr lvl="1"/>
            <a:r>
              <a:rPr lang="en-GB" dirty="0" smtClean="0"/>
              <a:t>(1) Get out of bed; (2) take off </a:t>
            </a:r>
            <a:r>
              <a:rPr lang="en-GB" dirty="0" err="1" smtClean="0"/>
              <a:t>pajamas</a:t>
            </a:r>
            <a:r>
              <a:rPr lang="en-GB" dirty="0" smtClean="0"/>
              <a:t>; (3) take a shower; (4) get dressed; (5) eat breakfast; (6) off to class. </a:t>
            </a:r>
          </a:p>
          <a:p>
            <a:r>
              <a:rPr lang="en-GB" dirty="0" smtClean="0"/>
              <a:t>Suppose that the same steps are performed in a slightly different order: </a:t>
            </a:r>
          </a:p>
          <a:p>
            <a:pPr lvl="1"/>
            <a:r>
              <a:rPr lang="en-GB" dirty="0" smtClean="0"/>
              <a:t>(1) Get out of bed; (2) take off </a:t>
            </a:r>
            <a:r>
              <a:rPr lang="en-GB" dirty="0" err="1" smtClean="0"/>
              <a:t>pajamas</a:t>
            </a:r>
            <a:r>
              <a:rPr lang="en-GB" dirty="0" smtClean="0"/>
              <a:t>; (3) get dressed; (4) take a shower; (5) eat breakfast; (6) off to class. </a:t>
            </a:r>
          </a:p>
          <a:p>
            <a:r>
              <a:rPr lang="en-GB" dirty="0" smtClean="0"/>
              <a:t>Specifying the order in which statements (actions) execute in a program is called </a:t>
            </a:r>
            <a:r>
              <a:rPr lang="en-GB" b="1" dirty="0" smtClean="0"/>
              <a:t>program control</a:t>
            </a:r>
            <a:r>
              <a:rPr lang="en-GB" dirty="0" smtClean="0"/>
              <a:t>. </a:t>
            </a:r>
          </a:p>
          <a:p>
            <a:endParaRPr lang="en-GB" dirty="0"/>
          </a:p>
        </p:txBody>
      </p:sp>
    </p:spTree>
    <p:extLst>
      <p:ext uri="{BB962C8B-B14F-4D97-AF65-F5344CB8AC3E}">
        <p14:creationId xmlns:p14="http://schemas.microsoft.com/office/powerpoint/2010/main" val="652768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Increment and Decrement Operators (Cont.)</a:t>
            </a:r>
            <a:endParaRPr lang="en-GB" dirty="0"/>
          </a:p>
        </p:txBody>
      </p:sp>
      <p:sp>
        <p:nvSpPr>
          <p:cNvPr id="3" name="Content Placeholder 2"/>
          <p:cNvSpPr>
            <a:spLocks noGrp="1"/>
          </p:cNvSpPr>
          <p:nvPr>
            <p:ph idx="1"/>
          </p:nvPr>
        </p:nvSpPr>
        <p:spPr/>
        <p:txBody>
          <a:bodyPr>
            <a:normAutofit fontScale="92500" lnSpcReduction="10000"/>
          </a:bodyPr>
          <a:lstStyle/>
          <a:p>
            <a:r>
              <a:rPr lang="en-US" altLang="en-US" dirty="0">
                <a:solidFill>
                  <a:srgbClr val="000000"/>
                </a:solidFill>
                <a:latin typeface="+mj-lt"/>
              </a:rPr>
              <a:t>Using the prefix increment (or decrement) operator to add (or subtract) 1 from a variable is known as </a:t>
            </a:r>
            <a:r>
              <a:rPr lang="en-US" altLang="en-US" dirty="0">
                <a:solidFill>
                  <a:srgbClr val="0000FF"/>
                </a:solidFill>
                <a:latin typeface="+mj-lt"/>
              </a:rPr>
              <a:t>preincrementing</a:t>
            </a:r>
            <a:r>
              <a:rPr lang="en-US" altLang="en-US" dirty="0">
                <a:solidFill>
                  <a:srgbClr val="000000"/>
                </a:solidFill>
                <a:latin typeface="+mj-lt"/>
              </a:rPr>
              <a:t> (or </a:t>
            </a:r>
            <a:r>
              <a:rPr lang="en-US" altLang="en-US" dirty="0" err="1">
                <a:solidFill>
                  <a:srgbClr val="0000FF"/>
                </a:solidFill>
                <a:latin typeface="+mj-lt"/>
              </a:rPr>
              <a:t>predecrementing</a:t>
            </a:r>
            <a:r>
              <a:rPr lang="en-US" altLang="en-US" dirty="0">
                <a:solidFill>
                  <a:srgbClr val="000000"/>
                </a:solidFill>
                <a:latin typeface="+mj-lt"/>
              </a:rPr>
              <a:t>) the variable. </a:t>
            </a:r>
          </a:p>
          <a:p>
            <a:r>
              <a:rPr lang="en-US" altLang="en-US" dirty="0">
                <a:solidFill>
                  <a:srgbClr val="000000"/>
                </a:solidFill>
                <a:latin typeface="+mj-lt"/>
              </a:rPr>
              <a:t>Preincrementing (or </a:t>
            </a:r>
            <a:r>
              <a:rPr lang="en-US" altLang="en-US" dirty="0" err="1">
                <a:solidFill>
                  <a:srgbClr val="000000"/>
                </a:solidFill>
                <a:latin typeface="+mj-lt"/>
              </a:rPr>
              <a:t>predecrementing</a:t>
            </a:r>
            <a:r>
              <a:rPr lang="en-US" altLang="en-US" dirty="0">
                <a:solidFill>
                  <a:srgbClr val="000000"/>
                </a:solidFill>
                <a:latin typeface="+mj-lt"/>
              </a:rPr>
              <a:t>) a variable causes the variable to be incremented (decremented) by 1; then the new value is used in the expression in which it appears. </a:t>
            </a:r>
          </a:p>
          <a:p>
            <a:r>
              <a:rPr lang="en-US" altLang="en-US" dirty="0">
                <a:solidFill>
                  <a:srgbClr val="000000"/>
                </a:solidFill>
                <a:latin typeface="+mj-lt"/>
              </a:rPr>
              <a:t>Using the postfix increment (or decrement) operator to add (or subtract) 1 from a variable is known as </a:t>
            </a:r>
            <a:r>
              <a:rPr lang="en-US" altLang="en-US" dirty="0">
                <a:solidFill>
                  <a:srgbClr val="0000FF"/>
                </a:solidFill>
                <a:latin typeface="+mj-lt"/>
              </a:rPr>
              <a:t>postincrementing</a:t>
            </a:r>
            <a:r>
              <a:rPr lang="en-US" altLang="en-US" dirty="0">
                <a:solidFill>
                  <a:srgbClr val="000000"/>
                </a:solidFill>
                <a:latin typeface="+mj-lt"/>
              </a:rPr>
              <a:t> (or </a:t>
            </a:r>
            <a:r>
              <a:rPr lang="en-US" altLang="en-US" dirty="0" err="1">
                <a:solidFill>
                  <a:srgbClr val="0000FF"/>
                </a:solidFill>
                <a:latin typeface="+mj-lt"/>
              </a:rPr>
              <a:t>postdecrementing</a:t>
            </a:r>
            <a:r>
              <a:rPr lang="en-US" altLang="en-US" dirty="0">
                <a:solidFill>
                  <a:srgbClr val="000000"/>
                </a:solidFill>
                <a:latin typeface="+mj-lt"/>
              </a:rPr>
              <a:t>) the variable. </a:t>
            </a:r>
          </a:p>
          <a:p>
            <a:r>
              <a:rPr lang="en-US" altLang="en-US" dirty="0">
                <a:solidFill>
                  <a:srgbClr val="000000"/>
                </a:solidFill>
                <a:latin typeface="+mj-lt"/>
              </a:rPr>
              <a:t>This causes the current value of the variable to be used in the expression in which it appears; then the variable’s value is incremented (decremented) by 1.</a:t>
            </a:r>
          </a:p>
          <a:p>
            <a:endParaRPr lang="en-GB" dirty="0">
              <a:latin typeface="+mj-lt"/>
            </a:endParaRPr>
          </a:p>
        </p:txBody>
      </p:sp>
    </p:spTree>
    <p:extLst>
      <p:ext uri="{BB962C8B-B14F-4D97-AF65-F5344CB8AC3E}">
        <p14:creationId xmlns:p14="http://schemas.microsoft.com/office/powerpoint/2010/main" val="855305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a:latin typeface="+mj-lt"/>
              </a:rPr>
              <a:t>State whether each of the following is </a:t>
            </a:r>
            <a:r>
              <a:rPr lang="en-GB" sz="2400" i="1" dirty="0">
                <a:latin typeface="+mj-lt"/>
              </a:rPr>
              <a:t>true </a:t>
            </a:r>
            <a:r>
              <a:rPr lang="en-GB" sz="2400" dirty="0">
                <a:latin typeface="+mj-lt"/>
              </a:rPr>
              <a:t>or </a:t>
            </a:r>
            <a:r>
              <a:rPr lang="en-GB" sz="2400" i="1" dirty="0">
                <a:latin typeface="+mj-lt"/>
              </a:rPr>
              <a:t>false</a:t>
            </a:r>
            <a:r>
              <a:rPr lang="en-GB" sz="2400" dirty="0">
                <a:latin typeface="+mj-lt"/>
              </a:rPr>
              <a:t>. If </a:t>
            </a:r>
            <a:r>
              <a:rPr lang="en-GB" sz="2400" i="1" dirty="0">
                <a:latin typeface="+mj-lt"/>
              </a:rPr>
              <a:t>false</a:t>
            </a:r>
            <a:r>
              <a:rPr lang="en-GB" sz="2400" dirty="0">
                <a:latin typeface="+mj-lt"/>
              </a:rPr>
              <a:t>, explain why</a:t>
            </a:r>
            <a:r>
              <a:rPr lang="en-GB" sz="2400" dirty="0" smtClean="0">
                <a:latin typeface="+mj-lt"/>
              </a:rPr>
              <a:t>.</a:t>
            </a:r>
          </a:p>
          <a:p>
            <a:pPr marL="457200" lvl="1" indent="0">
              <a:buNone/>
            </a:pPr>
            <a:r>
              <a:rPr lang="en-GB" sz="2000" dirty="0">
                <a:latin typeface="+mj-lt"/>
              </a:rPr>
              <a:t/>
            </a:r>
            <a:br>
              <a:rPr lang="en-GB" sz="2000" dirty="0">
                <a:latin typeface="+mj-lt"/>
              </a:rPr>
            </a:br>
            <a:r>
              <a:rPr lang="en-GB" sz="2000" dirty="0" smtClean="0">
                <a:latin typeface="+mj-lt"/>
              </a:rPr>
              <a:t>a) An algorithm is a procedure for solving a problem in terms of the actions to execute and the order in which they execute.</a:t>
            </a:r>
            <a:br>
              <a:rPr lang="en-GB" sz="2000" dirty="0" smtClean="0">
                <a:latin typeface="+mj-lt"/>
              </a:rPr>
            </a:br>
            <a:r>
              <a:rPr lang="en-GB" sz="2000" dirty="0" smtClean="0">
                <a:latin typeface="+mj-lt"/>
              </a:rPr>
              <a:t>b) A set of statements contained within a pair of parentheses is called a block.</a:t>
            </a:r>
            <a:br>
              <a:rPr lang="en-GB" sz="2000" dirty="0" smtClean="0">
                <a:latin typeface="+mj-lt"/>
              </a:rPr>
            </a:br>
            <a:r>
              <a:rPr lang="en-GB" sz="2000" dirty="0" smtClean="0">
                <a:latin typeface="+mj-lt"/>
              </a:rPr>
              <a:t>c) A selection statement specifies that an action is to be repeated while some condition remains true.</a:t>
            </a:r>
            <a:br>
              <a:rPr lang="en-GB" sz="2000" dirty="0" smtClean="0">
                <a:latin typeface="+mj-lt"/>
              </a:rPr>
            </a:br>
            <a:r>
              <a:rPr lang="en-GB" sz="2000" dirty="0" smtClean="0">
                <a:latin typeface="+mj-lt"/>
              </a:rPr>
              <a:t>d) A nested control statement appears in the body of another control statement.</a:t>
            </a:r>
            <a:br>
              <a:rPr lang="en-GB" sz="2000" dirty="0" smtClean="0">
                <a:latin typeface="+mj-lt"/>
              </a:rPr>
            </a:br>
            <a:r>
              <a:rPr lang="en-GB" sz="2000" dirty="0" smtClean="0">
                <a:latin typeface="+mj-lt"/>
              </a:rPr>
              <a:t>e) Java provides the arithmetic compound assignment operators +=, -=, *=, /= and %= for abbreviating assignment expressions </a:t>
            </a:r>
            <a:r>
              <a:rPr lang="en-GB" sz="2000" dirty="0">
                <a:latin typeface="+mj-lt"/>
              </a:rPr>
              <a:t/>
            </a:r>
            <a:br>
              <a:rPr lang="en-GB" sz="2000" dirty="0">
                <a:latin typeface="+mj-lt"/>
              </a:rPr>
            </a:br>
            <a:endParaRPr lang="en-GB" sz="2000" dirty="0">
              <a:latin typeface="+mj-lt"/>
            </a:endParaRPr>
          </a:p>
        </p:txBody>
      </p:sp>
    </p:spTree>
    <p:extLst>
      <p:ext uri="{BB962C8B-B14F-4D97-AF65-F5344CB8AC3E}">
        <p14:creationId xmlns:p14="http://schemas.microsoft.com/office/powerpoint/2010/main" val="3597037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Questions</a:t>
            </a:r>
          </a:p>
        </p:txBody>
      </p:sp>
      <p:sp>
        <p:nvSpPr>
          <p:cNvPr id="3" name="Content Placeholder 2"/>
          <p:cNvSpPr>
            <a:spLocks noGrp="1"/>
          </p:cNvSpPr>
          <p:nvPr>
            <p:ph idx="1"/>
          </p:nvPr>
        </p:nvSpPr>
        <p:spPr/>
        <p:txBody>
          <a:bodyPr/>
          <a:lstStyle/>
          <a:p>
            <a:pPr marL="457200" lvl="1" indent="0">
              <a:buNone/>
            </a:pPr>
            <a:r>
              <a:rPr lang="en-GB" dirty="0">
                <a:latin typeface="+mj-lt"/>
              </a:rPr>
              <a:t>f) The primitive types (boolean, char, byte, short, int, long, float and double) are portable across only Windows platforms.</a:t>
            </a:r>
            <a:br>
              <a:rPr lang="en-GB" dirty="0">
                <a:latin typeface="+mj-lt"/>
              </a:rPr>
            </a:br>
            <a:r>
              <a:rPr lang="en-GB" dirty="0">
                <a:latin typeface="+mj-lt"/>
              </a:rPr>
              <a:t>g) Specifying the order in which statements execute in a program is called program control</a:t>
            </a:r>
            <a:r>
              <a:rPr lang="en-GB" dirty="0" smtClean="0">
                <a:latin typeface="+mj-lt"/>
              </a:rPr>
              <a:t>.</a:t>
            </a:r>
            <a:r>
              <a:rPr lang="en-GB" dirty="0">
                <a:latin typeface="+mj-lt"/>
              </a:rPr>
              <a:t/>
            </a:r>
            <a:br>
              <a:rPr lang="en-GB" dirty="0">
                <a:latin typeface="+mj-lt"/>
              </a:rPr>
            </a:br>
            <a:r>
              <a:rPr lang="en-GB" dirty="0">
                <a:latin typeface="+mj-lt"/>
              </a:rPr>
              <a:t>i) Instance variables of type boolean are given the value true by default.</a:t>
            </a:r>
            <a:br>
              <a:rPr lang="en-GB" dirty="0">
                <a:latin typeface="+mj-lt"/>
              </a:rPr>
            </a:br>
            <a:r>
              <a:rPr lang="en-GB" dirty="0">
                <a:latin typeface="+mj-lt"/>
              </a:rPr>
              <a:t>j) Pseudocode helps you think out a program before attempting to write it in a programming language. </a:t>
            </a:r>
            <a:br>
              <a:rPr lang="en-GB" dirty="0">
                <a:latin typeface="+mj-lt"/>
              </a:rPr>
            </a:br>
            <a:endParaRPr lang="en-GB" dirty="0">
              <a:latin typeface="+mj-lt"/>
            </a:endParaRPr>
          </a:p>
        </p:txBody>
      </p:sp>
    </p:spTree>
    <p:extLst>
      <p:ext uri="{BB962C8B-B14F-4D97-AF65-F5344CB8AC3E}">
        <p14:creationId xmlns:p14="http://schemas.microsoft.com/office/powerpoint/2010/main" val="1932764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Answers</a:t>
            </a:r>
            <a:endParaRPr lang="en-GB" dirty="0"/>
          </a:p>
        </p:txBody>
      </p:sp>
      <p:sp>
        <p:nvSpPr>
          <p:cNvPr id="3" name="Content Placeholder 2"/>
          <p:cNvSpPr>
            <a:spLocks noGrp="1"/>
          </p:cNvSpPr>
          <p:nvPr>
            <p:ph idx="1"/>
          </p:nvPr>
        </p:nvSpPr>
        <p:spPr/>
        <p:txBody>
          <a:bodyPr>
            <a:normAutofit/>
          </a:bodyPr>
          <a:lstStyle/>
          <a:p>
            <a:pPr marL="0" indent="0">
              <a:buNone/>
            </a:pPr>
            <a:r>
              <a:rPr lang="en-GB" dirty="0">
                <a:latin typeface="+mj-lt"/>
              </a:rPr>
              <a:t>a) True. b) False. A set of statements contained within a pair of braces ({ and }) is called a</a:t>
            </a:r>
            <a:br>
              <a:rPr lang="en-GB" dirty="0">
                <a:latin typeface="+mj-lt"/>
              </a:rPr>
            </a:br>
            <a:r>
              <a:rPr lang="en-GB" dirty="0">
                <a:latin typeface="+mj-lt"/>
              </a:rPr>
              <a:t>block. c) False. A repetition statement specifies that an action is to be repeated while some condition remains true. d) </a:t>
            </a:r>
            <a:r>
              <a:rPr lang="en-GB" dirty="0" smtClean="0">
                <a:latin typeface="+mj-lt"/>
              </a:rPr>
              <a:t>True. e) True. </a:t>
            </a:r>
            <a:r>
              <a:rPr lang="en-GB" dirty="0">
                <a:latin typeface="+mj-lt"/>
              </a:rPr>
              <a:t>f) False. The primitive types (boolean, char, byte, short, int,</a:t>
            </a:r>
            <a:br>
              <a:rPr lang="en-GB" dirty="0">
                <a:latin typeface="+mj-lt"/>
              </a:rPr>
            </a:br>
            <a:r>
              <a:rPr lang="en-GB" dirty="0">
                <a:latin typeface="+mj-lt"/>
              </a:rPr>
              <a:t>long, float and double) are portable across all computer platforms that support Java. g) True</a:t>
            </a:r>
            <a:r>
              <a:rPr lang="en-GB" dirty="0" smtClean="0">
                <a:latin typeface="+mj-lt"/>
              </a:rPr>
              <a:t>.</a:t>
            </a:r>
            <a:r>
              <a:rPr lang="en-GB" dirty="0">
                <a:latin typeface="+mj-lt"/>
              </a:rPr>
              <a:t/>
            </a:r>
            <a:br>
              <a:rPr lang="en-GB" dirty="0">
                <a:latin typeface="+mj-lt"/>
              </a:rPr>
            </a:br>
            <a:r>
              <a:rPr lang="en-GB" dirty="0">
                <a:latin typeface="+mj-lt"/>
              </a:rPr>
              <a:t>i) False. Instance variables of type boolean are given the value false by default. j) True </a:t>
            </a:r>
            <a:r>
              <a:rPr lang="en-GB" dirty="0"/>
              <a:t/>
            </a:r>
            <a:br>
              <a:rPr lang="en-GB" dirty="0"/>
            </a:br>
            <a:endParaRPr lang="en-GB" dirty="0"/>
          </a:p>
        </p:txBody>
      </p:sp>
    </p:spTree>
    <p:extLst>
      <p:ext uri="{BB962C8B-B14F-4D97-AF65-F5344CB8AC3E}">
        <p14:creationId xmlns:p14="http://schemas.microsoft.com/office/powerpoint/2010/main" val="249162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Pseudocode</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Pseudocode</a:t>
            </a:r>
            <a:r>
              <a:rPr lang="en-GB" dirty="0" smtClean="0"/>
              <a:t> is an informal language that helps you develop algorithms without having to worry about the strict details of Java language syntax. </a:t>
            </a:r>
          </a:p>
          <a:p>
            <a:r>
              <a:rPr lang="en-GB" dirty="0" smtClean="0"/>
              <a:t>Particularly useful for developing algorithms that will be converted to structured portions of Java programs. </a:t>
            </a:r>
          </a:p>
          <a:p>
            <a:r>
              <a:rPr lang="en-GB" dirty="0" smtClean="0"/>
              <a:t>Similar to everyday English.</a:t>
            </a:r>
          </a:p>
          <a:p>
            <a:r>
              <a:rPr lang="en-GB" dirty="0" smtClean="0"/>
              <a:t>Helps you “think out” a program before attempting to write it in a programming language, such as Java. </a:t>
            </a:r>
          </a:p>
          <a:p>
            <a:r>
              <a:rPr lang="en-GB" dirty="0" smtClean="0"/>
              <a:t>You can type pseudocode conveniently, using any text-editor program. </a:t>
            </a:r>
          </a:p>
          <a:p>
            <a:r>
              <a:rPr lang="en-GB" dirty="0" smtClean="0"/>
              <a:t>Carefully prepared pseudocode can easily be converted to a corresponding Java program. </a:t>
            </a:r>
          </a:p>
          <a:p>
            <a:r>
              <a:rPr lang="en-GB" dirty="0" smtClean="0"/>
              <a:t>Pseudocode normally describes only statements representing the actions that occur after you convert a program from pseudocode to Java and the program is run on a computer. </a:t>
            </a:r>
          </a:p>
          <a:p>
            <a:pPr lvl="1"/>
            <a:r>
              <a:rPr lang="en-GB" dirty="0" smtClean="0"/>
              <a:t>e.g., input, output or calculations. </a:t>
            </a:r>
          </a:p>
          <a:p>
            <a:endParaRPr lang="en-GB" dirty="0"/>
          </a:p>
        </p:txBody>
      </p:sp>
    </p:spTree>
    <p:extLst>
      <p:ext uri="{BB962C8B-B14F-4D97-AF65-F5344CB8AC3E}">
        <p14:creationId xmlns:p14="http://schemas.microsoft.com/office/powerpoint/2010/main" val="305980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Structures</a:t>
            </a:r>
            <a:endParaRPr lang="en-GB" dirty="0"/>
          </a:p>
        </p:txBody>
      </p:sp>
      <p:sp>
        <p:nvSpPr>
          <p:cNvPr id="3" name="Content Placeholder 2"/>
          <p:cNvSpPr>
            <a:spLocks noGrp="1"/>
          </p:cNvSpPr>
          <p:nvPr>
            <p:ph idx="1"/>
          </p:nvPr>
        </p:nvSpPr>
        <p:spPr/>
        <p:txBody>
          <a:bodyPr>
            <a:normAutofit lnSpcReduction="10000"/>
          </a:bodyPr>
          <a:lstStyle/>
          <a:p>
            <a:r>
              <a:rPr lang="en-GB" b="1" dirty="0" smtClean="0"/>
              <a:t>Sequential execution</a:t>
            </a:r>
            <a:r>
              <a:rPr lang="en-GB" dirty="0" smtClean="0"/>
              <a:t>: Statements in a program execute one after the other in the order in which they are written. </a:t>
            </a:r>
          </a:p>
          <a:p>
            <a:r>
              <a:rPr lang="en-GB" b="1" dirty="0" smtClean="0"/>
              <a:t>Transfer of control: </a:t>
            </a:r>
            <a:r>
              <a:rPr lang="en-GB" dirty="0" smtClean="0"/>
              <a:t>Various Java statements, enable you to specify that the next statement to execute is not necessarily the next one in sequence. </a:t>
            </a:r>
          </a:p>
          <a:p>
            <a:r>
              <a:rPr lang="en-GB" dirty="0" smtClean="0"/>
              <a:t>All programs can be written in terms of only three control structures—the </a:t>
            </a:r>
            <a:r>
              <a:rPr lang="en-GB" b="1" dirty="0" smtClean="0"/>
              <a:t>sequence structure</a:t>
            </a:r>
            <a:r>
              <a:rPr lang="en-GB" dirty="0" smtClean="0"/>
              <a:t>, the </a:t>
            </a:r>
            <a:r>
              <a:rPr lang="en-GB" b="1" dirty="0" smtClean="0"/>
              <a:t>selection structure </a:t>
            </a:r>
            <a:r>
              <a:rPr lang="en-GB" dirty="0" smtClean="0"/>
              <a:t>and the </a:t>
            </a:r>
            <a:r>
              <a:rPr lang="en-GB" b="1" dirty="0" smtClean="0"/>
              <a:t>repetition structure</a:t>
            </a:r>
            <a:r>
              <a:rPr lang="en-GB" dirty="0" smtClean="0"/>
              <a:t>. </a:t>
            </a:r>
          </a:p>
          <a:p>
            <a:r>
              <a:rPr lang="en-GB" dirty="0" smtClean="0"/>
              <a:t>When we introduce Java’s control-structure implementations, we’ll refer to them in the terminology of the Java Language Specification as “</a:t>
            </a:r>
            <a:r>
              <a:rPr lang="en-GB" b="1" dirty="0" smtClean="0"/>
              <a:t>control statements</a:t>
            </a:r>
            <a:r>
              <a:rPr lang="en-GB" dirty="0" smtClean="0"/>
              <a:t>.”</a:t>
            </a:r>
          </a:p>
          <a:p>
            <a:endParaRPr lang="en-GB" dirty="0"/>
          </a:p>
        </p:txBody>
      </p:sp>
    </p:spTree>
    <p:extLst>
      <p:ext uri="{BB962C8B-B14F-4D97-AF65-F5344CB8AC3E}">
        <p14:creationId xmlns:p14="http://schemas.microsoft.com/office/powerpoint/2010/main" val="58624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Structures -  Sequence Structure</a:t>
            </a:r>
            <a:endParaRPr lang="en-GB" dirty="0"/>
          </a:p>
        </p:txBody>
      </p:sp>
      <p:sp>
        <p:nvSpPr>
          <p:cNvPr id="3" name="Content Placeholder 2"/>
          <p:cNvSpPr>
            <a:spLocks noGrp="1"/>
          </p:cNvSpPr>
          <p:nvPr>
            <p:ph idx="1"/>
          </p:nvPr>
        </p:nvSpPr>
        <p:spPr/>
        <p:txBody>
          <a:bodyPr/>
          <a:lstStyle/>
          <a:p>
            <a:r>
              <a:rPr lang="en-GB" dirty="0" smtClean="0"/>
              <a:t>Built into Java. </a:t>
            </a:r>
          </a:p>
          <a:p>
            <a:r>
              <a:rPr lang="en-GB" dirty="0" smtClean="0"/>
              <a:t>Unless directed otherwise, the computer executes Java statements one after the other in the order in which they’re written. </a:t>
            </a:r>
          </a:p>
          <a:p>
            <a:r>
              <a:rPr lang="en-GB" dirty="0" smtClean="0"/>
              <a:t>Java lets you have as many actions as you want in a sequence structure. </a:t>
            </a:r>
          </a:p>
          <a:p>
            <a:r>
              <a:rPr lang="en-GB" dirty="0" smtClean="0"/>
              <a:t>Anywhere a single action may be placed, we may place several actions in sequence. </a:t>
            </a:r>
          </a:p>
          <a:p>
            <a:endParaRPr lang="en-GB" dirty="0"/>
          </a:p>
        </p:txBody>
      </p:sp>
    </p:spTree>
    <p:extLst>
      <p:ext uri="{BB962C8B-B14F-4D97-AF65-F5344CB8AC3E}">
        <p14:creationId xmlns:p14="http://schemas.microsoft.com/office/powerpoint/2010/main" val="9281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Structures – Selection Statements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Three types of selection statements.</a:t>
            </a:r>
          </a:p>
          <a:p>
            <a:r>
              <a:rPr lang="en-GB" b="1" dirty="0" smtClean="0"/>
              <a:t>if</a:t>
            </a:r>
            <a:r>
              <a:rPr lang="en-GB" dirty="0" smtClean="0"/>
              <a:t> statement: </a:t>
            </a:r>
          </a:p>
          <a:p>
            <a:pPr lvl="1"/>
            <a:r>
              <a:rPr lang="en-GB" dirty="0" smtClean="0"/>
              <a:t>Performs an action, if a condition is true; skips it, if false. </a:t>
            </a:r>
          </a:p>
          <a:p>
            <a:pPr lvl="1"/>
            <a:r>
              <a:rPr lang="en-GB" b="1" dirty="0" smtClean="0"/>
              <a:t>Single-selection statement</a:t>
            </a:r>
            <a:r>
              <a:rPr lang="en-GB" dirty="0" smtClean="0"/>
              <a:t>—selects or ignores a single action (or group of actions). </a:t>
            </a:r>
          </a:p>
          <a:p>
            <a:r>
              <a:rPr lang="en-GB" b="1" dirty="0" smtClean="0"/>
              <a:t>if…else</a:t>
            </a:r>
            <a:r>
              <a:rPr lang="en-GB" dirty="0" smtClean="0"/>
              <a:t> statement: </a:t>
            </a:r>
          </a:p>
          <a:p>
            <a:pPr lvl="1"/>
            <a:r>
              <a:rPr lang="en-GB" dirty="0" smtClean="0"/>
              <a:t>Performs an action if a condition is true and performs a different action if the condition is false. </a:t>
            </a:r>
          </a:p>
          <a:p>
            <a:pPr lvl="1"/>
            <a:r>
              <a:rPr lang="en-GB" b="1" dirty="0" smtClean="0"/>
              <a:t>Double-selection statement</a:t>
            </a:r>
            <a:r>
              <a:rPr lang="en-GB" dirty="0" smtClean="0"/>
              <a:t>—selects between two different actions (or groups of actions). </a:t>
            </a:r>
          </a:p>
          <a:p>
            <a:r>
              <a:rPr lang="en-GB" b="1" dirty="0" smtClean="0"/>
              <a:t>switch</a:t>
            </a:r>
            <a:r>
              <a:rPr lang="en-GB" dirty="0" smtClean="0"/>
              <a:t> statement</a:t>
            </a:r>
          </a:p>
          <a:p>
            <a:pPr lvl="1"/>
            <a:r>
              <a:rPr lang="en-GB" dirty="0" smtClean="0"/>
              <a:t>Performs one of several actions, based on the value of an expression.</a:t>
            </a:r>
          </a:p>
          <a:p>
            <a:pPr lvl="1"/>
            <a:r>
              <a:rPr lang="en-GB" b="1" dirty="0" smtClean="0"/>
              <a:t>Multiple-selection statement</a:t>
            </a:r>
            <a:r>
              <a:rPr lang="en-GB" dirty="0" smtClean="0"/>
              <a:t>—selects among many different actions (or groups of actions).</a:t>
            </a:r>
          </a:p>
          <a:p>
            <a:endParaRPr lang="en-GB" dirty="0"/>
          </a:p>
        </p:txBody>
      </p:sp>
    </p:spTree>
    <p:extLst>
      <p:ext uri="{BB962C8B-B14F-4D97-AF65-F5344CB8AC3E}">
        <p14:creationId xmlns:p14="http://schemas.microsoft.com/office/powerpoint/2010/main" val="153165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Structures – Repetition Statements</a:t>
            </a:r>
            <a:endParaRPr lang="en-GB" dirty="0"/>
          </a:p>
        </p:txBody>
      </p:sp>
      <p:sp>
        <p:nvSpPr>
          <p:cNvPr id="3" name="Content Placeholder 2"/>
          <p:cNvSpPr>
            <a:spLocks noGrp="1"/>
          </p:cNvSpPr>
          <p:nvPr>
            <p:ph idx="1"/>
          </p:nvPr>
        </p:nvSpPr>
        <p:spPr/>
        <p:txBody>
          <a:bodyPr>
            <a:normAutofit/>
          </a:bodyPr>
          <a:lstStyle/>
          <a:p>
            <a:r>
              <a:rPr lang="en-GB" dirty="0" smtClean="0"/>
              <a:t>Three repetition statements (also called iteration statements or looping statements) </a:t>
            </a:r>
          </a:p>
          <a:p>
            <a:pPr lvl="1"/>
            <a:r>
              <a:rPr lang="en-GB" dirty="0" smtClean="0"/>
              <a:t>Perform statements repeatedly while a </a:t>
            </a:r>
            <a:r>
              <a:rPr lang="en-GB" b="1" dirty="0" smtClean="0"/>
              <a:t>loop-continuation condition </a:t>
            </a:r>
            <a:r>
              <a:rPr lang="en-GB" dirty="0" smtClean="0"/>
              <a:t>remains true. </a:t>
            </a:r>
          </a:p>
          <a:p>
            <a:r>
              <a:rPr lang="en-GB" b="1" dirty="0" smtClean="0"/>
              <a:t>while</a:t>
            </a:r>
            <a:r>
              <a:rPr lang="en-GB" dirty="0" smtClean="0"/>
              <a:t> and </a:t>
            </a:r>
            <a:r>
              <a:rPr lang="en-GB" b="1" dirty="0" smtClean="0"/>
              <a:t>for</a:t>
            </a:r>
            <a:r>
              <a:rPr lang="en-GB" dirty="0" smtClean="0"/>
              <a:t> statements perform the action(s) in their bodies zero or more times</a:t>
            </a:r>
          </a:p>
          <a:p>
            <a:pPr lvl="1"/>
            <a:r>
              <a:rPr lang="en-GB" dirty="0" smtClean="0"/>
              <a:t>if the loop-continuation condition is initially false, the body will not execute. </a:t>
            </a:r>
          </a:p>
          <a:p>
            <a:r>
              <a:rPr lang="en-GB" dirty="0" smtClean="0"/>
              <a:t>The </a:t>
            </a:r>
            <a:r>
              <a:rPr lang="en-GB" b="1" dirty="0" smtClean="0"/>
              <a:t>do…while</a:t>
            </a:r>
            <a:r>
              <a:rPr lang="en-GB" dirty="0" smtClean="0"/>
              <a:t> statement performs the action(s) in its body one or more times. </a:t>
            </a:r>
          </a:p>
          <a:p>
            <a:r>
              <a:rPr lang="en-GB" dirty="0" smtClean="0"/>
              <a:t>if, else, switch, while, do and for are keywords. </a:t>
            </a:r>
          </a:p>
          <a:p>
            <a:endParaRPr lang="en-GB" dirty="0"/>
          </a:p>
        </p:txBody>
      </p:sp>
    </p:spTree>
    <p:extLst>
      <p:ext uri="{BB962C8B-B14F-4D97-AF65-F5344CB8AC3E}">
        <p14:creationId xmlns:p14="http://schemas.microsoft.com/office/powerpoint/2010/main" val="321285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142</TotalTime>
  <Words>1968</Words>
  <Application>Microsoft Office PowerPoint</Application>
  <PresentationFormat>Widescreen</PresentationFormat>
  <Paragraphs>199</Paragraphs>
  <Slides>43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Control Statements: Assignment, ++ and -- Operators</vt:lpstr>
      <vt:lpstr>OBJECTIVES</vt:lpstr>
      <vt:lpstr>Introduction </vt:lpstr>
      <vt:lpstr>Algorithms</vt:lpstr>
      <vt:lpstr>Pseudocode</vt:lpstr>
      <vt:lpstr>Control Structures</vt:lpstr>
      <vt:lpstr>Control Structures -  Sequence Structure</vt:lpstr>
      <vt:lpstr>Control Structures – Selection Statements</vt:lpstr>
      <vt:lpstr>Control Structures – Repetition Statements</vt:lpstr>
      <vt:lpstr>if Single-Selection Statement</vt:lpstr>
      <vt:lpstr>if…else Double-Selection Statement</vt:lpstr>
      <vt:lpstr>if…else Double-Selection Statement (Cont.)</vt:lpstr>
      <vt:lpstr>if…else Double-Selection Statement (Cont.)</vt:lpstr>
      <vt:lpstr>if…else Double-Selection Statement (Cont.)</vt:lpstr>
      <vt:lpstr>if…else Double-Selection Statement (Cont.)</vt:lpstr>
      <vt:lpstr>if…else Double-Selection Statement (Cont.)</vt:lpstr>
      <vt:lpstr>if…else Double-Selection Statement (Cont.)</vt:lpstr>
      <vt:lpstr>if…else Double-Selection Statement (Cont.)</vt:lpstr>
      <vt:lpstr>if…else Double-Selection Statement (Cont.)</vt:lpstr>
      <vt:lpstr>PowerPoint Presentation</vt:lpstr>
      <vt:lpstr>while Repetition Statement</vt:lpstr>
      <vt:lpstr>while Repetition Statement - Cont</vt:lpstr>
      <vt:lpstr>PowerPoint Presentation</vt:lpstr>
      <vt:lpstr>Formulating Algorithms: Counter-Controlled Repetition</vt:lpstr>
      <vt:lpstr>Formulating Algorithms: Counter-Controlled Repetition - Cont</vt:lpstr>
      <vt:lpstr>PowerPoint Presentation</vt:lpstr>
      <vt:lpstr>Formulating Algorithms: Counter-Controlled Repetition - Cont</vt:lpstr>
      <vt:lpstr>PowerPoint Presentation</vt:lpstr>
      <vt:lpstr>PowerPoint Presentation</vt:lpstr>
      <vt:lpstr>PowerPoint Presentation</vt:lpstr>
      <vt:lpstr>PowerPoint Presentation</vt:lpstr>
      <vt:lpstr>Formulating Algorithms: Counter-Controlled Repetition - Cont</vt:lpstr>
      <vt:lpstr>Formulating Algorithms: Counter-Controlled Repetition - Cont</vt:lpstr>
      <vt:lpstr>Formulating Algorithms: Sentinel-Controlled Repetition</vt:lpstr>
      <vt:lpstr>Formulating Algorithms: Sentinel-Controlled Repetition - Contd</vt:lpstr>
      <vt:lpstr>PowerPoint Presentation</vt:lpstr>
      <vt:lpstr>Compound Assignment Operators</vt:lpstr>
      <vt:lpstr>Increment and Decrement Operators</vt:lpstr>
      <vt:lpstr>PowerPoint Presentation</vt:lpstr>
      <vt:lpstr>Increment and Decrement Operators (Cont.)</vt:lpstr>
      <vt:lpstr>Questions</vt:lpstr>
      <vt:lpstr>Questions</vt:lpstr>
      <vt:lpstr>Answers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I; Assignment, ++ and -- Operators</dc:title>
  <dc:creator>Mathews Chibuluma</dc:creator>
  <cp:lastModifiedBy>MAJALATA VICTOR</cp:lastModifiedBy>
  <cp:revision>14</cp:revision>
  <dcterms:created xsi:type="dcterms:W3CDTF">2021-02-01T20:04:03Z</dcterms:created>
  <dcterms:modified xsi:type="dcterms:W3CDTF">2023-02-20T19:40:13Z</dcterms:modified>
</cp:coreProperties>
</file>