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65" r:id="rId23"/>
    <p:sldId id="26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4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6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7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7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9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98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9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6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5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651764-81AC-48A3-A6BA-1DA67393514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B1AC60-3B6F-4362-B70E-658AE7832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8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8-puzzle-problem-using-branch-and-bou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5C39-EC7A-40A2-8A66-6A42991A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148" y="834501"/>
            <a:ext cx="8825658" cy="3187369"/>
          </a:xfrm>
        </p:spPr>
        <p:txBody>
          <a:bodyPr/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RNS INSTITUTE OF TECHNOLOGY</a:t>
            </a:r>
            <a:b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INFORMATION SCIENCE AND ENGINEERING</a:t>
            </a:r>
            <a:b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ANALYSIS OF ALGORITHMS LABORATORY(18CSL47)</a:t>
            </a:r>
            <a:b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 8 PUZZLE PROBLEM USING LEAST COST BRANCH AND BOUND</a:t>
            </a:r>
            <a:endParaRPr lang="en-IN" sz="3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77FC-E87F-4294-A23B-BCC4FD8D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933255" cy="861420"/>
          </a:xfrm>
        </p:spPr>
        <p:txBody>
          <a:bodyPr/>
          <a:lstStyle/>
          <a:p>
            <a:r>
              <a:rPr lang="en-US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STAFF IN CHARGE :</a:t>
            </a:r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Mrs. Kusuma S                       </a:t>
            </a:r>
            <a:r>
              <a:rPr lang="en-US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by: </a:t>
            </a:r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balakrishna kamath</a:t>
            </a:r>
          </a:p>
          <a:p>
            <a:r>
              <a:rPr lang="en-US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Designation:</a:t>
            </a:r>
            <a:endParaRPr lang="en-IN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7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A6B-D90E-4D74-98BA-20D10484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8BD5-B112-4420-B72C-D2CC3A86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563" y="2238375"/>
            <a:ext cx="5589585" cy="4391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/>
              <a:t>/* Algorithm </a:t>
            </a:r>
            <a:r>
              <a:rPr lang="en-US" sz="1000" err="1"/>
              <a:t>LCSearch</a:t>
            </a:r>
            <a:r>
              <a:rPr lang="en-US" sz="1000"/>
              <a:t> uses c(x) to find an answer node</a:t>
            </a:r>
          </a:p>
          <a:p>
            <a:pPr marL="0" indent="0">
              <a:buNone/>
            </a:pPr>
            <a:r>
              <a:rPr lang="en-US" sz="1000"/>
              <a:t> * </a:t>
            </a:r>
            <a:r>
              <a:rPr lang="en-US" sz="1000" err="1"/>
              <a:t>LCSearch</a:t>
            </a:r>
            <a:r>
              <a:rPr lang="en-US" sz="1000"/>
              <a:t> uses Least() and Add() to maintain the list </a:t>
            </a:r>
          </a:p>
          <a:p>
            <a:pPr marL="0" indent="0">
              <a:buNone/>
            </a:pPr>
            <a:r>
              <a:rPr lang="en-US" sz="1000"/>
              <a:t>   of live nodes</a:t>
            </a:r>
          </a:p>
          <a:p>
            <a:pPr marL="0" indent="0">
              <a:buNone/>
            </a:pPr>
            <a:r>
              <a:rPr lang="en-US" sz="1000"/>
              <a:t> * Least() finds a live node with least c(x), deletes</a:t>
            </a:r>
          </a:p>
          <a:p>
            <a:pPr marL="0" indent="0">
              <a:buNone/>
            </a:pPr>
            <a:r>
              <a:rPr lang="en-US" sz="1000"/>
              <a:t>   it from the list and returns it</a:t>
            </a:r>
          </a:p>
          <a:p>
            <a:pPr marL="0" indent="0">
              <a:buNone/>
            </a:pPr>
            <a:r>
              <a:rPr lang="en-US" sz="1000"/>
              <a:t> * Add(x) adds x to the list of live nodes</a:t>
            </a:r>
          </a:p>
          <a:p>
            <a:pPr marL="0" indent="0">
              <a:buNone/>
            </a:pPr>
            <a:r>
              <a:rPr lang="en-US" sz="1000"/>
              <a:t> * Implement list of live nodes as a min-heap */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/>
              <a:t>struct </a:t>
            </a:r>
            <a:r>
              <a:rPr lang="en-US" sz="1000" err="1"/>
              <a:t>list_node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{</a:t>
            </a:r>
          </a:p>
          <a:p>
            <a:pPr marL="0" indent="0">
              <a:buNone/>
            </a:pPr>
            <a:r>
              <a:rPr lang="en-US" sz="1000"/>
              <a:t>   </a:t>
            </a:r>
            <a:r>
              <a:rPr lang="en-US" sz="1000" err="1"/>
              <a:t>list_node</a:t>
            </a:r>
            <a:r>
              <a:rPr lang="en-US" sz="1000"/>
              <a:t> *next;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/>
              <a:t>   // Helps in tracing path when answer is found</a:t>
            </a:r>
          </a:p>
          <a:p>
            <a:pPr marL="0" indent="0">
              <a:buNone/>
            </a:pPr>
            <a:r>
              <a:rPr lang="en-US" sz="1000"/>
              <a:t>   </a:t>
            </a:r>
            <a:r>
              <a:rPr lang="en-US" sz="1000" err="1"/>
              <a:t>list_node</a:t>
            </a:r>
            <a:r>
              <a:rPr lang="en-US" sz="1000"/>
              <a:t> *parent; </a:t>
            </a:r>
          </a:p>
          <a:p>
            <a:pPr marL="0" indent="0">
              <a:buNone/>
            </a:pPr>
            <a:r>
              <a:rPr lang="en-US" sz="1000"/>
              <a:t>   float cost;</a:t>
            </a:r>
          </a:p>
          <a:p>
            <a:pPr marL="0" indent="0">
              <a:buNone/>
            </a:pPr>
            <a:r>
              <a:rPr lang="en-US" sz="1000"/>
              <a:t>} </a:t>
            </a:r>
            <a:endParaRPr lang="en-I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D072-4B80-4128-B92E-50BA3FC1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2149" y="2346324"/>
            <a:ext cx="6237287" cy="42830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algorithm </a:t>
            </a:r>
            <a:r>
              <a:rPr lang="en-US" err="1"/>
              <a:t>LCSearch</a:t>
            </a:r>
            <a:r>
              <a:rPr lang="en-US"/>
              <a:t>(</a:t>
            </a:r>
            <a:r>
              <a:rPr lang="en-US" err="1"/>
              <a:t>list_node</a:t>
            </a:r>
            <a:r>
              <a:rPr lang="en-US"/>
              <a:t> *t)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// Search t for an answer node</a:t>
            </a:r>
          </a:p>
          <a:p>
            <a:pPr marL="0" indent="0">
              <a:buNone/>
            </a:pPr>
            <a:r>
              <a:rPr lang="en-US"/>
              <a:t>   // Input: Root node of tree t</a:t>
            </a:r>
          </a:p>
          <a:p>
            <a:pPr marL="0" indent="0">
              <a:buNone/>
            </a:pPr>
            <a:r>
              <a:rPr lang="en-US"/>
              <a:t>   // Output: Path from answer node to root</a:t>
            </a:r>
          </a:p>
          <a:p>
            <a:pPr marL="0" indent="0">
              <a:buNone/>
            </a:pPr>
            <a:r>
              <a:rPr lang="en-US"/>
              <a:t>   if (*t is an answer node)</a:t>
            </a:r>
          </a:p>
          <a:p>
            <a:pPr marL="0" indent="0">
              <a:buNone/>
            </a:pPr>
            <a:r>
              <a:rPr lang="en-US"/>
              <a:t>   {</a:t>
            </a:r>
          </a:p>
          <a:p>
            <a:pPr marL="0" indent="0">
              <a:buNone/>
            </a:pPr>
            <a:r>
              <a:rPr lang="en-US"/>
              <a:t>       print(*t);</a:t>
            </a:r>
          </a:p>
          <a:p>
            <a:pPr marL="0" indent="0">
              <a:buNone/>
            </a:pPr>
            <a:r>
              <a:rPr lang="en-US"/>
              <a:t>       return;</a:t>
            </a:r>
          </a:p>
          <a:p>
            <a:pPr marL="0" indent="0">
              <a:buNone/>
            </a:pPr>
            <a:r>
              <a:rPr lang="en-US"/>
              <a:t>   }</a:t>
            </a:r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r>
              <a:rPr lang="en-US"/>
              <a:t>   E = t; // E-node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Initialize the list of live nodes to be empty;</a:t>
            </a:r>
          </a:p>
          <a:p>
            <a:pPr marL="0" indent="0">
              <a:buNone/>
            </a:pPr>
            <a:r>
              <a:rPr lang="en-US"/>
              <a:t>   while (true)</a:t>
            </a:r>
          </a:p>
          <a:p>
            <a:pPr marL="0" indent="0">
              <a:buNone/>
            </a:pPr>
            <a:r>
              <a:rPr lang="en-US"/>
              <a:t>   {</a:t>
            </a:r>
          </a:p>
          <a:p>
            <a:pPr marL="0" indent="0">
              <a:buNone/>
            </a:pPr>
            <a:r>
              <a:rPr lang="en-US"/>
              <a:t>      for each child x of 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1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C2493-9569-4431-8916-24723E7595F5}"/>
              </a:ext>
            </a:extLst>
          </p:cNvPr>
          <p:cNvSpPr txBox="1"/>
          <p:nvPr/>
        </p:nvSpPr>
        <p:spPr>
          <a:xfrm>
            <a:off x="314325" y="361949"/>
            <a:ext cx="52101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{</a:t>
            </a:r>
          </a:p>
          <a:p>
            <a:r>
              <a:rPr lang="en-US" sz="1200"/>
              <a:t>          if x is an answer node</a:t>
            </a:r>
          </a:p>
          <a:p>
            <a:r>
              <a:rPr lang="en-US" sz="1200"/>
              <a:t>          {</a:t>
            </a:r>
          </a:p>
          <a:p>
            <a:r>
              <a:rPr lang="en-US" sz="1200"/>
              <a:t>             print the path from x to t;</a:t>
            </a:r>
          </a:p>
          <a:p>
            <a:r>
              <a:rPr lang="en-US" sz="1200"/>
              <a:t>             return;</a:t>
            </a:r>
          </a:p>
          <a:p>
            <a:r>
              <a:rPr lang="en-US" sz="1200"/>
              <a:t>          }</a:t>
            </a:r>
          </a:p>
          <a:p>
            <a:r>
              <a:rPr lang="en-US" sz="1200"/>
              <a:t>          Add (x); // Add x to list of live nodes;</a:t>
            </a:r>
          </a:p>
          <a:p>
            <a:r>
              <a:rPr lang="en-US" sz="1200"/>
              <a:t>          x-&gt;parent = E; // Pointer for path to root</a:t>
            </a:r>
          </a:p>
          <a:p>
            <a:r>
              <a:rPr lang="en-US" sz="1200"/>
              <a:t>      }</a:t>
            </a:r>
          </a:p>
          <a:p>
            <a:endParaRPr lang="en-US" sz="1200"/>
          </a:p>
          <a:p>
            <a:r>
              <a:rPr lang="en-US" sz="1200"/>
              <a:t>      if there are no more live nodes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print ("No answer node");</a:t>
            </a:r>
          </a:p>
          <a:p>
            <a:r>
              <a:rPr lang="en-US" sz="1200"/>
              <a:t>         return;</a:t>
            </a:r>
          </a:p>
          <a:p>
            <a:r>
              <a:rPr lang="en-US" sz="1200"/>
              <a:t>      }</a:t>
            </a:r>
          </a:p>
          <a:p>
            <a:r>
              <a:rPr lang="en-US" sz="1200"/>
              <a:t>       </a:t>
            </a:r>
          </a:p>
          <a:p>
            <a:r>
              <a:rPr lang="en-US" sz="1200"/>
              <a:t>      // Find a live node with least estimated cost</a:t>
            </a:r>
          </a:p>
          <a:p>
            <a:r>
              <a:rPr lang="en-US" sz="1200"/>
              <a:t>      E = Least(); </a:t>
            </a:r>
          </a:p>
          <a:p>
            <a:endParaRPr lang="en-US" sz="1200"/>
          </a:p>
          <a:p>
            <a:r>
              <a:rPr lang="en-US" sz="1200"/>
              <a:t>      // The found node is deleted from the list of </a:t>
            </a:r>
          </a:p>
          <a:p>
            <a:r>
              <a:rPr lang="en-US" sz="1200"/>
              <a:t>      // live nodes</a:t>
            </a:r>
          </a:p>
          <a:p>
            <a:r>
              <a:rPr lang="en-US" sz="1200"/>
              <a:t>   }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endParaRPr lang="en-US" sz="120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i="1"/>
              <a:t>The state space tree shows the least cost branch and bound technique. 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i="1"/>
              <a:t>At each level, the node X with least cost is chosen as E-node and branching takes place at that node.</a:t>
            </a:r>
            <a:endParaRPr lang="en-IN" sz="1200" b="1" i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32469-E16E-4D5D-9565-534960255EA5}"/>
              </a:ext>
            </a:extLst>
          </p:cNvPr>
          <p:cNvCxnSpPr>
            <a:cxnSpLocks/>
          </p:cNvCxnSpPr>
          <p:nvPr/>
        </p:nvCxnSpPr>
        <p:spPr>
          <a:xfrm flipH="1">
            <a:off x="333375" y="4905375"/>
            <a:ext cx="443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02AD4C-BD4B-4CF1-A484-B630E03A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94" y="469677"/>
            <a:ext cx="3835594" cy="53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2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C95F-978F-44D6-82D3-C8358DB4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7" y="1219200"/>
            <a:ext cx="8825658" cy="2677648"/>
          </a:xfrm>
        </p:spPr>
        <p:txBody>
          <a:bodyPr/>
          <a:lstStyle/>
          <a:p>
            <a:r>
              <a:rPr lang="en-IN"/>
              <a:t>IMPLEMENTATION MODULES</a:t>
            </a:r>
          </a:p>
        </p:txBody>
      </p:sp>
    </p:spTree>
    <p:extLst>
      <p:ext uri="{BB962C8B-B14F-4D97-AF65-F5344CB8AC3E}">
        <p14:creationId xmlns:p14="http://schemas.microsoft.com/office/powerpoint/2010/main" val="412491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4ECE-1C6A-468B-93B6-08FD71BE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550416"/>
            <a:ext cx="5699464" cy="5894772"/>
          </a:xfrm>
        </p:spPr>
        <p:txBody>
          <a:bodyPr/>
          <a:lstStyle/>
          <a:p>
            <a:r>
              <a:rPr lang="en-US" sz="2000" b="1" i="1" u="sng">
                <a:solidFill>
                  <a:srgbClr val="00B050"/>
                </a:solidFill>
                <a:latin typeface="Consolas" panose="020B0609020204030204" pitchFamily="49" charset="0"/>
              </a:rPr>
              <a:t>MAIN FUNCTION:</a:t>
            </a:r>
            <a:br>
              <a:rPr lang="en-US" sz="2000" b="1" i="1" u="sng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static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void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A7EC21"/>
                </a:solidFill>
                <a:latin typeface="Consolas" panose="020B0609020204030204" pitchFamily="49" charset="0"/>
              </a:rPr>
              <a:t>main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solidFill>
                  <a:srgbClr val="52E3F6"/>
                </a:solidFill>
                <a:latin typeface="Consolas" panose="020B0609020204030204" pitchFamily="49" charset="0"/>
              </a:rPr>
              <a:t>String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a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initial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goal   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1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2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4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5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6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7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8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52E3F6"/>
                </a:solidFill>
                <a:latin typeface="Consolas" panose="020B0609020204030204" pitchFamily="49" charset="0"/>
              </a:rPr>
              <a:t>System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out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solidFill>
                  <a:srgbClr val="ECE47E"/>
                </a:solidFill>
                <a:latin typeface="Consolas" panose="020B0609020204030204" pitchFamily="49" charset="0"/>
              </a:rPr>
              <a:t>"Enter the puzzle to be solved (Numbers from 0 to 8, where 0 is the blank tile):\n"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52E3F6"/>
                </a:solidFill>
                <a:latin typeface="Consolas" panose="020B0609020204030204" pitchFamily="49" charset="0"/>
              </a:rPr>
              <a:t>Scanner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 u="sng">
                <a:solidFill>
                  <a:srgbClr val="CFBFAD"/>
                </a:solidFill>
                <a:latin typeface="Consolas" panose="020B0609020204030204" pitchFamily="49" charset="0"/>
              </a:rPr>
              <a:t>s</a:t>
            </a:r>
            <a:r>
              <a:rPr lang="en-US" sz="1100" u="sng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 u="sng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 u="sng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US" sz="1100" u="sng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 u="sng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sz="1100" u="sng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 u="sng">
                <a:solidFill>
                  <a:srgbClr val="52E3F6"/>
                </a:solidFill>
                <a:latin typeface="Consolas" panose="020B0609020204030204" pitchFamily="49" charset="0"/>
              </a:rPr>
              <a:t>System</a:t>
            </a:r>
            <a:r>
              <a:rPr lang="en-US" sz="1100" u="sng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 u="sng">
                <a:solidFill>
                  <a:srgbClr val="CFBFAD"/>
                </a:solidFill>
                <a:latin typeface="Consolas" panose="020B0609020204030204" pitchFamily="49" charset="0"/>
              </a:rPr>
              <a:t>in</a:t>
            </a:r>
            <a:r>
              <a:rPr lang="en-US" sz="1100" u="sng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100" u="sng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 u="sng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initial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s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FFFF"/>
                </a:solidFill>
                <a:latin typeface="Consolas" panose="020B0609020204030204" pitchFamily="49" charset="0"/>
              </a:rPr>
              <a:t>// White tile coordinate</a:t>
            </a:r>
            <a:br>
              <a:rPr lang="en-IN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initial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==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a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52E3F6"/>
                </a:solidFill>
                <a:latin typeface="Consolas" panose="020B0609020204030204" pitchFamily="49" charset="0"/>
              </a:rPr>
              <a:t>puzzle8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puzzle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A7EC21"/>
                </a:solidFill>
                <a:latin typeface="Consolas" panose="020B0609020204030204" pitchFamily="49" charset="0"/>
              </a:rPr>
              <a:t>puzzle8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puzzle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A7EC21"/>
                </a:solidFill>
                <a:latin typeface="Consolas" panose="020B0609020204030204" pitchFamily="49" charset="0"/>
              </a:rPr>
              <a:t>isSolvable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initial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puzzle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solidFill>
                  <a:srgbClr val="A7EC21"/>
                </a:solidFill>
                <a:latin typeface="Consolas" panose="020B0609020204030204" pitchFamily="49" charset="0"/>
              </a:rPr>
              <a:t>solve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initial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goal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a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b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b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else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52E3F6"/>
                </a:solidFill>
                <a:latin typeface="Consolas" panose="020B0609020204030204" pitchFamily="49" charset="0"/>
              </a:rPr>
              <a:t>System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out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solidFill>
                  <a:srgbClr val="ECE47E"/>
                </a:solidFill>
                <a:latin typeface="Consolas" panose="020B0609020204030204" pitchFamily="49" charset="0"/>
              </a:rPr>
              <a:t>"The given initial is impossible to solve"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endParaRPr lang="en-IN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2F97-FEEB-4C5E-9603-B2F9BFE7F637}"/>
              </a:ext>
            </a:extLst>
          </p:cNvPr>
          <p:cNvSpPr txBox="1"/>
          <p:nvPr/>
        </p:nvSpPr>
        <p:spPr>
          <a:xfrm>
            <a:off x="6818050" y="1589103"/>
            <a:ext cx="4092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The main function takes the user input i.e, the initial scrambled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It checks if the the given puzzle is solvable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If it’s solvable, then the main function implements all the functions to give the steps to solve the problem.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6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0624-154B-499C-99A7-9EB60ED2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488272"/>
            <a:ext cx="6027937" cy="5885895"/>
          </a:xfrm>
        </p:spPr>
        <p:txBody>
          <a:bodyPr/>
          <a:lstStyle/>
          <a:p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A7EC21"/>
                </a:solidFill>
                <a:latin typeface="Consolas" panose="020B0609020204030204" pitchFamily="49" charset="0"/>
              </a:rPr>
              <a:t>Node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 err="1">
                <a:solidFill>
                  <a:srgbClr val="79ABFF"/>
                </a:solidFill>
                <a:latin typeface="Consolas" panose="020B0609020204030204" pitchFamily="49" charset="0"/>
              </a:rPr>
              <a:t>level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52E3F6"/>
                </a:solidFill>
                <a:latin typeface="Consolas" panose="020B0609020204030204" pitchFamily="49" charset="0"/>
              </a:rPr>
              <a:t>Node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79ABFF"/>
                </a:solidFill>
                <a:latin typeface="Consolas" panose="020B0609020204030204" pitchFamily="49" charset="0"/>
              </a:rPr>
              <a:t>parent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set pointer for path to root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parent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parent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copy data from parent node to current node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US" sz="1100" err="1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100" err="1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US" sz="1100" err="1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 err="1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BED6FF"/>
                </a:solidFill>
                <a:latin typeface="Consolas" panose="020B0609020204030204" pitchFamily="49" charset="0"/>
              </a:rPr>
              <a:t>clone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FFFF"/>
                </a:solidFill>
                <a:latin typeface="Consolas" panose="020B0609020204030204" pitchFamily="49" charset="0"/>
              </a:rPr>
              <a:t>// Swap value</a:t>
            </a:r>
            <a:br>
              <a:rPr lang="en-IN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move tile by 1 position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     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-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     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-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set number of misplaced tiles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US" sz="1100" err="1">
                <a:solidFill>
                  <a:srgbClr val="CFBFAD"/>
                </a:solidFill>
                <a:latin typeface="Consolas" panose="020B0609020204030204" pitchFamily="49" charset="0"/>
              </a:rPr>
              <a:t>cost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 err="1">
                <a:solidFill>
                  <a:srgbClr val="52E3F6"/>
                </a:solidFill>
                <a:latin typeface="Consolas" panose="020B0609020204030204" pitchFamily="49" charset="0"/>
              </a:rPr>
              <a:t>Integer</a:t>
            </a:r>
            <a:r>
              <a:rPr lang="en-US" sz="1100" err="1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100" err="1">
                <a:solidFill>
                  <a:srgbClr val="CFBFAD"/>
                </a:solidFill>
                <a:latin typeface="Consolas" panose="020B0609020204030204" pitchFamily="49" charset="0"/>
              </a:rPr>
              <a:t>MAX_VALUE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set number of moves so far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level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level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// update new blank tile coordinates</a:t>
            </a:r>
            <a:b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 err="1">
                <a:solidFill>
                  <a:srgbClr val="FF007F"/>
                </a:solidFill>
                <a:latin typeface="Consolas" panose="020B0609020204030204" pitchFamily="49" charset="0"/>
              </a:rPr>
              <a:t>this.</a:t>
            </a:r>
            <a:r>
              <a:rPr lang="en-IN" sz="1100" err="1">
                <a:solidFill>
                  <a:srgbClr val="CFBFAD"/>
                </a:solidFill>
                <a:latin typeface="Consolas" panose="020B0609020204030204" pitchFamily="49" charset="0"/>
              </a:rPr>
              <a:t>y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 err="1">
                <a:solidFill>
                  <a:srgbClr val="79ABFF"/>
                </a:solidFill>
                <a:latin typeface="Consolas" panose="020B0609020204030204" pitchFamily="49" charset="0"/>
              </a:rPr>
              <a:t>newY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IN" sz="11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2BC3B-AE26-438B-97DD-8780A846EFD9}"/>
              </a:ext>
            </a:extLst>
          </p:cNvPr>
          <p:cNvSpPr txBox="1"/>
          <p:nvPr/>
        </p:nvSpPr>
        <p:spPr>
          <a:xfrm flipH="1">
            <a:off x="6684885" y="1843950"/>
            <a:ext cx="4722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This constructor of class Node helps in setting a pointer to the parent node when branching takes place at each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When branching occurs, a clone of the parent is created.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The tile co-ordinates of this matrix is modified according to the moves implemented.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Hence it updates the new tile co-ordinates.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It also sets the level of this node.</a:t>
            </a:r>
          </a:p>
        </p:txBody>
      </p:sp>
    </p:spTree>
    <p:extLst>
      <p:ext uri="{BB962C8B-B14F-4D97-AF65-F5344CB8AC3E}">
        <p14:creationId xmlns:p14="http://schemas.microsoft.com/office/powerpoint/2010/main" val="400353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389F-1D66-422C-94DE-A023BE98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470518"/>
            <a:ext cx="5359153" cy="5726096"/>
          </a:xfrm>
        </p:spPr>
        <p:txBody>
          <a:bodyPr/>
          <a:lstStyle/>
          <a:p>
            <a:pPr algn="l"/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7EC21"/>
                </a:solidFill>
                <a:latin typeface="Consolas" panose="020B0609020204030204" pitchFamily="49" charset="0"/>
              </a:rPr>
              <a:t>calculateCost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goal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count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n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n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nn-NO" sz="14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nn-NO" sz="14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14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nn-NO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n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goal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count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++;</a:t>
            </a:r>
            <a:b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count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boolean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7EC21"/>
                </a:solidFill>
                <a:latin typeface="Consolas" panose="020B0609020204030204" pitchFamily="49" charset="0"/>
              </a:rPr>
              <a:t>isSafe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&gt;=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dimension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&gt;=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400">
                <a:solidFill>
                  <a:srgbClr val="CFBFAD"/>
                </a:solidFill>
                <a:latin typeface="Consolas" panose="020B0609020204030204" pitchFamily="49" charset="0"/>
              </a:rPr>
              <a:t> dimension</a:t>
            </a: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4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4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IN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5792-07C8-4BD6-973C-B261B0F2794C}"/>
              </a:ext>
            </a:extLst>
          </p:cNvPr>
          <p:cNvSpPr txBox="1"/>
          <p:nvPr/>
        </p:nvSpPr>
        <p:spPr>
          <a:xfrm>
            <a:off x="6702641" y="1961966"/>
            <a:ext cx="35599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/>
              <a:t>“calculateCost” is a function that calculates the number of misplaced tiles in the considered node .</a:t>
            </a:r>
          </a:p>
          <a:p>
            <a:endParaRPr lang="en-IN" sz="2000"/>
          </a:p>
          <a:p>
            <a:endParaRPr lang="en-IN" sz="20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“isSafe” is a Boolean function that tells if the tile co-ordinates of a node are valid or not.</a:t>
            </a:r>
          </a:p>
        </p:txBody>
      </p:sp>
    </p:spTree>
    <p:extLst>
      <p:ext uri="{BB962C8B-B14F-4D97-AF65-F5344CB8AC3E}">
        <p14:creationId xmlns:p14="http://schemas.microsoft.com/office/powerpoint/2010/main" val="172520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D594-6830-4026-AE86-D5A2D34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2" y="514904"/>
            <a:ext cx="5788240" cy="5832629"/>
          </a:xfrm>
        </p:spPr>
        <p:txBody>
          <a:bodyPr/>
          <a:lstStyle/>
          <a:p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void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A7EC21"/>
                </a:solidFill>
                <a:latin typeface="Consolas" panose="020B0609020204030204" pitchFamily="49" charset="0"/>
              </a:rPr>
              <a:t>printMatrix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fr-FR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fr-FR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fr-FR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52E3F6"/>
                </a:solidFill>
                <a:latin typeface="Consolas" panose="020B0609020204030204" pitchFamily="49" charset="0"/>
              </a:rPr>
              <a:t>String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result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52E3F6"/>
                </a:solidFill>
                <a:latin typeface="Consolas" panose="020B0609020204030204" pitchFamily="49" charset="0"/>
              </a:rPr>
              <a:t>String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printThis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""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B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US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solidFill>
                  <a:srgbClr val="C48CFF"/>
                </a:solidFill>
                <a:latin typeface="Consolas" panose="020B0609020204030204" pitchFamily="49" charset="0"/>
              </a:rPr>
              <a:t>9</a:t>
            </a:r>
            <a:r>
              <a:rPr lang="en-US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temo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temo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temo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52E3F6"/>
                </a:solidFill>
                <a:latin typeface="Consolas" panose="020B0609020204030204" pitchFamily="49" charset="0"/>
              </a:rPr>
              <a:t>String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insertString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   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==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insertString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     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else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insertString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B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    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insertString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result 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+=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 __________________________\n"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        |        |        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1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2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"|________|________|________|\n"</a:t>
            </a:r>
            <a:b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        |        |        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3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4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1100">
                <a:solidFill>
                  <a:srgbClr val="C48CFF"/>
                </a:solidFill>
                <a:latin typeface="Consolas" panose="020B0609020204030204" pitchFamily="49" charset="0"/>
              </a:rPr>
              <a:t>5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"|________|________|________|\n"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1100">
                <a:solidFill>
                  <a:srgbClr val="ECE47E"/>
                </a:solidFill>
                <a:latin typeface="Consolas" panose="020B0609020204030204" pitchFamily="49" charset="0"/>
              </a:rPr>
              <a:t>"|        |        |        |\n"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pt-BR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BR" sz="1100">
                <a:solidFill>
                  <a:srgbClr val="C48CFF"/>
                </a:solidFill>
                <a:latin typeface="Consolas" panose="020B0609020204030204" pitchFamily="49" charset="0"/>
              </a:rPr>
              <a:t>6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pt-BR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BR" sz="1100">
                <a:solidFill>
                  <a:srgbClr val="C48CFF"/>
                </a:solidFill>
                <a:latin typeface="Consolas" panose="020B0609020204030204" pitchFamily="49" charset="0"/>
              </a:rPr>
              <a:t>7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pt-BR" sz="1100">
                <a:solidFill>
                  <a:srgbClr val="CFBFAD"/>
                </a:solidFill>
                <a:latin typeface="Consolas" panose="020B0609020204030204" pitchFamily="49" charset="0"/>
              </a:rPr>
              <a:t>printThis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BR" sz="1100">
                <a:solidFill>
                  <a:srgbClr val="C48CFF"/>
                </a:solidFill>
                <a:latin typeface="Consolas" panose="020B0609020204030204" pitchFamily="49" charset="0"/>
              </a:rPr>
              <a:t>8</a:t>
            </a:r>
            <a:r>
              <a:rPr lang="pt-BR" sz="11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pt-BR" sz="1100">
                <a:solidFill>
                  <a:srgbClr val="ECE47E"/>
                </a:solidFill>
                <a:latin typeface="Consolas" panose="020B0609020204030204" pitchFamily="49" charset="0"/>
              </a:rPr>
              <a:t>"|\n"</a:t>
            </a:r>
            <a: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pt-BR" sz="1100">
                <a:solidFill>
                  <a:srgbClr val="ECE47E"/>
                </a:solidFill>
                <a:latin typeface="Consolas" panose="020B0609020204030204" pitchFamily="49" charset="0"/>
              </a:rPr>
              <a:t>"|________|________|________|\n\n"</a:t>
            </a:r>
            <a: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pt-BR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100">
                <a:solidFill>
                  <a:srgbClr val="52E3F6"/>
                </a:solidFill>
                <a:latin typeface="Consolas" panose="020B0609020204030204" pitchFamily="49" charset="0"/>
              </a:rPr>
              <a:t>System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out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10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100">
                <a:solidFill>
                  <a:srgbClr val="CFBFAD"/>
                </a:solidFill>
                <a:latin typeface="Consolas" panose="020B0609020204030204" pitchFamily="49" charset="0"/>
              </a:rPr>
              <a:t>result</a:t>
            </a: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1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100">
                <a:latin typeface="Consolas" panose="020B0609020204030204" pitchFamily="49" charset="0"/>
              </a:rPr>
            </a:br>
            <a:r>
              <a:rPr lang="en-IN" sz="11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IN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FD9C0-6516-43C1-B6E1-56944308B6C9}"/>
              </a:ext>
            </a:extLst>
          </p:cNvPr>
          <p:cNvSpPr txBox="1"/>
          <p:nvPr/>
        </p:nvSpPr>
        <p:spPr>
          <a:xfrm>
            <a:off x="6596109" y="1384917"/>
            <a:ext cx="3906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This function prints each of the solution matrices from the initial input node to the goal node step by step(through each levels).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It prints the tile co-ordinates in such a way that it displays it  inside a box with 3*3 tiles.</a:t>
            </a:r>
          </a:p>
        </p:txBody>
      </p:sp>
    </p:spTree>
    <p:extLst>
      <p:ext uri="{BB962C8B-B14F-4D97-AF65-F5344CB8AC3E}">
        <p14:creationId xmlns:p14="http://schemas.microsoft.com/office/powerpoint/2010/main" val="108762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2E5-85C5-4EE6-B02E-1DBAD220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426128"/>
            <a:ext cx="5690586" cy="5912528"/>
          </a:xfrm>
        </p:spPr>
        <p:txBody>
          <a:bodyPr/>
          <a:lstStyle/>
          <a:p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void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A7EC21"/>
                </a:solidFill>
                <a:latin typeface="Consolas" panose="020B0609020204030204" pitchFamily="49" charset="0"/>
              </a:rPr>
              <a:t>printPath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52E3F6"/>
                </a:solidFill>
                <a:latin typeface="Consolas" panose="020B0609020204030204" pitchFamily="49" charset="0"/>
              </a:rPr>
              <a:t>Node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root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b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root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null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return;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A7EC21"/>
                </a:solidFill>
                <a:latin typeface="Consolas" panose="020B0609020204030204" pitchFamily="49" charset="0"/>
              </a:rPr>
              <a:t>printPath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root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parent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A7EC21"/>
                </a:solidFill>
                <a:latin typeface="Consolas" panose="020B0609020204030204" pitchFamily="49" charset="0"/>
              </a:rPr>
              <a:t>printMatrix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root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52E3F6"/>
                </a:solidFill>
                <a:latin typeface="Consolas" panose="020B0609020204030204" pitchFamily="49" charset="0"/>
              </a:rPr>
              <a:t>System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out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050">
                <a:latin typeface="Consolas" panose="020B0609020204030204" pitchFamily="49" charset="0"/>
              </a:rPr>
            </a:br>
            <a:r>
              <a:rPr lang="en-US" sz="1050">
                <a:solidFill>
                  <a:srgbClr val="FFFFFF"/>
                </a:solidFill>
                <a:latin typeface="Consolas" panose="020B0609020204030204" pitchFamily="49" charset="0"/>
              </a:rPr>
              <a:t>//To find if the initial matrix is solvable</a:t>
            </a:r>
            <a:br>
              <a:rPr lang="en-US" sz="105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boolean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A7EC21"/>
                </a:solidFill>
                <a:latin typeface="Consolas" panose="020B0609020204030204" pitchFamily="49" charset="0"/>
              </a:rPr>
              <a:t>isSolvable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b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count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52E3F6"/>
                </a:solidFill>
                <a:latin typeface="Consolas" panose="020B0609020204030204" pitchFamily="49" charset="0"/>
              </a:rPr>
              <a:t>List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050">
                <a:solidFill>
                  <a:srgbClr val="BFA4A4"/>
                </a:solidFill>
                <a:latin typeface="Consolas" panose="020B0609020204030204" pitchFamily="49" charset="0"/>
              </a:rPr>
              <a:t>Integer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&gt;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array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050">
                <a:solidFill>
                  <a:srgbClr val="BFA4A4"/>
                </a:solidFill>
                <a:latin typeface="Consolas" panose="020B0609020204030204" pitchFamily="49" charset="0"/>
              </a:rPr>
              <a:t>Integer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&gt;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050"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nb-NO" sz="1050">
                <a:solidFill>
                  <a:srgbClr val="CFBFAD"/>
                </a:solidFill>
                <a:latin typeface="Consolas" panose="020B0609020204030204" pitchFamily="49" charset="0"/>
              </a:rPr>
              <a:t>array</a:t>
            </a:r>
            <a:r>
              <a:rPr lang="nb-NO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nb-NO" sz="1050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nb-NO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b-NO" sz="1050">
                <a:solidFill>
                  <a:srgbClr val="79ABFF"/>
                </a:solidFill>
                <a:latin typeface="Consolas" panose="020B0609020204030204" pitchFamily="49" charset="0"/>
              </a:rPr>
              <a:t>matrix</a:t>
            </a:r>
            <a:r>
              <a:rPr lang="nb-NO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nb-NO" sz="105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nb-NO" sz="105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nb-NO" sz="105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nb-NO" sz="105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nb-NO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nb-NO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050">
                <a:latin typeface="Consolas" panose="020B0609020204030204" pitchFamily="49" charset="0"/>
              </a:rPr>
            </a:br>
            <a:r>
              <a:rPr lang="en-US" sz="1050">
                <a:solidFill>
                  <a:srgbClr val="52E3F6"/>
                </a:solidFill>
                <a:latin typeface="Consolas" panose="020B0609020204030204" pitchFamily="49" charset="0"/>
              </a:rPr>
              <a:t>Integer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anotherArray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52E3F6"/>
                </a:solidFill>
                <a:latin typeface="Consolas" panose="020B0609020204030204" pitchFamily="49" charset="0"/>
              </a:rPr>
              <a:t>Integer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array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050">
                <a:solidFill>
                  <a:srgbClr val="BED6FF"/>
                </a:solidFill>
                <a:latin typeface="Consolas" panose="020B0609020204030204" pitchFamily="49" charset="0"/>
              </a:rPr>
              <a:t>size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()]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array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BED6FF"/>
                </a:solidFill>
                <a:latin typeface="Consolas" panose="020B0609020204030204" pitchFamily="49" charset="0"/>
              </a:rPr>
              <a:t>toArray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anotherArray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1050"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anotherArray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length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-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1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C48CFF"/>
                </a:solidFill>
                <a:latin typeface="Consolas" panose="020B0609020204030204" pitchFamily="49" charset="0"/>
              </a:rPr>
              <a:t>1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j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anotherArray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length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j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anotherArray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!=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anotherArray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!=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&amp;&amp;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anotherArray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F007F"/>
                </a:solidFill>
                <a:latin typeface="Consolas" panose="020B0609020204030204" pitchFamily="49" charset="0"/>
              </a:rPr>
              <a:t>&gt;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anotherArray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j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US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count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++;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1050">
                <a:latin typeface="Consolas" panose="020B0609020204030204" pitchFamily="49" charset="0"/>
              </a:rPr>
            </a:b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return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count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%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2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==</a:t>
            </a:r>
            <a:r>
              <a:rPr lang="en-IN" sz="105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105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105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105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IN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8B37A-B93A-4905-998F-C16D8893CDEF}"/>
              </a:ext>
            </a:extLst>
          </p:cNvPr>
          <p:cNvSpPr txBox="1"/>
          <p:nvPr/>
        </p:nvSpPr>
        <p:spPr>
          <a:xfrm>
            <a:off x="6436311" y="1038688"/>
            <a:ext cx="3773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“printPath” function recursively iterates from the goal node found to the initial node and prints all the solution nodes one by one in the order of their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/>
              <a:t>“isSolavble” function calculates the total number of inversions by setting up a counter. If the count is even, it’s a solvable puzzle else not solvable.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6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8002-4564-4935-908E-717B6E4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8" y="541538"/>
            <a:ext cx="5708342" cy="5921404"/>
          </a:xfrm>
        </p:spPr>
        <p:txBody>
          <a:bodyPr/>
          <a:lstStyle/>
          <a:p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public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void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A7EC21"/>
                </a:solidFill>
                <a:latin typeface="Consolas" panose="020B0609020204030204" pitchFamily="49" charset="0"/>
              </a:rPr>
              <a:t>solve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goal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Create a priority queue to store live nodes of search tree;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52E3F6"/>
                </a:solidFill>
                <a:latin typeface="Consolas" panose="020B0609020204030204" pitchFamily="49" charset="0"/>
              </a:rPr>
              <a:t>PriorityQueue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900">
                <a:solidFill>
                  <a:srgbClr val="BFA4A4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&gt;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pq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PriorityQueue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en-IN" sz="900">
                <a:solidFill>
                  <a:srgbClr val="BFA4A4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&gt;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48CFF"/>
                </a:solidFill>
                <a:latin typeface="Consolas" panose="020B0609020204030204" pitchFamily="49" charset="0"/>
              </a:rPr>
              <a:t>1000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a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b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-&gt;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a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cost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a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level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-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b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cost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b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level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en-IN" sz="900">
                <a:solidFill>
                  <a:srgbClr val="FFFFFF"/>
                </a:solidFill>
                <a:latin typeface="Consolas" panose="020B0609020204030204" pitchFamily="49" charset="0"/>
              </a:rPr>
              <a:t>//Lambda </a:t>
            </a:r>
            <a:r>
              <a:rPr lang="en-IN" sz="900" u="sng">
                <a:solidFill>
                  <a:srgbClr val="FFFFFF"/>
                </a:solidFill>
                <a:latin typeface="Consolas" panose="020B0609020204030204" pitchFamily="49" charset="0"/>
              </a:rPr>
              <a:t>expn</a:t>
            </a:r>
            <a:br>
              <a:rPr lang="en-IN" sz="900" u="sng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create a root node and calculate its cost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52E3F6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root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null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root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cost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A7EC21"/>
                </a:solidFill>
                <a:latin typeface="Consolas" panose="020B0609020204030204" pitchFamily="49" charset="0"/>
              </a:rPr>
              <a:t>calculateCost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initial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goal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Add root to list of live nodes;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pq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root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900"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Finds a live node with least cost, add its </a:t>
            </a:r>
            <a: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  <a:t>childrens to list of live nodes and</a:t>
            </a:r>
            <a:b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finally deletes it from the list.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while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!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pq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isEmpty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Find a live node with least estimated cost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The found node is deleted from the list of live nodes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52E3F6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pq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poll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br>
              <a:rPr lang="en-IN" sz="900"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if </a:t>
            </a:r>
            <a: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  <a:t>min is an answer node</a:t>
            </a:r>
            <a:b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cost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==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b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print the path from root to destination;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printPath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min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return;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br>
              <a:rPr lang="en-IN" sz="900">
                <a:latin typeface="Consolas" panose="020B0609020204030204" pitchFamily="49" charset="0"/>
              </a:rPr>
            </a:b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do for each child of </a:t>
            </a:r>
            <a: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  <a:t>min</a:t>
            </a:r>
            <a:br>
              <a:rPr lang="en-US" sz="900" u="sng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    </a:t>
            </a: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max 4 children for a node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for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int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900">
                <a:solidFill>
                  <a:srgbClr val="C48CFF"/>
                </a:solidFill>
                <a:latin typeface="Consolas" panose="020B0609020204030204" pitchFamily="49" charset="0"/>
              </a:rPr>
              <a:t>0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i 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&lt;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nn-NO" sz="900">
                <a:solidFill>
                  <a:srgbClr val="C48CFF"/>
                </a:solidFill>
                <a:latin typeface="Consolas" panose="020B0609020204030204" pitchFamily="49" charset="0"/>
              </a:rPr>
              <a:t>4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r>
              <a:rPr lang="nn-NO" sz="900">
                <a:solidFill>
                  <a:srgbClr val="CFBFAD"/>
                </a:solidFill>
                <a:latin typeface="Consolas" panose="020B0609020204030204" pitchFamily="49" charset="0"/>
              </a:rPr>
              <a:t> i</a:t>
            </a:r>
            <a:r>
              <a:rPr lang="nn-NO" sz="900">
                <a:solidFill>
                  <a:srgbClr val="FF007F"/>
                </a:solidFill>
                <a:latin typeface="Consolas" panose="020B0609020204030204" pitchFamily="49" charset="0"/>
              </a:rPr>
              <a:t>++</a:t>
            </a:r>
            <a:r>
              <a:rPr lang="nn-NO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nn-NO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if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>
                <a:solidFill>
                  <a:srgbClr val="A7EC21"/>
                </a:solidFill>
                <a:latin typeface="Consolas" panose="020B0609020204030204" pitchFamily="49" charset="0"/>
              </a:rPr>
              <a:t>isSafe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min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x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row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y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col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b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create a child node and calculate its cost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IN" sz="900">
                <a:solidFill>
                  <a:srgbClr val="52E3F6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child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new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Node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x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y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x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row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y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col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i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level 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+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IN" sz="900">
                <a:solidFill>
                  <a:srgbClr val="C48CFF"/>
                </a:solidFill>
                <a:latin typeface="Consolas" panose="020B0609020204030204" pitchFamily="49" charset="0"/>
              </a:rPr>
              <a:t>1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min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        child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cost 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=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A7EC21"/>
                </a:solidFill>
                <a:latin typeface="Consolas" panose="020B0609020204030204" pitchFamily="49" charset="0"/>
              </a:rPr>
              <a:t>calculateCost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child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matrix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79ABFF"/>
                </a:solidFill>
                <a:latin typeface="Consolas" panose="020B0609020204030204" pitchFamily="49" charset="0"/>
              </a:rPr>
              <a:t>goal</a:t>
            </a:r>
            <a:r>
              <a:rPr lang="en-US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US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b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</a:br>
            <a:r>
              <a:rPr lang="en-US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  <a:t>// Add child to list of live nodes</a:t>
            </a:r>
            <a:br>
              <a:rPr lang="en-US" sz="9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    pq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.</a:t>
            </a:r>
            <a:r>
              <a:rPr lang="en-IN" sz="90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child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  <a:t>;</a:t>
            </a:r>
            <a:br>
              <a:rPr lang="en-IN" sz="900">
                <a:solidFill>
                  <a:srgbClr val="FF007F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   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CFBFAD"/>
                </a:solidFill>
                <a:latin typeface="Consolas" panose="020B0609020204030204" pitchFamily="49" charset="0"/>
              </a:rPr>
              <a:t>        </a:t>
            </a: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  <a:t>}}</a:t>
            </a:r>
            <a:br>
              <a:rPr lang="en-IN" sz="900">
                <a:solidFill>
                  <a:srgbClr val="F9FAF4"/>
                </a:solidFill>
                <a:latin typeface="Consolas" panose="020B0609020204030204" pitchFamily="49" charset="0"/>
              </a:rPr>
            </a:br>
            <a:endParaRPr lang="en-IN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9140C-FC2F-4268-B007-7C74CA61AA9F}"/>
              </a:ext>
            </a:extLst>
          </p:cNvPr>
          <p:cNvSpPr txBox="1"/>
          <p:nvPr/>
        </p:nvSpPr>
        <p:spPr>
          <a:xfrm>
            <a:off x="6507332" y="1438184"/>
            <a:ext cx="4989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/>
              <a:t>This function sets up a priority queue. Then a live node with least cost is found and it’s children are added to the list of live nodes and gradually deleted from the list.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/>
              <a:t>This ultimately results in the goal node being found and then the “printPath” function is called to print the solution matrices step by step.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/>
              <a:t>It also checks if the co-ordinates of the child node created are valid or not by calling the “isSafe” function. </a:t>
            </a:r>
          </a:p>
        </p:txBody>
      </p:sp>
    </p:spTree>
    <p:extLst>
      <p:ext uri="{BB962C8B-B14F-4D97-AF65-F5344CB8AC3E}">
        <p14:creationId xmlns:p14="http://schemas.microsoft.com/office/powerpoint/2010/main" val="146149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B8F6-8E9A-4C83-A85D-BE8F523A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                         RESULT</a:t>
            </a:r>
            <a:endParaRPr lang="en-IN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B51C8-F3F4-4EF2-B556-7F55E879F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5" y="2515248"/>
            <a:ext cx="2716567" cy="4012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5CDE0-6488-4565-B5AC-C2528F46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4" y="2220462"/>
            <a:ext cx="2716566" cy="4388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727CD-38CE-4604-9CEE-F3E11FEDA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22" y="2326993"/>
            <a:ext cx="3002493" cy="438898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BD57ED6-178B-4C85-A3C7-6AA95CC4482B}"/>
              </a:ext>
            </a:extLst>
          </p:cNvPr>
          <p:cNvSpPr/>
          <p:nvPr/>
        </p:nvSpPr>
        <p:spPr>
          <a:xfrm>
            <a:off x="2927490" y="3953311"/>
            <a:ext cx="594804" cy="39949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D1EF8A-1DFA-477F-8189-20F7E71F9A12}"/>
              </a:ext>
            </a:extLst>
          </p:cNvPr>
          <p:cNvSpPr/>
          <p:nvPr/>
        </p:nvSpPr>
        <p:spPr>
          <a:xfrm>
            <a:off x="6236719" y="3953311"/>
            <a:ext cx="594804" cy="39949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C782-1B30-4AFB-A73C-C7BCBDE90BF9}"/>
              </a:ext>
            </a:extLst>
          </p:cNvPr>
          <p:cNvSpPr txBox="1"/>
          <p:nvPr/>
        </p:nvSpPr>
        <p:spPr>
          <a:xfrm>
            <a:off x="6076507" y="1034762"/>
            <a:ext cx="3002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(SOLVABLE)</a:t>
            </a:r>
            <a:endParaRPr lang="en-IN" sz="3200">
              <a:solidFill>
                <a:srgbClr val="FFFF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5B0827-9413-47C6-881C-3FF4E2171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62" y="4734549"/>
            <a:ext cx="2047473" cy="1467910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4F5E452B-F920-4073-9F0E-7AC6F4074639}"/>
              </a:ext>
            </a:extLst>
          </p:cNvPr>
          <p:cNvSpPr/>
          <p:nvPr/>
        </p:nvSpPr>
        <p:spPr>
          <a:xfrm rot="5400000">
            <a:off x="9873964" y="4055407"/>
            <a:ext cx="639192" cy="719091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B8FD-0506-4B8D-9D88-B62B076A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85" y="501753"/>
            <a:ext cx="8825658" cy="1188249"/>
          </a:xfrm>
        </p:spPr>
        <p:txBody>
          <a:bodyPr/>
          <a:lstStyle/>
          <a:p>
            <a:r>
              <a:rPr lang="en-US" sz="320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CONTENTS</a:t>
            </a:r>
            <a:b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4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16D61-5464-43BA-ACF2-F4BE95EF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301" y="1690002"/>
            <a:ext cx="8825658" cy="39487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OF THE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DESIGN TECHNIQUE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algorithm techniques to solve 8 puzzle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ENHANCEMENTS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IN" sz="14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6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AF9-7BBA-431D-8C96-F7B0DAD6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        RESULT( NOT-SOLVABLE)</a:t>
            </a:r>
            <a:endParaRPr lang="en-IN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49E8F-3813-4E42-9B9E-C0EE14F7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75" y="3052637"/>
            <a:ext cx="8424292" cy="2025391"/>
          </a:xfrm>
        </p:spPr>
      </p:pic>
    </p:spTree>
    <p:extLst>
      <p:ext uri="{BB962C8B-B14F-4D97-AF65-F5344CB8AC3E}">
        <p14:creationId xmlns:p14="http://schemas.microsoft.com/office/powerpoint/2010/main" val="220258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35E-CDC1-49A6-8ECF-7511CFCF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6" y="683581"/>
            <a:ext cx="8984212" cy="997051"/>
          </a:xfrm>
        </p:spPr>
        <p:txBody>
          <a:bodyPr/>
          <a:lstStyle/>
          <a:p>
            <a:r>
              <a:rPr lang="en-US" sz="3200"/>
              <a:t>DIFFERENT ALGORITHM TECHNIQUES TO SOLVE 8 PUZZLE PROBLEM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F8F8-CDC6-454A-9FC7-A8AD48DB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FIFO and LIFO Branch and Bound techniques maybe used but they consumes more time and space.</a:t>
            </a:r>
          </a:p>
          <a:p>
            <a:r>
              <a:rPr lang="en-US" sz="2000"/>
              <a:t>DFS and BFS brute force </a:t>
            </a:r>
          </a:p>
          <a:p>
            <a:r>
              <a:rPr lang="en-US" sz="2000"/>
              <a:t>A* search technique</a:t>
            </a:r>
          </a:p>
          <a:p>
            <a:r>
              <a:rPr lang="en-IN" sz="2000"/>
              <a:t>Heuristic (informed search) in AI</a:t>
            </a:r>
          </a:p>
        </p:txBody>
      </p:sp>
    </p:spTree>
    <p:extLst>
      <p:ext uri="{BB962C8B-B14F-4D97-AF65-F5344CB8AC3E}">
        <p14:creationId xmlns:p14="http://schemas.microsoft.com/office/powerpoint/2010/main" val="83948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ADBE-30EA-4401-B854-E4EAEB0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               APPLICATIONS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3679-4FE6-4E62-8104-EC55ED7A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51572"/>
            <a:ext cx="8825659" cy="286822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Cutting stock problem</a:t>
            </a:r>
          </a:p>
          <a:p>
            <a:r>
              <a:rPr lang="en-US" sz="2000">
                <a:solidFill>
                  <a:schemeClr val="tx1"/>
                </a:solidFill>
              </a:rPr>
              <a:t>Maximum satisfiability problem</a:t>
            </a:r>
          </a:p>
          <a:p>
            <a:r>
              <a:rPr lang="en-US" sz="2000">
                <a:solidFill>
                  <a:schemeClr val="tx1"/>
                </a:solidFill>
              </a:rPr>
              <a:t>Nearest Neighbor search(road map)</a:t>
            </a:r>
          </a:p>
          <a:p>
            <a:r>
              <a:rPr lang="en-US" sz="2000">
                <a:solidFill>
                  <a:schemeClr val="tx1"/>
                </a:solidFill>
              </a:rPr>
              <a:t>Flow-shop scheduling</a:t>
            </a:r>
          </a:p>
          <a:p>
            <a:r>
              <a:rPr lang="en-US" sz="2000">
                <a:solidFill>
                  <a:schemeClr val="tx1"/>
                </a:solidFill>
              </a:rPr>
              <a:t>Machine learning and AI</a:t>
            </a:r>
            <a:endParaRPr lang="en-I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0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6D4-3652-4049-A8D0-52558A80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72887"/>
          </a:xfrm>
        </p:spPr>
        <p:txBody>
          <a:bodyPr/>
          <a:lstStyle/>
          <a:p>
            <a:r>
              <a:rPr lang="en-US" sz="3200"/>
              <a:t>CONCLUSION AND FUTURE ENHANCEMENTS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D541-DF76-43C0-BEEB-AC7D28D2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487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This technique can be used to find the shortest sequence to find the base configuration.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Keeping this in mind we can always enhance the software to make it better by bringing out updates.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Visual appeal is a key to the user. We can use graphical interfaces to make visually attractive.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Likewise </a:t>
            </a:r>
            <a:r>
              <a:rPr lang="en-US">
                <a:latin typeface="+mj-lt"/>
              </a:rPr>
              <a:t>we</a:t>
            </a:r>
            <a:r>
              <a:rPr lang="en-US"/>
              <a:t> can bring many more modifications to make the code faster by using AI , etc…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Century Gothic" panose="020B0502020202020204" pitchFamily="34" charset="0"/>
              </a:rPr>
              <a:t>Creating such projects help the developers to learn new things and enhance their knowledge and broaden their perspective on how software systems work. We can only get better with experience.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0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F20-F907-48E2-872F-3C8983A9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                    REFERENCES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5F8F-2315-4C64-B754-8668C366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DAA textbooks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Google for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puzzle Problem using Branch And Bound – GeeksforGeeks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81E4-8E22-4F25-BB35-A6E089E1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                       ABSTRACT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7B2A-02DF-4099-B72B-0362179F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33816"/>
            <a:ext cx="8825659" cy="2831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I have designed a code to solve 8 puzzle problem using least cost branch and brand algorithm.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I’m going to take you through the project layout wherein you will see the construction , objective ,purpose of the project…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Here’s the complete outlook of the project..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8563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F62A-C852-4078-BC7D-6146E9EF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821" y="265590"/>
            <a:ext cx="3381534" cy="639932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INTRODUCTION</a:t>
            </a:r>
            <a:endParaRPr lang="en-IN" sz="320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0EDC-2775-4C12-8DA7-3EF612AF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905522"/>
            <a:ext cx="2793158" cy="5119357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1"/>
                </a:solidFill>
              </a:rPr>
              <a:t>The base layout is a  3 by 3 grid with 8 square blocks labeled from 1 to 8 and an empty square block at the end.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1"/>
                </a:solidFill>
              </a:rPr>
              <a:t>For a given jumbled sequence, the objective is to rearrange the blocks in such a way that it matches the base configuration given above.</a:t>
            </a:r>
            <a:endParaRPr lang="en-IN" sz="180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BE54FA-48FB-47F9-B199-35820357E90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69" y="1557337"/>
            <a:ext cx="44005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7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B7A11-11B3-44FD-BC41-31E3CA19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985421"/>
            <a:ext cx="3859212" cy="491822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bg1"/>
                </a:solidFill>
              </a:rPr>
              <a:t>We use the least cost branch and bound technique to solve this problem.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bg1"/>
                </a:solidFill>
              </a:rPr>
              <a:t>Here, we create partial solutions of the possible moves and select the  partial solution with the least amount of unordered blocks at  each level of branching until the base configuration is achieved.</a:t>
            </a: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01F8AB5-8F6A-473D-9E2B-FB28A858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6087"/>
            <a:ext cx="5851342" cy="36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2694-9DA3-4E77-9C3B-C3FCAB5B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C000"/>
                </a:solidFill>
              </a:rPr>
              <a:t>                           OBJECTIVE</a:t>
            </a:r>
            <a:endParaRPr lang="en-IN" sz="320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CC0F-784D-4E85-BEEF-C652D3C9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04838"/>
            <a:ext cx="8825659" cy="281496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objective of this project is that it gives the sequence of steps needed to find the base configuration when a given jumbled sequence is given as a problem.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maybe instances where there can be no solution to a given problem.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Cost Branch and Bound helps us achieve this by checking through the steps and finding a valid answer.</a:t>
            </a:r>
            <a:endParaRPr lang="en-IN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907C-EF7F-4DAB-B33C-F531E6EF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    ALGORITHM DESIGN TECHNIQUE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569-E0A6-4DC4-8809-31AF8197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273239"/>
                </a:solidFill>
                <a:effectLst/>
                <a:latin typeface="Century Gothic" panose="020B0502020202020204" pitchFamily="34" charset="0"/>
              </a:rPr>
              <a:t>The search for an answer node can often be speeded by using an “intelligent” ranking function, also called an approximate cost function to avoid searching in sub-trees that do not contain an answer node. It is similar to the backtracking technique but uses a BFS-like search.</a:t>
            </a:r>
          </a:p>
          <a:p>
            <a:r>
              <a:rPr lang="en-US">
                <a:latin typeface="Century Gothic" panose="020B0502020202020204" pitchFamily="34" charset="0"/>
              </a:rPr>
              <a:t>The least cost Brand and Bound algorithm helps us delete the unwanted partial solutions created and select the best optimized solution at each level of state space tree. </a:t>
            </a:r>
          </a:p>
          <a:p>
            <a:r>
              <a:rPr lang="en-US">
                <a:latin typeface="Century Gothic" panose="020B0502020202020204" pitchFamily="34" charset="0"/>
              </a:rPr>
              <a:t>We obtain the solution with the least number of steps and also obtain it quicker.</a:t>
            </a:r>
            <a:endParaRPr lang="en-IN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C63-E7D1-4A1D-BE01-B7FB1045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/>
              <a:t>                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B448-7168-48C3-8ED8-073CF844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2272683"/>
            <a:ext cx="11958221" cy="43678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There are basically three types of nodes involved in Branch and Bound </a:t>
            </a:r>
            <a:br>
              <a:rPr lang="en-US"/>
            </a:b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1. Live node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is a node that has been generated but whose children have not yet been generated. </a:t>
            </a:r>
            <a:br>
              <a:rPr lang="en-US"/>
            </a:b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2. E-node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is a live node whose children are currently being explored. In other words, an E-node is a node currently being expanded. </a:t>
            </a:r>
            <a:br>
              <a:rPr lang="en-US"/>
            </a:b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3. Dead node 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is a generated node that is not to be expanded or explored any further. All children of a dead node have already been expanded.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The ideal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 Cost function for 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an 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8-puzzle Algorithm : </a:t>
            </a:r>
            <a:br>
              <a:rPr lang="en-US"/>
            </a:b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We assume that moving one tile in any direction will have a 1 unit cost. Keeping that in mind, we define a cost function for the 8-puzzle algorithm as below:        </a:t>
            </a:r>
          </a:p>
          <a:p>
            <a:pPr marL="0" indent="0">
              <a:buNone/>
            </a:pPr>
            <a:r>
              <a:rPr lang="en-US" b="1" i="1">
                <a:solidFill>
                  <a:srgbClr val="273239"/>
                </a:solidFill>
                <a:latin typeface="urw-din"/>
              </a:rPr>
              <a:t>                               c(x)=f(x)+h(x) 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latin typeface="urw-din"/>
              </a:rPr>
              <a:t>         where f(x) is the length of the path from root to x(number of moves so far)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latin typeface="urw-din"/>
              </a:rPr>
              <a:t>                      h(x) is the number of tiles that are not in their goal position(number of misplaced tiles)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96BE-B53C-471D-B8FC-B74D28AA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" y="581026"/>
            <a:ext cx="3543299" cy="723900"/>
          </a:xfrm>
        </p:spPr>
        <p:txBody>
          <a:bodyPr>
            <a:normAutofit/>
          </a:bodyPr>
          <a:lstStyle/>
          <a:p>
            <a:r>
              <a:rPr lang="en-IN" sz="2000"/>
              <a:t>CHECKING FOR SOLVABILITY OF THE PUZZLE: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5F5A-BF5A-461A-AA53-7660E29A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751" y="1304926"/>
            <a:ext cx="4867274" cy="4829173"/>
          </a:xfrm>
        </p:spPr>
        <p:txBody>
          <a:bodyPr/>
          <a:lstStyle/>
          <a:p>
            <a:r>
              <a:rPr lang="en-IN" b="1" i="1" u="sng">
                <a:solidFill>
                  <a:srgbClr val="92D050"/>
                </a:solidFill>
              </a:rPr>
              <a:t>-&gt;Solvable input:</a:t>
            </a:r>
            <a:r>
              <a:rPr lang="en-IN" i="1">
                <a:solidFill>
                  <a:srgbClr val="92D050"/>
                </a:solidFill>
              </a:rPr>
              <a:t>                 </a:t>
            </a:r>
            <a:r>
              <a:rPr lang="en-IN" b="1" i="1" u="sng">
                <a:solidFill>
                  <a:srgbClr val="92D050"/>
                </a:solidFill>
              </a:rPr>
              <a:t> -&gt;Not Solvable: </a:t>
            </a:r>
            <a:endParaRPr lang="en-IN" b="1" i="1" u="sng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1 has no inversion           8 has 7 inversions</a:t>
            </a:r>
          </a:p>
          <a:p>
            <a:r>
              <a:rPr lang="en-IN">
                <a:solidFill>
                  <a:schemeClr val="bg1"/>
                </a:solidFill>
              </a:rPr>
              <a:t>     8 has 6 inversions           1 has no inversions</a:t>
            </a:r>
          </a:p>
          <a:p>
            <a:r>
              <a:rPr lang="en-IN">
                <a:solidFill>
                  <a:schemeClr val="bg1"/>
                </a:solidFill>
              </a:rPr>
              <a:t>     2 has no inversion          2 has no inversions</a:t>
            </a:r>
            <a:endParaRPr lang="en-IN" b="1" i="1" u="sng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 4 has 1 inversion             4 has 1 inversion</a:t>
            </a:r>
          </a:p>
          <a:p>
            <a:r>
              <a:rPr lang="en-IN">
                <a:solidFill>
                  <a:schemeClr val="bg1"/>
                </a:solidFill>
              </a:rPr>
              <a:t>     3 has no inversion          3 has no inversions</a:t>
            </a:r>
          </a:p>
          <a:p>
            <a:r>
              <a:rPr lang="en-IN">
                <a:solidFill>
                  <a:schemeClr val="bg1"/>
                </a:solidFill>
              </a:rPr>
              <a:t>     7 has 2 inversions           7 has 2 inversions</a:t>
            </a:r>
          </a:p>
          <a:p>
            <a:r>
              <a:rPr lang="en-IN">
                <a:solidFill>
                  <a:schemeClr val="bg1"/>
                </a:solidFill>
              </a:rPr>
              <a:t>     6 has 1 inversion            6 has 1 inversion</a:t>
            </a:r>
          </a:p>
          <a:p>
            <a:r>
              <a:rPr lang="en-IN">
                <a:solidFill>
                  <a:schemeClr val="bg1"/>
                </a:solidFill>
              </a:rPr>
              <a:t>     5 has no inversions        5 has no inversions</a:t>
            </a:r>
          </a:p>
          <a:p>
            <a:r>
              <a:rPr lang="en-IN">
                <a:solidFill>
                  <a:schemeClr val="bg1"/>
                </a:solidFill>
              </a:rPr>
              <a:t>     </a:t>
            </a:r>
            <a:r>
              <a:rPr lang="en-IN" sz="1200" b="1">
                <a:solidFill>
                  <a:srgbClr val="00B0F0"/>
                </a:solidFill>
              </a:rPr>
              <a:t>TOTAL INVERSIONS=10        TOTAL INVERSIONS=11</a:t>
            </a:r>
            <a:endParaRPr lang="en-IN" sz="1200" b="1">
              <a:solidFill>
                <a:srgbClr val="92D050"/>
              </a:solidFill>
            </a:endParaRPr>
          </a:p>
        </p:txBody>
      </p:sp>
      <p:pic>
        <p:nvPicPr>
          <p:cNvPr id="5" name="Picture 2" descr="8puzzle">
            <a:extLst>
              <a:ext uri="{FF2B5EF4-FFF2-40B4-BE49-F238E27FC236}">
                <a16:creationId xmlns:a16="http://schemas.microsoft.com/office/drawing/2014/main" id="{7FF53AD1-36DF-498B-B0F5-32D39B80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7" y="1785937"/>
            <a:ext cx="479640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1ABAD4-B7C6-4F75-ADE6-7AA9FB0173C5}"/>
              </a:ext>
            </a:extLst>
          </p:cNvPr>
          <p:cNvCxnSpPr>
            <a:cxnSpLocks/>
          </p:cNvCxnSpPr>
          <p:nvPr/>
        </p:nvCxnSpPr>
        <p:spPr>
          <a:xfrm>
            <a:off x="2781300" y="1304926"/>
            <a:ext cx="0" cy="399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F8B441-F01B-4C0B-ABF9-895CB96B2809}"/>
              </a:ext>
            </a:extLst>
          </p:cNvPr>
          <p:cNvSpPr txBox="1"/>
          <p:nvPr/>
        </p:nvSpPr>
        <p:spPr>
          <a:xfrm>
            <a:off x="6591301" y="4772025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273239"/>
                </a:solidFill>
                <a:effectLst/>
                <a:latin typeface="urw-din"/>
              </a:rPr>
              <a:t>A pair of tiles form an </a:t>
            </a:r>
            <a:r>
              <a:rPr lang="en-US" b="1" i="1" u="sng">
                <a:solidFill>
                  <a:srgbClr val="273239"/>
                </a:solidFill>
                <a:effectLst/>
                <a:latin typeface="urw-din"/>
              </a:rPr>
              <a:t>inversion</a:t>
            </a:r>
            <a:r>
              <a:rPr lang="en-US" b="1" i="1">
                <a:solidFill>
                  <a:srgbClr val="273239"/>
                </a:solidFill>
                <a:effectLst/>
                <a:latin typeface="urw-din"/>
              </a:rPr>
              <a:t> if the values on tiles are in reverse order of their appearance in goal state.</a:t>
            </a:r>
            <a:endParaRPr lang="en-IN" b="1" i="1"/>
          </a:p>
        </p:txBody>
      </p:sp>
    </p:spTree>
    <p:extLst>
      <p:ext uri="{BB962C8B-B14F-4D97-AF65-F5344CB8AC3E}">
        <p14:creationId xmlns:p14="http://schemas.microsoft.com/office/powerpoint/2010/main" val="294408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606</TotalTime>
  <Words>3137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Century Gothic</vt:lpstr>
      <vt:lpstr>Consolas</vt:lpstr>
      <vt:lpstr>Courier New</vt:lpstr>
      <vt:lpstr>Tahoma</vt:lpstr>
      <vt:lpstr>urw-din</vt:lpstr>
      <vt:lpstr>Wingdings</vt:lpstr>
      <vt:lpstr>Wingdings 3</vt:lpstr>
      <vt:lpstr>Ion Boardroom</vt:lpstr>
      <vt:lpstr>RNS INSTITUTE OF TECHNOLOGY DEPARTMENT OF INFORMATION SCIENCE AND ENGINEERING  DESIGN AND ANALYSIS OF ALGORITHMS LABORATORY(18CSL47)  TITLE: 8 PUZZLE PROBLEM USING LEAST COST BRANCH AND BOUND</vt:lpstr>
      <vt:lpstr>                        CONTENTS  </vt:lpstr>
      <vt:lpstr>                           ABSTRACT</vt:lpstr>
      <vt:lpstr>INTRODUCTION</vt:lpstr>
      <vt:lpstr>PowerPoint Presentation</vt:lpstr>
      <vt:lpstr>                           OBJECTIVE</vt:lpstr>
      <vt:lpstr>    ALGORITHM DESIGN TECHNIQUE</vt:lpstr>
      <vt:lpstr>                PROJECT ARCHITECTURE</vt:lpstr>
      <vt:lpstr>CHECKING FOR SOLVABILITY OF THE PUZZLE:</vt:lpstr>
      <vt:lpstr>COMPLETE ALGORITHM</vt:lpstr>
      <vt:lpstr>PowerPoint Presentation</vt:lpstr>
      <vt:lpstr>IMPLEMENTATION MODULES</vt:lpstr>
      <vt:lpstr>MAIN FUNCTION:  public static void main(String[] args) { int a=0,b=0; int[][] initial = new int[3][3]; int[][] goal    = { {1, 2, 3}, {4, 5, 6}, {7, 8, 0} }; System.out.println("Enter the puzzle to be solved (Numbers from 0 to 8, where 0 is the blank tile):\n"); Scanner s= new Scanner(System.in); for(int i=0;i&lt;3;i++) for(int j=0;j&lt;3;j++) initial[i][j]=s.nextInt();   // White tile coordinate for(int i=0;i&lt;3;i++) for(int j=0;j&lt;3;j++) { if(initial[i][j]==0) { a=i; b=j; } }  puzzle8 puzzle = new puzzle8(); if (puzzle.isSolvable(initial)) { puzzle.solve(initial, goal, a, b); }  else { System.out.println("The given initial is impossible to solve"); }}  </vt:lpstr>
      <vt:lpstr>public Node(int[][] matrix, int x, int y, int newX, int newY, int level, Node parent) { // set pointer for path to root this.parent = parent;  // copy data from parent node to current node this.matrix = new int[matrix.length][]; for (int i = 0; i &lt; matrix.length; i++) { this.matrix[i] = matrix[i].clone(); }  // Swap value // move tile by 1 position this.matrix[x][y]       = this.matrix[x][y] + this.matrix[newX][newY]; this.matrix[newX][newY] = this.matrix[x][y] - this.matrix[newX][newY]; this.matrix[x][y]       = this.matrix[x][y] - this.matrix[newX][newY];  // set number of misplaced tiles this.cost = Integer.MAX_VALUE; // set number of moves so far this.level = level;  // update new blank tile coordinates this.x = newX; this.y = newY; }</vt:lpstr>
      <vt:lpstr>public int calculateCost(int[][] initial, int[][] goal) { int count = 0; int n = initial.length; for (int i = 0; i &lt; n; i++) { for (int j = 0; j &lt; n; j++) { if (initial[i][j] != 0 &amp;&amp; initial[i][j] != goal[i][j]) { count++; } } } return count; } public boolean isSafe(int x, int y) { return (x &gt;= 0 &amp;&amp; x &lt; dimension &amp;&amp; y &gt;= 0 &amp;&amp; y &lt; dimension); }</vt:lpstr>
      <vt:lpstr>public void printMatrix(int[][] matrix) { String result=""; String[] printThis= {"","","","","","","","",""}; int B[]= new int[9]; int temo=0,t; for(int i=0;i&lt;matrix.length;i++) for(int j=0;j&lt;matrix.length;j++) { t=matrix[i][j]; B[temo]=t; temo++; }  for(int x=0;x&lt;B.length;x++) { String insertString="|   "; if(B[x]==0) insertString += "     "; else insertString += B[x] +"    "; printThis[x]=insertString;  } result += " __________________________\n"+"|        |        |        |\n"+printThis[0]+printThis[1]+printThis[2]+"|\n"+"|________|________|________|\n" +"|        |        |        |\n"+printThis[3]+printThis[4]+printThis[5]+"|\n"+"|________|________|________|\n"+"|        |        |        |\n"+ printThis[6]+printThis[7]+printThis[8]+"|\n"+"|________|________|________|\n\n"; System.out.println(result);  }</vt:lpstr>
      <vt:lpstr>public void printPath(Node root)  { if (root == null) { return; } printPath(root.parent); printMatrix(root.matrix); System.out.println(); }  //To find if the initial matrix is solvable public boolean isSolvable(int[][] matrix)  { int count = 0; List&lt;Integer&gt; array = new ArrayList&lt;Integer&gt;();  for (int i = 0; i &lt; matrix.length; i++) { for (int j = 0; j &lt; matrix.length; j++) { array.add(matrix[i][j]); } }  Integer[] anotherArray = new Integer[array.size()]; array.toArray(anotherArray);  for (int i = 0; i &lt; anotherArray.length - 1; i++) { for (int j = i + 1; j &lt; anotherArray.length; j++) { if (anotherArray[i] != 0 &amp;&amp; anotherArray[j] != 0 &amp;&amp; anotherArray[i] &gt; anotherArray[j]) { count++; } } }  return count % 2 == 0; }</vt:lpstr>
      <vt:lpstr>public void solve(int[][] initial, int[][] goal, int x, int y) { // Create a priority queue to store live nodes of search tree; PriorityQueue&lt;Node&gt; pq = new PriorityQueue&lt;Node&gt;(1000, (a, b) -&gt; (a.cost + a.level) - (b.cost + b.level));//Lambda expn // create a root node and calculate its cost Node root = new Node(initial, x, y, x, y, 0, null); root.cost = calculateCost(initial, goal); // Add root to list of live nodes; pq.add(root);  // Finds a live node with least cost, add its childrens to list of live nodes and     // finally deletes it from the list. while (!pq.isEmpty()) { // Find a live node with least estimated cost // The found node is deleted from the list of live nodes Node min = pq.poll();  // if min is an answer node if (min.cost == 0)  { // print the path from root to destination; printPath(min); return; }  // do for each child of min         // max 4 children for a node for (int i = 0; i &lt; 4; i++) {             if (isSafe(min.x + row[i], min.y + col[i]))             {             // create a child node and calculate its cost             Node child = new Node(min.matrix, min.x, min.y, min.x + row[i], min.y + col[i], min.level + 1, min);             child.cost = calculateCost(child.matrix, goal);                          // Add child to list of live nodes             pq.add(child);             }         } }} </vt:lpstr>
      <vt:lpstr>                             RESULT</vt:lpstr>
      <vt:lpstr>            RESULT( NOT-SOLVABLE)</vt:lpstr>
      <vt:lpstr>DIFFERENT ALGORITHM TECHNIQUES TO SOLVE 8 PUZZLE PROBLEM</vt:lpstr>
      <vt:lpstr>                   APPLICATIONS</vt:lpstr>
      <vt:lpstr>CONCLUSION AND FUTURE ENHANCEMENTS</vt:lpstr>
      <vt:lpstr>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RNS INSTITUTE OF TECHNOLOGY DEPARTMENT OF INFORMATION SCIENCE AND ENGINEERING  DESIGN AND ANALYSIS OF ALGORITHMS LABORATORY(18CSL47)  TITLE: 8 PUZZLE PROBLEM USING LEAST COST BRANCH AND BOUND</dc:title>
  <dc:creator>BALAKRISHNA KAMATH</dc:creator>
  <cp:lastModifiedBy>BALAKRISHNA KAMATH</cp:lastModifiedBy>
  <cp:revision>10</cp:revision>
  <dcterms:created xsi:type="dcterms:W3CDTF">2021-08-07T05:00:30Z</dcterms:created>
  <dcterms:modified xsi:type="dcterms:W3CDTF">2021-08-13T09:05:42Z</dcterms:modified>
</cp:coreProperties>
</file>