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hinash Borah" initials="" lastIdx="32" clrIdx="0"/>
  <p:cmAuthor id="1" name="Andis Sofianos" initials="" lastIdx="19" clrIdx="1"/>
  <p:cmAuthor id="2" name="Reem Qamar" initials="" lastIdx="1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A32CFA-F70F-4667-9B80-20B892BD3D3E}">
  <a:tblStyle styleId="{4CA32CFA-F70F-4667-9B80-20B892BD3D3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3A3875D-9C0A-4C03-AA2F-D369185765A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66177758d_3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66177758d_3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28039c35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28039c3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d2447830c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d2447830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675a7018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675a7018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28039c35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28039c3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28039c3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28039c3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675a70187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675a70187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66177758d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66177758d_3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66177758d_3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66177758d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66177758d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66177758d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266177758d_3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266177758d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66177758d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266177758d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8e172fae9_5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8e172fae9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66177758d_3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66177758d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66177758d_3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66177758d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66177758d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66177758d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d2447830c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d2447830c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Partisan Politics, Polarization and Information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body" idx="1"/>
          </p:nvPr>
        </p:nvSpPr>
        <p:spPr>
          <a:xfrm>
            <a:off x="203500" y="708800"/>
            <a:ext cx="8520600" cy="3873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GB" sz="1200" dirty="0">
                <a:solidFill>
                  <a:schemeClr val="dk1"/>
                </a:solidFill>
                <a:latin typeface="Georgia"/>
                <a:ea typeface="Georgia"/>
                <a:cs typeface="Georgia"/>
                <a:sym typeface="Georgia"/>
              </a:rPr>
              <a:t>This is a real-time study, and participants are responding sequentially. When assessing the accuracy of the </a:t>
            </a:r>
            <a:r>
              <a:rPr lang="en-GB" sz="1050" dirty="0">
                <a:solidFill>
                  <a:schemeClr val="dk1"/>
                </a:solidFill>
                <a:latin typeface="Roboto"/>
                <a:ea typeface="Roboto"/>
                <a:cs typeface="Roboto"/>
                <a:sym typeface="Roboto"/>
              </a:rPr>
              <a:t>post</a:t>
            </a:r>
            <a:r>
              <a:rPr lang="en-GB" sz="1200" dirty="0">
                <a:solidFill>
                  <a:schemeClr val="dk1"/>
                </a:solidFill>
                <a:latin typeface="Georgia"/>
                <a:ea typeface="Georgia"/>
                <a:cs typeface="Georgia"/>
                <a:sym typeface="Georgia"/>
              </a:rPr>
              <a:t>, you will be able to see the responses of other participants, if any, who have already submitted their responses. Likewise, participants assessing the </a:t>
            </a:r>
            <a:r>
              <a:rPr lang="en-GB" sz="1050" dirty="0">
                <a:solidFill>
                  <a:schemeClr val="dk1"/>
                </a:solidFill>
                <a:latin typeface="Roboto"/>
                <a:ea typeface="Roboto"/>
                <a:cs typeface="Roboto"/>
                <a:sym typeface="Roboto"/>
              </a:rPr>
              <a:t>post</a:t>
            </a:r>
            <a:r>
              <a:rPr lang="en-GB" sz="1200" dirty="0">
                <a:solidFill>
                  <a:schemeClr val="dk1"/>
                </a:solidFill>
                <a:latin typeface="Georgia"/>
                <a:ea typeface="Georgia"/>
                <a:cs typeface="Georgia"/>
                <a:sym typeface="Georgia"/>
              </a:rPr>
              <a:t> after you will be able to see the responses of all before them, including yours. </a:t>
            </a:r>
            <a:endParaRPr sz="1000" dirty="0">
              <a:solidFill>
                <a:srgbClr val="202122"/>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0" algn="l" rtl="0">
              <a:lnSpc>
                <a:spcPct val="100000"/>
              </a:lnSpc>
              <a:spcBef>
                <a:spcPts val="0"/>
              </a:spcBef>
              <a:spcAft>
                <a:spcPts val="0"/>
              </a:spcAft>
              <a:buNone/>
            </a:pPr>
            <a:r>
              <a:rPr lang="en-GB" sz="1200" dirty="0">
                <a:solidFill>
                  <a:schemeClr val="dk1"/>
                </a:solidFill>
                <a:latin typeface="Georgia"/>
                <a:ea typeface="Georgia"/>
                <a:cs typeface="Georgia"/>
                <a:sym typeface="Georgia"/>
              </a:rPr>
              <a:t>Additionally, to signal participants’ political opinions and affiliation, everyone’s approval rating of Narendra Modi that they reported in the questionnaire will be displayed. How much they approve or disapprove of PM Modi is shown by thumbs up and thumbs down icons, as explained in the table below</a:t>
            </a:r>
            <a:endParaRPr sz="1200" dirty="0">
              <a:solidFill>
                <a:schemeClr val="dk1"/>
              </a:solidFill>
              <a:latin typeface="Georgia"/>
              <a:ea typeface="Georgia"/>
              <a:cs typeface="Georgia"/>
              <a:sym typeface="Georgia"/>
            </a:endParaRPr>
          </a:p>
          <a:p>
            <a:pPr marL="457200" lvl="0" indent="0" algn="l" rtl="0">
              <a:lnSpc>
                <a:spcPct val="100000"/>
              </a:lnSpc>
              <a:spcBef>
                <a:spcPts val="1200"/>
              </a:spcBef>
              <a:spcAft>
                <a:spcPts val="0"/>
              </a:spcAft>
              <a:buNone/>
            </a:pPr>
            <a:endParaRPr sz="1200" dirty="0">
              <a:solidFill>
                <a:schemeClr val="dk1"/>
              </a:solidFill>
              <a:latin typeface="Georgia"/>
              <a:ea typeface="Georgia"/>
              <a:cs typeface="Georgia"/>
              <a:sym typeface="Georgia"/>
            </a:endParaRPr>
          </a:p>
          <a:p>
            <a:pPr marL="457200" lvl="0" indent="0" algn="l" rtl="0">
              <a:lnSpc>
                <a:spcPct val="100000"/>
              </a:lnSpc>
              <a:spcBef>
                <a:spcPts val="1200"/>
              </a:spcBef>
              <a:spcAft>
                <a:spcPts val="0"/>
              </a:spcAft>
              <a:buNone/>
            </a:pPr>
            <a:endParaRPr sz="1200" dirty="0">
              <a:solidFill>
                <a:schemeClr val="dk1"/>
              </a:solidFill>
              <a:latin typeface="Georgia"/>
              <a:ea typeface="Georgia"/>
              <a:cs typeface="Georgia"/>
              <a:sym typeface="Georgia"/>
            </a:endParaRPr>
          </a:p>
          <a:p>
            <a:pPr marL="457200" lvl="0" indent="0" algn="l" rtl="0">
              <a:lnSpc>
                <a:spcPct val="100000"/>
              </a:lnSpc>
              <a:spcBef>
                <a:spcPts val="120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0" lvl="0" indent="0" algn="l" rtl="0">
              <a:spcBef>
                <a:spcPts val="1200"/>
              </a:spcBef>
              <a:spcAft>
                <a:spcPts val="1200"/>
              </a:spcAft>
              <a:buNone/>
            </a:pPr>
            <a:endParaRPr dirty="0"/>
          </a:p>
        </p:txBody>
      </p:sp>
      <p:graphicFrame>
        <p:nvGraphicFramePr>
          <p:cNvPr id="118" name="Google Shape;118;p22"/>
          <p:cNvGraphicFramePr/>
          <p:nvPr/>
        </p:nvGraphicFramePr>
        <p:xfrm>
          <a:off x="1347625" y="2450975"/>
          <a:ext cx="3598350" cy="1981050"/>
        </p:xfrm>
        <a:graphic>
          <a:graphicData uri="http://schemas.openxmlformats.org/drawingml/2006/table">
            <a:tbl>
              <a:tblPr>
                <a:noFill/>
                <a:tableStyleId>{A3A3875D-9C0A-4C03-AA2F-D369185765A8}</a:tableStyleId>
              </a:tblPr>
              <a:tblGrid>
                <a:gridCol w="1643950">
                  <a:extLst>
                    <a:ext uri="{9D8B030D-6E8A-4147-A177-3AD203B41FA5}">
                      <a16:colId xmlns:a16="http://schemas.microsoft.com/office/drawing/2014/main" val="20000"/>
                    </a:ext>
                  </a:extLst>
                </a:gridCol>
                <a:gridCol w="1954400">
                  <a:extLst>
                    <a:ext uri="{9D8B030D-6E8A-4147-A177-3AD203B41FA5}">
                      <a16:colId xmlns:a16="http://schemas.microsoft.com/office/drawing/2014/main" val="20001"/>
                    </a:ext>
                  </a:extLst>
                </a:gridCol>
              </a:tblGrid>
              <a:tr h="374450">
                <a:tc>
                  <a:txBody>
                    <a:bodyPr/>
                    <a:lstStyle/>
                    <a:p>
                      <a:pPr marL="0" lvl="0" indent="0" algn="l" rtl="0">
                        <a:spcBef>
                          <a:spcPts val="0"/>
                        </a:spcBef>
                        <a:spcAft>
                          <a:spcPts val="0"/>
                        </a:spcAft>
                        <a:buNone/>
                      </a:pPr>
                      <a:r>
                        <a:rPr lang="en-GB"/>
                        <a:t>Icon</a:t>
                      </a:r>
                      <a:endParaRPr/>
                    </a:p>
                  </a:txBody>
                  <a:tcPr marL="91425" marR="91425" marT="91425" marB="91425"/>
                </a:tc>
                <a:tc>
                  <a:txBody>
                    <a:bodyPr/>
                    <a:lstStyle/>
                    <a:p>
                      <a:pPr marL="0" lvl="0" indent="0" algn="l" rtl="0">
                        <a:spcBef>
                          <a:spcPts val="0"/>
                        </a:spcBef>
                        <a:spcAft>
                          <a:spcPts val="0"/>
                        </a:spcAft>
                        <a:buNone/>
                      </a:pPr>
                      <a:r>
                        <a:rPr lang="en-GB"/>
                        <a:t>Affiliation</a:t>
                      </a:r>
                      <a:endParaRPr/>
                    </a:p>
                  </a:txBody>
                  <a:tcPr marL="91425" marR="91425" marT="91425" marB="91425"/>
                </a:tc>
                <a:extLst>
                  <a:ext uri="{0D108BD9-81ED-4DB2-BD59-A6C34878D82A}">
                    <a16:rowId xmlns:a16="http://schemas.microsoft.com/office/drawing/2014/main" val="10000"/>
                  </a:ext>
                </a:extLst>
              </a:tr>
              <a:tr h="374450">
                <a:tc>
                  <a:txBody>
                    <a:bodyPr/>
                    <a:lstStyle/>
                    <a:p>
                      <a:pPr marL="0" lvl="0" indent="0" algn="l" rtl="0">
                        <a:spcBef>
                          <a:spcPts val="0"/>
                        </a:spcBef>
                        <a:spcAft>
                          <a:spcPts val="0"/>
                        </a:spcAft>
                        <a:buNone/>
                      </a:pPr>
                      <a:r>
                        <a:rPr lang="en-GB"/>
                        <a:t>[PM Photo] </a:t>
                      </a:r>
                      <a:r>
                        <a:rPr lang="en-GB">
                          <a:solidFill>
                            <a:schemeClr val="dk1"/>
                          </a:solidFill>
                        </a:rPr>
                        <a:t>👍👍</a:t>
                      </a:r>
                      <a:endParaRPr/>
                    </a:p>
                  </a:txBody>
                  <a:tcPr marL="91425" marR="91425" marT="91425" marB="91425"/>
                </a:tc>
                <a:tc>
                  <a:txBody>
                    <a:bodyPr/>
                    <a:lstStyle/>
                    <a:p>
                      <a:pPr marL="0" lvl="0" indent="0" algn="l" rtl="0">
                        <a:spcBef>
                          <a:spcPts val="0"/>
                        </a:spcBef>
                        <a:spcAft>
                          <a:spcPts val="0"/>
                        </a:spcAft>
                        <a:buNone/>
                      </a:pPr>
                      <a:r>
                        <a:rPr lang="en-GB"/>
                        <a:t>Strongly Approve 100</a:t>
                      </a:r>
                      <a:endParaRPr/>
                    </a:p>
                  </a:txBody>
                  <a:tcPr marL="91425" marR="91425" marT="91425" marB="91425"/>
                </a:tc>
                <a:extLst>
                  <a:ext uri="{0D108BD9-81ED-4DB2-BD59-A6C34878D82A}">
                    <a16:rowId xmlns:a16="http://schemas.microsoft.com/office/drawing/2014/main" val="10001"/>
                  </a:ext>
                </a:extLst>
              </a:tr>
              <a:tr h="374450">
                <a:tc>
                  <a:txBody>
                    <a:bodyPr/>
                    <a:lstStyle/>
                    <a:p>
                      <a:pPr marL="0" lvl="0" indent="0" algn="l" rtl="0">
                        <a:spcBef>
                          <a:spcPts val="0"/>
                        </a:spcBef>
                        <a:spcAft>
                          <a:spcPts val="0"/>
                        </a:spcAft>
                        <a:buNone/>
                      </a:pPr>
                      <a:r>
                        <a:rPr lang="en-GB">
                          <a:solidFill>
                            <a:schemeClr val="dk1"/>
                          </a:solidFill>
                        </a:rPr>
                        <a:t>[PM Photo]</a:t>
                      </a:r>
                      <a:r>
                        <a:rPr lang="en-GB"/>
                        <a:t> </a:t>
                      </a:r>
                      <a:r>
                        <a:rPr lang="en-GB">
                          <a:solidFill>
                            <a:schemeClr val="dk1"/>
                          </a:solidFill>
                        </a:rPr>
                        <a:t>👍</a:t>
                      </a:r>
                      <a:endParaRPr/>
                    </a:p>
                  </a:txBody>
                  <a:tcPr marL="91425" marR="91425" marT="91425" marB="91425"/>
                </a:tc>
                <a:tc>
                  <a:txBody>
                    <a:bodyPr/>
                    <a:lstStyle/>
                    <a:p>
                      <a:pPr marL="0" lvl="0" indent="0" algn="l" rtl="0">
                        <a:spcBef>
                          <a:spcPts val="0"/>
                        </a:spcBef>
                        <a:spcAft>
                          <a:spcPts val="0"/>
                        </a:spcAft>
                        <a:buNone/>
                      </a:pPr>
                      <a:r>
                        <a:rPr lang="en-GB"/>
                        <a:t>Approve 75</a:t>
                      </a:r>
                      <a:endParaRPr/>
                    </a:p>
                  </a:txBody>
                  <a:tcPr marL="91425" marR="91425" marT="91425" marB="91425"/>
                </a:tc>
                <a:extLst>
                  <a:ext uri="{0D108BD9-81ED-4DB2-BD59-A6C34878D82A}">
                    <a16:rowId xmlns:a16="http://schemas.microsoft.com/office/drawing/2014/main" val="10002"/>
                  </a:ext>
                </a:extLst>
              </a:tr>
              <a:tr h="374450">
                <a:tc>
                  <a:txBody>
                    <a:bodyPr/>
                    <a:lstStyle/>
                    <a:p>
                      <a:pPr marL="0" lvl="0" indent="0" algn="l" rtl="0">
                        <a:spcBef>
                          <a:spcPts val="0"/>
                        </a:spcBef>
                        <a:spcAft>
                          <a:spcPts val="0"/>
                        </a:spcAft>
                        <a:buNone/>
                      </a:pPr>
                      <a:r>
                        <a:rPr lang="en-GB">
                          <a:solidFill>
                            <a:schemeClr val="dk1"/>
                          </a:solidFill>
                        </a:rPr>
                        <a:t>[PM Photo]</a:t>
                      </a:r>
                      <a:r>
                        <a:rPr lang="en-GB"/>
                        <a:t> 👎</a:t>
                      </a:r>
                      <a:endParaRPr/>
                    </a:p>
                  </a:txBody>
                  <a:tcPr marL="91425" marR="91425" marT="91425" marB="91425"/>
                </a:tc>
                <a:tc>
                  <a:txBody>
                    <a:bodyPr/>
                    <a:lstStyle/>
                    <a:p>
                      <a:pPr marL="0" lvl="0" indent="0" algn="l" rtl="0">
                        <a:spcBef>
                          <a:spcPts val="0"/>
                        </a:spcBef>
                        <a:spcAft>
                          <a:spcPts val="0"/>
                        </a:spcAft>
                        <a:buNone/>
                      </a:pPr>
                      <a:r>
                        <a:rPr lang="en-GB"/>
                        <a:t>Disapprove 25</a:t>
                      </a:r>
                      <a:endParaRPr/>
                    </a:p>
                  </a:txBody>
                  <a:tcPr marL="91425" marR="91425" marT="91425" marB="91425"/>
                </a:tc>
                <a:extLst>
                  <a:ext uri="{0D108BD9-81ED-4DB2-BD59-A6C34878D82A}">
                    <a16:rowId xmlns:a16="http://schemas.microsoft.com/office/drawing/2014/main" val="10003"/>
                  </a:ext>
                </a:extLst>
              </a:tr>
              <a:tr h="374450">
                <a:tc>
                  <a:txBody>
                    <a:bodyPr/>
                    <a:lstStyle/>
                    <a:p>
                      <a:pPr marL="0" lvl="0" indent="0" algn="l" rtl="0">
                        <a:spcBef>
                          <a:spcPts val="0"/>
                        </a:spcBef>
                        <a:spcAft>
                          <a:spcPts val="0"/>
                        </a:spcAft>
                        <a:buNone/>
                      </a:pPr>
                      <a:r>
                        <a:rPr lang="en-GB">
                          <a:solidFill>
                            <a:schemeClr val="dk1"/>
                          </a:solidFill>
                        </a:rPr>
                        <a:t>[PM Photo]</a:t>
                      </a:r>
                      <a:r>
                        <a:rPr lang="en-GB"/>
                        <a:t> 👎👎</a:t>
                      </a:r>
                      <a:endParaRPr/>
                    </a:p>
                  </a:txBody>
                  <a:tcPr marL="91425" marR="91425" marT="91425" marB="91425"/>
                </a:tc>
                <a:tc>
                  <a:txBody>
                    <a:bodyPr/>
                    <a:lstStyle/>
                    <a:p>
                      <a:pPr marL="0" lvl="0" indent="0" algn="l" rtl="0">
                        <a:spcBef>
                          <a:spcPts val="0"/>
                        </a:spcBef>
                        <a:spcAft>
                          <a:spcPts val="0"/>
                        </a:spcAft>
                        <a:buNone/>
                      </a:pPr>
                      <a:r>
                        <a:rPr lang="en-GB"/>
                        <a:t>Strongly Disapprove 0</a:t>
                      </a:r>
                      <a:endParaRPr/>
                    </a:p>
                  </a:txBody>
                  <a:tcPr marL="91425" marR="91425" marT="91425" marB="91425"/>
                </a:tc>
                <a:extLst>
                  <a:ext uri="{0D108BD9-81ED-4DB2-BD59-A6C34878D82A}">
                    <a16:rowId xmlns:a16="http://schemas.microsoft.com/office/drawing/2014/main" val="10004"/>
                  </a:ext>
                </a:extLst>
              </a:tr>
            </a:tbl>
          </a:graphicData>
        </a:graphic>
      </p:graphicFrame>
      <p:sp>
        <p:nvSpPr>
          <p:cNvPr id="119" name="Google Shape;119;p22"/>
          <p:cNvSpPr txBox="1"/>
          <p:nvPr/>
        </p:nvSpPr>
        <p:spPr>
          <a:xfrm>
            <a:off x="311700" y="4264850"/>
            <a:ext cx="852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0" algn="l" rtl="0">
              <a:spcBef>
                <a:spcPts val="1200"/>
              </a:spcBef>
              <a:spcAft>
                <a:spcPts val="0"/>
              </a:spcAft>
              <a:buClr>
                <a:schemeClr val="dk1"/>
              </a:buClr>
              <a:buSzPts val="1100"/>
              <a:buFont typeface="Arial"/>
              <a:buNone/>
            </a:pPr>
            <a:r>
              <a:rPr lang="en-GB" sz="1200" dirty="0">
                <a:solidFill>
                  <a:schemeClr val="dk1"/>
                </a:solidFill>
                <a:latin typeface="Georgia"/>
                <a:ea typeface="Georgia"/>
                <a:cs typeface="Georgia"/>
                <a:sym typeface="Georgia"/>
              </a:rPr>
              <a:t>Please be assured that everyone’s responses will remain completely anonymous. No one will be able to connect your responses to you personally.</a:t>
            </a:r>
            <a:endParaRPr sz="1200" dirty="0">
              <a:solidFill>
                <a:schemeClr val="dk1"/>
              </a:solidFill>
              <a:latin typeface="Georgia"/>
              <a:ea typeface="Georgia"/>
              <a:cs typeface="Georgia"/>
              <a:sym typeface="Georgia"/>
            </a:endParaRPr>
          </a:p>
          <a:p>
            <a:pPr marL="0" lvl="0" indent="0" algn="l" rtl="0">
              <a:spcBef>
                <a:spcPts val="1200"/>
              </a:spcBef>
              <a:spcAft>
                <a:spcPts val="0"/>
              </a:spcAft>
              <a:buNone/>
            </a:pPr>
            <a:endParaRPr dirty="0"/>
          </a:p>
        </p:txBody>
      </p:sp>
      <p:pic>
        <p:nvPicPr>
          <p:cNvPr id="120" name="Google Shape;120;p22"/>
          <p:cNvPicPr preferRelativeResize="0"/>
          <p:nvPr/>
        </p:nvPicPr>
        <p:blipFill>
          <a:blip r:embed="rId3">
            <a:alphaModFix/>
          </a:blip>
          <a:stretch>
            <a:fillRect/>
          </a:stretch>
        </p:blipFill>
        <p:spPr>
          <a:xfrm>
            <a:off x="7247824" y="2497212"/>
            <a:ext cx="920775" cy="920775"/>
          </a:xfrm>
          <a:prstGeom prst="rect">
            <a:avLst/>
          </a:prstGeom>
          <a:noFill/>
          <a:ln>
            <a:noFill/>
          </a:ln>
        </p:spPr>
      </p:pic>
      <p:sp>
        <p:nvSpPr>
          <p:cNvPr id="121" name="Google Shape;121;p22"/>
          <p:cNvSpPr txBox="1"/>
          <p:nvPr/>
        </p:nvSpPr>
        <p:spPr>
          <a:xfrm>
            <a:off x="6928750" y="3443100"/>
            <a:ext cx="2031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Use this image in the legend and table</a:t>
            </a:r>
            <a:endParaRPr/>
          </a:p>
        </p:txBody>
      </p:sp>
      <p:sp>
        <p:nvSpPr>
          <p:cNvPr id="122" name="Google Shape;122;p22"/>
          <p:cNvSpPr txBox="1"/>
          <p:nvPr/>
        </p:nvSpPr>
        <p:spPr>
          <a:xfrm>
            <a:off x="6736350" y="129775"/>
            <a:ext cx="1943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solidFill>
                  <a:srgbClr val="9900FF"/>
                </a:solidFill>
              </a:rPr>
              <a:t>Kickout after 5 minutes</a:t>
            </a:r>
            <a:endParaRPr sz="900">
              <a:solidFill>
                <a:srgbClr val="9900FF"/>
              </a:solidFill>
            </a:endParaRPr>
          </a:p>
        </p:txBody>
      </p:sp>
      <p:sp>
        <p:nvSpPr>
          <p:cNvPr id="123" name="Google Shape;123;p22"/>
          <p:cNvSpPr txBox="1"/>
          <p:nvPr/>
        </p:nvSpPr>
        <p:spPr>
          <a:xfrm>
            <a:off x="203500" y="217525"/>
            <a:ext cx="244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4" name="Google Shape;124;p22"/>
          <p:cNvSpPr txBox="1"/>
          <p:nvPr/>
        </p:nvSpPr>
        <p:spPr>
          <a:xfrm>
            <a:off x="203500" y="381775"/>
            <a:ext cx="477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900FF"/>
                </a:solidFill>
              </a:rPr>
              <a:t>/newsResponseInfo  then send to /newsResponse </a:t>
            </a:r>
            <a:endParaRPr>
              <a:solidFill>
                <a:srgbClr val="9900FF"/>
              </a:solidFill>
            </a:endParaRPr>
          </a:p>
        </p:txBody>
      </p:sp>
      <p:sp>
        <p:nvSpPr>
          <p:cNvPr id="125" name="Google Shape;125;p22"/>
          <p:cNvSpPr txBox="1"/>
          <p:nvPr/>
        </p:nvSpPr>
        <p:spPr>
          <a:xfrm>
            <a:off x="139350" y="91225"/>
            <a:ext cx="22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E9E9E"/>
                </a:solidFill>
              </a:rPr>
              <a:t>(Only for T1 and T2)</a:t>
            </a:r>
            <a:endParaRPr>
              <a:solidFill>
                <a:srgbClr val="9E9E9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body" idx="1"/>
          </p:nvPr>
        </p:nvSpPr>
        <p:spPr>
          <a:xfrm>
            <a:off x="203500" y="708800"/>
            <a:ext cx="8520600" cy="3873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GB" sz="1200" dirty="0">
                <a:solidFill>
                  <a:schemeClr val="dk1"/>
                </a:solidFill>
                <a:latin typeface="Georgia"/>
                <a:ea typeface="Georgia"/>
                <a:cs typeface="Georgia"/>
                <a:sym typeface="Georgia"/>
              </a:rPr>
              <a:t>This is a real-time study, and participants are responding sequentially. When assessing the accuracy of the </a:t>
            </a:r>
            <a:r>
              <a:rPr lang="en-GB" sz="1050" dirty="0">
                <a:solidFill>
                  <a:schemeClr val="dk1"/>
                </a:solidFill>
                <a:latin typeface="Roboto"/>
                <a:ea typeface="Roboto"/>
                <a:cs typeface="Roboto"/>
                <a:sym typeface="Roboto"/>
              </a:rPr>
              <a:t>post</a:t>
            </a:r>
            <a:r>
              <a:rPr lang="en-GB" sz="1200" dirty="0">
                <a:solidFill>
                  <a:schemeClr val="dk1"/>
                </a:solidFill>
                <a:latin typeface="Georgia"/>
                <a:ea typeface="Georgia"/>
                <a:cs typeface="Georgia"/>
                <a:sym typeface="Georgia"/>
              </a:rPr>
              <a:t>, you will be able to see the responses of other participants, if any, who have already submitted their responses. Likewise, participants assessing the </a:t>
            </a:r>
            <a:r>
              <a:rPr lang="en-GB" sz="1050" dirty="0">
                <a:solidFill>
                  <a:schemeClr val="dk1"/>
                </a:solidFill>
                <a:latin typeface="Roboto"/>
                <a:ea typeface="Roboto"/>
                <a:cs typeface="Roboto"/>
                <a:sym typeface="Roboto"/>
              </a:rPr>
              <a:t>post</a:t>
            </a:r>
            <a:r>
              <a:rPr lang="en-GB" sz="1200" dirty="0">
                <a:solidFill>
                  <a:schemeClr val="dk1"/>
                </a:solidFill>
                <a:latin typeface="Georgia"/>
                <a:ea typeface="Georgia"/>
                <a:cs typeface="Georgia"/>
                <a:sym typeface="Georgia"/>
              </a:rPr>
              <a:t> after you will be able to see the responses of all before them, including yours. </a:t>
            </a:r>
            <a:endParaRPr sz="1000" dirty="0">
              <a:solidFill>
                <a:srgbClr val="202122"/>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0" algn="l" rtl="0">
              <a:lnSpc>
                <a:spcPct val="100000"/>
              </a:lnSpc>
              <a:spcBef>
                <a:spcPts val="0"/>
              </a:spcBef>
              <a:spcAft>
                <a:spcPts val="0"/>
              </a:spcAft>
              <a:buNone/>
            </a:pPr>
            <a:endParaRPr sz="1200" dirty="0">
              <a:solidFill>
                <a:schemeClr val="dk1"/>
              </a:solidFill>
              <a:latin typeface="Georgia"/>
              <a:ea typeface="Georgia"/>
              <a:cs typeface="Georgia"/>
              <a:sym typeface="Georgia"/>
            </a:endParaRPr>
          </a:p>
          <a:p>
            <a:pPr marL="457200" lvl="0" indent="0" algn="l" rtl="0">
              <a:lnSpc>
                <a:spcPct val="100000"/>
              </a:lnSpc>
              <a:spcBef>
                <a:spcPts val="120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0" lvl="0" indent="0" algn="l" rtl="0">
              <a:spcBef>
                <a:spcPts val="1200"/>
              </a:spcBef>
              <a:spcAft>
                <a:spcPts val="1200"/>
              </a:spcAft>
              <a:buNone/>
            </a:pPr>
            <a:endParaRPr dirty="0"/>
          </a:p>
        </p:txBody>
      </p:sp>
      <p:sp>
        <p:nvSpPr>
          <p:cNvPr id="131" name="Google Shape;131;p23"/>
          <p:cNvSpPr txBox="1"/>
          <p:nvPr/>
        </p:nvSpPr>
        <p:spPr>
          <a:xfrm>
            <a:off x="311700" y="4264850"/>
            <a:ext cx="852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Georgia"/>
              <a:ea typeface="Georgia"/>
              <a:cs typeface="Georgia"/>
              <a:sym typeface="Georgia"/>
            </a:endParaRPr>
          </a:p>
          <a:p>
            <a:pPr marL="457200" lvl="0" indent="0" algn="l" rtl="0">
              <a:spcBef>
                <a:spcPts val="1200"/>
              </a:spcBef>
              <a:spcAft>
                <a:spcPts val="0"/>
              </a:spcAft>
              <a:buClr>
                <a:schemeClr val="dk1"/>
              </a:buClr>
              <a:buSzPts val="1100"/>
              <a:buFont typeface="Arial"/>
              <a:buNone/>
            </a:pPr>
            <a:r>
              <a:rPr lang="en-GB" sz="1200">
                <a:solidFill>
                  <a:schemeClr val="dk1"/>
                </a:solidFill>
                <a:latin typeface="Georgia"/>
                <a:ea typeface="Georgia"/>
                <a:cs typeface="Georgia"/>
                <a:sym typeface="Georgia"/>
              </a:rPr>
              <a:t>Please be assured that everyone’s responses will remain completely anonymous. No one will be able to connect your responses to you personally.</a:t>
            </a:r>
            <a:endParaRPr sz="1200">
              <a:solidFill>
                <a:schemeClr val="dk1"/>
              </a:solidFill>
              <a:latin typeface="Georgia"/>
              <a:ea typeface="Georgia"/>
              <a:cs typeface="Georgia"/>
              <a:sym typeface="Georgia"/>
            </a:endParaRPr>
          </a:p>
          <a:p>
            <a:pPr marL="0" lvl="0" indent="0" algn="l" rtl="0">
              <a:spcBef>
                <a:spcPts val="1200"/>
              </a:spcBef>
              <a:spcAft>
                <a:spcPts val="0"/>
              </a:spcAft>
              <a:buNone/>
            </a:pPr>
            <a:endParaRPr/>
          </a:p>
        </p:txBody>
      </p:sp>
      <p:sp>
        <p:nvSpPr>
          <p:cNvPr id="132" name="Google Shape;132;p23"/>
          <p:cNvSpPr txBox="1"/>
          <p:nvPr/>
        </p:nvSpPr>
        <p:spPr>
          <a:xfrm>
            <a:off x="6928750" y="3443100"/>
            <a:ext cx="203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3" name="Google Shape;133;p23"/>
          <p:cNvSpPr txBox="1"/>
          <p:nvPr/>
        </p:nvSpPr>
        <p:spPr>
          <a:xfrm>
            <a:off x="6736350" y="129775"/>
            <a:ext cx="1943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solidFill>
                  <a:srgbClr val="9900FF"/>
                </a:solidFill>
              </a:rPr>
              <a:t>Kickout after 5 minutes</a:t>
            </a:r>
            <a:endParaRPr sz="900">
              <a:solidFill>
                <a:srgbClr val="9900FF"/>
              </a:solidFill>
            </a:endParaRPr>
          </a:p>
        </p:txBody>
      </p:sp>
      <p:sp>
        <p:nvSpPr>
          <p:cNvPr id="134" name="Google Shape;134;p23"/>
          <p:cNvSpPr txBox="1"/>
          <p:nvPr/>
        </p:nvSpPr>
        <p:spPr>
          <a:xfrm>
            <a:off x="203500" y="217525"/>
            <a:ext cx="244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5" name="Google Shape;135;p23"/>
          <p:cNvSpPr txBox="1"/>
          <p:nvPr/>
        </p:nvSpPr>
        <p:spPr>
          <a:xfrm>
            <a:off x="203500" y="381775"/>
            <a:ext cx="477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900FF"/>
                </a:solidFill>
              </a:rPr>
              <a:t>/newsResponseInfo  then send to /newsResponse </a:t>
            </a:r>
            <a:endParaRPr>
              <a:solidFill>
                <a:srgbClr val="9900FF"/>
              </a:solidFill>
            </a:endParaRPr>
          </a:p>
        </p:txBody>
      </p:sp>
      <p:sp>
        <p:nvSpPr>
          <p:cNvPr id="136" name="Google Shape;136;p23"/>
          <p:cNvSpPr txBox="1"/>
          <p:nvPr/>
        </p:nvSpPr>
        <p:spPr>
          <a:xfrm>
            <a:off x="139350" y="91225"/>
            <a:ext cx="22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E9E9E"/>
                </a:solidFill>
              </a:rPr>
              <a:t>(CONTROL)</a:t>
            </a:r>
            <a:endParaRPr>
              <a:solidFill>
                <a:srgbClr val="9E9E9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9E9E9E"/>
                </a:solidFill>
              </a:rPr>
              <a:t>(Only for Adhocs)</a:t>
            </a:r>
            <a:endParaRPr>
              <a:solidFill>
                <a:srgbClr val="9E9E9E"/>
              </a:solidFill>
            </a:endParaRPr>
          </a:p>
        </p:txBody>
      </p:sp>
      <p:sp>
        <p:nvSpPr>
          <p:cNvPr id="142" name="Google Shape;14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200">
                <a:solidFill>
                  <a:schemeClr val="dk1"/>
                </a:solidFill>
                <a:latin typeface="Georgia"/>
                <a:ea typeface="Georgia"/>
                <a:cs typeface="Georgia"/>
                <a:sym typeface="Georgia"/>
              </a:rPr>
              <a:t>In the next screen, you will be shown the social media post. Please be assured that your response will remain completely anonymous. No one will be able to connect your responses to you personally.</a:t>
            </a:r>
            <a:endParaRPr sz="1200">
              <a:solidFill>
                <a:schemeClr val="dk1"/>
              </a:solidFill>
              <a:latin typeface="Georgia"/>
              <a:ea typeface="Georgia"/>
              <a:cs typeface="Georgia"/>
              <a:sym typeface="Georgia"/>
            </a:endParaRPr>
          </a:p>
          <a:p>
            <a:pPr marL="0" lvl="0" indent="0" algn="l" rtl="0">
              <a:lnSpc>
                <a:spcPct val="100000"/>
              </a:lnSpc>
              <a:spcBef>
                <a:spcPts val="1200"/>
              </a:spcBef>
              <a:spcAft>
                <a:spcPts val="1200"/>
              </a:spcAft>
              <a:buClr>
                <a:schemeClr val="dk1"/>
              </a:buClr>
              <a:buSzPts val="1100"/>
              <a:buFont typeface="Arial"/>
              <a:buNone/>
            </a:pPr>
            <a:endParaRPr sz="1200">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Clr>
                <a:schemeClr val="dk1"/>
              </a:buClr>
              <a:buSzPct val="56018"/>
              <a:buFont typeface="Arial"/>
              <a:buNone/>
            </a:pPr>
            <a:r>
              <a:rPr lang="en-GB" dirty="0">
                <a:solidFill>
                  <a:schemeClr val="dk1"/>
                </a:solidFill>
              </a:rPr>
              <a:t>Please read the following social media post and indicate your belief about its accuracy on the slider below, where 0% means that the post is definitely false and 100% means that it is definitely true. </a:t>
            </a:r>
            <a:r>
              <a:rPr lang="en-GB" sz="1963" dirty="0">
                <a:solidFill>
                  <a:srgbClr val="202122"/>
                </a:solidFill>
                <a:latin typeface="Georgia"/>
                <a:ea typeface="Georgia"/>
                <a:cs typeface="Georgia"/>
                <a:sym typeface="Georgia"/>
              </a:rPr>
              <a:t>Please evaluate the accuracy of the claim made in the post and not whether the statement itself appeared in the press or social media. The post is to be considered as accurate only is all claims made in it is true. </a:t>
            </a:r>
            <a:endParaRPr sz="1963" dirty="0">
              <a:solidFill>
                <a:schemeClr val="dk1"/>
              </a:solidFill>
              <a:latin typeface="Georgia"/>
              <a:ea typeface="Georgia"/>
              <a:cs typeface="Georgia"/>
              <a:sym typeface="Georgia"/>
            </a:endParaRPr>
          </a:p>
          <a:p>
            <a:pPr marL="0" lvl="0" indent="0" algn="l" rtl="0">
              <a:spcBef>
                <a:spcPts val="1200"/>
              </a:spcBef>
              <a:spcAft>
                <a:spcPts val="0"/>
              </a:spcAft>
              <a:buClr>
                <a:schemeClr val="dk1"/>
              </a:buClr>
              <a:buSzPct val="61111"/>
              <a:buFont typeface="Arial"/>
              <a:buNone/>
            </a:pP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[If the participant is the first respondent: “You are the first respondent. So there is no information to share about others’ responses. However, your response and affiliation will be shared with others who respond after you.”]</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[If not the first respondent: Before you answer, we will show you the responses and affiliations of others before you in the order they responded. Likewise, your response and affiliation will be shared with others who respond after you.]</a:t>
            </a:r>
            <a:endParaRPr dirty="0">
              <a:solidFill>
                <a:schemeClr val="dk1"/>
              </a:solidFill>
            </a:endParaRPr>
          </a:p>
          <a:p>
            <a:pPr marL="0" lvl="0" indent="0" algn="l" rtl="0">
              <a:spcBef>
                <a:spcPts val="1200"/>
              </a:spcBef>
              <a:spcAft>
                <a:spcPts val="0"/>
              </a:spcAft>
              <a:buNone/>
            </a:pPr>
            <a:r>
              <a:rPr lang="en-GB" dirty="0">
                <a:solidFill>
                  <a:schemeClr val="dk1"/>
                </a:solidFill>
              </a:rPr>
              <a:t>[INSERT NEWS ITEM]</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[INSERT INFORMATION OF EARLIER RESPONDERS]</a:t>
            </a:r>
            <a:endParaRPr dirty="0">
              <a:solidFill>
                <a:schemeClr val="dk1"/>
              </a:solidFill>
            </a:endParaRPr>
          </a:p>
          <a:p>
            <a:pPr marL="0" lvl="0" indent="0" algn="l" rtl="0">
              <a:spcBef>
                <a:spcPts val="1200"/>
              </a:spcBef>
              <a:spcAft>
                <a:spcPts val="0"/>
              </a:spcAft>
              <a:buNone/>
            </a:pPr>
            <a:r>
              <a:rPr lang="en-GB" dirty="0">
                <a:solidFill>
                  <a:schemeClr val="dk1"/>
                </a:solidFill>
              </a:rPr>
              <a:t>Please report your belief:</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[INSERT SLIDER]</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
        <p:nvSpPr>
          <p:cNvPr id="148" name="Google Shape;148;p25"/>
          <p:cNvSpPr txBox="1"/>
          <p:nvPr/>
        </p:nvSpPr>
        <p:spPr>
          <a:xfrm>
            <a:off x="252625" y="175425"/>
            <a:ext cx="223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900FF"/>
                </a:solidFill>
              </a:rPr>
              <a:t>/newsResponse [Treatment]</a:t>
            </a:r>
            <a:endParaRPr>
              <a:solidFill>
                <a:srgbClr val="99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Clr>
                <a:schemeClr val="dk1"/>
              </a:buClr>
              <a:buSzPct val="56018"/>
              <a:buFont typeface="Arial"/>
              <a:buNone/>
            </a:pPr>
            <a:r>
              <a:rPr lang="en-GB" dirty="0">
                <a:solidFill>
                  <a:schemeClr val="dk1"/>
                </a:solidFill>
              </a:rPr>
              <a:t>Please read the following social media post and indicate your belief about its accuracy on the slider below, where 0% means that the post is definitely false and 100% means that it is definitely true. </a:t>
            </a:r>
            <a:r>
              <a:rPr lang="en-GB" sz="1963" dirty="0">
                <a:solidFill>
                  <a:srgbClr val="202122"/>
                </a:solidFill>
                <a:latin typeface="Georgia"/>
                <a:ea typeface="Georgia"/>
                <a:cs typeface="Georgia"/>
                <a:sym typeface="Georgia"/>
              </a:rPr>
              <a:t>Please evaluate the accuracy of the claim made in the post and not whether the statement itself appeared in the press or social media. The post is to be considered as accurate only is all claims made in it is true. </a:t>
            </a:r>
            <a:endParaRPr sz="1963" dirty="0">
              <a:solidFill>
                <a:schemeClr val="dk1"/>
              </a:solidFill>
              <a:latin typeface="Georgia"/>
              <a:ea typeface="Georgia"/>
              <a:cs typeface="Georgia"/>
              <a:sym typeface="Georgia"/>
            </a:endParaRPr>
          </a:p>
          <a:p>
            <a:pPr marL="0" lvl="0" indent="0" algn="l" rtl="0">
              <a:spcBef>
                <a:spcPts val="1200"/>
              </a:spcBef>
              <a:spcAft>
                <a:spcPts val="0"/>
              </a:spcAft>
              <a:buClr>
                <a:schemeClr val="dk1"/>
              </a:buClr>
              <a:buSzPct val="61111"/>
              <a:buFont typeface="Arial"/>
              <a:buNone/>
            </a:pP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[If the participant is the first respondent: “You are the first respondent. So there is no information to share about others’ responses. However, your response  will be shared with others who respond after you.”]</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[If not the first respondent: Before you answer, we will show you the responses  of others before you in the order they responded. Likewise, your response  will be shared with others who respond after you.]</a:t>
            </a:r>
            <a:endParaRPr dirty="0">
              <a:solidFill>
                <a:schemeClr val="dk1"/>
              </a:solidFill>
            </a:endParaRPr>
          </a:p>
          <a:p>
            <a:pPr marL="0" lvl="0" indent="0" algn="l" rtl="0">
              <a:spcBef>
                <a:spcPts val="1200"/>
              </a:spcBef>
              <a:spcAft>
                <a:spcPts val="0"/>
              </a:spcAft>
              <a:buNone/>
            </a:pPr>
            <a:r>
              <a:rPr lang="en-GB" dirty="0">
                <a:solidFill>
                  <a:schemeClr val="dk1"/>
                </a:solidFill>
              </a:rPr>
              <a:t>[INSERT NEWS ITEM]</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[INSERT INFORMATION OF EARLIER RESPONDERS (only accuracy and not affiliation)</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After x seconds: You have 45 seconds to . . . .]</a:t>
            </a:r>
            <a:endParaRPr dirty="0">
              <a:solidFill>
                <a:schemeClr val="dk1"/>
              </a:solidFill>
            </a:endParaRPr>
          </a:p>
          <a:p>
            <a:pPr marL="0" lvl="0" indent="0" algn="l" rtl="0">
              <a:spcBef>
                <a:spcPts val="1200"/>
              </a:spcBef>
              <a:spcAft>
                <a:spcPts val="0"/>
              </a:spcAft>
              <a:buNone/>
            </a:pPr>
            <a:r>
              <a:rPr lang="en-GB" dirty="0">
                <a:solidFill>
                  <a:schemeClr val="dk1"/>
                </a:solidFill>
              </a:rPr>
              <a:t>Please report your belief:</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[INSERT SLIDER]</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
        <p:nvSpPr>
          <p:cNvPr id="154" name="Google Shape;154;p26"/>
          <p:cNvSpPr txBox="1"/>
          <p:nvPr/>
        </p:nvSpPr>
        <p:spPr>
          <a:xfrm>
            <a:off x="252625" y="175425"/>
            <a:ext cx="223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900FF"/>
                </a:solidFill>
              </a:rPr>
              <a:t>/newsResponse [CONTROL]</a:t>
            </a:r>
            <a:endParaRPr>
              <a:solidFill>
                <a:srgbClr val="99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56018"/>
              <a:buFont typeface="Arial"/>
              <a:buNone/>
            </a:pPr>
            <a:r>
              <a:rPr lang="en-GB" dirty="0">
                <a:solidFill>
                  <a:schemeClr val="dk1"/>
                </a:solidFill>
              </a:rPr>
              <a:t>Please read the following social media post and indicate your belief about its accuracy on the slider below, where 0% means that the post is definitely false and 100% means that it is definitely true. </a:t>
            </a:r>
            <a:r>
              <a:rPr lang="en-GB" sz="1963" dirty="0">
                <a:solidFill>
                  <a:srgbClr val="202122"/>
                </a:solidFill>
                <a:latin typeface="Georgia"/>
                <a:ea typeface="Georgia"/>
                <a:cs typeface="Georgia"/>
                <a:sym typeface="Georgia"/>
              </a:rPr>
              <a:t>Please evaluate the accuracy of the claim made in the post and not whether the statement itself appeared in the press or social media. The post is to be considered as accurate only is all claims made in it is true. </a:t>
            </a:r>
            <a:endParaRPr sz="1963" dirty="0">
              <a:solidFill>
                <a:srgbClr val="202122"/>
              </a:solidFill>
              <a:latin typeface="Georgia"/>
              <a:ea typeface="Georgia"/>
              <a:cs typeface="Georgia"/>
              <a:sym typeface="Georgia"/>
            </a:endParaRPr>
          </a:p>
          <a:p>
            <a:pPr marL="0" lvl="0" indent="0" algn="l" rtl="0">
              <a:spcBef>
                <a:spcPts val="1200"/>
              </a:spcBef>
              <a:spcAft>
                <a:spcPts val="0"/>
              </a:spcAft>
              <a:buClr>
                <a:schemeClr val="dk1"/>
              </a:buClr>
              <a:buSzPct val="56018"/>
              <a:buFont typeface="Arial"/>
              <a:buNone/>
            </a:pPr>
            <a:endParaRPr sz="1963" dirty="0">
              <a:solidFill>
                <a:srgbClr val="202122"/>
              </a:solidFill>
              <a:latin typeface="Georgia"/>
              <a:ea typeface="Georgia"/>
              <a:cs typeface="Georgia"/>
              <a:sym typeface="Georgia"/>
            </a:endParaRPr>
          </a:p>
          <a:p>
            <a:pPr marL="0" lvl="0" indent="0" algn="l" rtl="0">
              <a:spcBef>
                <a:spcPts val="1200"/>
              </a:spcBef>
              <a:spcAft>
                <a:spcPts val="0"/>
              </a:spcAft>
              <a:buClr>
                <a:schemeClr val="dk1"/>
              </a:buClr>
              <a:buSzPct val="61111"/>
              <a:buFont typeface="Arial"/>
              <a:buNone/>
            </a:pPr>
            <a:r>
              <a:rPr lang="en-GB" dirty="0">
                <a:solidFill>
                  <a:schemeClr val="dk1"/>
                </a:solidFill>
              </a:rPr>
              <a:t>[INSERT NEWS ITEM]</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chemeClr val="dk1"/>
                </a:solidFill>
              </a:rPr>
              <a:t>After x seconds: You have 45 seconds . . .  .</a:t>
            </a:r>
            <a:endParaRPr dirty="0">
              <a:solidFill>
                <a:schemeClr val="dk1"/>
              </a:solidFill>
            </a:endParaRPr>
          </a:p>
          <a:p>
            <a:pPr marL="0" lvl="0" indent="0" algn="l" rtl="0">
              <a:spcBef>
                <a:spcPts val="1200"/>
              </a:spcBef>
              <a:spcAft>
                <a:spcPts val="0"/>
              </a:spcAft>
              <a:buNone/>
            </a:pPr>
            <a:r>
              <a:rPr lang="en-GB" dirty="0">
                <a:solidFill>
                  <a:schemeClr val="dk1"/>
                </a:solidFill>
              </a:rPr>
              <a:t>Please report your belief:</a:t>
            </a:r>
            <a:endParaRPr dirty="0">
              <a:solidFill>
                <a:schemeClr val="dk1"/>
              </a:solidFill>
            </a:endParaRPr>
          </a:p>
          <a:p>
            <a:pPr marL="0" lvl="0" indent="0" algn="l" rtl="0">
              <a:spcBef>
                <a:spcPts val="1200"/>
              </a:spcBef>
              <a:spcAft>
                <a:spcPts val="0"/>
              </a:spcAft>
              <a:buClr>
                <a:schemeClr val="dk1"/>
              </a:buClr>
              <a:buSzPct val="61111"/>
              <a:buFont typeface="Arial"/>
              <a:buNone/>
            </a:pP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
        <p:nvSpPr>
          <p:cNvPr id="160" name="Google Shape;160;p27"/>
          <p:cNvSpPr txBox="1"/>
          <p:nvPr/>
        </p:nvSpPr>
        <p:spPr>
          <a:xfrm>
            <a:off x="252625" y="175425"/>
            <a:ext cx="223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900FF"/>
                </a:solidFill>
              </a:rPr>
              <a:t>/newsResponse (AD HOC)</a:t>
            </a:r>
            <a:endParaRPr>
              <a:solidFill>
                <a:srgbClr val="99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140250" y="1852877"/>
            <a:ext cx="4133850" cy="2666550"/>
          </a:xfrm>
          <a:prstGeom prst="rect">
            <a:avLst/>
          </a:prstGeom>
          <a:noFill/>
          <a:ln>
            <a:noFill/>
          </a:ln>
        </p:spPr>
      </p:pic>
      <p:sp>
        <p:nvSpPr>
          <p:cNvPr id="166" name="Google Shape;166;p28"/>
          <p:cNvSpPr txBox="1"/>
          <p:nvPr/>
        </p:nvSpPr>
        <p:spPr>
          <a:xfrm>
            <a:off x="311700" y="536475"/>
            <a:ext cx="837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following will appear as indicated in the previous slide. On mobile view, first the post, then the responses</a:t>
            </a:r>
            <a:endParaRPr/>
          </a:p>
        </p:txBody>
      </p:sp>
      <p:graphicFrame>
        <p:nvGraphicFramePr>
          <p:cNvPr id="167" name="Google Shape;167;p28"/>
          <p:cNvGraphicFramePr/>
          <p:nvPr/>
        </p:nvGraphicFramePr>
        <p:xfrm>
          <a:off x="4962513" y="1747420"/>
          <a:ext cx="3637425" cy="2986830"/>
        </p:xfrm>
        <a:graphic>
          <a:graphicData uri="http://schemas.openxmlformats.org/drawingml/2006/table">
            <a:tbl>
              <a:tblPr>
                <a:noFill/>
                <a:tableStyleId>{A3A3875D-9C0A-4C03-AA2F-D369185765A8}</a:tableStyleId>
              </a:tblPr>
              <a:tblGrid>
                <a:gridCol w="868475">
                  <a:extLst>
                    <a:ext uri="{9D8B030D-6E8A-4147-A177-3AD203B41FA5}">
                      <a16:colId xmlns:a16="http://schemas.microsoft.com/office/drawing/2014/main" val="20000"/>
                    </a:ext>
                  </a:extLst>
                </a:gridCol>
                <a:gridCol w="1518100">
                  <a:extLst>
                    <a:ext uri="{9D8B030D-6E8A-4147-A177-3AD203B41FA5}">
                      <a16:colId xmlns:a16="http://schemas.microsoft.com/office/drawing/2014/main" val="20001"/>
                    </a:ext>
                  </a:extLst>
                </a:gridCol>
                <a:gridCol w="1250850">
                  <a:extLst>
                    <a:ext uri="{9D8B030D-6E8A-4147-A177-3AD203B41FA5}">
                      <a16:colId xmlns:a16="http://schemas.microsoft.com/office/drawing/2014/main" val="20002"/>
                    </a:ext>
                  </a:extLst>
                </a:gridCol>
              </a:tblGrid>
              <a:tr h="507825">
                <a:tc>
                  <a:txBody>
                    <a:bodyPr/>
                    <a:lstStyle/>
                    <a:p>
                      <a:pPr marL="0" lvl="0" indent="0" algn="l" rtl="0">
                        <a:spcBef>
                          <a:spcPts val="0"/>
                        </a:spcBef>
                        <a:spcAft>
                          <a:spcPts val="0"/>
                        </a:spcAft>
                        <a:buNone/>
                      </a:pPr>
                      <a:r>
                        <a:rPr lang="en-GB"/>
                        <a:t>Participant No.</a:t>
                      </a:r>
                      <a:endParaRPr/>
                    </a:p>
                  </a:txBody>
                  <a:tcPr marL="91425" marR="91425" marT="91425" marB="91425"/>
                </a:tc>
                <a:tc>
                  <a:txBody>
                    <a:bodyPr/>
                    <a:lstStyle/>
                    <a:p>
                      <a:pPr marL="0" lvl="0" indent="0" algn="l" rtl="0">
                        <a:spcBef>
                          <a:spcPts val="0"/>
                        </a:spcBef>
                        <a:spcAft>
                          <a:spcPts val="0"/>
                        </a:spcAft>
                        <a:buNone/>
                      </a:pPr>
                      <a:r>
                        <a:rPr lang="en-GB"/>
                        <a:t>Affiliation</a:t>
                      </a:r>
                      <a:endParaRPr/>
                    </a:p>
                  </a:txBody>
                  <a:tcPr marL="91425" marR="91425" marT="91425" marB="91425"/>
                </a:tc>
                <a:tc>
                  <a:txBody>
                    <a:bodyPr/>
                    <a:lstStyle/>
                    <a:p>
                      <a:pPr marL="0" lvl="0" indent="0" algn="l" rtl="0">
                        <a:spcBef>
                          <a:spcPts val="0"/>
                        </a:spcBef>
                        <a:spcAft>
                          <a:spcPts val="0"/>
                        </a:spcAft>
                        <a:buNone/>
                      </a:pPr>
                      <a:r>
                        <a:rPr lang="en-GB"/>
                        <a:t>Belief About the Accuracy</a:t>
                      </a:r>
                      <a:endParaRPr/>
                    </a:p>
                  </a:txBody>
                  <a:tcPr marL="91425" marR="91425" marT="91425" marB="91425"/>
                </a:tc>
                <a:extLst>
                  <a:ext uri="{0D108BD9-81ED-4DB2-BD59-A6C34878D82A}">
                    <a16:rowId xmlns:a16="http://schemas.microsoft.com/office/drawing/2014/main" val="10000"/>
                  </a:ext>
                </a:extLst>
              </a:tr>
              <a:tr h="379250">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[PM Photo] </a:t>
                      </a:r>
                      <a:r>
                        <a:rPr lang="en-GB">
                          <a:solidFill>
                            <a:schemeClr val="dk1"/>
                          </a:solidFill>
                        </a:rPr>
                        <a:t>👍👍</a:t>
                      </a:r>
                      <a:endParaRPr/>
                    </a:p>
                  </a:txBody>
                  <a:tcPr marL="91425" marR="91425" marT="91425" marB="91425"/>
                </a:tc>
                <a:tc>
                  <a:txBody>
                    <a:bodyPr/>
                    <a:lstStyle/>
                    <a:p>
                      <a:pPr marL="0" lvl="0" indent="0" algn="l" rtl="0">
                        <a:spcBef>
                          <a:spcPts val="0"/>
                        </a:spcBef>
                        <a:spcAft>
                          <a:spcPts val="0"/>
                        </a:spcAft>
                        <a:buNone/>
                      </a:pPr>
                      <a:r>
                        <a:rPr lang="en-GB"/>
                        <a:t>83%</a:t>
                      </a:r>
                      <a:endParaRPr/>
                    </a:p>
                  </a:txBody>
                  <a:tcPr marL="91425" marR="91425" marT="91425" marB="91425"/>
                </a:tc>
                <a:extLst>
                  <a:ext uri="{0D108BD9-81ED-4DB2-BD59-A6C34878D82A}">
                    <a16:rowId xmlns:a16="http://schemas.microsoft.com/office/drawing/2014/main" val="10001"/>
                  </a:ext>
                </a:extLst>
              </a:tr>
              <a:tr h="325675">
                <a:tc>
                  <a:txBody>
                    <a:bodyPr/>
                    <a:lstStyle/>
                    <a:p>
                      <a:pPr marL="0" lvl="0" indent="0" algn="l" rtl="0">
                        <a:spcBef>
                          <a:spcPts val="0"/>
                        </a:spcBef>
                        <a:spcAft>
                          <a:spcPts val="0"/>
                        </a:spcAft>
                        <a:buNone/>
                      </a:pPr>
                      <a:r>
                        <a:rPr lang="en-GB">
                          <a:solidFill>
                            <a:schemeClr val="dk1"/>
                          </a:solidFill>
                        </a:rPr>
                        <a:t>2</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dk1"/>
                          </a:solidFill>
                        </a:rPr>
                        <a:t>[PM Photo]</a:t>
                      </a:r>
                      <a:r>
                        <a:rPr lang="en-GB"/>
                        <a:t> </a:t>
                      </a:r>
                      <a:r>
                        <a:rPr lang="en-GB">
                          <a:solidFill>
                            <a:schemeClr val="dk1"/>
                          </a:solidFill>
                        </a:rPr>
                        <a:t>👍</a:t>
                      </a:r>
                      <a:endParaRPr/>
                    </a:p>
                  </a:txBody>
                  <a:tcPr marL="91425" marR="91425" marT="91425" marB="91425"/>
                </a:tc>
                <a:tc>
                  <a:txBody>
                    <a:bodyPr/>
                    <a:lstStyle/>
                    <a:p>
                      <a:pPr marL="0" lvl="0" indent="0" algn="l" rtl="0">
                        <a:spcBef>
                          <a:spcPts val="0"/>
                        </a:spcBef>
                        <a:spcAft>
                          <a:spcPts val="0"/>
                        </a:spcAft>
                        <a:buNone/>
                      </a:pPr>
                      <a:r>
                        <a:rPr lang="en-GB"/>
                        <a:t>65%</a:t>
                      </a:r>
                      <a:endParaRPr/>
                    </a:p>
                  </a:txBody>
                  <a:tcPr marL="91425" marR="91425" marT="91425" marB="91425"/>
                </a:tc>
                <a:extLst>
                  <a:ext uri="{0D108BD9-81ED-4DB2-BD59-A6C34878D82A}">
                    <a16:rowId xmlns:a16="http://schemas.microsoft.com/office/drawing/2014/main" val="10002"/>
                  </a:ext>
                </a:extLst>
              </a:tr>
              <a:tr h="347100">
                <a:tc>
                  <a:txBody>
                    <a:bodyPr/>
                    <a:lstStyle/>
                    <a:p>
                      <a:pPr marL="0" lvl="0" indent="0" algn="l" rtl="0">
                        <a:spcBef>
                          <a:spcPts val="0"/>
                        </a:spcBef>
                        <a:spcAft>
                          <a:spcPts val="0"/>
                        </a:spcAft>
                        <a:buNone/>
                      </a:pPr>
                      <a:r>
                        <a:rPr lang="en-GB">
                          <a:solidFill>
                            <a:schemeClr val="dk1"/>
                          </a:solidFill>
                        </a:rPr>
                        <a:t>3</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dk1"/>
                          </a:solidFill>
                        </a:rPr>
                        <a:t>[PM Photo]</a:t>
                      </a:r>
                      <a:r>
                        <a:rPr lang="en-GB"/>
                        <a:t> 👎</a:t>
                      </a:r>
                      <a:endParaRPr/>
                    </a:p>
                  </a:txBody>
                  <a:tcPr marL="91425" marR="91425" marT="91425" marB="91425"/>
                </a:tc>
                <a:tc>
                  <a:txBody>
                    <a:bodyPr/>
                    <a:lstStyle/>
                    <a:p>
                      <a:pPr marL="0" lvl="0" indent="0" algn="l" rtl="0">
                        <a:spcBef>
                          <a:spcPts val="0"/>
                        </a:spcBef>
                        <a:spcAft>
                          <a:spcPts val="0"/>
                        </a:spcAft>
                        <a:buNone/>
                      </a:pPr>
                      <a:r>
                        <a:rPr lang="en-GB"/>
                        <a:t>45%</a:t>
                      </a:r>
                      <a:endParaRPr/>
                    </a:p>
                  </a:txBody>
                  <a:tcPr marL="91425" marR="91425" marT="91425" marB="91425"/>
                </a:tc>
                <a:extLst>
                  <a:ext uri="{0D108BD9-81ED-4DB2-BD59-A6C34878D82A}">
                    <a16:rowId xmlns:a16="http://schemas.microsoft.com/office/drawing/2014/main" val="10003"/>
                  </a:ext>
                </a:extLst>
              </a:tr>
              <a:tr h="379225">
                <a:tc>
                  <a:txBody>
                    <a:bodyPr/>
                    <a:lstStyle/>
                    <a:p>
                      <a:pPr marL="0" lvl="0" indent="0" algn="l" rtl="0">
                        <a:spcBef>
                          <a:spcPts val="0"/>
                        </a:spcBef>
                        <a:spcAft>
                          <a:spcPts val="0"/>
                        </a:spcAft>
                        <a:buNone/>
                      </a:pPr>
                      <a:r>
                        <a:rPr lang="en-GB">
                          <a:solidFill>
                            <a:schemeClr val="dk1"/>
                          </a:solidFill>
                        </a:rPr>
                        <a:t>4</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dk1"/>
                          </a:solidFill>
                        </a:rPr>
                        <a:t>[PM Photo]</a:t>
                      </a:r>
                      <a:r>
                        <a:rPr lang="en-GB"/>
                        <a:t> 👎👎</a:t>
                      </a:r>
                      <a:endParaRPr/>
                    </a:p>
                  </a:txBody>
                  <a:tcPr marL="91425" marR="91425" marT="91425" marB="91425"/>
                </a:tc>
                <a:tc>
                  <a:txBody>
                    <a:bodyPr/>
                    <a:lstStyle/>
                    <a:p>
                      <a:pPr marL="0" lvl="0" indent="0" algn="l" rtl="0">
                        <a:spcBef>
                          <a:spcPts val="0"/>
                        </a:spcBef>
                        <a:spcAft>
                          <a:spcPts val="0"/>
                        </a:spcAft>
                        <a:buNone/>
                      </a:pPr>
                      <a:r>
                        <a:rPr lang="en-GB"/>
                        <a:t>12%</a:t>
                      </a:r>
                      <a:endParaRPr/>
                    </a:p>
                  </a:txBody>
                  <a:tcPr marL="91425" marR="91425" marT="91425" marB="91425"/>
                </a:tc>
                <a:extLst>
                  <a:ext uri="{0D108BD9-81ED-4DB2-BD59-A6C34878D82A}">
                    <a16:rowId xmlns:a16="http://schemas.microsoft.com/office/drawing/2014/main" val="10004"/>
                  </a:ext>
                </a:extLst>
              </a:tr>
              <a:tr h="277550">
                <a:tc>
                  <a:txBody>
                    <a:bodyPr/>
                    <a:lstStyle/>
                    <a:p>
                      <a:pPr marL="0" lvl="0" indent="0" algn="l" rtl="0">
                        <a:spcBef>
                          <a:spcPts val="0"/>
                        </a:spcBef>
                        <a:spcAft>
                          <a:spcPts val="0"/>
                        </a:spcAft>
                        <a:buNone/>
                      </a:pPr>
                      <a:r>
                        <a:rPr lang="en-GB">
                          <a:solidFill>
                            <a:schemeClr val="dk1"/>
                          </a:solidFill>
                        </a:rPr>
                        <a:t>5</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GB">
                          <a:solidFill>
                            <a:schemeClr val="dk1"/>
                          </a:solidFill>
                        </a:rPr>
                        <a:t>You</a:t>
                      </a:r>
                      <a:endParaRPr>
                        <a:solidFill>
                          <a:schemeClr val="dk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244500">
                <a:tc>
                  <a:txBody>
                    <a:bodyPr/>
                    <a:lstStyle/>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GB" dirty="0">
                <a:solidFill>
                  <a:schemeClr val="dk1"/>
                </a:solidFill>
              </a:rPr>
              <a:t>Finally, we ask you to respond to the following 3 questions. Every correct answer will earn you INR _____</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a:p>
            <a:pPr marL="457200" lvl="0" indent="-342900" algn="l" rtl="0">
              <a:lnSpc>
                <a:spcPct val="100000"/>
              </a:lnSpc>
              <a:spcBef>
                <a:spcPts val="0"/>
              </a:spcBef>
              <a:spcAft>
                <a:spcPts val="0"/>
              </a:spcAft>
              <a:buClr>
                <a:schemeClr val="dk1"/>
              </a:buClr>
              <a:buSzPts val="1800"/>
              <a:buAutoNum type="arabicPeriod"/>
            </a:pPr>
            <a:r>
              <a:rPr lang="en-GB" dirty="0">
                <a:solidFill>
                  <a:schemeClr val="dk1"/>
                </a:solidFill>
              </a:rPr>
              <a:t>If you’re running a race and you pass the person in second place, what place are you in?</a:t>
            </a:r>
            <a:endParaRPr dirty="0">
              <a:solidFill>
                <a:schemeClr val="dk1"/>
              </a:solidFill>
            </a:endParaRPr>
          </a:p>
          <a:p>
            <a:pPr marL="457200" lvl="0" indent="-342900" algn="l" rtl="0">
              <a:lnSpc>
                <a:spcPct val="100000"/>
              </a:lnSpc>
              <a:spcBef>
                <a:spcPts val="0"/>
              </a:spcBef>
              <a:spcAft>
                <a:spcPts val="0"/>
              </a:spcAft>
              <a:buClr>
                <a:schemeClr val="dk1"/>
              </a:buClr>
              <a:buSzPts val="1800"/>
              <a:buAutoNum type="arabicPeriod"/>
            </a:pPr>
            <a:r>
              <a:rPr lang="en-GB" dirty="0">
                <a:solidFill>
                  <a:schemeClr val="dk1"/>
                </a:solidFill>
              </a:rPr>
              <a:t>A farmer had 15 sheep and all but 8 died. How many are left?</a:t>
            </a:r>
            <a:endParaRPr dirty="0">
              <a:solidFill>
                <a:schemeClr val="dk1"/>
              </a:solidFill>
            </a:endParaRPr>
          </a:p>
          <a:p>
            <a:pPr marL="457200" lvl="0" indent="-342900" algn="l" rtl="0">
              <a:lnSpc>
                <a:spcPct val="100000"/>
              </a:lnSpc>
              <a:spcBef>
                <a:spcPts val="0"/>
              </a:spcBef>
              <a:spcAft>
                <a:spcPts val="0"/>
              </a:spcAft>
              <a:buClr>
                <a:schemeClr val="dk1"/>
              </a:buClr>
              <a:buSzPts val="1800"/>
              <a:buAutoNum type="arabicPeriod"/>
            </a:pPr>
            <a:r>
              <a:rPr lang="en-GB" dirty="0">
                <a:solidFill>
                  <a:schemeClr val="dk1"/>
                </a:solidFill>
              </a:rPr>
              <a:t>If it takes 2 nurses 2 minutes to check 2 patients, how many minutes does it take 40 nurses to check 40 patients?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Earnings </a:t>
            </a:r>
            <a:endParaRPr/>
          </a:p>
          <a:p>
            <a:pPr marL="0" lvl="0" indent="0" algn="l" rtl="0">
              <a:spcBef>
                <a:spcPts val="0"/>
              </a:spcBef>
              <a:spcAft>
                <a:spcPts val="0"/>
              </a:spcAft>
              <a:buNone/>
            </a:pPr>
            <a:endParaRPr/>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dk1"/>
                </a:solidFill>
              </a:rPr>
              <a:t>For your participation in today’s study, you win a reward of INR X</a:t>
            </a:r>
            <a:endParaRPr dirty="0">
              <a:solidFill>
                <a:schemeClr val="dk1"/>
              </a:solidFill>
            </a:endParaRPr>
          </a:p>
          <a:p>
            <a:pPr marL="0" lvl="0" indent="0" algn="l" rtl="0">
              <a:spcBef>
                <a:spcPts val="1200"/>
              </a:spcBef>
              <a:spcAft>
                <a:spcPts val="0"/>
              </a:spcAft>
              <a:buNone/>
            </a:pPr>
            <a:r>
              <a:rPr lang="en-GB" dirty="0">
                <a:solidFill>
                  <a:schemeClr val="dk1"/>
                </a:solidFill>
              </a:rPr>
              <a:t>For your response in the accuracy task, you win an additional reward of INR Y</a:t>
            </a:r>
            <a:endParaRPr dirty="0">
              <a:solidFill>
                <a:schemeClr val="dk1"/>
              </a:solidFill>
            </a:endParaRPr>
          </a:p>
          <a:p>
            <a:pPr marL="0" lvl="0" indent="0" algn="l" rtl="0">
              <a:spcBef>
                <a:spcPts val="1200"/>
              </a:spcBef>
              <a:spcAft>
                <a:spcPts val="0"/>
              </a:spcAft>
              <a:buNone/>
            </a:pPr>
            <a:r>
              <a:rPr lang="en-GB" dirty="0">
                <a:solidFill>
                  <a:schemeClr val="dk1"/>
                </a:solidFill>
              </a:rPr>
              <a:t>For your answers in the three additional questions, you win a reward of INR Z</a:t>
            </a:r>
            <a:endParaRPr dirty="0">
              <a:solidFill>
                <a:schemeClr val="dk1"/>
              </a:solidFill>
            </a:endParaRPr>
          </a:p>
          <a:p>
            <a:pPr marL="0" lvl="0" indent="0" algn="l" rtl="0">
              <a:spcBef>
                <a:spcPts val="1200"/>
              </a:spcBef>
              <a:spcAft>
                <a:spcPts val="0"/>
              </a:spcAft>
              <a:buNone/>
            </a:pPr>
            <a:r>
              <a:rPr lang="en-GB" dirty="0">
                <a:solidFill>
                  <a:schemeClr val="dk1"/>
                </a:solidFill>
              </a:rPr>
              <a:t>Your total earning from this study is INR (X+Y+Z), which will be sent to your UPI ID &lt;</a:t>
            </a:r>
            <a:r>
              <a:rPr lang="en-GB" u="sng" dirty="0">
                <a:solidFill>
                  <a:schemeClr val="dk1"/>
                </a:solidFill>
              </a:rPr>
              <a:t>enter their UPI id from </a:t>
            </a:r>
            <a:r>
              <a:rPr lang="en-GB" u="sng" dirty="0" err="1">
                <a:solidFill>
                  <a:schemeClr val="dk1"/>
                </a:solidFill>
              </a:rPr>
              <a:t>db</a:t>
            </a:r>
            <a:r>
              <a:rPr lang="en-GB" dirty="0">
                <a:solidFill>
                  <a:schemeClr val="dk1"/>
                </a:solidFill>
              </a:rPr>
              <a:t>&gt; in a few days.</a:t>
            </a:r>
            <a:endParaRPr dirty="0">
              <a:solidFill>
                <a:schemeClr val="dk1"/>
              </a:solidFill>
            </a:endParaRPr>
          </a:p>
          <a:p>
            <a:pPr marL="0" lvl="0" indent="0" algn="l" rtl="0">
              <a:spcBef>
                <a:spcPts val="1200"/>
              </a:spcBef>
              <a:spcAft>
                <a:spcPts val="1200"/>
              </a:spcAft>
              <a:buNone/>
            </a:pPr>
            <a:r>
              <a:rPr lang="en-GB" dirty="0">
                <a:solidFill>
                  <a:schemeClr val="dk1"/>
                </a:solidFill>
              </a:rPr>
              <a:t>Thank you for your time! Please press the End Survey button below to acknowledge the above information and exit. </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200" b="1">
                <a:latin typeface="Georgia"/>
                <a:ea typeface="Georgia"/>
                <a:cs typeface="Georgia"/>
                <a:sym typeface="Georgia"/>
              </a:rPr>
              <a:t>WELCOME!</a:t>
            </a:r>
            <a:endParaRPr/>
          </a:p>
        </p:txBody>
      </p:sp>
      <p:sp>
        <p:nvSpPr>
          <p:cNvPr id="61" name="Google Shape;61;p14"/>
          <p:cNvSpPr txBox="1">
            <a:spLocks noGrp="1"/>
          </p:cNvSpPr>
          <p:nvPr>
            <p:ph type="body" idx="1"/>
          </p:nvPr>
        </p:nvSpPr>
        <p:spPr>
          <a:xfrm>
            <a:off x="311700" y="1152475"/>
            <a:ext cx="8520600" cy="37881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0"/>
              </a:spcBef>
              <a:spcAft>
                <a:spcPts val="0"/>
              </a:spcAft>
              <a:buClr>
                <a:schemeClr val="dk1"/>
              </a:buClr>
              <a:buSzPct val="68750"/>
              <a:buFont typeface="Arial"/>
              <a:buNone/>
            </a:pPr>
            <a:r>
              <a:rPr lang="en-GB" sz="1600" dirty="0">
                <a:solidFill>
                  <a:schemeClr val="dk1"/>
                </a:solidFill>
                <a:highlight>
                  <a:srgbClr val="FFFFFF"/>
                </a:highlight>
                <a:latin typeface="Georgia"/>
                <a:ea typeface="Georgia"/>
                <a:cs typeface="Georgia"/>
                <a:sym typeface="Georgia"/>
              </a:rPr>
              <a:t>This study is part of a research project to understand people’s consumption of news. Your participation in this research study is voluntary. You may choose not to participate. If you decide to participate, you may withdraw at any time.</a:t>
            </a:r>
            <a:endParaRPr sz="1200" dirty="0">
              <a:solidFill>
                <a:schemeClr val="dk1"/>
              </a:solidFill>
              <a:latin typeface="Georgia"/>
              <a:ea typeface="Georgia"/>
              <a:cs typeface="Georgia"/>
              <a:sym typeface="Georgia"/>
            </a:endParaRPr>
          </a:p>
          <a:p>
            <a:pPr marL="0" lvl="0" indent="0" algn="l" rtl="0">
              <a:lnSpc>
                <a:spcPct val="100000"/>
              </a:lnSpc>
              <a:spcBef>
                <a:spcPts val="0"/>
              </a:spcBef>
              <a:spcAft>
                <a:spcPts val="0"/>
              </a:spcAft>
              <a:buClr>
                <a:schemeClr val="dk1"/>
              </a:buClr>
              <a:buSzPct val="91666"/>
              <a:buFont typeface="Arial"/>
              <a:buNone/>
            </a:pPr>
            <a:endParaRPr sz="1200" dirty="0">
              <a:solidFill>
                <a:schemeClr val="dk1"/>
              </a:solidFill>
              <a:latin typeface="Georgia"/>
              <a:ea typeface="Georgia"/>
              <a:cs typeface="Georgia"/>
              <a:sym typeface="Georgia"/>
            </a:endParaRPr>
          </a:p>
          <a:p>
            <a:pPr marL="0" lvl="0" indent="0" algn="l" rtl="0">
              <a:lnSpc>
                <a:spcPct val="100000"/>
              </a:lnSpc>
              <a:spcBef>
                <a:spcPts val="1200"/>
              </a:spcBef>
              <a:spcAft>
                <a:spcPts val="0"/>
              </a:spcAft>
              <a:buClr>
                <a:schemeClr val="dk1"/>
              </a:buClr>
              <a:buSzPct val="68750"/>
              <a:buFont typeface="Arial"/>
              <a:buNone/>
            </a:pPr>
            <a:r>
              <a:rPr lang="en-GB" sz="1600" dirty="0">
                <a:solidFill>
                  <a:schemeClr val="dk1"/>
                </a:solidFill>
                <a:latin typeface="Georgia"/>
                <a:ea typeface="Georgia"/>
                <a:cs typeface="Georgia"/>
                <a:sym typeface="Georgia"/>
              </a:rPr>
              <a:t>You will need to fill out a questionnaire and perform some tasks. It will take approximately 15 to 20 mins. To avoid excessive waiting time, you will have a maximum of 5 minutes per screen. This is enough time; you will not have to rush. If you take more than 5 minutes on any screen, you will be automatically logged out of the study and you will not be able to continue or restart it. A warning for the same will appear after 4 minutes. If you do not have at least 20 minutes to complete this study, please abandon it by closing your browser.</a:t>
            </a:r>
            <a:endParaRPr sz="1600" dirty="0">
              <a:solidFill>
                <a:schemeClr val="dk1"/>
              </a:solidFill>
              <a:latin typeface="Georgia"/>
              <a:ea typeface="Georgia"/>
              <a:cs typeface="Georgia"/>
              <a:sym typeface="Georgia"/>
            </a:endParaRPr>
          </a:p>
          <a:p>
            <a:pPr marL="0" lvl="0" indent="0" algn="l" rtl="0">
              <a:lnSpc>
                <a:spcPct val="100000"/>
              </a:lnSpc>
              <a:spcBef>
                <a:spcPts val="1200"/>
              </a:spcBef>
              <a:spcAft>
                <a:spcPts val="0"/>
              </a:spcAft>
              <a:buClr>
                <a:schemeClr val="dk1"/>
              </a:buClr>
              <a:buSzPct val="68750"/>
              <a:buFont typeface="Arial"/>
              <a:buNone/>
            </a:pPr>
            <a:r>
              <a:rPr lang="en-GB" sz="1600" dirty="0">
                <a:solidFill>
                  <a:schemeClr val="dk1"/>
                </a:solidFill>
                <a:highlight>
                  <a:srgbClr val="FFFFFF"/>
                </a:highlight>
                <a:latin typeface="Georgia"/>
                <a:ea typeface="Georgia"/>
                <a:cs typeface="Georgia"/>
                <a:sym typeface="Georgia"/>
              </a:rPr>
              <a:t>For agreeing to participate in this study, you will receive a fixed fee of INR ___ on completion. You can additionally earn up to INR ___  based on your performance in the tasks. All payments will be made electronically in the next few days. To process payments, we need your UPI ID.</a:t>
            </a:r>
            <a:endParaRPr sz="1600" dirty="0">
              <a:solidFill>
                <a:schemeClr val="dk1"/>
              </a:solidFill>
              <a:highlight>
                <a:srgbClr val="FFFFFF"/>
              </a:highlight>
              <a:latin typeface="Georgia"/>
              <a:ea typeface="Georgia"/>
              <a:cs typeface="Georgia"/>
              <a:sym typeface="Georgia"/>
            </a:endParaRPr>
          </a:p>
          <a:p>
            <a:pPr marL="0" lvl="0" indent="0" algn="l" rtl="0">
              <a:lnSpc>
                <a:spcPct val="100000"/>
              </a:lnSpc>
              <a:spcBef>
                <a:spcPts val="1200"/>
              </a:spcBef>
              <a:spcAft>
                <a:spcPts val="0"/>
              </a:spcAft>
              <a:buClr>
                <a:schemeClr val="dk1"/>
              </a:buClr>
              <a:buSzPct val="68750"/>
              <a:buFont typeface="Arial"/>
              <a:buNone/>
            </a:pPr>
            <a:endParaRPr sz="1600" dirty="0">
              <a:solidFill>
                <a:schemeClr val="dk1"/>
              </a:solidFill>
              <a:highlight>
                <a:srgbClr val="FFFFFF"/>
              </a:highlight>
              <a:latin typeface="Georgia"/>
              <a:ea typeface="Georgia"/>
              <a:cs typeface="Georgia"/>
              <a:sym typeface="Georgia"/>
            </a:endParaRPr>
          </a:p>
          <a:p>
            <a:pPr marL="0" lvl="0" indent="0" algn="ctr" rtl="0">
              <a:lnSpc>
                <a:spcPct val="100000"/>
              </a:lnSpc>
              <a:spcBef>
                <a:spcPts val="1200"/>
              </a:spcBef>
              <a:spcAft>
                <a:spcPts val="0"/>
              </a:spcAft>
              <a:buClr>
                <a:schemeClr val="dk1"/>
              </a:buClr>
              <a:buSzPct val="68750"/>
              <a:buFont typeface="Arial"/>
              <a:buNone/>
            </a:pPr>
            <a:r>
              <a:rPr lang="en-GB" sz="1600" u="sng" dirty="0">
                <a:solidFill>
                  <a:schemeClr val="dk1"/>
                </a:solidFill>
                <a:highlight>
                  <a:srgbClr val="FFFFFF"/>
                </a:highlight>
                <a:latin typeface="Georgia"/>
                <a:ea typeface="Georgia"/>
                <a:cs typeface="Georgia"/>
                <a:sym typeface="Georgia"/>
              </a:rPr>
              <a:t>CONSENT</a:t>
            </a:r>
            <a:endParaRPr sz="1200" dirty="0">
              <a:solidFill>
                <a:schemeClr val="dk1"/>
              </a:solidFill>
              <a:latin typeface="Georgia"/>
              <a:ea typeface="Georgia"/>
              <a:cs typeface="Georgia"/>
              <a:sym typeface="Georgia"/>
            </a:endParaRPr>
          </a:p>
          <a:p>
            <a:pPr marL="0" lvl="0" indent="0" algn="l" rtl="0">
              <a:lnSpc>
                <a:spcPct val="100000"/>
              </a:lnSpc>
              <a:spcBef>
                <a:spcPts val="1200"/>
              </a:spcBef>
              <a:spcAft>
                <a:spcPts val="1200"/>
              </a:spcAft>
              <a:buNone/>
            </a:pPr>
            <a:r>
              <a:rPr lang="en-GB" sz="1600" i="1" dirty="0">
                <a:solidFill>
                  <a:schemeClr val="dk1"/>
                </a:solidFill>
                <a:latin typeface="Georgia"/>
                <a:ea typeface="Georgia"/>
                <a:cs typeface="Georgia"/>
                <a:sym typeface="Georgia"/>
              </a:rPr>
              <a:t>I am at least 18 years of age . I understand that all the data collected from my responses will only be used for research. My identity will be kept anonymous. My UPI ID or any identifying information will not be linked to my responses in the tasks.</a:t>
            </a:r>
            <a:endParaRPr sz="1200" dirty="0">
              <a:solidFill>
                <a:schemeClr val="dk1"/>
              </a:solidFill>
              <a:latin typeface="Georgia"/>
              <a:ea typeface="Georgia"/>
              <a:cs typeface="Georgia"/>
              <a:sym typeface="Georgia"/>
            </a:endParaRPr>
          </a:p>
        </p:txBody>
      </p:sp>
      <p:sp>
        <p:nvSpPr>
          <p:cNvPr id="62" name="Google Shape;62;p14"/>
          <p:cNvSpPr txBox="1"/>
          <p:nvPr/>
        </p:nvSpPr>
        <p:spPr>
          <a:xfrm>
            <a:off x="329800" y="112275"/>
            <a:ext cx="310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900FF"/>
                </a:solidFill>
              </a:rPr>
              <a:t>/startSurvey</a:t>
            </a:r>
            <a:endParaRPr>
              <a:solidFill>
                <a:srgbClr val="99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Clr>
                <a:schemeClr val="dk1"/>
              </a:buClr>
              <a:buSzPts val="1100"/>
              <a:buFont typeface="Arial"/>
              <a:buNone/>
            </a:pPr>
            <a:r>
              <a:rPr lang="en-GB" sz="1200" b="1">
                <a:latin typeface="Georgia"/>
                <a:ea typeface="Georgia"/>
                <a:cs typeface="Georgia"/>
                <a:sym typeface="Georgia"/>
              </a:rPr>
              <a:t>QUESTIONNAIRE (page 1)</a:t>
            </a:r>
            <a:endParaRPr sz="1200" b="1">
              <a:latin typeface="Georgia"/>
              <a:ea typeface="Georgia"/>
              <a:cs typeface="Georgia"/>
              <a:sym typeface="Georgia"/>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1200"/>
              </a:spcBef>
              <a:spcAft>
                <a:spcPts val="0"/>
              </a:spcAft>
              <a:buClr>
                <a:schemeClr val="dk1"/>
              </a:buClr>
              <a:buSzPts val="1100"/>
              <a:buFont typeface="Arial"/>
              <a:buNone/>
            </a:pPr>
            <a:endParaRPr sz="1200">
              <a:solidFill>
                <a:schemeClr val="dk1"/>
              </a:solidFill>
              <a:latin typeface="Georgia"/>
              <a:ea typeface="Georgia"/>
              <a:cs typeface="Georgia"/>
              <a:sym typeface="Georgia"/>
            </a:endParaRPr>
          </a:p>
          <a:p>
            <a:pPr marL="457200" lvl="0" indent="-304800" algn="l" rtl="0">
              <a:lnSpc>
                <a:spcPct val="100000"/>
              </a:lnSpc>
              <a:spcBef>
                <a:spcPts val="1200"/>
              </a:spcBef>
              <a:spcAft>
                <a:spcPts val="0"/>
              </a:spcAft>
              <a:buClr>
                <a:schemeClr val="dk1"/>
              </a:buClr>
              <a:buSzPts val="1200"/>
              <a:buFont typeface="Georgia"/>
              <a:buAutoNum type="arabicPeriod"/>
            </a:pPr>
            <a:r>
              <a:rPr lang="en-GB" sz="1200">
                <a:solidFill>
                  <a:schemeClr val="dk1"/>
                </a:solidFill>
                <a:latin typeface="Georgia"/>
                <a:ea typeface="Georgia"/>
                <a:cs typeface="Georgia"/>
                <a:sym typeface="Georgia"/>
              </a:rPr>
              <a:t>What is your primary source of news? (Social Media, TV, newspaper, online news portals)</a:t>
            </a:r>
            <a:endParaRPr sz="1200">
              <a:solidFill>
                <a:schemeClr val="dk1"/>
              </a:solidFill>
              <a:latin typeface="Georgia"/>
              <a:ea typeface="Georgia"/>
              <a:cs typeface="Georgia"/>
              <a:sym typeface="Georgia"/>
            </a:endParaRPr>
          </a:p>
          <a:p>
            <a:pPr marL="457200" lvl="0" indent="-304800" algn="l" rtl="0">
              <a:lnSpc>
                <a:spcPct val="100000"/>
              </a:lnSpc>
              <a:spcBef>
                <a:spcPts val="0"/>
              </a:spcBef>
              <a:spcAft>
                <a:spcPts val="0"/>
              </a:spcAft>
              <a:buClr>
                <a:schemeClr val="dk1"/>
              </a:buClr>
              <a:buSzPts val="1200"/>
              <a:buFont typeface="Georgia"/>
              <a:buAutoNum type="arabicPeriod"/>
            </a:pPr>
            <a:r>
              <a:rPr lang="en-GB" sz="1200">
                <a:solidFill>
                  <a:schemeClr val="dk1"/>
                </a:solidFill>
                <a:highlight>
                  <a:schemeClr val="lt1"/>
                </a:highlight>
                <a:latin typeface="Georgia"/>
                <a:ea typeface="Georgia"/>
                <a:cs typeface="Georgia"/>
                <a:sym typeface="Georgia"/>
              </a:rPr>
              <a:t>Are you affiliated/associated with any political party (Yes, No)</a:t>
            </a:r>
            <a:endParaRPr sz="1200">
              <a:solidFill>
                <a:schemeClr val="dk1"/>
              </a:solidFill>
              <a:highlight>
                <a:schemeClr val="lt1"/>
              </a:highlight>
              <a:latin typeface="Georgia"/>
              <a:ea typeface="Georgia"/>
              <a:cs typeface="Georgia"/>
              <a:sym typeface="Georgia"/>
            </a:endParaRPr>
          </a:p>
          <a:p>
            <a:pPr marL="457200" lvl="0" indent="-304800" algn="l" rtl="0">
              <a:lnSpc>
                <a:spcPct val="100000"/>
              </a:lnSpc>
              <a:spcBef>
                <a:spcPts val="0"/>
              </a:spcBef>
              <a:spcAft>
                <a:spcPts val="0"/>
              </a:spcAft>
              <a:buClr>
                <a:schemeClr val="dk1"/>
              </a:buClr>
              <a:buSzPts val="1200"/>
              <a:buFont typeface="Georgia"/>
              <a:buAutoNum type="arabicPeriod"/>
            </a:pPr>
            <a:r>
              <a:rPr lang="en-GB" sz="1200">
                <a:solidFill>
                  <a:schemeClr val="dk1"/>
                </a:solidFill>
                <a:highlight>
                  <a:schemeClr val="lt1"/>
                </a:highlight>
                <a:latin typeface="Georgia"/>
                <a:ea typeface="Georgia"/>
                <a:cs typeface="Georgia"/>
                <a:sym typeface="Georgia"/>
              </a:rPr>
              <a:t>Please report your level of approval for the politics and policies of PM Narendra Modi on the following scale: </a:t>
            </a:r>
            <a:endParaRPr sz="1200">
              <a:solidFill>
                <a:schemeClr val="dk1"/>
              </a:solidFill>
              <a:highlight>
                <a:schemeClr val="lt1"/>
              </a:highlight>
              <a:latin typeface="Georgia"/>
              <a:ea typeface="Georgia"/>
              <a:cs typeface="Georgia"/>
              <a:sym typeface="Georgia"/>
            </a:endParaRPr>
          </a:p>
          <a:p>
            <a:pPr marL="457200" lvl="0" indent="0" algn="l" rtl="0">
              <a:lnSpc>
                <a:spcPct val="100000"/>
              </a:lnSpc>
              <a:spcBef>
                <a:spcPts val="1200"/>
              </a:spcBef>
              <a:spcAft>
                <a:spcPts val="0"/>
              </a:spcAft>
              <a:buNone/>
            </a:pPr>
            <a:r>
              <a:rPr lang="en-GB" sz="1200">
                <a:solidFill>
                  <a:schemeClr val="dk1"/>
                </a:solidFill>
                <a:highlight>
                  <a:schemeClr val="lt1"/>
                </a:highlight>
                <a:latin typeface="Georgia"/>
                <a:ea typeface="Georgia"/>
                <a:cs typeface="Georgia"/>
                <a:sym typeface="Georgia"/>
              </a:rPr>
              <a:t>(Strongly Disapprove; Disapprove; Neutral; Approve; Strongly Approve)</a:t>
            </a:r>
            <a:endParaRPr sz="1200">
              <a:solidFill>
                <a:schemeClr val="dk1"/>
              </a:solidFill>
              <a:highlight>
                <a:schemeClr val="lt1"/>
              </a:highlight>
              <a:latin typeface="Georgia"/>
              <a:ea typeface="Georgia"/>
              <a:cs typeface="Georgia"/>
              <a:sym typeface="Georgia"/>
            </a:endParaRPr>
          </a:p>
          <a:p>
            <a:pPr marL="0" lvl="0" indent="0" algn="l" rtl="0">
              <a:spcBef>
                <a:spcPts val="1200"/>
              </a:spcBef>
              <a:spcAft>
                <a:spcPts val="1200"/>
              </a:spcAft>
              <a:buNone/>
            </a:pPr>
            <a:endParaRPr>
              <a:highlight>
                <a:schemeClr val="lt1"/>
              </a:highlight>
            </a:endParaRPr>
          </a:p>
        </p:txBody>
      </p:sp>
      <p:sp>
        <p:nvSpPr>
          <p:cNvPr id="69" name="Google Shape;69;p15"/>
          <p:cNvSpPr txBox="1"/>
          <p:nvPr/>
        </p:nvSpPr>
        <p:spPr>
          <a:xfrm>
            <a:off x="273675" y="98250"/>
            <a:ext cx="20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900FF"/>
                </a:solidFill>
              </a:rPr>
              <a:t>/demoracticOpinion</a:t>
            </a:r>
            <a:endParaRPr>
              <a:solidFill>
                <a:srgbClr val="99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338700"/>
            <a:ext cx="8520600" cy="546600"/>
          </a:xfrm>
          <a:prstGeom prst="rect">
            <a:avLst/>
          </a:prstGeom>
        </p:spPr>
        <p:txBody>
          <a:bodyPr spcFirstLastPara="1" wrap="square" lIns="91425" tIns="91425" rIns="91425" bIns="91425" anchor="t" anchorCtr="0">
            <a:normAutofit fontScale="90000"/>
          </a:bodyPr>
          <a:lstStyle/>
          <a:p>
            <a:pPr marL="0" lvl="0" indent="0" algn="l" rtl="0">
              <a:spcBef>
                <a:spcPts val="1200"/>
              </a:spcBef>
              <a:spcAft>
                <a:spcPts val="1200"/>
              </a:spcAft>
              <a:buClr>
                <a:schemeClr val="dk1"/>
              </a:buClr>
              <a:buSzPct val="91666"/>
              <a:buFont typeface="Arial"/>
              <a:buNone/>
            </a:pPr>
            <a:r>
              <a:rPr lang="en-GB" sz="1200" b="1" dirty="0">
                <a:latin typeface="Georgia"/>
                <a:ea typeface="Georgia"/>
                <a:cs typeface="Georgia"/>
                <a:sym typeface="Georgia"/>
              </a:rPr>
              <a:t>Page 2 (only proceed if not Neutral in Q3, if Neutral then “thank you for your time. You are currently not eligible for our study. We will contact you in the future when there is a spot available for you.”) </a:t>
            </a:r>
            <a:endParaRPr dirty="0"/>
          </a:p>
        </p:txBody>
      </p:sp>
      <p:sp>
        <p:nvSpPr>
          <p:cNvPr id="75" name="Google Shape;75;p16"/>
          <p:cNvSpPr txBox="1">
            <a:spLocks noGrp="1"/>
          </p:cNvSpPr>
          <p:nvPr>
            <p:ph type="body" idx="1"/>
          </p:nvPr>
        </p:nvSpPr>
        <p:spPr>
          <a:xfrm>
            <a:off x="311700" y="1132975"/>
            <a:ext cx="8520600" cy="3817169"/>
          </a:xfrm>
          <a:prstGeom prst="rect">
            <a:avLst/>
          </a:prstGeom>
        </p:spPr>
        <p:txBody>
          <a:bodyPr spcFirstLastPara="1" wrap="square" lIns="91425" tIns="91425" rIns="91425" bIns="91425" anchor="t" anchorCtr="0">
            <a:spAutoFit/>
          </a:bodyPr>
          <a:lstStyle/>
          <a:p>
            <a:pPr marL="457200" lvl="0" indent="-328295" algn="l" rtl="0">
              <a:lnSpc>
                <a:spcPct val="80000"/>
              </a:lnSpc>
              <a:spcBef>
                <a:spcPts val="120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What is your age (in years)?</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What is your gender? (Male, Female, Other, Prefer not to say)</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What is your religion? (Hinduism, Islam, Christianity, Sikhism, Jainism, No religion, Other)</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In which district was your high school located in?</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What best describes your high school? (Private, Central Government, State Government)</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What is your highest level of education (Please include any course you are currently pursuing) (high school, undergraduate, graduate, doctorate)</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What best describes your undergraduate course? (Science, Social Science, Humanities and Languages, Engineering, Medical, Professional degrees like law/management, Others _______)</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Please, choose the answer ‘a little’ below. (A great deal, A lot, A moderate amount, A little, None at all)</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Have you voted for Lok Sabha or State Assembly elections in the last 5 years? (yes, no)</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What social media apps do you use regularly? (WhatsApp/ Facebook/ Instagram/ Twitter/ YouTube/ Reddit/ Snapchat/ Telegram/ Signal)</a:t>
            </a:r>
            <a:endParaRPr sz="1570" dirty="0">
              <a:solidFill>
                <a:schemeClr val="dk1"/>
              </a:solidFill>
              <a:latin typeface="Georgia"/>
              <a:ea typeface="Georgia"/>
              <a:cs typeface="Georgia"/>
              <a:sym typeface="Georgia"/>
            </a:endParaRPr>
          </a:p>
          <a:p>
            <a:pPr marL="457200" lvl="0" indent="-328295" algn="l" rtl="0">
              <a:lnSpc>
                <a:spcPct val="80000"/>
              </a:lnSpc>
              <a:spcBef>
                <a:spcPts val="0"/>
              </a:spcBef>
              <a:spcAft>
                <a:spcPts val="0"/>
              </a:spcAft>
              <a:buClr>
                <a:schemeClr val="dk1"/>
              </a:buClr>
              <a:buSzPts val="1570"/>
              <a:buFont typeface="Georgia"/>
              <a:buAutoNum type="arabicPeriod"/>
            </a:pPr>
            <a:r>
              <a:rPr lang="en-GB" sz="1570" dirty="0">
                <a:solidFill>
                  <a:schemeClr val="dk1"/>
                </a:solidFill>
                <a:latin typeface="Georgia"/>
                <a:ea typeface="Georgia"/>
                <a:cs typeface="Georgia"/>
                <a:sym typeface="Georgia"/>
              </a:rPr>
              <a:t>How much time do you spend on social media every days (average) (less than 30 minutes, 30-60 minutes, 1-2 hours, 3-5 hours, More than 5 hours</a:t>
            </a:r>
            <a:endParaRPr sz="1854" dirty="0"/>
          </a:p>
        </p:txBody>
      </p:sp>
      <p:sp>
        <p:nvSpPr>
          <p:cNvPr id="76" name="Google Shape;76;p16"/>
          <p:cNvSpPr txBox="1"/>
          <p:nvPr/>
        </p:nvSpPr>
        <p:spPr>
          <a:xfrm>
            <a:off x="266625" y="0"/>
            <a:ext cx="293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rgbClr val="9900FF"/>
                </a:solidFill>
              </a:rPr>
              <a:t>/democraticOpinion2</a:t>
            </a:r>
            <a:endParaRPr sz="1000">
              <a:solidFill>
                <a:srgbClr val="99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0"/>
            <a:ext cx="8520600" cy="3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020">
                <a:solidFill>
                  <a:srgbClr val="999999"/>
                </a:solidFill>
              </a:rPr>
              <a:t>(This will be continued on the previous page itself)</a:t>
            </a:r>
            <a:endParaRPr sz="1020">
              <a:solidFill>
                <a:srgbClr val="999999"/>
              </a:solidFill>
            </a:endParaRPr>
          </a:p>
        </p:txBody>
      </p:sp>
      <p:sp>
        <p:nvSpPr>
          <p:cNvPr id="82" name="Google Shape;82;p17"/>
          <p:cNvSpPr txBox="1">
            <a:spLocks noGrp="1"/>
          </p:cNvSpPr>
          <p:nvPr>
            <p:ph type="body" idx="1"/>
          </p:nvPr>
        </p:nvSpPr>
        <p:spPr>
          <a:xfrm>
            <a:off x="311700" y="392525"/>
            <a:ext cx="8520600" cy="4467090"/>
          </a:xfrm>
          <a:prstGeom prst="rect">
            <a:avLst/>
          </a:prstGeom>
        </p:spPr>
        <p:txBody>
          <a:bodyPr spcFirstLastPara="1" wrap="square" lIns="91425" tIns="91425" rIns="91425" bIns="91425" anchor="t" anchorCtr="0">
            <a:spAutoFit/>
          </a:bodyPr>
          <a:lstStyle/>
          <a:p>
            <a:pPr marL="457200" marR="107999" lvl="0" indent="-283845" algn="l" rtl="0">
              <a:lnSpc>
                <a:spcPct val="70000"/>
              </a:lnSpc>
              <a:spcBef>
                <a:spcPts val="1200"/>
              </a:spcBef>
              <a:spcAft>
                <a:spcPts val="0"/>
              </a:spcAft>
              <a:buClr>
                <a:schemeClr val="dk1"/>
              </a:buClr>
              <a:buSzPts val="870"/>
              <a:buFont typeface="Georgia"/>
              <a:buAutoNum type="arabicPeriod" startAt="7"/>
            </a:pPr>
            <a:r>
              <a:rPr lang="en-GB" sz="870" dirty="0">
                <a:solidFill>
                  <a:schemeClr val="dk1"/>
                </a:solidFill>
                <a:latin typeface="Georgia"/>
                <a:ea typeface="Georgia"/>
                <a:cs typeface="Georgia"/>
                <a:sym typeface="Georgia"/>
              </a:rPr>
              <a:t>In the recent past, what sources have you used to follow the news? (Choose all that apply)</a:t>
            </a:r>
            <a:endParaRPr sz="870" dirty="0">
              <a:solidFill>
                <a:schemeClr val="dk1"/>
              </a:solidFill>
              <a:latin typeface="Georgia"/>
              <a:ea typeface="Georgia"/>
              <a:cs typeface="Georgia"/>
              <a:sym typeface="Georgia"/>
            </a:endParaRPr>
          </a:p>
          <a:p>
            <a:pPr marL="914400" marR="107999" lvl="1" indent="-283844" algn="l" rtl="0">
              <a:lnSpc>
                <a:spcPct val="70000"/>
              </a:lnSpc>
              <a:spcBef>
                <a:spcPts val="0"/>
              </a:spcBef>
              <a:spcAft>
                <a:spcPts val="0"/>
              </a:spcAft>
              <a:buClr>
                <a:schemeClr val="dk1"/>
              </a:buClr>
              <a:buSzPts val="870"/>
              <a:buFont typeface="Georgia"/>
              <a:buChar char="○"/>
            </a:pPr>
            <a:r>
              <a:rPr lang="en-GB" sz="870" dirty="0">
                <a:solidFill>
                  <a:schemeClr val="dk1"/>
                </a:solidFill>
                <a:latin typeface="Georgia"/>
                <a:ea typeface="Georgia"/>
                <a:cs typeface="Georgia"/>
                <a:sym typeface="Georgia"/>
              </a:rPr>
              <a:t>Social Media:</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WhatsApp</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Facebook </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Instagram</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Twitter</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YouTube </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Reddit</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Other______</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None</a:t>
            </a:r>
            <a:endParaRPr sz="870" dirty="0">
              <a:solidFill>
                <a:schemeClr val="dk1"/>
              </a:solidFill>
              <a:latin typeface="Georgia"/>
              <a:ea typeface="Georgia"/>
              <a:cs typeface="Georgia"/>
              <a:sym typeface="Georgia"/>
            </a:endParaRPr>
          </a:p>
          <a:p>
            <a:pPr marL="914400" marR="107999" lvl="1" indent="-283844" algn="l" rtl="0">
              <a:lnSpc>
                <a:spcPct val="70000"/>
              </a:lnSpc>
              <a:spcBef>
                <a:spcPts val="0"/>
              </a:spcBef>
              <a:spcAft>
                <a:spcPts val="0"/>
              </a:spcAft>
              <a:buClr>
                <a:schemeClr val="dk1"/>
              </a:buClr>
              <a:buSzPts val="870"/>
              <a:buFont typeface="Georgia"/>
              <a:buChar char="○"/>
            </a:pPr>
            <a:r>
              <a:rPr lang="en-GB" sz="870" dirty="0">
                <a:solidFill>
                  <a:schemeClr val="dk1"/>
                </a:solidFill>
                <a:latin typeface="Georgia"/>
                <a:ea typeface="Georgia"/>
                <a:cs typeface="Georgia"/>
                <a:sym typeface="Georgia"/>
              </a:rPr>
              <a:t>TV News Channels</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NDTV</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err="1">
                <a:solidFill>
                  <a:schemeClr val="dk1"/>
                </a:solidFill>
                <a:latin typeface="Georgia"/>
                <a:ea typeface="Georgia"/>
                <a:cs typeface="Georgia"/>
                <a:sym typeface="Georgia"/>
              </a:rPr>
              <a:t>Aaj</a:t>
            </a:r>
            <a:r>
              <a:rPr lang="en-GB" sz="870" dirty="0">
                <a:solidFill>
                  <a:schemeClr val="dk1"/>
                </a:solidFill>
                <a:latin typeface="Georgia"/>
                <a:ea typeface="Georgia"/>
                <a:cs typeface="Georgia"/>
                <a:sym typeface="Georgia"/>
              </a:rPr>
              <a:t> </a:t>
            </a:r>
            <a:r>
              <a:rPr lang="en-GB" sz="870" dirty="0" err="1">
                <a:solidFill>
                  <a:schemeClr val="dk1"/>
                </a:solidFill>
                <a:latin typeface="Georgia"/>
                <a:ea typeface="Georgia"/>
                <a:cs typeface="Georgia"/>
                <a:sym typeface="Georgia"/>
              </a:rPr>
              <a:t>Tak</a:t>
            </a:r>
            <a:endParaRPr sz="870" strike="sngStrike"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Times Now</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Republic</a:t>
            </a:r>
            <a:endParaRPr sz="870" strike="sngStrike"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Sudarshan News</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Zee News</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Other______</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None</a:t>
            </a:r>
            <a:endParaRPr sz="870" dirty="0">
              <a:solidFill>
                <a:schemeClr val="dk1"/>
              </a:solidFill>
              <a:latin typeface="Georgia"/>
              <a:ea typeface="Georgia"/>
              <a:cs typeface="Georgia"/>
              <a:sym typeface="Georgia"/>
            </a:endParaRPr>
          </a:p>
          <a:p>
            <a:pPr marL="914400" marR="107999" lvl="1" indent="-283844" algn="l" rtl="0">
              <a:lnSpc>
                <a:spcPct val="70000"/>
              </a:lnSpc>
              <a:spcBef>
                <a:spcPts val="0"/>
              </a:spcBef>
              <a:spcAft>
                <a:spcPts val="0"/>
              </a:spcAft>
              <a:buClr>
                <a:schemeClr val="dk1"/>
              </a:buClr>
              <a:buSzPts val="870"/>
              <a:buFont typeface="Georgia"/>
              <a:buChar char="○"/>
            </a:pPr>
            <a:r>
              <a:rPr lang="en-GB" sz="870" dirty="0">
                <a:solidFill>
                  <a:schemeClr val="dk1"/>
                </a:solidFill>
                <a:latin typeface="Georgia"/>
                <a:ea typeface="Georgia"/>
                <a:cs typeface="Georgia"/>
                <a:sym typeface="Georgia"/>
              </a:rPr>
              <a:t>Online News Portals/Blogs</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Quint</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err="1">
                <a:solidFill>
                  <a:schemeClr val="dk1"/>
                </a:solidFill>
                <a:latin typeface="Georgia"/>
                <a:ea typeface="Georgia"/>
                <a:cs typeface="Georgia"/>
                <a:sym typeface="Georgia"/>
              </a:rPr>
              <a:t>Newslaundry</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err="1">
                <a:solidFill>
                  <a:schemeClr val="dk1"/>
                </a:solidFill>
                <a:latin typeface="Georgia"/>
                <a:ea typeface="Georgia"/>
                <a:cs typeface="Georgia"/>
                <a:sym typeface="Georgia"/>
              </a:rPr>
              <a:t>Swarajya</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err="1">
                <a:solidFill>
                  <a:schemeClr val="dk1"/>
                </a:solidFill>
                <a:latin typeface="Georgia"/>
                <a:ea typeface="Georgia"/>
                <a:cs typeface="Georgia"/>
                <a:sym typeface="Georgia"/>
              </a:rPr>
              <a:t>OpIndia</a:t>
            </a:r>
            <a:endParaRPr sz="870" strike="sngStrike"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err="1">
                <a:solidFill>
                  <a:schemeClr val="dk1"/>
                </a:solidFill>
                <a:latin typeface="Georgia"/>
                <a:ea typeface="Georgia"/>
                <a:cs typeface="Georgia"/>
                <a:sym typeface="Georgia"/>
              </a:rPr>
              <a:t>ScoopWhoop</a:t>
            </a:r>
            <a:endParaRPr sz="870" strike="sngStrike"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Wire</a:t>
            </a:r>
            <a:endParaRPr sz="870" strike="sngStrike"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Other______</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None</a:t>
            </a:r>
            <a:endParaRPr sz="870" dirty="0">
              <a:solidFill>
                <a:schemeClr val="dk1"/>
              </a:solidFill>
              <a:latin typeface="Georgia"/>
              <a:ea typeface="Georgia"/>
              <a:cs typeface="Georgia"/>
              <a:sym typeface="Georgia"/>
            </a:endParaRPr>
          </a:p>
          <a:p>
            <a:pPr marL="914400" marR="107999" lvl="1" indent="-283844" algn="l" rtl="0">
              <a:lnSpc>
                <a:spcPct val="70000"/>
              </a:lnSpc>
              <a:spcBef>
                <a:spcPts val="0"/>
              </a:spcBef>
              <a:spcAft>
                <a:spcPts val="0"/>
              </a:spcAft>
              <a:buClr>
                <a:schemeClr val="dk1"/>
              </a:buClr>
              <a:buSzPts val="870"/>
              <a:buFont typeface="Georgia"/>
              <a:buChar char="○"/>
            </a:pPr>
            <a:r>
              <a:rPr lang="en-GB" sz="870" dirty="0">
                <a:solidFill>
                  <a:schemeClr val="dk1"/>
                </a:solidFill>
                <a:latin typeface="Georgia"/>
                <a:ea typeface="Georgia"/>
                <a:cs typeface="Georgia"/>
                <a:sym typeface="Georgia"/>
              </a:rPr>
              <a:t>Newspapers</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err="1">
                <a:solidFill>
                  <a:schemeClr val="dk1"/>
                </a:solidFill>
                <a:latin typeface="Georgia"/>
                <a:ea typeface="Georgia"/>
                <a:cs typeface="Georgia"/>
                <a:sym typeface="Georgia"/>
              </a:rPr>
              <a:t>Dainik</a:t>
            </a:r>
            <a:r>
              <a:rPr lang="en-GB" sz="870" dirty="0">
                <a:solidFill>
                  <a:schemeClr val="dk1"/>
                </a:solidFill>
                <a:latin typeface="Georgia"/>
                <a:ea typeface="Georgia"/>
                <a:cs typeface="Georgia"/>
                <a:sym typeface="Georgia"/>
              </a:rPr>
              <a:t> Jagran</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err="1">
                <a:solidFill>
                  <a:schemeClr val="dk1"/>
                </a:solidFill>
                <a:latin typeface="Georgia"/>
                <a:ea typeface="Georgia"/>
                <a:cs typeface="Georgia"/>
                <a:sym typeface="Georgia"/>
              </a:rPr>
              <a:t>Dainik</a:t>
            </a:r>
            <a:r>
              <a:rPr lang="en-GB" sz="870" dirty="0">
                <a:solidFill>
                  <a:schemeClr val="dk1"/>
                </a:solidFill>
                <a:latin typeface="Georgia"/>
                <a:ea typeface="Georgia"/>
                <a:cs typeface="Georgia"/>
                <a:sym typeface="Georgia"/>
              </a:rPr>
              <a:t> Bhaskar</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Hindustan Times</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Amar </a:t>
            </a:r>
            <a:r>
              <a:rPr lang="en-GB" sz="870" dirty="0" err="1">
                <a:solidFill>
                  <a:schemeClr val="dk1"/>
                </a:solidFill>
                <a:latin typeface="Georgia"/>
                <a:ea typeface="Georgia"/>
                <a:cs typeface="Georgia"/>
                <a:sym typeface="Georgia"/>
              </a:rPr>
              <a:t>Ujala</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Times of India</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The Hindu</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Indian Express</a:t>
            </a: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Others _________</a:t>
            </a:r>
            <a:endParaRPr sz="870" dirty="0">
              <a:solidFill>
                <a:schemeClr val="dk1"/>
              </a:solidFill>
              <a:latin typeface="Georgia"/>
              <a:ea typeface="Georgia"/>
              <a:cs typeface="Georgia"/>
              <a:sym typeface="Georgia"/>
            </a:endParaRPr>
          </a:p>
          <a:p>
            <a:pPr marL="1371600" marR="107999" lvl="2" indent="-283844" algn="l" rtl="0">
              <a:lnSpc>
                <a:spcPct val="70000"/>
              </a:lnSpc>
              <a:spcBef>
                <a:spcPts val="0"/>
              </a:spcBef>
              <a:spcAft>
                <a:spcPts val="0"/>
              </a:spcAft>
              <a:buClr>
                <a:schemeClr val="dk1"/>
              </a:buClr>
              <a:buSzPts val="870"/>
              <a:buFont typeface="Georgia"/>
              <a:buAutoNum type="romanLcPeriod"/>
            </a:pPr>
            <a:r>
              <a:rPr lang="en-GB" sz="870" dirty="0">
                <a:solidFill>
                  <a:schemeClr val="dk1"/>
                </a:solidFill>
                <a:latin typeface="Georgia"/>
                <a:ea typeface="Georgia"/>
                <a:cs typeface="Georgia"/>
                <a:sym typeface="Georgia"/>
              </a:rPr>
              <a:t>None</a:t>
            </a:r>
            <a:endParaRPr sz="870" dirty="0">
              <a:solidFill>
                <a:schemeClr val="dk1"/>
              </a:solidFill>
              <a:latin typeface="Georgia"/>
              <a:ea typeface="Georgia"/>
              <a:cs typeface="Georgia"/>
              <a:sym typeface="Georgia"/>
            </a:endParaRPr>
          </a:p>
          <a:p>
            <a:pPr marL="0" marR="107999" lvl="0" indent="0" algn="l" rtl="0">
              <a:lnSpc>
                <a:spcPct val="105000"/>
              </a:lnSpc>
              <a:spcBef>
                <a:spcPts val="1200"/>
              </a:spcBef>
              <a:spcAft>
                <a:spcPts val="1200"/>
              </a:spcAft>
              <a:buNone/>
            </a:pP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200" b="1">
                <a:latin typeface="Georgia"/>
                <a:ea typeface="Georgia"/>
                <a:cs typeface="Georgia"/>
                <a:sym typeface="Georgia"/>
              </a:rPr>
              <a:t>NEWS ACCURACY TASK</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endParaRPr sz="1200" dirty="0">
              <a:solidFill>
                <a:srgbClr val="202122"/>
              </a:solidFill>
              <a:highlight>
                <a:srgbClr val="FFFFFF"/>
              </a:highlight>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Arial"/>
              <a:buNone/>
            </a:pPr>
            <a:r>
              <a:rPr lang="en-GB" sz="1600" dirty="0">
                <a:solidFill>
                  <a:srgbClr val="202122"/>
                </a:solidFill>
                <a:latin typeface="Georgia"/>
                <a:ea typeface="Georgia"/>
                <a:cs typeface="Georgia"/>
                <a:sym typeface="Georgia"/>
              </a:rPr>
              <a:t>You will next be shown a social media post. Your task is to judge on a scale of 0% to 100% how likely is it that this post is accurate. Please evaluate the accuracy of the claim made in the post  and not whether the statement itself appeared in the press or social media. </a:t>
            </a:r>
            <a:endParaRPr sz="1600" dirty="0">
              <a:solidFill>
                <a:schemeClr val="dk1"/>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Arial"/>
              <a:buNone/>
            </a:pPr>
            <a:r>
              <a:rPr lang="en-GB" sz="1400" dirty="0">
                <a:solidFill>
                  <a:schemeClr val="dk1"/>
                </a:solidFill>
                <a:latin typeface="Georgia"/>
                <a:ea typeface="Georgia"/>
                <a:cs typeface="Georgia"/>
                <a:sym typeface="Georgia"/>
              </a:rPr>
              <a:t>Based on the accuracy of your response, you can earn an additional amount of INR Y. Your chance of winning the amount is higher the closer your response is to the true accuracy of the </a:t>
            </a:r>
            <a:r>
              <a:rPr lang="en-GB" sz="1400" dirty="0">
                <a:solidFill>
                  <a:srgbClr val="202122"/>
                </a:solidFill>
                <a:latin typeface="Georgia"/>
                <a:ea typeface="Georgia"/>
                <a:cs typeface="Georgia"/>
                <a:sym typeface="Georgia"/>
              </a:rPr>
              <a:t>post</a:t>
            </a:r>
            <a:r>
              <a:rPr lang="en-GB" sz="1400" dirty="0">
                <a:solidFill>
                  <a:schemeClr val="dk1"/>
                </a:solidFill>
                <a:latin typeface="Georgia"/>
                <a:ea typeface="Georgia"/>
                <a:cs typeface="Georgia"/>
                <a:sym typeface="Georgia"/>
              </a:rPr>
              <a:t>. For instance, if the </a:t>
            </a:r>
            <a:r>
              <a:rPr lang="en-GB" sz="1400" dirty="0">
                <a:solidFill>
                  <a:srgbClr val="202122"/>
                </a:solidFill>
                <a:latin typeface="Georgia"/>
                <a:ea typeface="Georgia"/>
                <a:cs typeface="Georgia"/>
                <a:sym typeface="Georgia"/>
              </a:rPr>
              <a:t>post</a:t>
            </a:r>
            <a:r>
              <a:rPr lang="en-GB" sz="1400" dirty="0">
                <a:solidFill>
                  <a:schemeClr val="dk1"/>
                </a:solidFill>
                <a:latin typeface="Georgia"/>
                <a:ea typeface="Georgia"/>
                <a:cs typeface="Georgia"/>
                <a:sym typeface="Georgia"/>
              </a:rPr>
              <a:t> is true, your chance of winning the amount is higher if your response is, say, 70% compared to 40%. The opposite holds if the </a:t>
            </a:r>
            <a:r>
              <a:rPr lang="en-GB" sz="1400" dirty="0">
                <a:solidFill>
                  <a:srgbClr val="202122"/>
                </a:solidFill>
                <a:latin typeface="Georgia"/>
                <a:ea typeface="Georgia"/>
                <a:cs typeface="Georgia"/>
                <a:sym typeface="Georgia"/>
              </a:rPr>
              <a:t>post</a:t>
            </a:r>
            <a:r>
              <a:rPr lang="en-GB" sz="1400" dirty="0">
                <a:solidFill>
                  <a:schemeClr val="dk1"/>
                </a:solidFill>
                <a:latin typeface="Georgia"/>
                <a:ea typeface="Georgia"/>
                <a:cs typeface="Georgia"/>
                <a:sym typeface="Georgia"/>
              </a:rPr>
              <a:t> is false, i.e., a response of 70% gives you a lower chance of winning the bonus than 40%. Therefore, it is in your best interest to answer as accurately as possible. The buttons below offer some examples and finer details about how the payment procedure works. Reading through these is not necessary and can be skipped.</a:t>
            </a:r>
            <a:endParaRPr sz="1400" dirty="0">
              <a:solidFill>
                <a:schemeClr val="dk1"/>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Arial"/>
              <a:buNone/>
            </a:pPr>
            <a:endParaRPr sz="1200" dirty="0">
              <a:solidFill>
                <a:srgbClr val="202122"/>
              </a:solidFill>
              <a:highlight>
                <a:srgbClr val="FFFFFF"/>
              </a:highlight>
              <a:latin typeface="Georgia"/>
              <a:ea typeface="Georgia"/>
              <a:cs typeface="Georgia"/>
              <a:sym typeface="Georgia"/>
            </a:endParaRPr>
          </a:p>
          <a:p>
            <a:pPr marL="0" lvl="0" indent="0" algn="l" rtl="0">
              <a:lnSpc>
                <a:spcPct val="100000"/>
              </a:lnSpc>
              <a:spcBef>
                <a:spcPts val="1200"/>
              </a:spcBef>
              <a:spcAft>
                <a:spcPts val="0"/>
              </a:spcAft>
              <a:buClr>
                <a:schemeClr val="dk1"/>
              </a:buClr>
              <a:buSzPts val="1100"/>
              <a:buFont typeface="Arial"/>
              <a:buNone/>
            </a:pPr>
            <a:r>
              <a:rPr lang="en-GB" sz="1200" u="sng" dirty="0">
                <a:solidFill>
                  <a:srgbClr val="999999"/>
                </a:solidFill>
                <a:latin typeface="Georgia"/>
                <a:ea typeface="Georgia"/>
                <a:cs typeface="Georgia"/>
                <a:sym typeface="Georgia"/>
              </a:rPr>
              <a:t>Payment Procedure (click to expand)</a:t>
            </a:r>
            <a:r>
              <a:rPr lang="en-GB" sz="1200" dirty="0">
                <a:solidFill>
                  <a:srgbClr val="999999"/>
                </a:solidFill>
                <a:latin typeface="Georgia"/>
                <a:ea typeface="Georgia"/>
                <a:cs typeface="Georgia"/>
                <a:sym typeface="Georgia"/>
              </a:rPr>
              <a:t>				</a:t>
            </a:r>
            <a:r>
              <a:rPr lang="en-GB" sz="1200" u="sng" dirty="0">
                <a:solidFill>
                  <a:srgbClr val="999999"/>
                </a:solidFill>
                <a:latin typeface="Georgia"/>
                <a:ea typeface="Georgia"/>
                <a:cs typeface="Georgia"/>
                <a:sym typeface="Georgia"/>
              </a:rPr>
              <a:t>Example (click to expand)</a:t>
            </a:r>
            <a:endParaRPr sz="1200" u="sng" dirty="0">
              <a:solidFill>
                <a:srgbClr val="999999"/>
              </a:solidFill>
              <a:latin typeface="Georgia"/>
              <a:ea typeface="Georgia"/>
              <a:cs typeface="Georgia"/>
              <a:sym typeface="Georgia"/>
            </a:endParaRPr>
          </a:p>
          <a:p>
            <a:pPr marL="0" lvl="0" indent="0" algn="l" rtl="0">
              <a:spcBef>
                <a:spcPts val="1200"/>
              </a:spcBef>
              <a:spcAft>
                <a:spcPts val="1200"/>
              </a:spcAft>
              <a:buNone/>
            </a:pPr>
            <a:endParaRPr dirty="0"/>
          </a:p>
        </p:txBody>
      </p:sp>
      <p:sp>
        <p:nvSpPr>
          <p:cNvPr id="89" name="Google Shape;89;p18"/>
          <p:cNvSpPr txBox="1"/>
          <p:nvPr/>
        </p:nvSpPr>
        <p:spPr>
          <a:xfrm>
            <a:off x="378925" y="119300"/>
            <a:ext cx="190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900FF"/>
                </a:solidFill>
              </a:rPr>
              <a:t>/newsAccuracyTask</a:t>
            </a:r>
            <a:endParaRPr>
              <a:solidFill>
                <a:srgbClr val="9900FF"/>
              </a:solidFill>
            </a:endParaRPr>
          </a:p>
        </p:txBody>
      </p:sp>
      <p:sp>
        <p:nvSpPr>
          <p:cNvPr id="90" name="Google Shape;90;p18"/>
          <p:cNvSpPr/>
          <p:nvPr/>
        </p:nvSpPr>
        <p:spPr>
          <a:xfrm>
            <a:off x="378925" y="4417475"/>
            <a:ext cx="2126100" cy="28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txBox="1"/>
          <p:nvPr/>
        </p:nvSpPr>
        <p:spPr>
          <a:xfrm>
            <a:off x="2572250" y="4361225"/>
            <a:ext cx="291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rgbClr val="9900FF"/>
                </a:solidFill>
              </a:rPr>
              <a:t>/</a:t>
            </a:r>
            <a:r>
              <a:rPr lang="en-GB" dirty="0" err="1">
                <a:solidFill>
                  <a:srgbClr val="9900FF"/>
                </a:solidFill>
              </a:rPr>
              <a:t>waitingRoomNew</a:t>
            </a:r>
            <a:endParaRPr dirty="0">
              <a:solidFill>
                <a:srgbClr val="99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Click to expand Payment Procedure</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a:p>
            <a:pPr marL="0" lvl="0" indent="0" algn="l" rtl="0">
              <a:spcBef>
                <a:spcPts val="120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After you finished reporting your estimates for all </a:t>
            </a:r>
            <a:r>
              <a:rPr lang="en-GB" sz="1050">
                <a:solidFill>
                  <a:schemeClr val="dk1"/>
                </a:solidFill>
                <a:highlight>
                  <a:srgbClr val="9900FF"/>
                </a:highlight>
                <a:latin typeface="Roboto"/>
                <a:ea typeface="Roboto"/>
                <a:cs typeface="Roboto"/>
                <a:sym typeface="Roboto"/>
              </a:rPr>
              <a:t>posts</a:t>
            </a:r>
            <a:r>
              <a:rPr lang="en-GB" sz="1050">
                <a:solidFill>
                  <a:schemeClr val="dk1"/>
                </a:solidFill>
                <a:highlight>
                  <a:srgbClr val="FFFFFF"/>
                </a:highlight>
                <a:latin typeface="Roboto"/>
                <a:ea typeface="Roboto"/>
                <a:cs typeface="Roboto"/>
                <a:sym typeface="Roboto"/>
              </a:rPr>
              <a:t>, for each of the </a:t>
            </a:r>
            <a:r>
              <a:rPr lang="en-GB" sz="1050">
                <a:solidFill>
                  <a:schemeClr val="dk1"/>
                </a:solidFill>
                <a:highlight>
                  <a:srgbClr val="9900FF"/>
                </a:highlight>
                <a:latin typeface="Roboto"/>
                <a:ea typeface="Roboto"/>
                <a:cs typeface="Roboto"/>
                <a:sym typeface="Roboto"/>
              </a:rPr>
              <a:t>posts</a:t>
            </a:r>
            <a:r>
              <a:rPr lang="en-GB" sz="1050">
                <a:solidFill>
                  <a:schemeClr val="dk1"/>
                </a:solidFill>
                <a:highlight>
                  <a:srgbClr val="FFFFFF"/>
                </a:highlight>
                <a:latin typeface="Roboto"/>
                <a:ea typeface="Roboto"/>
                <a:cs typeface="Roboto"/>
                <a:sym typeface="Roboto"/>
              </a:rPr>
              <a:t> you may earn a bonus of XX as follows:</a:t>
            </a:r>
            <a:endParaRPr sz="1050">
              <a:solidFill>
                <a:schemeClr val="dk1"/>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1. The computer will randomly select a number between 0 and 1. Every number between 0 and 1 is equally likely.</a:t>
            </a:r>
            <a:endParaRPr sz="1050">
              <a:solidFill>
                <a:schemeClr val="dk1"/>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2. The difference between your reported estimate and the true accuracy of a </a:t>
            </a:r>
            <a:r>
              <a:rPr lang="en-GB" sz="1050">
                <a:solidFill>
                  <a:schemeClr val="dk1"/>
                </a:solidFill>
                <a:highlight>
                  <a:srgbClr val="9900FF"/>
                </a:highlight>
                <a:latin typeface="Roboto"/>
                <a:ea typeface="Roboto"/>
                <a:cs typeface="Roboto"/>
                <a:sym typeface="Roboto"/>
              </a:rPr>
              <a:t>post</a:t>
            </a:r>
            <a:r>
              <a:rPr lang="en-GB" sz="1050">
                <a:solidFill>
                  <a:schemeClr val="dk1"/>
                </a:solidFill>
                <a:highlight>
                  <a:srgbClr val="FFFFFF"/>
                </a:highlight>
                <a:latin typeface="Roboto"/>
                <a:ea typeface="Roboto"/>
                <a:cs typeface="Roboto"/>
                <a:sym typeface="Roboto"/>
              </a:rPr>
              <a:t> is the so-called prediction error. If your prediction error, multiplied by itself, is not larger than the random number then you will receive the XX bonus. Otherwise, you will receive no bonus.</a:t>
            </a:r>
            <a:endParaRPr sz="1050">
              <a:solidFill>
                <a:schemeClr val="dk1"/>
              </a:solidFill>
              <a:highlight>
                <a:srgbClr val="FFFFFF"/>
              </a:highlight>
              <a:latin typeface="Roboto"/>
              <a:ea typeface="Roboto"/>
              <a:cs typeface="Roboto"/>
              <a:sym typeface="Roboto"/>
            </a:endParaRPr>
          </a:p>
          <a:p>
            <a:pPr marL="0" lvl="0" indent="0" algn="l" rtl="0">
              <a:spcBef>
                <a:spcPts val="1200"/>
              </a:spcBef>
              <a:spcAft>
                <a:spcPts val="0"/>
              </a:spcAft>
              <a:buNone/>
            </a:pPr>
            <a:r>
              <a:rPr lang="en-GB" sz="1050">
                <a:solidFill>
                  <a:schemeClr val="dk1"/>
                </a:solidFill>
                <a:highlight>
                  <a:srgbClr val="FFFFFF"/>
                </a:highlight>
                <a:latin typeface="Roboto"/>
                <a:ea typeface="Roboto"/>
                <a:cs typeface="Roboto"/>
                <a:sym typeface="Roboto"/>
              </a:rPr>
              <a:t>You may wonder why we have chosen this payment rule. The reason is that this payment rule makes it optimal for you to indicate your true estimates.</a:t>
            </a:r>
            <a:endParaRPr sz="1050">
              <a:solidFill>
                <a:schemeClr val="dk1"/>
              </a:solidFill>
              <a:highlight>
                <a:srgbClr val="FFFFFF"/>
              </a:highlight>
              <a:latin typeface="Roboto"/>
              <a:ea typeface="Roboto"/>
              <a:cs typeface="Roboto"/>
              <a:sym typeface="Roboto"/>
            </a:endParaRPr>
          </a:p>
          <a:p>
            <a:pPr marL="0" lvl="0" indent="0" algn="l" rtl="0">
              <a:spcBef>
                <a:spcPts val="1200"/>
              </a:spcBef>
              <a:spcAft>
                <a:spcPts val="0"/>
              </a:spcAft>
              <a:buNone/>
            </a:pPr>
            <a:endParaRPr sz="1050">
              <a:solidFill>
                <a:schemeClr val="dk1"/>
              </a:solidFill>
              <a:highlight>
                <a:srgbClr val="FFFFFF"/>
              </a:highlight>
              <a:latin typeface="Roboto"/>
              <a:ea typeface="Roboto"/>
              <a:cs typeface="Roboto"/>
              <a:sym typeface="Roboto"/>
            </a:endParaRPr>
          </a:p>
          <a:p>
            <a:pPr marL="0" lvl="0" indent="0" algn="l" rtl="0">
              <a:spcBef>
                <a:spcPts val="1200"/>
              </a:spcBef>
              <a:spcAft>
                <a:spcPts val="1200"/>
              </a:spcAft>
              <a:buNone/>
            </a:pPr>
            <a:endParaRPr sz="1050">
              <a:solidFill>
                <a:schemeClr val="dk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Click to expand Example</a:t>
            </a:r>
            <a:endParaRPr/>
          </a:p>
          <a:p>
            <a:pPr marL="0" lvl="0" indent="0" algn="l" rtl="0">
              <a:spcBef>
                <a:spcPts val="0"/>
              </a:spcBef>
              <a:spcAft>
                <a:spcPts val="0"/>
              </a:spcAft>
              <a:buNone/>
            </a:pPr>
            <a:endParaRPr/>
          </a:p>
        </p:txBody>
      </p:sp>
      <p:graphicFrame>
        <p:nvGraphicFramePr>
          <p:cNvPr id="103" name="Google Shape;103;p20"/>
          <p:cNvGraphicFramePr/>
          <p:nvPr>
            <p:extLst>
              <p:ext uri="{D42A27DB-BD31-4B8C-83A1-F6EECF244321}">
                <p14:modId xmlns:p14="http://schemas.microsoft.com/office/powerpoint/2010/main" val="1275698714"/>
              </p:ext>
            </p:extLst>
          </p:nvPr>
        </p:nvGraphicFramePr>
        <p:xfrm>
          <a:off x="731050" y="1116800"/>
          <a:ext cx="2428875" cy="3571240"/>
        </p:xfrm>
        <a:graphic>
          <a:graphicData uri="http://schemas.openxmlformats.org/drawingml/2006/table">
            <a:tbl>
              <a:tblPr>
                <a:noFill/>
                <a:tableStyleId>{4CA32CFA-F70F-4667-9B80-20B892BD3D3E}</a:tableStyleId>
              </a:tblPr>
              <a:tblGrid>
                <a:gridCol w="647700">
                  <a:extLst>
                    <a:ext uri="{9D8B030D-6E8A-4147-A177-3AD203B41FA5}">
                      <a16:colId xmlns:a16="http://schemas.microsoft.com/office/drawing/2014/main" val="20000"/>
                    </a:ext>
                  </a:extLst>
                </a:gridCol>
                <a:gridCol w="771525">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tblGrid>
              <a:tr h="239550">
                <a:tc gridSpan="3">
                  <a:txBody>
                    <a:bodyPr/>
                    <a:lstStyle/>
                    <a:p>
                      <a:pPr marL="0" lvl="0" indent="0" algn="ctr" rtl="0">
                        <a:spcBef>
                          <a:spcPts val="0"/>
                        </a:spcBef>
                        <a:spcAft>
                          <a:spcPts val="0"/>
                        </a:spcAft>
                        <a:buNone/>
                      </a:pPr>
                      <a:r>
                        <a:rPr lang="en-GB" sz="900" dirty="0">
                          <a:latin typeface="Georgia"/>
                          <a:ea typeface="Georgia"/>
                          <a:cs typeface="Georgia"/>
                          <a:sym typeface="Georgia"/>
                        </a:rPr>
                        <a:t>If the Post is True</a:t>
                      </a:r>
                      <a:endParaRPr sz="900" dirty="0">
                        <a:latin typeface="Georgia"/>
                        <a:ea typeface="Georgia"/>
                        <a:cs typeface="Georgia"/>
                        <a:sym typeface="Georgia"/>
                      </a:endParaRPr>
                    </a:p>
                  </a:txBody>
                  <a:tcPr marL="63500" marR="63500" marT="63500" marB="635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900">
                          <a:latin typeface="Georgia"/>
                          <a:ea typeface="Georgia"/>
                          <a:cs typeface="Georgia"/>
                          <a:sym typeface="Georgia"/>
                        </a:rPr>
                        <a:t>Your Estimate</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Prediction Error</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Chance of Winning Bonus</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GB" sz="900">
                          <a:latin typeface="Georgia"/>
                          <a:ea typeface="Georgia"/>
                          <a:cs typeface="Georgia"/>
                          <a:sym typeface="Georgia"/>
                        </a:rPr>
                        <a:t>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1</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GB" sz="900">
                          <a:latin typeface="Georgia"/>
                          <a:ea typeface="Georgia"/>
                          <a:cs typeface="Georgia"/>
                          <a:sym typeface="Georgia"/>
                        </a:rPr>
                        <a:t>10%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0.9</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19%</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GB" sz="900">
                          <a:latin typeface="Georgia"/>
                          <a:ea typeface="Georgia"/>
                          <a:cs typeface="Georgia"/>
                          <a:sym typeface="Georgia"/>
                        </a:rPr>
                        <a:t>20%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0.8</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36%</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GB" sz="900">
                          <a:latin typeface="Georgia"/>
                          <a:ea typeface="Georgia"/>
                          <a:cs typeface="Georgia"/>
                          <a:sym typeface="Georgia"/>
                        </a:rPr>
                        <a:t>30%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0.7</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51%</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GB" sz="900">
                          <a:latin typeface="Georgia"/>
                          <a:ea typeface="Georgia"/>
                          <a:cs typeface="Georgia"/>
                          <a:sym typeface="Georgia"/>
                        </a:rPr>
                        <a:t>40%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0.6</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64%</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GB" sz="900">
                          <a:latin typeface="Georgia"/>
                          <a:ea typeface="Georgia"/>
                          <a:cs typeface="Georgia"/>
                          <a:sym typeface="Georgia"/>
                        </a:rPr>
                        <a:t>50%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0.5</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75%</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GB" sz="900">
                          <a:latin typeface="Georgia"/>
                          <a:ea typeface="Georgia"/>
                          <a:cs typeface="Georgia"/>
                          <a:sym typeface="Georgia"/>
                        </a:rPr>
                        <a:t>60%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0.4</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84%</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GB" sz="900">
                          <a:latin typeface="Georgia"/>
                          <a:ea typeface="Georgia"/>
                          <a:cs typeface="Georgia"/>
                          <a:sym typeface="Georgia"/>
                        </a:rPr>
                        <a:t>70%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0.3</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91%</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GB" sz="900">
                          <a:latin typeface="Georgia"/>
                          <a:ea typeface="Georgia"/>
                          <a:cs typeface="Georgia"/>
                          <a:sym typeface="Georgia"/>
                        </a:rPr>
                        <a:t>80%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0.2</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96%</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en-GB" sz="900">
                          <a:latin typeface="Georgia"/>
                          <a:ea typeface="Georgia"/>
                          <a:cs typeface="Georgia"/>
                          <a:sym typeface="Georgia"/>
                        </a:rPr>
                        <a:t>90%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0.1</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99%</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r>
                        <a:rPr lang="en-GB" sz="900">
                          <a:latin typeface="Georgia"/>
                          <a:ea typeface="Georgia"/>
                          <a:cs typeface="Georgia"/>
                          <a:sym typeface="Georgia"/>
                        </a:rPr>
                        <a:t>100%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dirty="0">
                          <a:latin typeface="Georgia"/>
                          <a:ea typeface="Georgia"/>
                          <a:cs typeface="Georgia"/>
                          <a:sym typeface="Georgia"/>
                        </a:rPr>
                        <a:t>100%</a:t>
                      </a:r>
                      <a:endParaRPr sz="900" dirty="0">
                        <a:latin typeface="Georgia"/>
                        <a:ea typeface="Georgia"/>
                        <a:cs typeface="Georgia"/>
                        <a:sym typeface="Georgia"/>
                      </a:endParaRPr>
                    </a:p>
                  </a:txBody>
                  <a:tcPr marL="63500" marR="63500" marT="63500" marB="63500"/>
                </a:tc>
                <a:extLst>
                  <a:ext uri="{0D108BD9-81ED-4DB2-BD59-A6C34878D82A}">
                    <a16:rowId xmlns:a16="http://schemas.microsoft.com/office/drawing/2014/main" val="10012"/>
                  </a:ext>
                </a:extLst>
              </a:tr>
            </a:tbl>
          </a:graphicData>
        </a:graphic>
      </p:graphicFrame>
      <p:graphicFrame>
        <p:nvGraphicFramePr>
          <p:cNvPr id="104" name="Google Shape;104;p20"/>
          <p:cNvGraphicFramePr/>
          <p:nvPr>
            <p:extLst>
              <p:ext uri="{D42A27DB-BD31-4B8C-83A1-F6EECF244321}">
                <p14:modId xmlns:p14="http://schemas.microsoft.com/office/powerpoint/2010/main" val="3007201614"/>
              </p:ext>
            </p:extLst>
          </p:nvPr>
        </p:nvGraphicFramePr>
        <p:xfrm>
          <a:off x="3583775" y="1107275"/>
          <a:ext cx="2419350" cy="3586480"/>
        </p:xfrm>
        <a:graphic>
          <a:graphicData uri="http://schemas.openxmlformats.org/drawingml/2006/table">
            <a:tbl>
              <a:tblPr>
                <a:noFill/>
                <a:tableStyleId>{4CA32CFA-F70F-4667-9B80-20B892BD3D3E}</a:tableStyleId>
              </a:tblPr>
              <a:tblGrid>
                <a:gridCol w="638175">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1038225">
                  <a:extLst>
                    <a:ext uri="{9D8B030D-6E8A-4147-A177-3AD203B41FA5}">
                      <a16:colId xmlns:a16="http://schemas.microsoft.com/office/drawing/2014/main" val="20002"/>
                    </a:ext>
                  </a:extLst>
                </a:gridCol>
              </a:tblGrid>
              <a:tr h="279400">
                <a:tc gridSpan="3">
                  <a:txBody>
                    <a:bodyPr/>
                    <a:lstStyle/>
                    <a:p>
                      <a:pPr marL="0" lvl="0" indent="0" algn="ctr" rtl="0">
                        <a:spcBef>
                          <a:spcPts val="0"/>
                        </a:spcBef>
                        <a:spcAft>
                          <a:spcPts val="0"/>
                        </a:spcAft>
                        <a:buNone/>
                      </a:pPr>
                      <a:r>
                        <a:rPr lang="en-GB" sz="900" dirty="0">
                          <a:latin typeface="Georgia"/>
                          <a:ea typeface="Georgia"/>
                          <a:cs typeface="Georgia"/>
                          <a:sym typeface="Georgia"/>
                        </a:rPr>
                        <a:t>If the Post is False</a:t>
                      </a:r>
                      <a:endParaRPr sz="900" dirty="0">
                        <a:latin typeface="Georgia"/>
                        <a:ea typeface="Georgia"/>
                        <a:cs typeface="Georgia"/>
                        <a:sym typeface="Georgia"/>
                      </a:endParaRPr>
                    </a:p>
                  </a:txBody>
                  <a:tcPr marL="63500" marR="63500" marT="63500" marB="635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900">
                          <a:latin typeface="Georgia"/>
                          <a:ea typeface="Georgia"/>
                          <a:cs typeface="Georgia"/>
                          <a:sym typeface="Georgia"/>
                        </a:rPr>
                        <a:t>Your Estimate</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Prediction Error</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Chance  of Winning Bonus</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GB" sz="900">
                          <a:latin typeface="Georgia"/>
                          <a:ea typeface="Georgia"/>
                          <a:cs typeface="Georgia"/>
                          <a:sym typeface="Georgia"/>
                        </a:rPr>
                        <a:t>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100%</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GB" sz="900">
                          <a:latin typeface="Georgia"/>
                          <a:ea typeface="Georgia"/>
                          <a:cs typeface="Georgia"/>
                          <a:sym typeface="Georgia"/>
                        </a:rPr>
                        <a:t>10%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0.1</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99%</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GB" sz="900">
                          <a:latin typeface="Georgia"/>
                          <a:ea typeface="Georgia"/>
                          <a:cs typeface="Georgia"/>
                          <a:sym typeface="Georgia"/>
                        </a:rPr>
                        <a:t>20%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0.2</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96%</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GB" sz="900">
                          <a:latin typeface="Georgia"/>
                          <a:ea typeface="Georgia"/>
                          <a:cs typeface="Georgia"/>
                          <a:sym typeface="Georgia"/>
                        </a:rPr>
                        <a:t>30%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0.3</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91%</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GB" sz="900">
                          <a:latin typeface="Georgia"/>
                          <a:ea typeface="Georgia"/>
                          <a:cs typeface="Georgia"/>
                          <a:sym typeface="Georgia"/>
                        </a:rPr>
                        <a:t>40%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0.4</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84%</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GB" sz="900">
                          <a:latin typeface="Georgia"/>
                          <a:ea typeface="Georgia"/>
                          <a:cs typeface="Georgia"/>
                          <a:sym typeface="Georgia"/>
                        </a:rPr>
                        <a:t>50%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0.5</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75%</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GB" sz="900">
                          <a:latin typeface="Georgia"/>
                          <a:ea typeface="Georgia"/>
                          <a:cs typeface="Georgia"/>
                          <a:sym typeface="Georgia"/>
                        </a:rPr>
                        <a:t>60%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0.6</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64%</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GB" sz="900">
                          <a:latin typeface="Georgia"/>
                          <a:ea typeface="Georgia"/>
                          <a:cs typeface="Georgia"/>
                          <a:sym typeface="Georgia"/>
                        </a:rPr>
                        <a:t>70%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0.7</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51%</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GB" sz="900">
                          <a:latin typeface="Georgia"/>
                          <a:ea typeface="Georgia"/>
                          <a:cs typeface="Georgia"/>
                          <a:sym typeface="Georgia"/>
                        </a:rPr>
                        <a:t>80%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0.8</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36%</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en-GB" sz="900">
                          <a:latin typeface="Georgia"/>
                          <a:ea typeface="Georgia"/>
                          <a:cs typeface="Georgia"/>
                          <a:sym typeface="Georgia"/>
                        </a:rPr>
                        <a:t>90%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0.9</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19%</a:t>
                      </a:r>
                      <a:endParaRPr sz="900">
                        <a:latin typeface="Georgia"/>
                        <a:ea typeface="Georgia"/>
                        <a:cs typeface="Georgia"/>
                        <a:sym typeface="Georgia"/>
                      </a:endParaRPr>
                    </a:p>
                  </a:txBody>
                  <a:tcPr marL="63500" marR="63500" marT="63500" marB="63500"/>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r>
                        <a:rPr lang="en-GB" sz="900">
                          <a:latin typeface="Georgia"/>
                          <a:ea typeface="Georgia"/>
                          <a:cs typeface="Georgia"/>
                          <a:sym typeface="Georgia"/>
                        </a:rPr>
                        <a:t>100%</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a:latin typeface="Georgia"/>
                          <a:ea typeface="Georgia"/>
                          <a:cs typeface="Georgia"/>
                          <a:sym typeface="Georgia"/>
                        </a:rPr>
                        <a:t>1</a:t>
                      </a:r>
                      <a:endParaRPr sz="9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GB" sz="900" dirty="0">
                          <a:latin typeface="Georgia"/>
                          <a:ea typeface="Georgia"/>
                          <a:cs typeface="Georgia"/>
                          <a:sym typeface="Georgia"/>
                        </a:rPr>
                        <a:t>0%</a:t>
                      </a:r>
                      <a:endParaRPr sz="900" dirty="0">
                        <a:latin typeface="Georgia"/>
                        <a:ea typeface="Georgia"/>
                        <a:cs typeface="Georgia"/>
                        <a:sym typeface="Georgia"/>
                      </a:endParaRPr>
                    </a:p>
                  </a:txBody>
                  <a:tcPr marL="63500" marR="63500" marT="63500" marB="63500"/>
                </a:tc>
                <a:extLst>
                  <a:ext uri="{0D108BD9-81ED-4DB2-BD59-A6C34878D82A}">
                    <a16:rowId xmlns:a16="http://schemas.microsoft.com/office/drawing/2014/main" val="100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body" idx="1"/>
          </p:nvPr>
        </p:nvSpPr>
        <p:spPr>
          <a:xfrm>
            <a:off x="311700" y="1126775"/>
            <a:ext cx="8520600" cy="3873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GB" sz="1200" dirty="0">
                <a:solidFill>
                  <a:schemeClr val="dk1"/>
                </a:solidFill>
                <a:latin typeface="Georgia"/>
                <a:ea typeface="Georgia"/>
                <a:cs typeface="Georgia"/>
                <a:sym typeface="Georgia"/>
              </a:rPr>
              <a:t>This is a real-time study, and participants are responding sequentially. When assessing the accuracy of the </a:t>
            </a:r>
            <a:r>
              <a:rPr lang="en-GB" sz="1050" dirty="0">
                <a:solidFill>
                  <a:schemeClr val="dk1"/>
                </a:solidFill>
                <a:latin typeface="Roboto"/>
                <a:ea typeface="Roboto"/>
                <a:cs typeface="Roboto"/>
                <a:sym typeface="Roboto"/>
              </a:rPr>
              <a:t>post</a:t>
            </a:r>
            <a:r>
              <a:rPr lang="en-GB" sz="1200" dirty="0">
                <a:solidFill>
                  <a:schemeClr val="dk1"/>
                </a:solidFill>
                <a:latin typeface="Georgia"/>
                <a:ea typeface="Georgia"/>
                <a:cs typeface="Georgia"/>
                <a:sym typeface="Georgia"/>
              </a:rPr>
              <a:t>, you will be able to see the responses of other participants, if any, who have already submitted their responses. Likewise, participants assessing the </a:t>
            </a:r>
            <a:r>
              <a:rPr lang="en-GB" sz="1050" dirty="0">
                <a:solidFill>
                  <a:schemeClr val="dk1"/>
                </a:solidFill>
                <a:latin typeface="Roboto"/>
                <a:ea typeface="Roboto"/>
                <a:cs typeface="Roboto"/>
                <a:sym typeface="Roboto"/>
              </a:rPr>
              <a:t>post</a:t>
            </a:r>
            <a:r>
              <a:rPr lang="en-GB" sz="1200" dirty="0">
                <a:solidFill>
                  <a:schemeClr val="dk1"/>
                </a:solidFill>
                <a:latin typeface="Georgia"/>
                <a:ea typeface="Georgia"/>
                <a:cs typeface="Georgia"/>
                <a:sym typeface="Georgia"/>
              </a:rPr>
              <a:t> after you will be able to see the responses of all before them, including yours. </a:t>
            </a:r>
            <a:endParaRPr sz="1200" dirty="0">
              <a:solidFill>
                <a:schemeClr val="dk1"/>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0" lvl="0" indent="0" algn="l" rtl="0">
              <a:lnSpc>
                <a:spcPct val="100000"/>
              </a:lnSpc>
              <a:spcBef>
                <a:spcPts val="1200"/>
              </a:spcBef>
              <a:spcAft>
                <a:spcPts val="0"/>
              </a:spcAft>
              <a:buClr>
                <a:schemeClr val="dk1"/>
              </a:buClr>
              <a:buSzPts val="1100"/>
              <a:buFont typeface="Arial"/>
              <a:buNone/>
            </a:pPr>
            <a:r>
              <a:rPr lang="en-GB" sz="1200" dirty="0">
                <a:solidFill>
                  <a:schemeClr val="dk1"/>
                </a:solidFill>
                <a:latin typeface="Georgia"/>
                <a:ea typeface="Georgia"/>
                <a:cs typeface="Georgia"/>
                <a:sym typeface="Georgia"/>
              </a:rPr>
              <a:t>Please be assured that everyone’s responses will remain completely anonymous. No one will be able to connect your responses to you personally.</a:t>
            </a:r>
            <a:endParaRPr sz="1200" dirty="0">
              <a:solidFill>
                <a:schemeClr val="dk1"/>
              </a:solidFill>
              <a:latin typeface="Georgia"/>
              <a:ea typeface="Georgia"/>
              <a:cs typeface="Georgia"/>
              <a:sym typeface="Georgia"/>
            </a:endParaRPr>
          </a:p>
          <a:p>
            <a:pPr marL="0" lvl="0" indent="0" algn="l" rtl="0">
              <a:lnSpc>
                <a:spcPct val="100000"/>
              </a:lnSpc>
              <a:spcBef>
                <a:spcPts val="1200"/>
              </a:spcBef>
              <a:spcAft>
                <a:spcPts val="0"/>
              </a:spcAft>
              <a:buClr>
                <a:schemeClr val="dk1"/>
              </a:buClr>
              <a:buSzPts val="1100"/>
              <a:buFont typeface="Arial"/>
              <a:buNone/>
            </a:pP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0" lvl="0" indent="0" algn="l" rtl="0">
              <a:lnSpc>
                <a:spcPct val="100000"/>
              </a:lnSpc>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
        <p:nvSpPr>
          <p:cNvPr id="110" name="Google Shape;110;p21"/>
          <p:cNvSpPr txBox="1"/>
          <p:nvPr/>
        </p:nvSpPr>
        <p:spPr>
          <a:xfrm>
            <a:off x="7118150" y="803675"/>
            <a:ext cx="1943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solidFill>
                  <a:srgbClr val="9900FF"/>
                </a:solidFill>
              </a:rPr>
              <a:t>Kickout after 5 minutes</a:t>
            </a:r>
            <a:endParaRPr sz="900">
              <a:solidFill>
                <a:srgbClr val="9900FF"/>
              </a:solidFill>
            </a:endParaRPr>
          </a:p>
        </p:txBody>
      </p:sp>
      <p:sp>
        <p:nvSpPr>
          <p:cNvPr id="111" name="Google Shape;111;p21"/>
          <p:cNvSpPr txBox="1"/>
          <p:nvPr/>
        </p:nvSpPr>
        <p:spPr>
          <a:xfrm>
            <a:off x="167275" y="175100"/>
            <a:ext cx="244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E9E9E"/>
                </a:solidFill>
              </a:rPr>
              <a:t>(Only for Control Group)</a:t>
            </a:r>
            <a:endParaRPr>
              <a:solidFill>
                <a:srgbClr val="9E9E9E"/>
              </a:solidFill>
            </a:endParaRPr>
          </a:p>
        </p:txBody>
      </p:sp>
      <p:sp>
        <p:nvSpPr>
          <p:cNvPr id="112" name="Google Shape;112;p21"/>
          <p:cNvSpPr txBox="1"/>
          <p:nvPr/>
        </p:nvSpPr>
        <p:spPr>
          <a:xfrm>
            <a:off x="311700" y="765125"/>
            <a:ext cx="477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900FF"/>
                </a:solidFill>
              </a:rPr>
              <a:t>/newsResponseInfo  then send to /newsResponse </a:t>
            </a:r>
            <a:endParaRPr>
              <a:solidFill>
                <a:srgbClr val="9900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2455</Words>
  <Application>Microsoft Macintosh PowerPoint</Application>
  <PresentationFormat>On-screen Show (16:9)</PresentationFormat>
  <Paragraphs>254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Roboto</vt:lpstr>
      <vt:lpstr>Georgia</vt:lpstr>
      <vt:lpstr>Times New Roman</vt:lpstr>
      <vt:lpstr>Simple Light</vt:lpstr>
      <vt:lpstr>Partisan Politics, Polarization and Information Processing</vt:lpstr>
      <vt:lpstr>WELCOME!</vt:lpstr>
      <vt:lpstr>QUESTIONNAIRE (page 1)</vt:lpstr>
      <vt:lpstr>Page 2 (only proceed if not Neutral in Q3, if Neutral then “thank you for your time. You are currently not eligible for our study. We will contact you in the future when there is a spot available for you.”) </vt:lpstr>
      <vt:lpstr>(This will be continued on the previous page itself)</vt:lpstr>
      <vt:lpstr>NEWS ACCURACY TASK</vt:lpstr>
      <vt:lpstr>Click to expand Payment Procedure</vt:lpstr>
      <vt:lpstr>Click to expand Example </vt:lpstr>
      <vt:lpstr>PowerPoint Presentation</vt:lpstr>
      <vt:lpstr>PowerPoint Presentation</vt:lpstr>
      <vt:lpstr>PowerPoint Presentation</vt:lpstr>
      <vt:lpstr>(Only for Adhocs)</vt:lpstr>
      <vt:lpstr>PowerPoint Presentation</vt:lpstr>
      <vt:lpstr>PowerPoint Presentation</vt:lpstr>
      <vt:lpstr>PowerPoint Presentation</vt:lpstr>
      <vt:lpstr>PowerPoint Presentation</vt:lpstr>
      <vt:lpstr>PowerPoint Presentation</vt:lpstr>
      <vt:lpstr>Earnings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Partisan Politics, Polarization and Information Processing</dc:title>
  <cp:lastModifiedBy>Reem Qamar</cp:lastModifiedBy>
  <cp:revision>1</cp:revision>
  <dcterms:modified xsi:type="dcterms:W3CDTF">2023-01-02T12:55:03Z</dcterms:modified>
</cp:coreProperties>
</file>