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8" r:id="rId6"/>
    <p:sldId id="267" r:id="rId7"/>
    <p:sldId id="258" r:id="rId8"/>
    <p:sldId id="271" r:id="rId9"/>
    <p:sldId id="272" r:id="rId10"/>
    <p:sldId id="259" r:id="rId11"/>
    <p:sldId id="292" r:id="rId12"/>
    <p:sldId id="290" r:id="rId13"/>
    <p:sldId id="291" r:id="rId14"/>
    <p:sldId id="260" r:id="rId15"/>
    <p:sldId id="275" r:id="rId16"/>
    <p:sldId id="279" r:id="rId17"/>
    <p:sldId id="278" r:id="rId18"/>
    <p:sldId id="277" r:id="rId19"/>
    <p:sldId id="280" r:id="rId20"/>
    <p:sldId id="282" r:id="rId21"/>
    <p:sldId id="281" r:id="rId22"/>
    <p:sldId id="276" r:id="rId23"/>
    <p:sldId id="283" r:id="rId24"/>
    <p:sldId id="261" r:id="rId25"/>
    <p:sldId id="284" r:id="rId26"/>
    <p:sldId id="285" r:id="rId27"/>
    <p:sldId id="288" r:id="rId28"/>
    <p:sldId id="28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21E7A1-871F-46DE-92AE-514CB2BC84D6}">
          <p14:sldIdLst>
            <p14:sldId id="256"/>
            <p14:sldId id="263"/>
            <p14:sldId id="262"/>
            <p14:sldId id="257"/>
            <p14:sldId id="268"/>
            <p14:sldId id="267"/>
            <p14:sldId id="258"/>
            <p14:sldId id="271"/>
            <p14:sldId id="272"/>
            <p14:sldId id="259"/>
            <p14:sldId id="292"/>
            <p14:sldId id="290"/>
            <p14:sldId id="291"/>
            <p14:sldId id="260"/>
            <p14:sldId id="275"/>
            <p14:sldId id="279"/>
            <p14:sldId id="278"/>
            <p14:sldId id="277"/>
            <p14:sldId id="280"/>
            <p14:sldId id="282"/>
            <p14:sldId id="281"/>
            <p14:sldId id="276"/>
            <p14:sldId id="283"/>
            <p14:sldId id="261"/>
            <p14:sldId id="284"/>
            <p14:sldId id="28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8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7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6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34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3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7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4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2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5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4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69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0210-18EA-4B88-95AD-CD1D38CA55CD}" type="datetimeFigureOut">
              <a:rPr lang="de-DE" smtClean="0"/>
              <a:t>09.08.2016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7935-FE38-4332-BC25-CF5321160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4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://github.com/MBODM/Solid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project.com/Articles/703634/SOLID-architecture-principles-using-simple-Csharp" TargetMode="External"/><Relationship Id="rId4" Type="http://schemas.openxmlformats.org/officeDocument/2006/relationships/hyperlink" Target="https://msdn.microsoft.com/en-us/magazine/dn683797.asp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sz="6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 O L I D</a:t>
            </a:r>
            <a:b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principles</a:t>
            </a:r>
            <a:endParaRPr lang="de-DE" sz="24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65581" y="3992001"/>
            <a:ext cx="4772810" cy="1655762"/>
          </a:xfrm>
        </p:spPr>
        <p:txBody>
          <a:bodyPr anchor="ctr">
            <a:normAutofit/>
          </a:bodyPr>
          <a:lstStyle/>
          <a:p>
            <a:pPr marL="342900" indent="-342900" algn="l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Agiler Software entwickeln.</a:t>
            </a:r>
          </a:p>
          <a:p>
            <a:pPr marL="342900" indent="-342900" algn="l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Stabiler Software entwickeln.</a:t>
            </a:r>
          </a:p>
          <a:p>
            <a:pPr marL="342900" indent="-342900" algn="l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Modularer Software entwickeln.</a:t>
            </a:r>
          </a:p>
        </p:txBody>
      </p:sp>
    </p:spTree>
    <p:extLst>
      <p:ext uri="{BB962C8B-B14F-4D97-AF65-F5344CB8AC3E}">
        <p14:creationId xmlns:p14="http://schemas.microsoft.com/office/powerpoint/2010/main" val="104095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  = 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Liskov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substitution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88953" y="1905840"/>
            <a:ext cx="9614095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dass beim Aufruf einer abgeleiteten Klasse, stets dasselbe Programm-Verhalten eintreten sollte, wie beim Aufruf deren Basis-Klasse.</a:t>
            </a:r>
          </a:p>
          <a:p>
            <a:pPr marL="0" indent="0"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0070C0"/>
                </a:solidFill>
              </a:rPr>
              <a:t>Dieses Prinzip wird bei C# größtenteils automatisch berücksichtigt, da</a:t>
            </a:r>
          </a:p>
          <a:p>
            <a:pPr marL="0" indent="0"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00B050"/>
                </a:solidFill>
              </a:rPr>
              <a:t>Contra-Varianz</a:t>
            </a:r>
            <a:r>
              <a:rPr lang="de-DE" sz="2400" dirty="0">
                <a:solidFill>
                  <a:srgbClr val="00B050"/>
                </a:solidFill>
              </a:rPr>
              <a:t> von Methoden-Argumenten in einer abgeleiteten Klasse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00B050"/>
                </a:solidFill>
              </a:rPr>
              <a:t>Co-Varianz</a:t>
            </a:r>
            <a:r>
              <a:rPr lang="de-DE" sz="2400" dirty="0">
                <a:solidFill>
                  <a:srgbClr val="00B050"/>
                </a:solidFill>
              </a:rPr>
              <a:t> von Methoden-Rückgabewerten in einer abgeleiteten Klasse</a:t>
            </a:r>
          </a:p>
          <a:p>
            <a:pPr marL="0" indent="0">
              <a:buNone/>
            </a:pP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bereits in der Sprach-Definition gemäß diesem Prinzip behandelt werden.</a:t>
            </a:r>
          </a:p>
        </p:txBody>
      </p:sp>
    </p:spTree>
    <p:extLst>
      <p:ext uri="{BB962C8B-B14F-4D97-AF65-F5344CB8AC3E}">
        <p14:creationId xmlns:p14="http://schemas.microsoft.com/office/powerpoint/2010/main" val="21759841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  = 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Liskov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substitution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06305" y="1905840"/>
            <a:ext cx="9779391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Trotz dessen gibt es auch in C# noch ein paar Kleinigkeiten zu beachten.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Einige davon sind sehr speziell und würden den Rahmen dieser Präsentation sprengen. Aber eine einfache Sache gibt es, die es zu beachten gilt: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FF0000"/>
                </a:solidFill>
              </a:rPr>
              <a:t>Unerwartete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Exceptions</a:t>
            </a:r>
            <a:r>
              <a:rPr lang="de-DE" sz="2400" dirty="0">
                <a:solidFill>
                  <a:srgbClr val="FF0000"/>
                </a:solidFill>
              </a:rPr>
              <a:t> in abgeleiteten Klassen werfen =&gt; </a:t>
            </a:r>
            <a:r>
              <a:rPr lang="de-DE" sz="2400" b="1" dirty="0">
                <a:solidFill>
                  <a:srgbClr val="FF0000"/>
                </a:solidFill>
              </a:rPr>
              <a:t>Schlecht</a:t>
            </a:r>
            <a:r>
              <a:rPr lang="de-DE" sz="24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 err="1">
                <a:solidFill>
                  <a:srgbClr val="00B050"/>
                </a:solidFill>
              </a:rPr>
              <a:t>Exceptions</a:t>
            </a:r>
            <a:r>
              <a:rPr lang="de-DE" sz="2400" b="1" dirty="0">
                <a:solidFill>
                  <a:srgbClr val="00B050"/>
                </a:solidFill>
              </a:rPr>
              <a:t> der Basis-Klasse </a:t>
            </a:r>
            <a:r>
              <a:rPr lang="de-DE" sz="2400" dirty="0">
                <a:solidFill>
                  <a:srgbClr val="00B050"/>
                </a:solidFill>
              </a:rPr>
              <a:t>in abgeleiteten Klassen werfen =&gt; </a:t>
            </a:r>
            <a:r>
              <a:rPr lang="de-DE" sz="2400" b="1" dirty="0">
                <a:solidFill>
                  <a:srgbClr val="00B050"/>
                </a:solidFill>
              </a:rPr>
              <a:t>Gut</a:t>
            </a:r>
            <a:r>
              <a:rPr lang="de-DE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3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0192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0397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I  =  Interface segregation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647679" y="1905840"/>
            <a:ext cx="8896643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dass Interfaces stets so entworfen sein sollten, dass Sie nur die Funktionalität tragen, die sie auch tatsächlich benötigen.</a:t>
            </a: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FF0000"/>
                </a:solidFill>
              </a:rPr>
              <a:t>Große</a:t>
            </a:r>
            <a:r>
              <a:rPr lang="de-DE" sz="2400" dirty="0">
                <a:solidFill>
                  <a:srgbClr val="FF0000"/>
                </a:solidFill>
              </a:rPr>
              <a:t> „Alles-In-Einem“-Interfaces =&gt; </a:t>
            </a:r>
            <a:r>
              <a:rPr lang="de-DE" sz="2400" b="1" dirty="0">
                <a:solidFill>
                  <a:srgbClr val="FF0000"/>
                </a:solidFill>
              </a:rPr>
              <a:t>Schlecht</a:t>
            </a:r>
            <a:r>
              <a:rPr lang="de-DE" sz="24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00B050"/>
                </a:solidFill>
              </a:rPr>
              <a:t>Kleine</a:t>
            </a:r>
            <a:r>
              <a:rPr lang="de-DE" sz="2400" dirty="0">
                <a:solidFill>
                  <a:srgbClr val="00B050"/>
                </a:solidFill>
              </a:rPr>
              <a:t> einzelne Interfaces =&gt; </a:t>
            </a:r>
            <a:r>
              <a:rPr lang="de-DE" sz="2400" b="1" dirty="0">
                <a:solidFill>
                  <a:srgbClr val="00B050"/>
                </a:solidFill>
              </a:rPr>
              <a:t>Gut</a:t>
            </a:r>
            <a:r>
              <a:rPr lang="de-DE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13737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6932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7760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9416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59569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9140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642937"/>
            <a:ext cx="6848475" cy="5572125"/>
          </a:xfrm>
          <a:prstGeom prst="rect">
            <a:avLst/>
          </a:prstGeom>
          <a:ln w="127000" cap="rnd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37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586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3273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90636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64810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5802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  =  Dependency inversion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92763" y="1905840"/>
            <a:ext cx="9606475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eine Klasse sollte stets nur von Abstraktionen und niemals von anderen konkreten Klassen abhängig sein.</a:t>
            </a: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rgbClr val="FF0000"/>
                </a:solidFill>
              </a:rPr>
              <a:t>Eine Klasse ist abhängig von einer anderen </a:t>
            </a:r>
            <a:r>
              <a:rPr lang="de-DE" sz="2400" b="1" dirty="0">
                <a:solidFill>
                  <a:srgbClr val="FF0000"/>
                </a:solidFill>
              </a:rPr>
              <a:t>konkreten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b="1" dirty="0">
                <a:solidFill>
                  <a:srgbClr val="FF0000"/>
                </a:solidFill>
              </a:rPr>
              <a:t>Klasse</a:t>
            </a:r>
            <a:r>
              <a:rPr lang="de-DE" sz="2400" dirty="0">
                <a:solidFill>
                  <a:srgbClr val="FF0000"/>
                </a:solidFill>
              </a:rPr>
              <a:t> =&gt; </a:t>
            </a:r>
            <a:r>
              <a:rPr lang="de-DE" sz="2400" b="1" dirty="0">
                <a:solidFill>
                  <a:srgbClr val="FF0000"/>
                </a:solidFill>
              </a:rPr>
              <a:t>Schlecht</a:t>
            </a:r>
            <a:r>
              <a:rPr lang="de-DE" sz="24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rgbClr val="00B050"/>
                </a:solidFill>
              </a:rPr>
              <a:t>Eine Klasse ist abhängig von einer anderen </a:t>
            </a:r>
            <a:r>
              <a:rPr lang="de-DE" sz="2400" b="1" dirty="0">
                <a:solidFill>
                  <a:srgbClr val="00B050"/>
                </a:solidFill>
              </a:rPr>
              <a:t>abstrakten</a:t>
            </a:r>
            <a:r>
              <a:rPr lang="de-DE" sz="2400" dirty="0">
                <a:solidFill>
                  <a:srgbClr val="00B050"/>
                </a:solidFill>
              </a:rPr>
              <a:t> </a:t>
            </a:r>
            <a:r>
              <a:rPr lang="de-DE" sz="2400" b="1" dirty="0">
                <a:solidFill>
                  <a:srgbClr val="00B050"/>
                </a:solidFill>
              </a:rPr>
              <a:t>Klasse</a:t>
            </a:r>
            <a:r>
              <a:rPr lang="de-DE" sz="2400" dirty="0">
                <a:solidFill>
                  <a:srgbClr val="00B050"/>
                </a:solidFill>
              </a:rPr>
              <a:t> =&gt; </a:t>
            </a:r>
            <a:r>
              <a:rPr lang="de-DE" sz="2400" b="1" dirty="0">
                <a:solidFill>
                  <a:srgbClr val="00B050"/>
                </a:solidFill>
              </a:rPr>
              <a:t>Gut</a:t>
            </a:r>
            <a:r>
              <a:rPr lang="de-DE" sz="2400" dirty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rgbClr val="00B050"/>
                </a:solidFill>
              </a:rPr>
              <a:t>Eine Klasse ist abhängig von einem </a:t>
            </a:r>
            <a:r>
              <a:rPr lang="de-DE" sz="2400" b="1" dirty="0">
                <a:solidFill>
                  <a:srgbClr val="00B050"/>
                </a:solidFill>
              </a:rPr>
              <a:t>Interface </a:t>
            </a:r>
            <a:r>
              <a:rPr lang="de-DE" sz="2400" dirty="0">
                <a:solidFill>
                  <a:srgbClr val="00B050"/>
                </a:solidFill>
              </a:rPr>
              <a:t>=&gt; </a:t>
            </a:r>
            <a:r>
              <a:rPr lang="de-DE" sz="2400" b="1" dirty="0">
                <a:solidFill>
                  <a:srgbClr val="00B050"/>
                </a:solidFill>
              </a:rPr>
              <a:t>Gut</a:t>
            </a:r>
            <a:r>
              <a:rPr lang="de-DE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32053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94483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996000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5802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Fragen und Anregungen 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6528" y="1905840"/>
            <a:ext cx="8598945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B050"/>
                </a:solidFill>
              </a:rPr>
              <a:t>Präsentation und Sourcecode: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B050"/>
                </a:solidFill>
                <a:hlinkClick r:id="rId2"/>
              </a:rPr>
              <a:t>http://github.com/MBODM/SolidDemo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rgbClr val="00B050"/>
                </a:solidFill>
              </a:rPr>
              <a:t>Quellen: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B050"/>
                </a:solidFill>
                <a:hlinkClick r:id="rId3"/>
              </a:rPr>
              <a:t>https://en.wikipedia.org/wiki/SOLID_(object-oriented_design)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00B050"/>
                </a:solidFill>
                <a:hlinkClick r:id="rId4"/>
              </a:rPr>
              <a:t>https://msdn.microsoft.com/en-us/magazine/dn683797.aspx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00B050"/>
                </a:solidFill>
                <a:hlinkClick r:id="rId5"/>
              </a:rPr>
              <a:t>http://www.codeproject.com/Articles/703634/SOLID-architecture-principles-using-simple-Csharp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314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2712560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5802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SOLID ? Wofür steht das 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4049" y="1905840"/>
            <a:ext cx="7188591" cy="4952160"/>
          </a:xfrm>
        </p:spPr>
        <p:txBody>
          <a:bodyPr anchor="ctr">
            <a:normAutofit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Single responsibility principle (SRP)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Open/Closed principle (OCP)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Liskov substitution principle (LSP)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Interface segregation principle (ISP)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Dependency inversion principle (DIP)</a:t>
            </a:r>
            <a:endParaRPr lang="de-DE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6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  =  Single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responsibility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72429" y="1905840"/>
            <a:ext cx="10247142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eine Klasse sollte nur eine einzige Verantwortlichkeit besitzen. Sie sollte also nur einen einzigen Zweck repräsentieren.</a:t>
            </a: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FF0000"/>
                </a:solidFill>
              </a:rPr>
              <a:t>Große Klassen </a:t>
            </a:r>
            <a:r>
              <a:rPr lang="de-DE" sz="2400" dirty="0">
                <a:solidFill>
                  <a:srgbClr val="FF0000"/>
                </a:solidFill>
              </a:rPr>
              <a:t>entwerfen, die mehrere Funktionalitäten enthalten =&gt; </a:t>
            </a:r>
            <a:r>
              <a:rPr lang="de-DE" sz="2400" b="1" dirty="0">
                <a:solidFill>
                  <a:srgbClr val="FF0000"/>
                </a:solidFill>
              </a:rPr>
              <a:t>Schlecht.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00B050"/>
                </a:solidFill>
              </a:rPr>
              <a:t>Kleine Klassen </a:t>
            </a:r>
            <a:r>
              <a:rPr lang="de-DE" sz="2400" dirty="0">
                <a:solidFill>
                  <a:srgbClr val="00B050"/>
                </a:solidFill>
              </a:rPr>
              <a:t>entwerfen, die nur 1 Funktionalität enthalten =&gt; </a:t>
            </a:r>
            <a:r>
              <a:rPr lang="de-DE" sz="2400" b="1" dirty="0">
                <a:solidFill>
                  <a:srgbClr val="00B050"/>
                </a:solidFill>
              </a:rPr>
              <a:t>Gut.</a:t>
            </a:r>
          </a:p>
        </p:txBody>
      </p:sp>
    </p:spTree>
    <p:extLst>
      <p:ext uri="{BB962C8B-B14F-4D97-AF65-F5344CB8AC3E}">
        <p14:creationId xmlns:p14="http://schemas.microsoft.com/office/powerpoint/2010/main" val="274044354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906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170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O  =  Open/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Closed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394460" y="1905841"/>
            <a:ext cx="9403080" cy="495216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eine Klasse sollte stets offen für Erweiterungen aber geschlossen für Veränderungen sein.</a:t>
            </a:r>
            <a:endParaRPr lang="de-DE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FF0000"/>
                </a:solidFill>
              </a:rPr>
              <a:t>In einer Klasse intern</a:t>
            </a:r>
            <a:r>
              <a:rPr lang="de-DE" sz="2000" b="1" dirty="0">
                <a:solidFill>
                  <a:srgbClr val="FF0000"/>
                </a:solidFill>
              </a:rPr>
              <a:t> State-Unterscheidungen treffen</a:t>
            </a:r>
            <a:r>
              <a:rPr lang="de-DE" sz="2000" dirty="0">
                <a:solidFill>
                  <a:srgbClr val="FF0000"/>
                </a:solidFill>
              </a:rPr>
              <a:t> =&gt; </a:t>
            </a:r>
            <a:r>
              <a:rPr lang="de-DE" sz="2000" b="1" dirty="0">
                <a:solidFill>
                  <a:srgbClr val="FF0000"/>
                </a:solidFill>
              </a:rPr>
              <a:t>Schlecht.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B050"/>
                </a:solidFill>
              </a:rPr>
              <a:t>Unterschiedliche </a:t>
            </a:r>
            <a:r>
              <a:rPr lang="de-DE" sz="2000" b="1" dirty="0">
                <a:solidFill>
                  <a:srgbClr val="00B050"/>
                </a:solidFill>
              </a:rPr>
              <a:t>States extern definieren </a:t>
            </a:r>
            <a:r>
              <a:rPr lang="de-DE" sz="2000" dirty="0">
                <a:solidFill>
                  <a:srgbClr val="00B050"/>
                </a:solidFill>
              </a:rPr>
              <a:t>und diese direkt verwenden =&gt; </a:t>
            </a:r>
            <a:r>
              <a:rPr lang="de-DE" sz="2000" b="1" dirty="0">
                <a:solidFill>
                  <a:srgbClr val="00B050"/>
                </a:solidFill>
              </a:rPr>
              <a:t>Gut.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FF0000"/>
                </a:solidFill>
              </a:rPr>
              <a:t>Klassen ableiten und inneres (erwartetes) </a:t>
            </a:r>
            <a:r>
              <a:rPr lang="de-DE" sz="2000" b="1" dirty="0">
                <a:solidFill>
                  <a:srgbClr val="FF0000"/>
                </a:solidFill>
              </a:rPr>
              <a:t>Verhalten verändern</a:t>
            </a:r>
            <a:r>
              <a:rPr lang="de-DE" sz="2000" dirty="0">
                <a:solidFill>
                  <a:srgbClr val="FF0000"/>
                </a:solidFill>
              </a:rPr>
              <a:t> =&gt; </a:t>
            </a:r>
            <a:r>
              <a:rPr lang="de-DE" sz="2000" b="1" dirty="0">
                <a:solidFill>
                  <a:srgbClr val="FF0000"/>
                </a:solidFill>
              </a:rPr>
              <a:t>Schlecht.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B050"/>
                </a:solidFill>
              </a:rPr>
              <a:t>Von Interfaces abhängen und </a:t>
            </a:r>
            <a:r>
              <a:rPr lang="de-DE" sz="2000" b="1" dirty="0">
                <a:solidFill>
                  <a:srgbClr val="00B050"/>
                </a:solidFill>
              </a:rPr>
              <a:t>Verhalten</a:t>
            </a:r>
            <a:r>
              <a:rPr lang="de-DE" sz="2000" dirty="0">
                <a:solidFill>
                  <a:srgbClr val="00B050"/>
                </a:solidFill>
              </a:rPr>
              <a:t> von außen </a:t>
            </a:r>
            <a:r>
              <a:rPr lang="de-DE" sz="2000" b="1" dirty="0">
                <a:solidFill>
                  <a:srgbClr val="00B050"/>
                </a:solidFill>
              </a:rPr>
              <a:t>„einspritzen“</a:t>
            </a:r>
            <a:r>
              <a:rPr lang="de-DE" sz="2000" dirty="0">
                <a:solidFill>
                  <a:srgbClr val="00B050"/>
                </a:solidFill>
              </a:rPr>
              <a:t> =&gt; </a:t>
            </a:r>
            <a:r>
              <a:rPr lang="de-DE" sz="2000" b="1" dirty="0">
                <a:solidFill>
                  <a:srgbClr val="00B050"/>
                </a:solidFill>
              </a:rPr>
              <a:t>Gut.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>
                <a:solidFill>
                  <a:srgbClr val="FF0000"/>
                </a:solidFill>
              </a:rPr>
              <a:t>Daten an </a:t>
            </a:r>
            <a:r>
              <a:rPr lang="de-DE" sz="2000" dirty="0">
                <a:solidFill>
                  <a:srgbClr val="FF0000"/>
                </a:solidFill>
              </a:rPr>
              <a:t>eine</a:t>
            </a:r>
            <a:r>
              <a:rPr lang="de-DE" sz="2000" b="1" dirty="0">
                <a:solidFill>
                  <a:srgbClr val="FF0000"/>
                </a:solidFill>
              </a:rPr>
              <a:t> Klasse binden </a:t>
            </a:r>
            <a:r>
              <a:rPr lang="de-DE" sz="2000" dirty="0">
                <a:solidFill>
                  <a:srgbClr val="FF0000"/>
                </a:solidFill>
              </a:rPr>
              <a:t>oder interne Datenstrukturen verwenden =&gt; </a:t>
            </a:r>
            <a:r>
              <a:rPr lang="de-DE" sz="2000" b="1" dirty="0">
                <a:solidFill>
                  <a:srgbClr val="FF0000"/>
                </a:solidFill>
              </a:rPr>
              <a:t>Schlecht.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B050"/>
                </a:solidFill>
              </a:rPr>
              <a:t>Externe Datenstrukturen (</a:t>
            </a:r>
            <a:r>
              <a:rPr lang="de-DE" sz="2000" b="1" dirty="0">
                <a:solidFill>
                  <a:srgbClr val="00B050"/>
                </a:solidFill>
              </a:rPr>
              <a:t>Models</a:t>
            </a:r>
            <a:r>
              <a:rPr lang="de-DE" sz="2000" dirty="0">
                <a:solidFill>
                  <a:srgbClr val="00B050"/>
                </a:solidFill>
              </a:rPr>
              <a:t>)</a:t>
            </a:r>
            <a:r>
              <a:rPr lang="de-DE" sz="2000" b="1" dirty="0">
                <a:solidFill>
                  <a:srgbClr val="00B050"/>
                </a:solidFill>
              </a:rPr>
              <a:t> verwenden </a:t>
            </a:r>
            <a:r>
              <a:rPr lang="de-DE" sz="2000" dirty="0">
                <a:solidFill>
                  <a:srgbClr val="00B050"/>
                </a:solidFill>
              </a:rPr>
              <a:t>oder diese nur „durchschleifen“ =&gt; </a:t>
            </a:r>
            <a:r>
              <a:rPr lang="de-DE" sz="2000" b="1" dirty="0">
                <a:solidFill>
                  <a:srgbClr val="00B050"/>
                </a:solidFill>
              </a:rPr>
              <a:t>Gut.</a:t>
            </a:r>
          </a:p>
        </p:txBody>
      </p:sp>
    </p:spTree>
    <p:extLst>
      <p:ext uri="{BB962C8B-B14F-4D97-AF65-F5344CB8AC3E}">
        <p14:creationId xmlns:p14="http://schemas.microsoft.com/office/powerpoint/2010/main" val="42866929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561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90894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Breitbild</PresentationFormat>
  <Paragraphs>65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Courier New</vt:lpstr>
      <vt:lpstr>Wingdings</vt:lpstr>
      <vt:lpstr>Office</vt:lpstr>
      <vt:lpstr>S O L I D principles</vt:lpstr>
      <vt:lpstr>PowerPoint-Präsentation</vt:lpstr>
      <vt:lpstr>SOLID ? Wofür steht das ?</vt:lpstr>
      <vt:lpstr>S  =  Single responsibility principle</vt:lpstr>
      <vt:lpstr>PowerPoint-Präsentation</vt:lpstr>
      <vt:lpstr>PowerPoint-Präsentation</vt:lpstr>
      <vt:lpstr>O  =  Open/Closed principle</vt:lpstr>
      <vt:lpstr>PowerPoint-Präsentation</vt:lpstr>
      <vt:lpstr>PowerPoint-Präsentation</vt:lpstr>
      <vt:lpstr>L  =  Liskov substitution principle</vt:lpstr>
      <vt:lpstr>L  =  Liskov substitution principle</vt:lpstr>
      <vt:lpstr>PowerPoint-Präsentation</vt:lpstr>
      <vt:lpstr>PowerPoint-Präsentation</vt:lpstr>
      <vt:lpstr>I  =  Interface segregation principle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  =  Dependency inversion principle</vt:lpstr>
      <vt:lpstr>PowerPoint-Präsentation</vt:lpstr>
      <vt:lpstr>PowerPoint-Präsentation</vt:lpstr>
      <vt:lpstr>Fragen und Anregungen ?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O L I D Prinzipien</dc:title>
  <dc:creator>Marcel</dc:creator>
  <cp:lastModifiedBy>Marcel</cp:lastModifiedBy>
  <cp:revision>144</cp:revision>
  <dcterms:created xsi:type="dcterms:W3CDTF">2016-08-06T15:05:45Z</dcterms:created>
  <dcterms:modified xsi:type="dcterms:W3CDTF">2016-08-09T17:37:19Z</dcterms:modified>
</cp:coreProperties>
</file>