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60" r:id="rId5"/>
    <p:sldId id="269" r:id="rId6"/>
    <p:sldId id="262" r:id="rId7"/>
    <p:sldId id="274" r:id="rId8"/>
    <p:sldId id="271" r:id="rId9"/>
    <p:sldId id="272" r:id="rId10"/>
    <p:sldId id="263" r:id="rId11"/>
    <p:sldId id="264" r:id="rId12"/>
    <p:sldId id="265" r:id="rId13"/>
    <p:sldId id="266" r:id="rId14"/>
    <p:sldId id="267" r:id="rId15"/>
    <p:sldId id="275" r:id="rId16"/>
    <p:sldId id="276" r:id="rId17"/>
    <p:sldId id="270" r:id="rId18"/>
    <p:sldId id="268"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636585-EFF5-4CDA-B445-C6BE2F4366C3}">
          <p14:sldIdLst>
            <p14:sldId id="256"/>
            <p14:sldId id="257"/>
            <p14:sldId id="258"/>
            <p14:sldId id="260"/>
            <p14:sldId id="269"/>
            <p14:sldId id="262"/>
            <p14:sldId id="274"/>
            <p14:sldId id="271"/>
            <p14:sldId id="272"/>
            <p14:sldId id="263"/>
            <p14:sldId id="264"/>
            <p14:sldId id="265"/>
            <p14:sldId id="266"/>
            <p14:sldId id="267"/>
            <p14:sldId id="275"/>
            <p14:sldId id="276"/>
            <p14:sldId id="270"/>
            <p14:sldId id="268"/>
            <p14:sldId id="273"/>
          </p14:sldIdLst>
        </p14:section>
        <p14:section name="Untitled Section" id="{B4A265E5-E0CC-4F65-92F7-31D6DDE3066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7" autoAdjust="0"/>
    <p:restoredTop sz="90674" autoAdjust="0"/>
  </p:normalViewPr>
  <p:slideViewPr>
    <p:cSldViewPr snapToGrid="0">
      <p:cViewPr varScale="1">
        <p:scale>
          <a:sx n="80" d="100"/>
          <a:sy n="80" d="100"/>
        </p:scale>
        <p:origin x="96"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A19AB-927F-4676-ACB8-B856B3B61A72}" type="datetimeFigureOut">
              <a:rPr lang="en-US" smtClean="0"/>
              <a:t>11/20/2018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4D813-C2A6-4231-AA65-5A0EEF541E66}" type="slidenum">
              <a:rPr lang="en-US" smtClean="0"/>
              <a:t>‹#›</a:t>
            </a:fld>
            <a:endParaRPr lang="en-US"/>
          </a:p>
        </p:txBody>
      </p:sp>
    </p:spTree>
    <p:extLst>
      <p:ext uri="{BB962C8B-B14F-4D97-AF65-F5344CB8AC3E}">
        <p14:creationId xmlns:p14="http://schemas.microsoft.com/office/powerpoint/2010/main" val="332048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24D813-C2A6-4231-AA65-5A0EEF541E66}" type="slidenum">
              <a:rPr lang="en-US" smtClean="0"/>
              <a:t>7</a:t>
            </a:fld>
            <a:endParaRPr lang="en-US"/>
          </a:p>
        </p:txBody>
      </p:sp>
    </p:spTree>
    <p:extLst>
      <p:ext uri="{BB962C8B-B14F-4D97-AF65-F5344CB8AC3E}">
        <p14:creationId xmlns:p14="http://schemas.microsoft.com/office/powerpoint/2010/main" val="177227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C4A532-040C-461C-842B-C74C760CD3A8}"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7C5F-A764-44DC-A270-091A5DAC4DC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57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4A532-040C-461C-842B-C74C760CD3A8}"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7C5F-A764-44DC-A270-091A5DAC4DCC}" type="slidenum">
              <a:rPr lang="en-US" smtClean="0"/>
              <a:t>‹#›</a:t>
            </a:fld>
            <a:endParaRPr lang="en-US"/>
          </a:p>
        </p:txBody>
      </p:sp>
    </p:spTree>
    <p:extLst>
      <p:ext uri="{BB962C8B-B14F-4D97-AF65-F5344CB8AC3E}">
        <p14:creationId xmlns:p14="http://schemas.microsoft.com/office/powerpoint/2010/main" val="418560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4A532-040C-461C-842B-C74C760CD3A8}"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7C5F-A764-44DC-A270-091A5DAC4DCC}" type="slidenum">
              <a:rPr lang="en-US" smtClean="0"/>
              <a:t>‹#›</a:t>
            </a:fld>
            <a:endParaRPr lang="en-US"/>
          </a:p>
        </p:txBody>
      </p:sp>
    </p:spTree>
    <p:extLst>
      <p:ext uri="{BB962C8B-B14F-4D97-AF65-F5344CB8AC3E}">
        <p14:creationId xmlns:p14="http://schemas.microsoft.com/office/powerpoint/2010/main" val="91678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4A532-040C-461C-842B-C74C760CD3A8}"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7C5F-A764-44DC-A270-091A5DAC4DCC}" type="slidenum">
              <a:rPr lang="en-US" smtClean="0"/>
              <a:t>‹#›</a:t>
            </a:fld>
            <a:endParaRPr lang="en-US"/>
          </a:p>
        </p:txBody>
      </p:sp>
    </p:spTree>
    <p:extLst>
      <p:ext uri="{BB962C8B-B14F-4D97-AF65-F5344CB8AC3E}">
        <p14:creationId xmlns:p14="http://schemas.microsoft.com/office/powerpoint/2010/main" val="77980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C4A532-040C-461C-842B-C74C760CD3A8}"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7C5F-A764-44DC-A270-091A5DAC4DC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C4A532-040C-461C-842B-C74C760CD3A8}"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7C5F-A764-44DC-A270-091A5DAC4DCC}" type="slidenum">
              <a:rPr lang="en-US" smtClean="0"/>
              <a:t>‹#›</a:t>
            </a:fld>
            <a:endParaRPr lang="en-US"/>
          </a:p>
        </p:txBody>
      </p:sp>
    </p:spTree>
    <p:extLst>
      <p:ext uri="{BB962C8B-B14F-4D97-AF65-F5344CB8AC3E}">
        <p14:creationId xmlns:p14="http://schemas.microsoft.com/office/powerpoint/2010/main" val="10222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C4A532-040C-461C-842B-C74C760CD3A8}" type="datetimeFigureOut">
              <a:rPr lang="en-US" smtClean="0"/>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B7C5F-A764-44DC-A270-091A5DAC4DCC}" type="slidenum">
              <a:rPr lang="en-US" smtClean="0"/>
              <a:t>‹#›</a:t>
            </a:fld>
            <a:endParaRPr lang="en-US"/>
          </a:p>
        </p:txBody>
      </p:sp>
    </p:spTree>
    <p:extLst>
      <p:ext uri="{BB962C8B-B14F-4D97-AF65-F5344CB8AC3E}">
        <p14:creationId xmlns:p14="http://schemas.microsoft.com/office/powerpoint/2010/main" val="3913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C4A532-040C-461C-842B-C74C760CD3A8}" type="datetimeFigureOut">
              <a:rPr lang="en-US" smtClean="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B7C5F-A764-44DC-A270-091A5DAC4DCC}" type="slidenum">
              <a:rPr lang="en-US" smtClean="0"/>
              <a:t>‹#›</a:t>
            </a:fld>
            <a:endParaRPr lang="en-US"/>
          </a:p>
        </p:txBody>
      </p:sp>
    </p:spTree>
    <p:extLst>
      <p:ext uri="{BB962C8B-B14F-4D97-AF65-F5344CB8AC3E}">
        <p14:creationId xmlns:p14="http://schemas.microsoft.com/office/powerpoint/2010/main" val="15510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C4A532-040C-461C-842B-C74C760CD3A8}" type="datetimeFigureOut">
              <a:rPr lang="en-US" smtClean="0"/>
              <a:t>11/20/2018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FCB7C5F-A764-44DC-A270-091A5DAC4DCC}" type="slidenum">
              <a:rPr lang="en-US" smtClean="0"/>
              <a:t>‹#›</a:t>
            </a:fld>
            <a:endParaRPr lang="en-US"/>
          </a:p>
        </p:txBody>
      </p:sp>
    </p:spTree>
    <p:extLst>
      <p:ext uri="{BB962C8B-B14F-4D97-AF65-F5344CB8AC3E}">
        <p14:creationId xmlns:p14="http://schemas.microsoft.com/office/powerpoint/2010/main" val="221558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C4A532-040C-461C-842B-C74C760CD3A8}" type="datetimeFigureOut">
              <a:rPr lang="en-US" smtClean="0"/>
              <a:t>11/20/2018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CB7C5F-A764-44DC-A270-091A5DAC4DCC}" type="slidenum">
              <a:rPr lang="en-US" smtClean="0"/>
              <a:t>‹#›</a:t>
            </a:fld>
            <a:endParaRPr lang="en-US"/>
          </a:p>
        </p:txBody>
      </p:sp>
    </p:spTree>
    <p:extLst>
      <p:ext uri="{BB962C8B-B14F-4D97-AF65-F5344CB8AC3E}">
        <p14:creationId xmlns:p14="http://schemas.microsoft.com/office/powerpoint/2010/main" val="73868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C4A532-040C-461C-842B-C74C760CD3A8}"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7C5F-A764-44DC-A270-091A5DAC4DCC}" type="slidenum">
              <a:rPr lang="en-US" smtClean="0"/>
              <a:t>‹#›</a:t>
            </a:fld>
            <a:endParaRPr lang="en-US"/>
          </a:p>
        </p:txBody>
      </p:sp>
    </p:spTree>
    <p:extLst>
      <p:ext uri="{BB962C8B-B14F-4D97-AF65-F5344CB8AC3E}">
        <p14:creationId xmlns:p14="http://schemas.microsoft.com/office/powerpoint/2010/main" val="399595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C4A532-040C-461C-842B-C74C760CD3A8}" type="datetimeFigureOut">
              <a:rPr lang="en-US" smtClean="0"/>
              <a:t>11/20/2018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CB7C5F-A764-44DC-A270-091A5DAC4DC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3378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534D4C8-9BBD-4493-976A-60C45BBBF18B}"/>
              </a:ext>
            </a:extLst>
          </p:cNvPr>
          <p:cNvPicPr>
            <a:picLocks noChangeAspect="1"/>
          </p:cNvPicPr>
          <p:nvPr/>
        </p:nvPicPr>
        <p:blipFill rotWithShape="1">
          <a:blip r:embed="rId2">
            <a:extLst>
              <a:ext uri="{28A0092B-C50C-407E-A947-70E740481C1C}">
                <a14:useLocalDpi xmlns:a14="http://schemas.microsoft.com/office/drawing/2010/main" val="0"/>
              </a:ext>
            </a:extLst>
          </a:blip>
          <a:srcRect t="27812" b="25936"/>
          <a:stretch/>
        </p:blipFill>
        <p:spPr>
          <a:xfrm>
            <a:off x="8293615" y="5559183"/>
            <a:ext cx="3450374" cy="768178"/>
          </a:xfrm>
          <a:prstGeom prst="rect">
            <a:avLst/>
          </a:prstGeom>
        </p:spPr>
      </p:pic>
      <p:sp>
        <p:nvSpPr>
          <p:cNvPr id="4" name="Title 3">
            <a:extLst>
              <a:ext uri="{FF2B5EF4-FFF2-40B4-BE49-F238E27FC236}">
                <a16:creationId xmlns:a16="http://schemas.microsoft.com/office/drawing/2014/main" id="{D181F2D8-53BE-46B8-AE9E-143964A5A7F4}"/>
              </a:ext>
            </a:extLst>
          </p:cNvPr>
          <p:cNvSpPr>
            <a:spLocks noGrp="1"/>
          </p:cNvSpPr>
          <p:nvPr>
            <p:ph type="ctrTitle"/>
          </p:nvPr>
        </p:nvSpPr>
        <p:spPr>
          <a:xfrm>
            <a:off x="1066800" y="311480"/>
            <a:ext cx="10058400" cy="3566160"/>
          </a:xfrm>
        </p:spPr>
        <p:txBody>
          <a:bodyPr>
            <a:normAutofit fontScale="90000"/>
          </a:bodyPr>
          <a:lstStyle/>
          <a:p>
            <a:pPr algn="ctr"/>
            <a:r>
              <a:rPr lang="en-US" dirty="0"/>
              <a:t>MBP Tech Talks presents: </a:t>
            </a:r>
            <a:br>
              <a:rPr lang="en-US" dirty="0"/>
            </a:br>
            <a:r>
              <a:rPr lang="en-US" dirty="0"/>
              <a:t>Intro to Machine Learning</a:t>
            </a:r>
          </a:p>
        </p:txBody>
      </p:sp>
      <p:sp>
        <p:nvSpPr>
          <p:cNvPr id="5" name="Subtitle 4">
            <a:extLst>
              <a:ext uri="{FF2B5EF4-FFF2-40B4-BE49-F238E27FC236}">
                <a16:creationId xmlns:a16="http://schemas.microsoft.com/office/drawing/2014/main" id="{188898A2-EE90-4D76-8884-B9E9C00122A6}"/>
              </a:ext>
            </a:extLst>
          </p:cNvPr>
          <p:cNvSpPr>
            <a:spLocks noGrp="1"/>
          </p:cNvSpPr>
          <p:nvPr>
            <p:ph type="subTitle" idx="1"/>
          </p:nvPr>
        </p:nvSpPr>
        <p:spPr>
          <a:xfrm>
            <a:off x="1524000" y="4001721"/>
            <a:ext cx="9144000" cy="1655762"/>
          </a:xfrm>
        </p:spPr>
        <p:txBody>
          <a:bodyPr>
            <a:normAutofit lnSpcReduction="10000"/>
          </a:bodyPr>
          <a:lstStyle/>
          <a:p>
            <a:endParaRPr lang="en-US" dirty="0"/>
          </a:p>
          <a:p>
            <a:pPr algn="ctr"/>
            <a:r>
              <a:rPr lang="en-US" sz="2000" dirty="0"/>
              <a:t>Grey Kuling</a:t>
            </a:r>
            <a:r>
              <a:rPr lang="en-US" sz="2000" baseline="30000" dirty="0"/>
              <a:t>1</a:t>
            </a:r>
          </a:p>
          <a:p>
            <a:pPr algn="ctr"/>
            <a:r>
              <a:rPr lang="en-US" sz="2000" baseline="30000" dirty="0"/>
              <a:t>1 </a:t>
            </a:r>
            <a:r>
              <a:rPr lang="en-US" sz="2000" dirty="0"/>
              <a:t>University of Toronto, Faculty of Medical Biophysics </a:t>
            </a:r>
            <a:endParaRPr lang="en-US" sz="2000" baseline="30000" dirty="0"/>
          </a:p>
          <a:p>
            <a:pPr algn="ctr"/>
            <a:r>
              <a:rPr lang="en-US" sz="2000" baseline="30000" dirty="0"/>
              <a:t>Nov, 16, 2018</a:t>
            </a:r>
            <a:endParaRPr lang="en-US" sz="2000" dirty="0"/>
          </a:p>
        </p:txBody>
      </p:sp>
      <p:pic>
        <p:nvPicPr>
          <p:cNvPr id="7" name="Picture 6">
            <a:extLst>
              <a:ext uri="{FF2B5EF4-FFF2-40B4-BE49-F238E27FC236}">
                <a16:creationId xmlns:a16="http://schemas.microsoft.com/office/drawing/2014/main" id="{C9E8D93D-178E-49DA-89E5-97069F2E9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803"/>
            <a:ext cx="3898387" cy="990558"/>
          </a:xfrm>
          <a:prstGeom prst="rect">
            <a:avLst/>
          </a:prstGeom>
        </p:spPr>
      </p:pic>
    </p:spTree>
    <p:extLst>
      <p:ext uri="{BB962C8B-B14F-4D97-AF65-F5344CB8AC3E}">
        <p14:creationId xmlns:p14="http://schemas.microsoft.com/office/powerpoint/2010/main" val="1079646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078F7-86A4-434F-886B-A7A1ACA70FCE}"/>
              </a:ext>
            </a:extLst>
          </p:cNvPr>
          <p:cNvSpPr>
            <a:spLocks noGrp="1"/>
          </p:cNvSpPr>
          <p:nvPr>
            <p:ph type="title"/>
          </p:nvPr>
        </p:nvSpPr>
        <p:spPr>
          <a:xfrm>
            <a:off x="4974771" y="634946"/>
            <a:ext cx="6574972" cy="1450757"/>
          </a:xfrm>
        </p:spPr>
        <p:txBody>
          <a:bodyPr>
            <a:normAutofit/>
          </a:bodyPr>
          <a:lstStyle/>
          <a:p>
            <a:r>
              <a:rPr lang="en-US" dirty="0"/>
              <a:t>Feature Learning </a:t>
            </a:r>
          </a:p>
        </p:txBody>
      </p:sp>
      <p:pic>
        <p:nvPicPr>
          <p:cNvPr id="5" name="Picture 4">
            <a:extLst>
              <a:ext uri="{FF2B5EF4-FFF2-40B4-BE49-F238E27FC236}">
                <a16:creationId xmlns:a16="http://schemas.microsoft.com/office/drawing/2014/main" id="{B282DD73-9307-4B82-B619-2DD6F79D7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96626"/>
            <a:ext cx="4001315" cy="4001315"/>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DF4EE7-C2BB-401C-8435-BF576B77D865}"/>
              </a:ext>
            </a:extLst>
          </p:cNvPr>
          <p:cNvSpPr>
            <a:spLocks noGrp="1"/>
          </p:cNvSpPr>
          <p:nvPr>
            <p:ph idx="1"/>
          </p:nvPr>
        </p:nvSpPr>
        <p:spPr>
          <a:xfrm>
            <a:off x="4974769" y="2198914"/>
            <a:ext cx="6574973" cy="3670180"/>
          </a:xfrm>
        </p:spPr>
        <p:txBody>
          <a:bodyPr>
            <a:normAutofit/>
          </a:bodyPr>
          <a:lstStyle/>
          <a:p>
            <a:pPr lvl="1">
              <a:buFont typeface="Arial" panose="020B0604020202020204" pitchFamily="34" charset="0"/>
              <a:buChar char="•"/>
            </a:pPr>
            <a:r>
              <a:rPr lang="en-US" dirty="0"/>
              <a:t>What ends up occurring after training is these weights, biases and activation functions adapt to the data </a:t>
            </a:r>
          </a:p>
          <a:p>
            <a:pPr lvl="1">
              <a:buFont typeface="Arial" panose="020B0604020202020204" pitchFamily="34" charset="0"/>
              <a:buChar char="•"/>
            </a:pPr>
            <a:r>
              <a:rPr lang="en-US" dirty="0"/>
              <a:t>In the end it learns specific features from the data set to assist in making decision on a test set </a:t>
            </a:r>
          </a:p>
          <a:p>
            <a:pPr lvl="1">
              <a:buFont typeface="Arial" panose="020B0604020202020204" pitchFamily="34" charset="0"/>
              <a:buChar char="•"/>
            </a:pPr>
            <a:r>
              <a:rPr lang="en-US" dirty="0"/>
              <a:t>These features are not entirely interpretable but are considered combined linear transformations of the data to a learned feature space to make the data separable for classification </a:t>
            </a:r>
          </a:p>
          <a:p>
            <a:pPr lvl="1">
              <a:buFont typeface="Arial" panose="020B0604020202020204" pitchFamily="34" charset="0"/>
              <a:buChar char="•"/>
            </a:pPr>
            <a:endParaRPr lang="en-US" dirty="0"/>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225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EE378F3-9642-471B-8215-AA3288422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6405F82-F7FB-4124-AE2B-3D69A007C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DECF8D-B1BB-4C0C-9B25-A36025BAA936}"/>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Epoches and mini-batches</a:t>
            </a:r>
          </a:p>
        </p:txBody>
      </p:sp>
      <p:sp>
        <p:nvSpPr>
          <p:cNvPr id="3" name="Content Placeholder 2">
            <a:extLst>
              <a:ext uri="{FF2B5EF4-FFF2-40B4-BE49-F238E27FC236}">
                <a16:creationId xmlns:a16="http://schemas.microsoft.com/office/drawing/2014/main" id="{2E7AF37D-2446-4D67-BD14-5E704C39E28E}"/>
              </a:ext>
            </a:extLst>
          </p:cNvPr>
          <p:cNvSpPr>
            <a:spLocks noGrp="1"/>
          </p:cNvSpPr>
          <p:nvPr>
            <p:ph idx="1"/>
          </p:nvPr>
        </p:nvSpPr>
        <p:spPr>
          <a:xfrm>
            <a:off x="1097279" y="2236304"/>
            <a:ext cx="5977938" cy="3652667"/>
          </a:xfrm>
        </p:spPr>
        <p:txBody>
          <a:bodyPr>
            <a:normAutofit/>
          </a:bodyPr>
          <a:lstStyle/>
          <a:p>
            <a:pPr lvl="1">
              <a:buClr>
                <a:schemeClr val="bg1"/>
              </a:buClr>
              <a:buFont typeface="Arial" panose="020B0604020202020204" pitchFamily="34" charset="0"/>
              <a:buChar char="•"/>
            </a:pPr>
            <a:r>
              <a:rPr lang="en-US" dirty="0">
                <a:solidFill>
                  <a:srgbClr val="FFFFFF"/>
                </a:solidFill>
              </a:rPr>
              <a:t>When training there is a possibility to train on everything, but this method is not super efficient for training. </a:t>
            </a:r>
          </a:p>
          <a:p>
            <a:pPr lvl="1">
              <a:buClr>
                <a:schemeClr val="bg1"/>
              </a:buClr>
              <a:buFont typeface="Arial" panose="020B0604020202020204" pitchFamily="34" charset="0"/>
              <a:buChar char="•"/>
            </a:pPr>
            <a:r>
              <a:rPr lang="en-US" dirty="0">
                <a:solidFill>
                  <a:srgbClr val="FFFFFF"/>
                </a:solidFill>
              </a:rPr>
              <a:t>An Epoch is one whole pass over all the data </a:t>
            </a:r>
          </a:p>
          <a:p>
            <a:pPr lvl="1">
              <a:buClr>
                <a:schemeClr val="bg1"/>
              </a:buClr>
              <a:buFont typeface="Arial" panose="020B0604020202020204" pitchFamily="34" charset="0"/>
              <a:buChar char="•"/>
            </a:pPr>
            <a:r>
              <a:rPr lang="en-US" dirty="0">
                <a:solidFill>
                  <a:srgbClr val="FFFFFF"/>
                </a:solidFill>
              </a:rPr>
              <a:t>Training has been adapted to update weights more often during an epoch by using mini-batches </a:t>
            </a:r>
          </a:p>
          <a:p>
            <a:pPr lvl="1">
              <a:buClr>
                <a:schemeClr val="bg1"/>
              </a:buClr>
              <a:buFont typeface="Arial" panose="020B0604020202020204" pitchFamily="34" charset="0"/>
              <a:buChar char="•"/>
            </a:pPr>
            <a:r>
              <a:rPr lang="en-US" dirty="0">
                <a:solidFill>
                  <a:srgbClr val="FFFFFF"/>
                </a:solidFill>
              </a:rPr>
              <a:t>Using mini-batches decreases the training time and increases generalizability of the network </a:t>
            </a:r>
          </a:p>
          <a:p>
            <a:pPr lvl="1">
              <a:buFont typeface="Arial" panose="020B0604020202020204" pitchFamily="34" charset="0"/>
              <a:buChar char="•"/>
            </a:pPr>
            <a:endParaRPr lang="en-US" dirty="0">
              <a:solidFill>
                <a:srgbClr val="FFFFFF"/>
              </a:solidFill>
            </a:endParaRPr>
          </a:p>
        </p:txBody>
      </p:sp>
      <p:sp>
        <p:nvSpPr>
          <p:cNvPr id="75" name="Rectangle 74">
            <a:extLst>
              <a:ext uri="{FF2B5EF4-FFF2-40B4-BE49-F238E27FC236}">
                <a16:creationId xmlns:a16="http://schemas.microsoft.com/office/drawing/2014/main" id="{AAAE29FD-C3A6-46E4-BF94-132A4C4EE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Image result for Epoch machine learning">
            <a:extLst>
              <a:ext uri="{FF2B5EF4-FFF2-40B4-BE49-F238E27FC236}">
                <a16:creationId xmlns:a16="http://schemas.microsoft.com/office/drawing/2014/main" id="{D197C37B-2D26-4F60-BE1B-A4F0889A7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982" y="2241585"/>
            <a:ext cx="3294253" cy="235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324F7-B14E-4033-9503-A8E98E4B5829}"/>
              </a:ext>
            </a:extLst>
          </p:cNvPr>
          <p:cNvSpPr>
            <a:spLocks noGrp="1"/>
          </p:cNvSpPr>
          <p:nvPr>
            <p:ph type="title"/>
          </p:nvPr>
        </p:nvSpPr>
        <p:spPr>
          <a:xfrm>
            <a:off x="7859485" y="634946"/>
            <a:ext cx="3690257" cy="1450757"/>
          </a:xfrm>
        </p:spPr>
        <p:txBody>
          <a:bodyPr>
            <a:normAutofit/>
          </a:bodyPr>
          <a:lstStyle/>
          <a:p>
            <a:r>
              <a:rPr lang="en-US"/>
              <a:t>Gradient Descent </a:t>
            </a:r>
            <a:endParaRPr lang="en-US" dirty="0"/>
          </a:p>
        </p:txBody>
      </p:sp>
      <p:pic>
        <p:nvPicPr>
          <p:cNvPr id="5" name="Picture 6" descr="Image result for gradient descent">
            <a:extLst>
              <a:ext uri="{FF2B5EF4-FFF2-40B4-BE49-F238E27FC236}">
                <a16:creationId xmlns:a16="http://schemas.microsoft.com/office/drawing/2014/main" id="{3EF98A1A-A667-4DA6-83F7-AFD0A79CA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922040"/>
            <a:ext cx="6909801" cy="4750488"/>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Straight Connector 8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8473E1-8E36-4F53-B584-4EA41F53405C}"/>
              </a:ext>
            </a:extLst>
          </p:cNvPr>
          <p:cNvSpPr>
            <a:spLocks noGrp="1"/>
          </p:cNvSpPr>
          <p:nvPr>
            <p:ph idx="1"/>
          </p:nvPr>
        </p:nvSpPr>
        <p:spPr>
          <a:xfrm>
            <a:off x="7859485" y="2198914"/>
            <a:ext cx="3690257" cy="3670180"/>
          </a:xfrm>
        </p:spPr>
        <p:txBody>
          <a:bodyPr>
            <a:normAutofit lnSpcReduction="10000"/>
          </a:bodyPr>
          <a:lstStyle/>
          <a:p>
            <a:pPr lvl="1">
              <a:buFont typeface="Arial" panose="020B0604020202020204" pitchFamily="34" charset="0"/>
              <a:buChar char="•"/>
            </a:pPr>
            <a:r>
              <a:rPr lang="en-US" sz="1500" dirty="0"/>
              <a:t>Training and solving for the weights and biases is based on Gradient descent </a:t>
            </a:r>
          </a:p>
          <a:p>
            <a:pPr lvl="1">
              <a:buFont typeface="Arial" panose="020B0604020202020204" pitchFamily="34" charset="0"/>
              <a:buChar char="•"/>
            </a:pPr>
            <a:r>
              <a:rPr lang="en-US" sz="1500" dirty="0"/>
              <a:t>GD is a first order iterative optimization algorithm for finding the minimum of a function </a:t>
            </a:r>
          </a:p>
          <a:p>
            <a:pPr lvl="1">
              <a:buFont typeface="Arial" panose="020B0604020202020204" pitchFamily="34" charset="0"/>
              <a:buChar char="•"/>
            </a:pPr>
            <a:r>
              <a:rPr lang="en-US" sz="1500" dirty="0"/>
              <a:t>The idea is to evaluate the derivative at the given point and move in the opposite direction of the gradient until you reach a function minimum </a:t>
            </a:r>
          </a:p>
          <a:p>
            <a:pPr lvl="1">
              <a:buFont typeface="Arial" panose="020B0604020202020204" pitchFamily="34" charset="0"/>
              <a:buChar char="•"/>
            </a:pPr>
            <a:r>
              <a:rPr lang="en-US" sz="1500" dirty="0"/>
              <a:t>With NNs we want to minimize the loss function with respect to the weights and biases, therefore we do high dimensional gradient descent to solve for the ideal weights and biases </a:t>
            </a:r>
          </a:p>
          <a:p>
            <a:pPr lvl="1">
              <a:buFont typeface="Arial" panose="020B0604020202020204" pitchFamily="34" charset="0"/>
              <a:buChar char="•"/>
            </a:pPr>
            <a:r>
              <a:rPr lang="en-US" sz="1500" dirty="0"/>
              <a:t>This technique has a step size which in Machine Learning we call a Learning Rate</a:t>
            </a:r>
          </a:p>
          <a:p>
            <a:pPr lvl="1">
              <a:buFont typeface="Arial" panose="020B0604020202020204" pitchFamily="34" charset="0"/>
              <a:buChar char="•"/>
            </a:pPr>
            <a:endParaRPr lang="en-US" sz="1500" dirty="0"/>
          </a:p>
          <a:p>
            <a:endParaRPr lang="en-US" sz="1500" dirty="0"/>
          </a:p>
        </p:txBody>
      </p:sp>
      <p:sp>
        <p:nvSpPr>
          <p:cNvPr id="90" name="Rectangle 8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8472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7758-4130-444D-8C24-C7312E7EBA89}"/>
              </a:ext>
            </a:extLst>
          </p:cNvPr>
          <p:cNvSpPr>
            <a:spLocks noGrp="1"/>
          </p:cNvSpPr>
          <p:nvPr>
            <p:ph type="title"/>
          </p:nvPr>
        </p:nvSpPr>
        <p:spPr/>
        <p:txBody>
          <a:bodyPr/>
          <a:lstStyle/>
          <a:p>
            <a:r>
              <a:rPr lang="en-US" dirty="0"/>
              <a:t>Chain Rule</a:t>
            </a:r>
          </a:p>
        </p:txBody>
      </p:sp>
      <p:sp>
        <p:nvSpPr>
          <p:cNvPr id="3" name="Content Placeholder 2">
            <a:extLst>
              <a:ext uri="{FF2B5EF4-FFF2-40B4-BE49-F238E27FC236}">
                <a16:creationId xmlns:a16="http://schemas.microsoft.com/office/drawing/2014/main" id="{021D4565-BCE3-4FCF-B395-EF662D22D6C6}"/>
              </a:ext>
            </a:extLst>
          </p:cNvPr>
          <p:cNvSpPr>
            <a:spLocks noGrp="1"/>
          </p:cNvSpPr>
          <p:nvPr>
            <p:ph idx="1"/>
          </p:nvPr>
        </p:nvSpPr>
        <p:spPr/>
        <p:txBody>
          <a:bodyPr/>
          <a:lstStyle/>
          <a:p>
            <a:pPr lvl="1">
              <a:buFont typeface="Arial" panose="020B0604020202020204" pitchFamily="34" charset="0"/>
              <a:buChar char="•"/>
            </a:pPr>
            <a:r>
              <a:rPr lang="en-US" dirty="0"/>
              <a:t>Before we get into how GD is used to solve for the weights, we should review the chain rule </a:t>
            </a:r>
          </a:p>
          <a:p>
            <a:pPr lvl="1">
              <a:buFont typeface="Arial" panose="020B0604020202020204" pitchFamily="34" charset="0"/>
              <a:buChar char="•"/>
            </a:pPr>
            <a:r>
              <a:rPr lang="en-US" dirty="0"/>
              <a:t>The chain rule is used to make the calculation of updates to the weights easier in different layers </a:t>
            </a:r>
          </a:p>
          <a:p>
            <a:pPr lvl="1">
              <a:buFont typeface="Arial" panose="020B0604020202020204" pitchFamily="34" charset="0"/>
              <a:buChar char="•"/>
            </a:pPr>
            <a:r>
              <a:rPr lang="en-US" dirty="0"/>
              <a:t>As we can see the chain rule explains the solvable change to a layer’s weights ands biases based on it’s output </a:t>
            </a:r>
          </a:p>
        </p:txBody>
      </p:sp>
      <p:pic>
        <p:nvPicPr>
          <p:cNvPr id="5" name="Picture 4">
            <a:extLst>
              <a:ext uri="{FF2B5EF4-FFF2-40B4-BE49-F238E27FC236}">
                <a16:creationId xmlns:a16="http://schemas.microsoft.com/office/drawing/2014/main" id="{2EF2EB9C-4689-499B-ADBD-4BBF4C18E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857414"/>
            <a:ext cx="5658640" cy="885949"/>
          </a:xfrm>
          <a:prstGeom prst="rect">
            <a:avLst/>
          </a:prstGeom>
        </p:spPr>
      </p:pic>
    </p:spTree>
    <p:extLst>
      <p:ext uri="{BB962C8B-B14F-4D97-AF65-F5344CB8AC3E}">
        <p14:creationId xmlns:p14="http://schemas.microsoft.com/office/powerpoint/2010/main" val="253131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E4706-F378-4395-857A-45E1335AB40A}"/>
              </a:ext>
            </a:extLst>
          </p:cNvPr>
          <p:cNvSpPr>
            <a:spLocks noGrp="1"/>
          </p:cNvSpPr>
          <p:nvPr>
            <p:ph type="title"/>
          </p:nvPr>
        </p:nvSpPr>
        <p:spPr>
          <a:xfrm>
            <a:off x="4974771" y="634946"/>
            <a:ext cx="6574972" cy="1450757"/>
          </a:xfrm>
        </p:spPr>
        <p:txBody>
          <a:bodyPr>
            <a:normAutofit/>
          </a:bodyPr>
          <a:lstStyle/>
          <a:p>
            <a:r>
              <a:rPr lang="en-US"/>
              <a:t>Backpropagation </a:t>
            </a:r>
            <a:endParaRPr lang="en-US" dirty="0"/>
          </a:p>
        </p:txBody>
      </p:sp>
      <p:pic>
        <p:nvPicPr>
          <p:cNvPr id="5" name="Picture 4">
            <a:extLst>
              <a:ext uri="{FF2B5EF4-FFF2-40B4-BE49-F238E27FC236}">
                <a16:creationId xmlns:a16="http://schemas.microsoft.com/office/drawing/2014/main" id="{6F617303-BB64-4F31-99D7-72276A2D7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382020"/>
            <a:ext cx="4001315" cy="3830527"/>
          </a:xfrm>
          <a:prstGeom prst="rect">
            <a:avLst/>
          </a:prstGeom>
        </p:spPr>
      </p:pic>
      <p:cxnSp>
        <p:nvCxnSpPr>
          <p:cNvPr id="19"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FA8F72-2D90-4B9C-9C8E-C0B50991482F}"/>
              </a:ext>
            </a:extLst>
          </p:cNvPr>
          <p:cNvSpPr>
            <a:spLocks noGrp="1"/>
          </p:cNvSpPr>
          <p:nvPr>
            <p:ph idx="1"/>
          </p:nvPr>
        </p:nvSpPr>
        <p:spPr>
          <a:xfrm>
            <a:off x="4974769" y="2198914"/>
            <a:ext cx="6574973" cy="3670180"/>
          </a:xfrm>
        </p:spPr>
        <p:txBody>
          <a:bodyPr>
            <a:normAutofit/>
          </a:bodyPr>
          <a:lstStyle/>
          <a:p>
            <a:pPr lvl="1">
              <a:buFont typeface="Arial" panose="020B0604020202020204" pitchFamily="34" charset="0"/>
              <a:buChar char="•"/>
            </a:pPr>
            <a:r>
              <a:rPr lang="en-US" dirty="0"/>
              <a:t>Therefore, the use of GD and the chain rule  makes it simple to solve for the best weights and biases to give the output we are looking for </a:t>
            </a:r>
          </a:p>
          <a:p>
            <a:pPr lvl="1">
              <a:buFont typeface="Arial" panose="020B0604020202020204" pitchFamily="34" charset="0"/>
              <a:buChar char="•"/>
            </a:pPr>
            <a:r>
              <a:rPr lang="en-US" dirty="0"/>
              <a:t>Back prop encompasses 2 phases </a:t>
            </a:r>
          </a:p>
          <a:p>
            <a:pPr lvl="2">
              <a:buFont typeface="Arial" panose="020B0604020202020204" pitchFamily="34" charset="0"/>
              <a:buChar char="•"/>
            </a:pPr>
            <a:r>
              <a:rPr lang="en-US" dirty="0"/>
              <a:t>Forward pass: where training examples are put through the network and their loss is averaged </a:t>
            </a:r>
          </a:p>
          <a:p>
            <a:pPr lvl="2">
              <a:buFont typeface="Arial" panose="020B0604020202020204" pitchFamily="34" charset="0"/>
              <a:buChar char="•"/>
            </a:pPr>
            <a:r>
              <a:rPr lang="en-US" dirty="0"/>
              <a:t>Backward pass: then each layer’s weights are updated using the chain rule to propagate the error backward </a:t>
            </a:r>
          </a:p>
          <a:p>
            <a:pPr lvl="1">
              <a:buFont typeface="Arial" panose="020B0604020202020204" pitchFamily="34" charset="0"/>
              <a:buChar char="•"/>
            </a:pPr>
            <a:r>
              <a:rPr lang="en-US" dirty="0"/>
              <a:t>Thus this system learns the weights by using this very simple optimization algorithm </a:t>
            </a:r>
          </a:p>
        </p:txBody>
      </p:sp>
      <p:sp>
        <p:nvSpPr>
          <p:cNvPr id="20"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154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E4706-F378-4395-857A-45E1335AB40A}"/>
              </a:ext>
            </a:extLst>
          </p:cNvPr>
          <p:cNvSpPr>
            <a:spLocks noGrp="1"/>
          </p:cNvSpPr>
          <p:nvPr>
            <p:ph type="title"/>
          </p:nvPr>
        </p:nvSpPr>
        <p:spPr>
          <a:xfrm>
            <a:off x="561841" y="5280463"/>
            <a:ext cx="10909073" cy="1057655"/>
          </a:xfrm>
        </p:spPr>
        <p:txBody>
          <a:bodyPr vert="horz" lIns="91440" tIns="45720" rIns="91440" bIns="45720" rtlCol="0" anchor="b">
            <a:normAutofit/>
          </a:bodyPr>
          <a:lstStyle/>
          <a:p>
            <a:r>
              <a:rPr lang="en-US" sz="4800" dirty="0"/>
              <a:t>Backpropagation of a single layer NN </a:t>
            </a:r>
          </a:p>
        </p:txBody>
      </p:sp>
      <p:cxnSp>
        <p:nvCxnSpPr>
          <p:cNvPr id="19" name="Straight Connector 18">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170" name="Picture 2" descr="Image result for single layer neural network">
            <a:extLst>
              <a:ext uri="{FF2B5EF4-FFF2-40B4-BE49-F238E27FC236}">
                <a16:creationId xmlns:a16="http://schemas.microsoft.com/office/drawing/2014/main" id="{E0025A21-8CFC-40AC-BBC8-26CADD55E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18" y="206469"/>
            <a:ext cx="2855608" cy="206551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A582ACAB-411D-487E-AE36-CBD50A8CFF13}"/>
              </a:ext>
            </a:extLst>
          </p:cNvPr>
          <p:cNvGrpSpPr/>
          <p:nvPr/>
        </p:nvGrpSpPr>
        <p:grpSpPr>
          <a:xfrm>
            <a:off x="568516" y="2180226"/>
            <a:ext cx="2971800" cy="3098999"/>
            <a:chOff x="276726" y="2350617"/>
            <a:chExt cx="2971800" cy="3098999"/>
          </a:xfrm>
        </p:grpSpPr>
        <p:pic>
          <p:nvPicPr>
            <p:cNvPr id="10" name="Picture 9">
              <a:extLst>
                <a:ext uri="{FF2B5EF4-FFF2-40B4-BE49-F238E27FC236}">
                  <a16:creationId xmlns:a16="http://schemas.microsoft.com/office/drawing/2014/main" id="{1055D01F-4ECF-461F-8430-0CE7D2FD8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48" y="2867981"/>
              <a:ext cx="2705478" cy="2581635"/>
            </a:xfrm>
            <a:prstGeom prst="rect">
              <a:avLst/>
            </a:prstGeom>
          </p:spPr>
        </p:pic>
        <p:sp>
          <p:nvSpPr>
            <p:cNvPr id="16" name="TextBox 15">
              <a:extLst>
                <a:ext uri="{FF2B5EF4-FFF2-40B4-BE49-F238E27FC236}">
                  <a16:creationId xmlns:a16="http://schemas.microsoft.com/office/drawing/2014/main" id="{BF006C66-BFF5-4940-BDD7-2461C0B1A6CF}"/>
                </a:ext>
              </a:extLst>
            </p:cNvPr>
            <p:cNvSpPr txBox="1"/>
            <p:nvPr/>
          </p:nvSpPr>
          <p:spPr>
            <a:xfrm>
              <a:off x="276726" y="2350617"/>
              <a:ext cx="2971800" cy="646331"/>
            </a:xfrm>
            <a:prstGeom prst="rect">
              <a:avLst/>
            </a:prstGeom>
            <a:noFill/>
          </p:spPr>
          <p:txBody>
            <a:bodyPr wrap="square" rtlCol="0">
              <a:spAutoFit/>
            </a:bodyPr>
            <a:lstStyle/>
            <a:p>
              <a:pPr algn="ctr"/>
              <a:r>
                <a:rPr lang="en-US" dirty="0"/>
                <a:t>Data Calculation for a Forward Pass </a:t>
              </a:r>
            </a:p>
          </p:txBody>
        </p:sp>
      </p:grpSp>
      <p:grpSp>
        <p:nvGrpSpPr>
          <p:cNvPr id="26" name="Group 25">
            <a:extLst>
              <a:ext uri="{FF2B5EF4-FFF2-40B4-BE49-F238E27FC236}">
                <a16:creationId xmlns:a16="http://schemas.microsoft.com/office/drawing/2014/main" id="{46734B9D-E97A-48A3-884A-7D20D24448D5}"/>
              </a:ext>
            </a:extLst>
          </p:cNvPr>
          <p:cNvGrpSpPr/>
          <p:nvPr/>
        </p:nvGrpSpPr>
        <p:grpSpPr>
          <a:xfrm>
            <a:off x="4251912" y="1644225"/>
            <a:ext cx="3935862" cy="3876431"/>
            <a:chOff x="3095133" y="1585102"/>
            <a:chExt cx="3935862" cy="3876431"/>
          </a:xfrm>
        </p:grpSpPr>
        <p:pic>
          <p:nvPicPr>
            <p:cNvPr id="14" name="Picture 13">
              <a:extLst>
                <a:ext uri="{FF2B5EF4-FFF2-40B4-BE49-F238E27FC236}">
                  <a16:creationId xmlns:a16="http://schemas.microsoft.com/office/drawing/2014/main" id="{AB5143D9-2508-4C25-BC7C-A2373DE67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352" y="2155897"/>
              <a:ext cx="2505425" cy="3305636"/>
            </a:xfrm>
            <a:prstGeom prst="rect">
              <a:avLst/>
            </a:prstGeom>
          </p:spPr>
        </p:pic>
        <p:sp>
          <p:nvSpPr>
            <p:cNvPr id="18" name="TextBox 17">
              <a:extLst>
                <a:ext uri="{FF2B5EF4-FFF2-40B4-BE49-F238E27FC236}">
                  <a16:creationId xmlns:a16="http://schemas.microsoft.com/office/drawing/2014/main" id="{348D64DB-235E-4F63-B57C-D1A7AE7AE4F0}"/>
                </a:ext>
              </a:extLst>
            </p:cNvPr>
            <p:cNvSpPr txBox="1"/>
            <p:nvPr/>
          </p:nvSpPr>
          <p:spPr>
            <a:xfrm>
              <a:off x="3095133" y="1585102"/>
              <a:ext cx="3935862" cy="646331"/>
            </a:xfrm>
            <a:prstGeom prst="rect">
              <a:avLst/>
            </a:prstGeom>
            <a:noFill/>
          </p:spPr>
          <p:txBody>
            <a:bodyPr wrap="square" rtlCol="0">
              <a:spAutoFit/>
            </a:bodyPr>
            <a:lstStyle/>
            <a:p>
              <a:pPr algn="ctr"/>
              <a:r>
                <a:rPr lang="en-US" dirty="0"/>
                <a:t>The Derivatives Calculated in the Backward Pass </a:t>
              </a:r>
            </a:p>
          </p:txBody>
        </p:sp>
      </p:grpSp>
      <p:grpSp>
        <p:nvGrpSpPr>
          <p:cNvPr id="24" name="Group 23">
            <a:extLst>
              <a:ext uri="{FF2B5EF4-FFF2-40B4-BE49-F238E27FC236}">
                <a16:creationId xmlns:a16="http://schemas.microsoft.com/office/drawing/2014/main" id="{5F960880-A7A1-40E5-9F42-1B7A99A0C411}"/>
              </a:ext>
            </a:extLst>
          </p:cNvPr>
          <p:cNvGrpSpPr/>
          <p:nvPr/>
        </p:nvGrpSpPr>
        <p:grpSpPr>
          <a:xfrm>
            <a:off x="7941984" y="2461115"/>
            <a:ext cx="3935862" cy="2311051"/>
            <a:chOff x="7237991" y="1862101"/>
            <a:chExt cx="3935862" cy="2311051"/>
          </a:xfrm>
        </p:grpSpPr>
        <p:pic>
          <p:nvPicPr>
            <p:cNvPr id="22" name="Picture 21">
              <a:extLst>
                <a:ext uri="{FF2B5EF4-FFF2-40B4-BE49-F238E27FC236}">
                  <a16:creationId xmlns:a16="http://schemas.microsoft.com/office/drawing/2014/main" id="{53BE2F42-B926-4E9B-A39A-0E9F7BE7B4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4002" y="2393915"/>
              <a:ext cx="2863840" cy="1779237"/>
            </a:xfrm>
            <a:prstGeom prst="rect">
              <a:avLst/>
            </a:prstGeom>
          </p:spPr>
        </p:pic>
        <p:sp>
          <p:nvSpPr>
            <p:cNvPr id="25" name="TextBox 24">
              <a:extLst>
                <a:ext uri="{FF2B5EF4-FFF2-40B4-BE49-F238E27FC236}">
                  <a16:creationId xmlns:a16="http://schemas.microsoft.com/office/drawing/2014/main" id="{77FE8D40-A4BE-40B5-8D8F-14C2F058D80F}"/>
                </a:ext>
              </a:extLst>
            </p:cNvPr>
            <p:cNvSpPr txBox="1"/>
            <p:nvPr/>
          </p:nvSpPr>
          <p:spPr>
            <a:xfrm>
              <a:off x="7237991" y="1862101"/>
              <a:ext cx="3935862" cy="369332"/>
            </a:xfrm>
            <a:prstGeom prst="rect">
              <a:avLst/>
            </a:prstGeom>
            <a:noFill/>
          </p:spPr>
          <p:txBody>
            <a:bodyPr wrap="square" rtlCol="0">
              <a:spAutoFit/>
            </a:bodyPr>
            <a:lstStyle/>
            <a:p>
              <a:pPr algn="ctr"/>
              <a:r>
                <a:rPr lang="en-US" dirty="0"/>
                <a:t>The Update step in the Backward Pass </a:t>
              </a:r>
            </a:p>
          </p:txBody>
        </p:sp>
      </p:grpSp>
    </p:spTree>
    <p:extLst>
      <p:ext uri="{BB962C8B-B14F-4D97-AF65-F5344CB8AC3E}">
        <p14:creationId xmlns:p14="http://schemas.microsoft.com/office/powerpoint/2010/main" val="423963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E4706-F378-4395-857A-45E1335AB40A}"/>
              </a:ext>
            </a:extLst>
          </p:cNvPr>
          <p:cNvSpPr>
            <a:spLocks noGrp="1"/>
          </p:cNvSpPr>
          <p:nvPr>
            <p:ph type="title"/>
          </p:nvPr>
        </p:nvSpPr>
        <p:spPr>
          <a:xfrm>
            <a:off x="561841" y="5280463"/>
            <a:ext cx="10909073" cy="1057655"/>
          </a:xfrm>
        </p:spPr>
        <p:txBody>
          <a:bodyPr vert="horz" lIns="91440" tIns="45720" rIns="91440" bIns="45720" rtlCol="0" anchor="b">
            <a:normAutofit/>
          </a:bodyPr>
          <a:lstStyle/>
          <a:p>
            <a:r>
              <a:rPr lang="en-US" sz="4800" dirty="0"/>
              <a:t>Backpropagation </a:t>
            </a:r>
          </a:p>
        </p:txBody>
      </p:sp>
      <p:pic>
        <p:nvPicPr>
          <p:cNvPr id="5" name="Content Placeholder 4">
            <a:extLst>
              <a:ext uri="{FF2B5EF4-FFF2-40B4-BE49-F238E27FC236}">
                <a16:creationId xmlns:a16="http://schemas.microsoft.com/office/drawing/2014/main" id="{26838947-BC1C-477C-8FEB-230EB3E62FF5}"/>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2182" r="-1" b="3745"/>
          <a:stretch/>
        </p:blipFill>
        <p:spPr>
          <a:xfrm>
            <a:off x="1646106" y="218975"/>
            <a:ext cx="8998623" cy="5502413"/>
          </a:xfrm>
          <a:prstGeom prst="rect">
            <a:avLst/>
          </a:prstGeom>
        </p:spPr>
      </p:pic>
      <p:cxnSp>
        <p:nvCxnSpPr>
          <p:cNvPr id="19" name="Straight Connector 18">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7402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868DB5-3F8A-4096-810A-FD115666C5C9}"/>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Optimizers</a:t>
            </a:r>
          </a:p>
        </p:txBody>
      </p:sp>
      <p:sp>
        <p:nvSpPr>
          <p:cNvPr id="3" name="Content Placeholder 2">
            <a:extLst>
              <a:ext uri="{FF2B5EF4-FFF2-40B4-BE49-F238E27FC236}">
                <a16:creationId xmlns:a16="http://schemas.microsoft.com/office/drawing/2014/main" id="{9F603B41-5D61-41FE-AC21-6888AD7DD20A}"/>
              </a:ext>
            </a:extLst>
          </p:cNvPr>
          <p:cNvSpPr>
            <a:spLocks noGrp="1"/>
          </p:cNvSpPr>
          <p:nvPr>
            <p:ph idx="1"/>
          </p:nvPr>
        </p:nvSpPr>
        <p:spPr>
          <a:xfrm>
            <a:off x="492371" y="2653800"/>
            <a:ext cx="3084844" cy="3335519"/>
          </a:xfrm>
        </p:spPr>
        <p:txBody>
          <a:bodyPr>
            <a:normAutofit/>
          </a:bodyPr>
          <a:lstStyle/>
          <a:p>
            <a:pPr lvl="1">
              <a:buFont typeface="Arial" panose="020B0604020202020204" pitchFamily="34" charset="0"/>
              <a:buChar char="•"/>
            </a:pPr>
            <a:r>
              <a:rPr lang="en-US" sz="1300" dirty="0">
                <a:solidFill>
                  <a:srgbClr val="FFFFFF"/>
                </a:solidFill>
              </a:rPr>
              <a:t>When it comes GD optimization, there are many options and parameters: </a:t>
            </a:r>
          </a:p>
          <a:p>
            <a:pPr lvl="2">
              <a:buFont typeface="Arial" panose="020B0604020202020204" pitchFamily="34" charset="0"/>
              <a:buChar char="•"/>
            </a:pPr>
            <a:r>
              <a:rPr lang="en-US" sz="1300" dirty="0">
                <a:solidFill>
                  <a:srgbClr val="FFFFFF"/>
                </a:solidFill>
              </a:rPr>
              <a:t>Learning rate: the step size we take on the surface of the loss</a:t>
            </a:r>
          </a:p>
          <a:p>
            <a:pPr lvl="2">
              <a:buFont typeface="Arial" panose="020B0604020202020204" pitchFamily="34" charset="0"/>
              <a:buChar char="•"/>
            </a:pPr>
            <a:r>
              <a:rPr lang="en-US" sz="1300" dirty="0">
                <a:solidFill>
                  <a:srgbClr val="FFFFFF"/>
                </a:solidFill>
              </a:rPr>
              <a:t>Momentum: possibility of using the previous step in combination with the current step </a:t>
            </a:r>
          </a:p>
          <a:p>
            <a:pPr lvl="2">
              <a:buFont typeface="Arial" panose="020B0604020202020204" pitchFamily="34" charset="0"/>
              <a:buChar char="•"/>
            </a:pPr>
            <a:r>
              <a:rPr lang="en-US" sz="1300" dirty="0">
                <a:solidFill>
                  <a:srgbClr val="FFFFFF"/>
                </a:solidFill>
              </a:rPr>
              <a:t>Learning rate schemes: can decay the LR over time </a:t>
            </a:r>
          </a:p>
          <a:p>
            <a:pPr lvl="1">
              <a:buFont typeface="Arial" panose="020B0604020202020204" pitchFamily="34" charset="0"/>
              <a:buChar char="•"/>
            </a:pPr>
            <a:r>
              <a:rPr lang="en-US" sz="1300" dirty="0">
                <a:solidFill>
                  <a:srgbClr val="FFFFFF"/>
                </a:solidFill>
              </a:rPr>
              <a:t>This results in many different optimizer options. </a:t>
            </a:r>
          </a:p>
          <a:p>
            <a:pPr lvl="1">
              <a:buFont typeface="Arial" panose="020B0604020202020204" pitchFamily="34" charset="0"/>
              <a:buChar char="•"/>
            </a:pPr>
            <a:r>
              <a:rPr lang="en-US" sz="1300" dirty="0">
                <a:solidFill>
                  <a:srgbClr val="FFFFFF"/>
                </a:solidFill>
              </a:rPr>
              <a:t>The classic is stochastic GD, which takes an average over a mini-batch</a:t>
            </a:r>
          </a:p>
        </p:txBody>
      </p:sp>
      <p:sp>
        <p:nvSpPr>
          <p:cNvPr id="75" name="Rectangle 74">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descr="Related image">
            <a:extLst>
              <a:ext uri="{FF2B5EF4-FFF2-40B4-BE49-F238E27FC236}">
                <a16:creationId xmlns:a16="http://schemas.microsoft.com/office/drawing/2014/main" id="{D3B93C39-CE81-49FA-8F1F-A476CF2C1D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 t="-1965" r="-4890" b="756"/>
          <a:stretch/>
        </p:blipFill>
        <p:spPr bwMode="auto">
          <a:xfrm>
            <a:off x="4742017" y="0"/>
            <a:ext cx="7132320" cy="667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946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67EF4-5625-40A9-828D-CD73EA27A2EF}"/>
              </a:ext>
            </a:extLst>
          </p:cNvPr>
          <p:cNvSpPr>
            <a:spLocks noGrp="1"/>
          </p:cNvSpPr>
          <p:nvPr>
            <p:ph type="title"/>
          </p:nvPr>
        </p:nvSpPr>
        <p:spPr>
          <a:xfrm>
            <a:off x="7859485" y="634946"/>
            <a:ext cx="3690257" cy="1450757"/>
          </a:xfrm>
        </p:spPr>
        <p:txBody>
          <a:bodyPr>
            <a:normAutofit/>
          </a:bodyPr>
          <a:lstStyle/>
          <a:p>
            <a:r>
              <a:rPr lang="en-US" sz="4400"/>
              <a:t>Convolutional filters and CNNs</a:t>
            </a:r>
          </a:p>
        </p:txBody>
      </p:sp>
      <p:pic>
        <p:nvPicPr>
          <p:cNvPr id="5" name="Picture 4">
            <a:extLst>
              <a:ext uri="{FF2B5EF4-FFF2-40B4-BE49-F238E27FC236}">
                <a16:creationId xmlns:a16="http://schemas.microsoft.com/office/drawing/2014/main" id="{1A94B98B-13A4-4F67-ADE0-278AC2A85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96" y="640081"/>
            <a:ext cx="5959606" cy="5314406"/>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2A1E9A-CF9D-407F-A0A3-C9380DCE53D9}"/>
              </a:ext>
            </a:extLst>
          </p:cNvPr>
          <p:cNvSpPr>
            <a:spLocks noGrp="1"/>
          </p:cNvSpPr>
          <p:nvPr>
            <p:ph idx="1"/>
          </p:nvPr>
        </p:nvSpPr>
        <p:spPr>
          <a:xfrm>
            <a:off x="7859485" y="2198913"/>
            <a:ext cx="4184126" cy="4135397"/>
          </a:xfrm>
        </p:spPr>
        <p:txBody>
          <a:bodyPr>
            <a:normAutofit/>
          </a:bodyPr>
          <a:lstStyle/>
          <a:p>
            <a:pPr lvl="1">
              <a:buFont typeface="Arial" panose="020B0604020202020204" pitchFamily="34" charset="0"/>
              <a:buChar char="•"/>
            </a:pPr>
            <a:r>
              <a:rPr lang="en-US" sz="1500" dirty="0"/>
              <a:t>Convolutional filters are a means to reduce the dimension of images to make classification easier </a:t>
            </a:r>
          </a:p>
          <a:p>
            <a:pPr lvl="1">
              <a:buFont typeface="Arial" panose="020B0604020202020204" pitchFamily="34" charset="0"/>
              <a:buChar char="•"/>
            </a:pPr>
            <a:r>
              <a:rPr lang="en-US" sz="1500" dirty="0"/>
              <a:t>Convolutional filters are a window operation that is multiplied against the image to reduce it into a certain feature space based on the filter window </a:t>
            </a:r>
          </a:p>
          <a:p>
            <a:pPr lvl="1">
              <a:buFont typeface="Arial" panose="020B0604020202020204" pitchFamily="34" charset="0"/>
              <a:buChar char="•"/>
            </a:pPr>
            <a:r>
              <a:rPr lang="en-US" sz="1500" dirty="0"/>
              <a:t>CNNs are based on using these filters to increase optimization speed for large inputs and give less weights to update </a:t>
            </a:r>
          </a:p>
          <a:p>
            <a:pPr lvl="1">
              <a:buFont typeface="Arial" panose="020B0604020202020204" pitchFamily="34" charset="0"/>
              <a:buChar char="•"/>
            </a:pPr>
            <a:r>
              <a:rPr lang="en-US" sz="1500" dirty="0"/>
              <a:t>This results in CNNs having a more easier time identifying images of specific objects than compressing the info into a linear vector and making that the input of the network </a:t>
            </a:r>
          </a:p>
          <a:p>
            <a:pPr lvl="1">
              <a:buFont typeface="Arial" panose="020B0604020202020204" pitchFamily="34" charset="0"/>
              <a:buChar char="•"/>
            </a:pPr>
            <a:r>
              <a:rPr lang="en-US" sz="1500" dirty="0"/>
              <a:t>CNNs also use pooling to reduce the dimensionality of the images to increase discrimination, translation invariance and rotation invariance </a:t>
            </a:r>
          </a:p>
          <a:p>
            <a:pPr lvl="1">
              <a:buFont typeface="Arial" panose="020B0604020202020204" pitchFamily="34" charset="0"/>
              <a:buChar char="•"/>
            </a:pPr>
            <a:endParaRPr lang="en-US" sz="1500" dirty="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9939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3035-E0F2-4009-B771-B1B037217FDB}"/>
              </a:ext>
            </a:extLst>
          </p:cNvPr>
          <p:cNvSpPr>
            <a:spLocks noGrp="1"/>
          </p:cNvSpPr>
          <p:nvPr>
            <p:ph type="title"/>
          </p:nvPr>
        </p:nvSpPr>
        <p:spPr/>
        <p:txBody>
          <a:bodyPr/>
          <a:lstStyle/>
          <a:p>
            <a:r>
              <a:rPr lang="en-US" dirty="0"/>
              <a:t>Class Activity </a:t>
            </a:r>
          </a:p>
        </p:txBody>
      </p:sp>
      <p:sp>
        <p:nvSpPr>
          <p:cNvPr id="3" name="Content Placeholder 2">
            <a:extLst>
              <a:ext uri="{FF2B5EF4-FFF2-40B4-BE49-F238E27FC236}">
                <a16:creationId xmlns:a16="http://schemas.microsoft.com/office/drawing/2014/main" id="{E141F0A8-321C-4734-9410-E6B65AA6AD00}"/>
              </a:ext>
            </a:extLst>
          </p:cNvPr>
          <p:cNvSpPr>
            <a:spLocks noGrp="1"/>
          </p:cNvSpPr>
          <p:nvPr>
            <p:ph idx="1"/>
          </p:nvPr>
        </p:nvSpPr>
        <p:spPr/>
        <p:txBody>
          <a:bodyPr/>
          <a:lstStyle/>
          <a:p>
            <a:pPr lvl="1">
              <a:buFont typeface="Arial" panose="020B0604020202020204" pitchFamily="34" charset="0"/>
              <a:buChar char="•"/>
            </a:pPr>
            <a:r>
              <a:rPr lang="en-US" dirty="0"/>
              <a:t>Now we will open our </a:t>
            </a:r>
            <a:r>
              <a:rPr lang="en-US" dirty="0" err="1"/>
              <a:t>Jupyter</a:t>
            </a:r>
            <a:r>
              <a:rPr lang="en-US" dirty="0"/>
              <a:t> notebook and go through a few examples of neural networks on the MNIST data set </a:t>
            </a:r>
          </a:p>
          <a:p>
            <a:pPr lvl="1">
              <a:buFont typeface="Arial" panose="020B0604020202020204" pitchFamily="34" charset="0"/>
              <a:buChar char="•"/>
            </a:pPr>
            <a:r>
              <a:rPr lang="en-US" dirty="0"/>
              <a:t>We will be trying to identify hand written numbers in small images </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49953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088A-4B7C-4432-9986-0933257BAEBD}"/>
              </a:ext>
            </a:extLst>
          </p:cNvPr>
          <p:cNvSpPr>
            <a:spLocks noGrp="1"/>
          </p:cNvSpPr>
          <p:nvPr>
            <p:ph type="title"/>
          </p:nvPr>
        </p:nvSpPr>
        <p:spPr/>
        <p:txBody>
          <a:bodyPr/>
          <a:lstStyle/>
          <a:p>
            <a:r>
              <a:rPr lang="en-US" dirty="0"/>
              <a:t>Recap of last lecture 	</a:t>
            </a:r>
          </a:p>
        </p:txBody>
      </p:sp>
      <p:sp>
        <p:nvSpPr>
          <p:cNvPr id="3" name="Content Placeholder 2">
            <a:extLst>
              <a:ext uri="{FF2B5EF4-FFF2-40B4-BE49-F238E27FC236}">
                <a16:creationId xmlns:a16="http://schemas.microsoft.com/office/drawing/2014/main" id="{014AB03C-9CBE-4AA7-88A9-E3B7D4EA1BCC}"/>
              </a:ext>
            </a:extLst>
          </p:cNvPr>
          <p:cNvSpPr>
            <a:spLocks noGrp="1"/>
          </p:cNvSpPr>
          <p:nvPr>
            <p:ph idx="1"/>
          </p:nvPr>
        </p:nvSpPr>
        <p:spPr/>
        <p:txBody>
          <a:bodyPr/>
          <a:lstStyle/>
          <a:p>
            <a:pPr lvl="1">
              <a:buFont typeface="Arial" panose="020B0604020202020204" pitchFamily="34" charset="0"/>
              <a:buChar char="•"/>
            </a:pPr>
            <a:r>
              <a:rPr lang="en-US" dirty="0"/>
              <a:t>Machine Learning is a form of coding where the user sets up a virtual task using lots of data and trains a ML algorithm to perform better at that task by repeated experience </a:t>
            </a:r>
          </a:p>
          <a:p>
            <a:pPr lvl="1">
              <a:buFont typeface="Arial" panose="020B0604020202020204" pitchFamily="34" charset="0"/>
              <a:buChar char="•"/>
            </a:pPr>
            <a:r>
              <a:rPr lang="en-US" dirty="0"/>
              <a:t>Discussed the three types of ML: </a:t>
            </a:r>
          </a:p>
          <a:p>
            <a:pPr lvl="2">
              <a:buFont typeface="Arial" panose="020B0604020202020204" pitchFamily="34" charset="0"/>
              <a:buChar char="•"/>
            </a:pPr>
            <a:r>
              <a:rPr lang="en-US" dirty="0"/>
              <a:t>Unsupervised</a:t>
            </a:r>
          </a:p>
          <a:p>
            <a:pPr lvl="2">
              <a:buFont typeface="Arial" panose="020B0604020202020204" pitchFamily="34" charset="0"/>
              <a:buChar char="•"/>
            </a:pPr>
            <a:r>
              <a:rPr lang="en-US" dirty="0"/>
              <a:t>Supervised </a:t>
            </a:r>
          </a:p>
          <a:p>
            <a:pPr lvl="2">
              <a:buFont typeface="Arial" panose="020B0604020202020204" pitchFamily="34" charset="0"/>
              <a:buChar char="•"/>
            </a:pPr>
            <a:r>
              <a:rPr lang="en-US" dirty="0"/>
              <a:t>Reinforcement </a:t>
            </a:r>
          </a:p>
          <a:p>
            <a:pPr lvl="1">
              <a:buFont typeface="Arial" panose="020B0604020202020204" pitchFamily="34" charset="0"/>
              <a:buChar char="•"/>
            </a:pPr>
            <a:r>
              <a:rPr lang="en-US" dirty="0"/>
              <a:t>Discussed Supervised Training: </a:t>
            </a:r>
          </a:p>
          <a:p>
            <a:pPr lvl="2">
              <a:buFont typeface="Arial" panose="020B0604020202020204" pitchFamily="34" charset="0"/>
              <a:buChar char="•"/>
            </a:pPr>
            <a:r>
              <a:rPr lang="en-US" dirty="0"/>
              <a:t>Data set split into Training, validation and test set </a:t>
            </a:r>
          </a:p>
          <a:p>
            <a:pPr lvl="1">
              <a:buFont typeface="Arial" panose="020B0604020202020204" pitchFamily="34" charset="0"/>
              <a:buChar char="•"/>
            </a:pPr>
            <a:r>
              <a:rPr lang="en-US" dirty="0"/>
              <a:t>Then we reviewed some common ML algorithms and looked at some examples in medicine </a:t>
            </a:r>
          </a:p>
        </p:txBody>
      </p:sp>
    </p:spTree>
    <p:extLst>
      <p:ext uri="{BB962C8B-B14F-4D97-AF65-F5344CB8AC3E}">
        <p14:creationId xmlns:p14="http://schemas.microsoft.com/office/powerpoint/2010/main" val="157514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86927C-0564-436B-B0BA-EE7CCA38B016}"/>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Neural Networks </a:t>
            </a:r>
          </a:p>
        </p:txBody>
      </p:sp>
      <p:sp>
        <p:nvSpPr>
          <p:cNvPr id="3" name="Content Placeholder 2">
            <a:extLst>
              <a:ext uri="{FF2B5EF4-FFF2-40B4-BE49-F238E27FC236}">
                <a16:creationId xmlns:a16="http://schemas.microsoft.com/office/drawing/2014/main" id="{3DCAB97B-8962-48E5-9C61-A8F93A44D0B1}"/>
              </a:ext>
            </a:extLst>
          </p:cNvPr>
          <p:cNvSpPr>
            <a:spLocks noGrp="1"/>
          </p:cNvSpPr>
          <p:nvPr>
            <p:ph idx="1"/>
          </p:nvPr>
        </p:nvSpPr>
        <p:spPr>
          <a:xfrm>
            <a:off x="492371" y="2653800"/>
            <a:ext cx="3084844" cy="3335519"/>
          </a:xfrm>
        </p:spPr>
        <p:txBody>
          <a:bodyPr>
            <a:normAutofit/>
          </a:bodyPr>
          <a:lstStyle/>
          <a:p>
            <a:pPr lvl="1">
              <a:buFont typeface="Arial" panose="020B0604020202020204" pitchFamily="34" charset="0"/>
              <a:buChar char="•"/>
            </a:pPr>
            <a:r>
              <a:rPr lang="en-US" sz="1500">
                <a:solidFill>
                  <a:srgbClr val="FFFFFF"/>
                </a:solidFill>
              </a:rPr>
              <a:t>Computing systems vaguely inspired by the biological neural networks that constitute an animal brain </a:t>
            </a:r>
          </a:p>
          <a:p>
            <a:pPr lvl="1">
              <a:buFont typeface="Arial" panose="020B0604020202020204" pitchFamily="34" charset="0"/>
              <a:buChar char="•"/>
            </a:pPr>
            <a:r>
              <a:rPr lang="en-US" sz="1500">
                <a:solidFill>
                  <a:srgbClr val="FFFFFF"/>
                </a:solidFill>
              </a:rPr>
              <a:t>It is a system of nodes connected by edges that transport information onto the next layer depending on their weights and biases</a:t>
            </a:r>
          </a:p>
          <a:p>
            <a:pPr lvl="1">
              <a:buFont typeface="Arial" panose="020B0604020202020204" pitchFamily="34" charset="0"/>
              <a:buChar char="•"/>
            </a:pPr>
            <a:r>
              <a:rPr lang="en-US" sz="1500">
                <a:solidFill>
                  <a:srgbClr val="FFFFFF"/>
                </a:solidFill>
              </a:rPr>
              <a:t>Another way to think of it is that it is a big forward directed belief network (graph theory) </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3E1463D5-1099-441A-8F83-188525002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213848"/>
            <a:ext cx="6798082" cy="4430303"/>
          </a:xfrm>
          <a:prstGeom prst="rect">
            <a:avLst/>
          </a:prstGeom>
        </p:spPr>
      </p:pic>
    </p:spTree>
    <p:extLst>
      <p:ext uri="{BB962C8B-B14F-4D97-AF65-F5344CB8AC3E}">
        <p14:creationId xmlns:p14="http://schemas.microsoft.com/office/powerpoint/2010/main" val="51348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BA8475A3-3952-408D-8E93-626076E6D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AB802-534F-4133-8DD6-EB0350049C12}"/>
              </a:ext>
            </a:extLst>
          </p:cNvPr>
          <p:cNvSpPr>
            <a:spLocks noGrp="1"/>
          </p:cNvSpPr>
          <p:nvPr>
            <p:ph type="title"/>
          </p:nvPr>
        </p:nvSpPr>
        <p:spPr>
          <a:xfrm>
            <a:off x="6956868" y="634946"/>
            <a:ext cx="4592874" cy="1450757"/>
          </a:xfrm>
        </p:spPr>
        <p:txBody>
          <a:bodyPr>
            <a:normAutofit/>
          </a:bodyPr>
          <a:lstStyle/>
          <a:p>
            <a:r>
              <a:rPr lang="en-US"/>
              <a:t>NNs in Medicine </a:t>
            </a:r>
            <a:endParaRPr lang="en-US" dirty="0"/>
          </a:p>
        </p:txBody>
      </p:sp>
      <p:sp>
        <p:nvSpPr>
          <p:cNvPr id="146" name="Rectangle 145">
            <a:extLst>
              <a:ext uri="{FF2B5EF4-FFF2-40B4-BE49-F238E27FC236}">
                <a16:creationId xmlns:a16="http://schemas.microsoft.com/office/drawing/2014/main" id="{2D57056C-3580-48E4-9666-53A445F49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41C87A45-5863-4DAD-A1ED-9DD72EF1D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Image result for EEG">
            <a:extLst>
              <a:ext uri="{FF2B5EF4-FFF2-40B4-BE49-F238E27FC236}">
                <a16:creationId xmlns:a16="http://schemas.microsoft.com/office/drawing/2014/main" id="{587B7F0E-44DF-4CE0-99E0-79BB06EB1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36" y="1036551"/>
            <a:ext cx="2784700" cy="1978602"/>
          </a:xfrm>
          <a:prstGeom prst="rect">
            <a:avLst/>
          </a:prstGeom>
          <a:noFill/>
          <a:extLst>
            <a:ext uri="{909E8E84-426E-40DD-AFC4-6F175D3DCCD1}">
              <a14:hiddenFill xmlns:a14="http://schemas.microsoft.com/office/drawing/2010/main">
                <a:solidFill>
                  <a:srgbClr val="FFFFFF"/>
                </a:solidFill>
              </a14:hiddenFill>
            </a:ext>
          </a:extLst>
        </p:spPr>
      </p:pic>
      <p:sp>
        <p:nvSpPr>
          <p:cNvPr id="150" name="Rectangle 149">
            <a:extLst>
              <a:ext uri="{FF2B5EF4-FFF2-40B4-BE49-F238E27FC236}">
                <a16:creationId xmlns:a16="http://schemas.microsoft.com/office/drawing/2014/main" id="{0480D754-2EAA-46BD-A784-B04FC0A6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3"/>
            <a:ext cx="2567411" cy="1978453"/>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pathology">
            <a:extLst>
              <a:ext uri="{FF2B5EF4-FFF2-40B4-BE49-F238E27FC236}">
                <a16:creationId xmlns:a16="http://schemas.microsoft.com/office/drawing/2014/main" id="{8E0CF034-E65F-4899-B540-6BB59E8A3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85" y="780649"/>
            <a:ext cx="2273649" cy="1057246"/>
          </a:xfrm>
          <a:prstGeom prst="rect">
            <a:avLst/>
          </a:prstGeom>
          <a:noFill/>
          <a:extLst>
            <a:ext uri="{909E8E84-426E-40DD-AFC4-6F175D3DCCD1}">
              <a14:hiddenFill xmlns:a14="http://schemas.microsoft.com/office/drawing/2010/main">
                <a:solidFill>
                  <a:srgbClr val="FFFFFF"/>
                </a:solidFill>
              </a14:hiddenFill>
            </a:ext>
          </a:extLst>
        </p:spPr>
      </p:pic>
      <p:cxnSp>
        <p:nvCxnSpPr>
          <p:cNvPr id="152" name="Straight Connector 151">
            <a:extLst>
              <a:ext uri="{FF2B5EF4-FFF2-40B4-BE49-F238E27FC236}">
                <a16:creationId xmlns:a16="http://schemas.microsoft.com/office/drawing/2014/main" id="{CF099F8D-E727-44BC-9275-1EC5736F04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14BF5C5C-12B0-46A7-8912-9751C89D4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0912"/>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radiology">
            <a:extLst>
              <a:ext uri="{FF2B5EF4-FFF2-40B4-BE49-F238E27FC236}">
                <a16:creationId xmlns:a16="http://schemas.microsoft.com/office/drawing/2014/main" id="{8DA61946-7B91-48EB-AA3B-80FC93347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1" y="4455321"/>
            <a:ext cx="2732321" cy="956312"/>
          </a:xfrm>
          <a:prstGeom prst="rect">
            <a:avLst/>
          </a:prstGeom>
          <a:noFill/>
          <a:extLst>
            <a:ext uri="{909E8E84-426E-40DD-AFC4-6F175D3DCCD1}">
              <a14:hiddenFill xmlns:a14="http://schemas.microsoft.com/office/drawing/2010/main">
                <a:solidFill>
                  <a:srgbClr val="FFFFFF"/>
                </a:solidFill>
              </a14:hiddenFill>
            </a:ext>
          </a:extLst>
        </p:spPr>
      </p:pic>
      <p:sp>
        <p:nvSpPr>
          <p:cNvPr id="156" name="Rectangle 155">
            <a:extLst>
              <a:ext uri="{FF2B5EF4-FFF2-40B4-BE49-F238E27FC236}">
                <a16:creationId xmlns:a16="http://schemas.microsoft.com/office/drawing/2014/main" id="{0EF884FC-88CB-4669-9AA4-82CBE2BC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brain tumor">
            <a:extLst>
              <a:ext uri="{FF2B5EF4-FFF2-40B4-BE49-F238E27FC236}">
                <a16:creationId xmlns:a16="http://schemas.microsoft.com/office/drawing/2014/main" id="{8EB8ACD7-BDB7-4E78-985D-9A419D7C13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752" y="3034365"/>
            <a:ext cx="2295082" cy="23660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5706590-675B-44D1-BE6F-19C3652F43AE}"/>
              </a:ext>
            </a:extLst>
          </p:cNvPr>
          <p:cNvSpPr>
            <a:spLocks noGrp="1"/>
          </p:cNvSpPr>
          <p:nvPr>
            <p:ph idx="1"/>
          </p:nvPr>
        </p:nvSpPr>
        <p:spPr>
          <a:xfrm>
            <a:off x="6956868" y="2198914"/>
            <a:ext cx="4592874" cy="3670180"/>
          </a:xfrm>
        </p:spPr>
        <p:txBody>
          <a:bodyPr>
            <a:normAutofit/>
          </a:bodyPr>
          <a:lstStyle/>
          <a:p>
            <a:pPr lvl="1">
              <a:buFont typeface="Arial" panose="020B0604020202020204" pitchFamily="34" charset="0"/>
              <a:buChar char="•"/>
            </a:pPr>
            <a:r>
              <a:rPr lang="en-US"/>
              <a:t>NNs have been used for many tasks in medicine</a:t>
            </a:r>
          </a:p>
          <a:p>
            <a:pPr lvl="2">
              <a:buFont typeface="Arial" panose="020B0604020202020204" pitchFamily="34" charset="0"/>
              <a:buChar char="•"/>
            </a:pPr>
            <a:r>
              <a:rPr lang="en-US" sz="1800"/>
              <a:t>Classification of lesions and tumors</a:t>
            </a:r>
          </a:p>
          <a:p>
            <a:pPr lvl="2">
              <a:buFont typeface="Arial" panose="020B0604020202020204" pitchFamily="34" charset="0"/>
              <a:buChar char="•"/>
            </a:pPr>
            <a:r>
              <a:rPr lang="en-US" sz="1800"/>
              <a:t>Diagnosis of cancer based on gene expression </a:t>
            </a:r>
          </a:p>
          <a:p>
            <a:pPr lvl="2">
              <a:buFont typeface="Arial" panose="020B0604020202020204" pitchFamily="34" charset="0"/>
              <a:buChar char="•"/>
            </a:pPr>
            <a:r>
              <a:rPr lang="en-US" sz="1800"/>
              <a:t>Dimensionality reduction for data comprehension </a:t>
            </a:r>
          </a:p>
          <a:p>
            <a:pPr lvl="2">
              <a:buFont typeface="Arial" panose="020B0604020202020204" pitchFamily="34" charset="0"/>
              <a:buChar char="•"/>
            </a:pPr>
            <a:r>
              <a:rPr lang="en-US" sz="1800"/>
              <a:t>Encoding for image denoising and processing </a:t>
            </a:r>
          </a:p>
          <a:p>
            <a:pPr lvl="2">
              <a:buFont typeface="Arial" panose="020B0604020202020204" pitchFamily="34" charset="0"/>
              <a:buChar char="•"/>
            </a:pPr>
            <a:r>
              <a:rPr lang="en-US" sz="1800"/>
              <a:t>Pattern recognition </a:t>
            </a:r>
          </a:p>
          <a:p>
            <a:pPr lvl="2">
              <a:buFont typeface="Arial" panose="020B0604020202020204" pitchFamily="34" charset="0"/>
              <a:buChar char="•"/>
            </a:pPr>
            <a:r>
              <a:rPr lang="en-US" sz="1800"/>
              <a:t>Prediction of outcomes and hospital stay length </a:t>
            </a:r>
          </a:p>
          <a:p>
            <a:pPr lvl="1">
              <a:buFont typeface="Arial" panose="020B0604020202020204" pitchFamily="34" charset="0"/>
              <a:buChar char="•"/>
            </a:pPr>
            <a:endParaRPr lang="en-US" dirty="0"/>
          </a:p>
        </p:txBody>
      </p:sp>
      <p:sp>
        <p:nvSpPr>
          <p:cNvPr id="158" name="Rectangle 157">
            <a:extLst>
              <a:ext uri="{FF2B5EF4-FFF2-40B4-BE49-F238E27FC236}">
                <a16:creationId xmlns:a16="http://schemas.microsoft.com/office/drawing/2014/main" id="{1180F95C-403D-4961-9F97-F226C6878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Rectangle 159">
            <a:extLst>
              <a:ext uri="{FF2B5EF4-FFF2-40B4-BE49-F238E27FC236}">
                <a16:creationId xmlns:a16="http://schemas.microsoft.com/office/drawing/2014/main" id="{04DD3E41-33C2-4660-BB4C-BBCF07F65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089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64A06-432C-4DCB-A56C-8987A805D435}"/>
              </a:ext>
            </a:extLst>
          </p:cNvPr>
          <p:cNvSpPr>
            <a:spLocks noGrp="1"/>
          </p:cNvSpPr>
          <p:nvPr>
            <p:ph type="title"/>
          </p:nvPr>
        </p:nvSpPr>
        <p:spPr>
          <a:xfrm>
            <a:off x="965030" y="963997"/>
            <a:ext cx="3254691" cy="4938361"/>
          </a:xfrm>
        </p:spPr>
        <p:txBody>
          <a:bodyPr anchor="ctr">
            <a:normAutofit/>
          </a:bodyPr>
          <a:lstStyle/>
          <a:p>
            <a:pPr algn="r"/>
            <a:r>
              <a:rPr lang="en-US" sz="4400" dirty="0"/>
              <a:t>Neural Networks</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DF8B90-4518-49FF-A054-7AD4274464EC}"/>
              </a:ext>
            </a:extLst>
          </p:cNvPr>
          <p:cNvSpPr>
            <a:spLocks noGrp="1"/>
          </p:cNvSpPr>
          <p:nvPr>
            <p:ph idx="1"/>
          </p:nvPr>
        </p:nvSpPr>
        <p:spPr>
          <a:xfrm>
            <a:off x="5134882" y="963507"/>
            <a:ext cx="6135097" cy="4938851"/>
          </a:xfrm>
        </p:spPr>
        <p:txBody>
          <a:bodyPr anchor="ctr">
            <a:normAutofit/>
          </a:bodyPr>
          <a:lstStyle/>
          <a:p>
            <a:pPr lvl="1">
              <a:buFont typeface="Arial" panose="020B0604020202020204" pitchFamily="34" charset="0"/>
              <a:buChar char="•"/>
            </a:pPr>
            <a:r>
              <a:rPr lang="en-US" sz="1300" dirty="0"/>
              <a:t>So there is a lot of hype about NNs because they are quite powerful and useful for different data sets and tasks </a:t>
            </a:r>
          </a:p>
          <a:p>
            <a:pPr lvl="1">
              <a:buFont typeface="Arial" panose="020B0604020202020204" pitchFamily="34" charset="0"/>
              <a:buChar char="•"/>
            </a:pPr>
            <a:r>
              <a:rPr lang="en-US" sz="1300" dirty="0"/>
              <a:t>The hard part is that NNs have multiple parameters with many </a:t>
            </a:r>
            <a:r>
              <a:rPr lang="en-US" sz="1300" b="1" dirty="0" err="1"/>
              <a:t>MANY</a:t>
            </a:r>
            <a:r>
              <a:rPr lang="en-US" sz="1300" dirty="0"/>
              <a:t> options </a:t>
            </a:r>
          </a:p>
          <a:p>
            <a:pPr lvl="1">
              <a:buFont typeface="Arial" panose="020B0604020202020204" pitchFamily="34" charset="0"/>
              <a:buChar char="•"/>
            </a:pPr>
            <a:r>
              <a:rPr lang="en-US" sz="1300" dirty="0"/>
              <a:t>Therefore, the use and application is quite tedious because there is a vast amount of ways to use Neural networks </a:t>
            </a:r>
          </a:p>
          <a:p>
            <a:pPr lvl="1">
              <a:buFont typeface="Arial" panose="020B0604020202020204" pitchFamily="34" charset="0"/>
              <a:buChar char="•"/>
            </a:pPr>
            <a:r>
              <a:rPr lang="en-US" sz="1300" dirty="0"/>
              <a:t>So we’re going to go through each parameter and give a brief overview of how it works, discuss the training algorithm that is used for NNs, and the add </a:t>
            </a:r>
            <a:r>
              <a:rPr lang="en-US" sz="1300" dirty="0" err="1"/>
              <a:t>ons</a:t>
            </a:r>
            <a:r>
              <a:rPr lang="en-US" sz="1300" dirty="0"/>
              <a:t> that make NNs very powerful </a:t>
            </a:r>
          </a:p>
          <a:p>
            <a:pPr lvl="1">
              <a:buFont typeface="Arial" panose="020B0604020202020204" pitchFamily="34" charset="0"/>
              <a:buChar char="•"/>
            </a:pPr>
            <a:r>
              <a:rPr lang="en-US" sz="1300" dirty="0"/>
              <a:t>NNs have the following parameters: </a:t>
            </a:r>
          </a:p>
          <a:p>
            <a:pPr lvl="2">
              <a:buFont typeface="Arial" panose="020B0604020202020204" pitchFamily="34" charset="0"/>
              <a:buChar char="•"/>
            </a:pPr>
            <a:r>
              <a:rPr lang="en-US" sz="1300" dirty="0"/>
              <a:t>Nodes and Activation functions </a:t>
            </a:r>
          </a:p>
          <a:p>
            <a:pPr lvl="2">
              <a:buFont typeface="Arial" panose="020B0604020202020204" pitchFamily="34" charset="0"/>
              <a:buChar char="•"/>
            </a:pPr>
            <a:r>
              <a:rPr lang="en-US" sz="1300" dirty="0"/>
              <a:t>Loss Function</a:t>
            </a:r>
          </a:p>
          <a:p>
            <a:pPr lvl="3">
              <a:buFont typeface="Arial" panose="020B0604020202020204" pitchFamily="34" charset="0"/>
              <a:buChar char="•"/>
            </a:pPr>
            <a:r>
              <a:rPr lang="en-US" sz="1300" dirty="0"/>
              <a:t>Regularization </a:t>
            </a:r>
          </a:p>
          <a:p>
            <a:pPr lvl="2">
              <a:buFont typeface="Arial" panose="020B0604020202020204" pitchFamily="34" charset="0"/>
              <a:buChar char="•"/>
            </a:pPr>
            <a:r>
              <a:rPr lang="en-US" sz="1300" dirty="0"/>
              <a:t>Feature learning </a:t>
            </a:r>
          </a:p>
          <a:p>
            <a:pPr lvl="2">
              <a:buFont typeface="Arial" panose="020B0604020202020204" pitchFamily="34" charset="0"/>
              <a:buChar char="•"/>
            </a:pPr>
            <a:r>
              <a:rPr lang="en-US" sz="1300" dirty="0" err="1"/>
              <a:t>Epoches</a:t>
            </a:r>
            <a:r>
              <a:rPr lang="en-US" sz="1300" dirty="0"/>
              <a:t> and Mini-batches</a:t>
            </a:r>
          </a:p>
          <a:p>
            <a:pPr lvl="2">
              <a:buFont typeface="Arial" panose="020B0604020202020204" pitchFamily="34" charset="0"/>
              <a:buChar char="•"/>
            </a:pPr>
            <a:r>
              <a:rPr lang="en-US" sz="1300" dirty="0" err="1"/>
              <a:t>Backpropoagation</a:t>
            </a:r>
            <a:r>
              <a:rPr lang="en-US" sz="1300" dirty="0"/>
              <a:t> </a:t>
            </a:r>
          </a:p>
          <a:p>
            <a:pPr lvl="3">
              <a:buFont typeface="Arial" panose="020B0604020202020204" pitchFamily="34" charset="0"/>
              <a:buChar char="•"/>
            </a:pPr>
            <a:r>
              <a:rPr lang="en-US" sz="1300" dirty="0"/>
              <a:t>Gradient descent </a:t>
            </a:r>
          </a:p>
          <a:p>
            <a:pPr lvl="3">
              <a:buFont typeface="Arial" panose="020B0604020202020204" pitchFamily="34" charset="0"/>
              <a:buChar char="•"/>
            </a:pPr>
            <a:r>
              <a:rPr lang="en-US" sz="1300" dirty="0"/>
              <a:t>Chain rule </a:t>
            </a:r>
          </a:p>
          <a:p>
            <a:pPr lvl="3">
              <a:buFont typeface="Arial" panose="020B0604020202020204" pitchFamily="34" charset="0"/>
              <a:buChar char="•"/>
            </a:pPr>
            <a:r>
              <a:rPr lang="en-US" sz="1300" dirty="0"/>
              <a:t>Optimizers </a:t>
            </a:r>
          </a:p>
          <a:p>
            <a:pPr lvl="2">
              <a:buFont typeface="Arial" panose="020B0604020202020204" pitchFamily="34" charset="0"/>
              <a:buChar char="•"/>
            </a:pPr>
            <a:r>
              <a:rPr lang="en-US" sz="1300" dirty="0"/>
              <a:t>Convolutional Filters</a:t>
            </a:r>
          </a:p>
          <a:p>
            <a:pPr lvl="2">
              <a:buFont typeface="Arial" panose="020B0604020202020204" pitchFamily="34" charset="0"/>
              <a:buChar char="•"/>
            </a:pPr>
            <a:endParaRPr lang="en-US" sz="1300" dirty="0"/>
          </a:p>
          <a:p>
            <a:pPr lvl="2">
              <a:buFont typeface="Arial" panose="020B0604020202020204" pitchFamily="34" charset="0"/>
              <a:buChar char="•"/>
            </a:pPr>
            <a:endParaRPr lang="en-US" sz="1300" dirty="0"/>
          </a:p>
          <a:p>
            <a:pPr lvl="2">
              <a:buFont typeface="Arial" panose="020B0604020202020204" pitchFamily="34" charset="0"/>
              <a:buChar char="•"/>
            </a:pPr>
            <a:endParaRPr lang="en-US" sz="1300" dirty="0"/>
          </a:p>
        </p:txBody>
      </p:sp>
    </p:spTree>
    <p:extLst>
      <p:ext uri="{BB962C8B-B14F-4D97-AF65-F5344CB8AC3E}">
        <p14:creationId xmlns:p14="http://schemas.microsoft.com/office/powerpoint/2010/main" val="114771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594BE-AC39-4CC6-A43C-63F8FB7545FE}"/>
              </a:ext>
            </a:extLst>
          </p:cNvPr>
          <p:cNvSpPr>
            <a:spLocks noGrp="1"/>
          </p:cNvSpPr>
          <p:nvPr>
            <p:ph type="title"/>
          </p:nvPr>
        </p:nvSpPr>
        <p:spPr>
          <a:xfrm>
            <a:off x="6728459" y="634946"/>
            <a:ext cx="4821283" cy="1450757"/>
          </a:xfrm>
        </p:spPr>
        <p:txBody>
          <a:bodyPr>
            <a:normAutofit fontScale="90000"/>
          </a:bodyPr>
          <a:lstStyle/>
          <a:p>
            <a:r>
              <a:rPr lang="en-US" dirty="0"/>
              <a:t>Nodes and Activation Functions </a:t>
            </a:r>
          </a:p>
        </p:txBody>
      </p:sp>
      <p:sp>
        <p:nvSpPr>
          <p:cNvPr id="27" name="Rectangle 26">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90BE796-F48F-44EA-9501-5824B6B3D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36" y="1158156"/>
            <a:ext cx="2784700" cy="1735392"/>
          </a:xfrm>
          <a:prstGeom prst="rect">
            <a:avLst/>
          </a:prstGeom>
        </p:spPr>
      </p:pic>
      <p:sp>
        <p:nvSpPr>
          <p:cNvPr id="29" name="Rectangle 28">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9E4F94-B70A-4200-9654-66813D0FA553}"/>
              </a:ext>
            </a:extLst>
          </p:cNvPr>
          <p:cNvPicPr>
            <a:picLocks noChangeAspect="1"/>
          </p:cNvPicPr>
          <p:nvPr/>
        </p:nvPicPr>
        <p:blipFill rotWithShape="1">
          <a:blip r:embed="rId3">
            <a:extLst>
              <a:ext uri="{28A0092B-C50C-407E-A947-70E740481C1C}">
                <a14:useLocalDpi xmlns:a14="http://schemas.microsoft.com/office/drawing/2010/main" val="0"/>
              </a:ext>
            </a:extLst>
          </a:blip>
          <a:srcRect l="63387" t="-3" r="-5088" b="-3196"/>
          <a:stretch/>
        </p:blipFill>
        <p:spPr>
          <a:xfrm>
            <a:off x="3875495" y="2543871"/>
            <a:ext cx="2096955" cy="3381937"/>
          </a:xfrm>
          <a:prstGeom prst="rect">
            <a:avLst/>
          </a:prstGeom>
        </p:spPr>
      </p:pic>
      <p:sp>
        <p:nvSpPr>
          <p:cNvPr id="3" name="Content Placeholder 2">
            <a:extLst>
              <a:ext uri="{FF2B5EF4-FFF2-40B4-BE49-F238E27FC236}">
                <a16:creationId xmlns:a16="http://schemas.microsoft.com/office/drawing/2014/main" id="{13E2E8FC-4019-4D17-AEA0-AB0B3BE4BD26}"/>
              </a:ext>
            </a:extLst>
          </p:cNvPr>
          <p:cNvSpPr>
            <a:spLocks noGrp="1"/>
          </p:cNvSpPr>
          <p:nvPr>
            <p:ph idx="1"/>
          </p:nvPr>
        </p:nvSpPr>
        <p:spPr>
          <a:xfrm>
            <a:off x="6728459" y="2198914"/>
            <a:ext cx="4821283" cy="3670180"/>
          </a:xfrm>
        </p:spPr>
        <p:txBody>
          <a:bodyPr>
            <a:normAutofit/>
          </a:bodyPr>
          <a:lstStyle/>
          <a:p>
            <a:pPr lvl="1">
              <a:buFont typeface="Arial" panose="020B0604020202020204" pitchFamily="34" charset="0"/>
              <a:buChar char="•"/>
            </a:pPr>
            <a:r>
              <a:rPr lang="en-US"/>
              <a:t>So each layer of a neural network is a transform of data multiplied by weights, and added in biases </a:t>
            </a:r>
          </a:p>
          <a:p>
            <a:pPr lvl="1">
              <a:buFont typeface="Arial" panose="020B0604020202020204" pitchFamily="34" charset="0"/>
              <a:buChar char="•"/>
            </a:pPr>
            <a:r>
              <a:rPr lang="en-US"/>
              <a:t>Then this information is normalized into a set out put using an activation function </a:t>
            </a:r>
          </a:p>
          <a:p>
            <a:pPr lvl="1">
              <a:buFont typeface="Arial" panose="020B0604020202020204" pitchFamily="34" charset="0"/>
              <a:buChar char="•"/>
            </a:pPr>
            <a:endParaRPr lang="en-US"/>
          </a:p>
        </p:txBody>
      </p:sp>
      <p:sp>
        <p:nvSpPr>
          <p:cNvPr id="37" name="Rectangle 36">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039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94BE-AC39-4CC6-A43C-63F8FB7545FE}"/>
              </a:ext>
            </a:extLst>
          </p:cNvPr>
          <p:cNvSpPr>
            <a:spLocks noGrp="1"/>
          </p:cNvSpPr>
          <p:nvPr>
            <p:ph type="title"/>
          </p:nvPr>
        </p:nvSpPr>
        <p:spPr>
          <a:xfrm>
            <a:off x="1097280" y="286603"/>
            <a:ext cx="10058400" cy="1450757"/>
          </a:xfrm>
        </p:spPr>
        <p:txBody>
          <a:bodyPr>
            <a:normAutofit/>
          </a:bodyPr>
          <a:lstStyle/>
          <a:p>
            <a:r>
              <a:rPr lang="en-US"/>
              <a:t>Activation Functions </a:t>
            </a:r>
            <a:endParaRPr lang="en-US" dirty="0"/>
          </a:p>
        </p:txBody>
      </p:sp>
      <p:sp>
        <p:nvSpPr>
          <p:cNvPr id="71" name="Rectangle 70">
            <a:extLst>
              <a:ext uri="{FF2B5EF4-FFF2-40B4-BE49-F238E27FC236}">
                <a16:creationId xmlns:a16="http://schemas.microsoft.com/office/drawing/2014/main" id="{EB46D928-20CF-4C1C-8208-DDCC7224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7281" y="2023966"/>
            <a:ext cx="2429730" cy="1899066"/>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90BE796-F48F-44EA-9501-5824B6B3D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148" y="2325039"/>
            <a:ext cx="2086390" cy="1300214"/>
          </a:xfrm>
          <a:prstGeom prst="rect">
            <a:avLst/>
          </a:prstGeom>
        </p:spPr>
      </p:pic>
      <p:sp>
        <p:nvSpPr>
          <p:cNvPr id="73" name="Rectangle 72">
            <a:extLst>
              <a:ext uri="{FF2B5EF4-FFF2-40B4-BE49-F238E27FC236}">
                <a16:creationId xmlns:a16="http://schemas.microsoft.com/office/drawing/2014/main" id="{5C2DE013-7AB0-443B-97C3-22890570C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185" y="2023965"/>
            <a:ext cx="2409816" cy="189906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2E77655-7B89-4647-92DD-83EE0C592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487" y="2135483"/>
            <a:ext cx="2144689" cy="1671936"/>
          </a:xfrm>
          <a:prstGeom prst="rect">
            <a:avLst/>
          </a:prstGeom>
        </p:spPr>
      </p:pic>
      <p:sp>
        <p:nvSpPr>
          <p:cNvPr id="75" name="Rectangle 74">
            <a:extLst>
              <a:ext uri="{FF2B5EF4-FFF2-40B4-BE49-F238E27FC236}">
                <a16:creationId xmlns:a16="http://schemas.microsoft.com/office/drawing/2014/main" id="{7E83AE91-F8F2-46F6-88F8-CAD52520E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7281" y="4083898"/>
            <a:ext cx="2429730" cy="189988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sigmoid function">
            <a:extLst>
              <a:ext uri="{FF2B5EF4-FFF2-40B4-BE49-F238E27FC236}">
                <a16:creationId xmlns:a16="http://schemas.microsoft.com/office/drawing/2014/main" id="{F470122C-6F8E-4137-B890-CFA0CE1348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148" y="4337813"/>
            <a:ext cx="2086390" cy="1388753"/>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EE9DCA04-0209-4A89-9CA1-8C95D074E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185" y="4083898"/>
            <a:ext cx="2409816" cy="189988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81DC1D4-094F-41E1-9597-F8E2956BE4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1209" y="4186390"/>
            <a:ext cx="1938721" cy="1663471"/>
          </a:xfrm>
          <a:prstGeom prst="rect">
            <a:avLst/>
          </a:prstGeom>
        </p:spPr>
      </p:pic>
      <p:sp>
        <p:nvSpPr>
          <p:cNvPr id="3" name="Content Placeholder 2">
            <a:extLst>
              <a:ext uri="{FF2B5EF4-FFF2-40B4-BE49-F238E27FC236}">
                <a16:creationId xmlns:a16="http://schemas.microsoft.com/office/drawing/2014/main" id="{13E2E8FC-4019-4D17-AEA0-AB0B3BE4BD26}"/>
              </a:ext>
            </a:extLst>
          </p:cNvPr>
          <p:cNvSpPr>
            <a:spLocks noGrp="1"/>
          </p:cNvSpPr>
          <p:nvPr>
            <p:ph idx="1"/>
          </p:nvPr>
        </p:nvSpPr>
        <p:spPr>
          <a:xfrm>
            <a:off x="6447125" y="1845734"/>
            <a:ext cx="4708555" cy="4023360"/>
          </a:xfrm>
        </p:spPr>
        <p:txBody>
          <a:bodyPr>
            <a:normAutofit/>
          </a:bodyPr>
          <a:lstStyle/>
          <a:p>
            <a:pPr lvl="1">
              <a:buFont typeface="Arial" panose="020B0604020202020204" pitchFamily="34" charset="0"/>
              <a:buChar char="•"/>
            </a:pPr>
            <a:r>
              <a:rPr lang="en-US" dirty="0"/>
              <a:t>Activation function options: </a:t>
            </a:r>
          </a:p>
          <a:p>
            <a:pPr lvl="2">
              <a:buFont typeface="Arial" panose="020B0604020202020204" pitchFamily="34" charset="0"/>
              <a:buChar char="•"/>
            </a:pPr>
            <a:r>
              <a:rPr lang="en-US" dirty="0"/>
              <a:t>Rectified Linear Unit (</a:t>
            </a:r>
            <a:r>
              <a:rPr lang="en-US" dirty="0" err="1"/>
              <a:t>Relu</a:t>
            </a:r>
            <a:r>
              <a:rPr lang="en-US" dirty="0"/>
              <a:t>)</a:t>
            </a:r>
          </a:p>
          <a:p>
            <a:pPr lvl="2">
              <a:buFont typeface="Arial" panose="020B0604020202020204" pitchFamily="34" charset="0"/>
              <a:buChar char="•"/>
            </a:pPr>
            <a:r>
              <a:rPr lang="en-US" dirty="0"/>
              <a:t>Sigmoid </a:t>
            </a:r>
          </a:p>
          <a:p>
            <a:pPr lvl="2">
              <a:buFont typeface="Arial" panose="020B0604020202020204" pitchFamily="34" charset="0"/>
              <a:buChar char="•"/>
            </a:pPr>
            <a:r>
              <a:rPr lang="en-US" dirty="0"/>
              <a:t>Logistic </a:t>
            </a:r>
          </a:p>
          <a:p>
            <a:pPr lvl="2">
              <a:buFont typeface="Arial" panose="020B0604020202020204" pitchFamily="34" charset="0"/>
              <a:buChar char="•"/>
            </a:pPr>
            <a:r>
              <a:rPr lang="en-US" dirty="0"/>
              <a:t>Hyperbolic tangent </a:t>
            </a:r>
          </a:p>
          <a:p>
            <a:pPr lvl="2">
              <a:buFont typeface="Arial" panose="020B0604020202020204" pitchFamily="34" charset="0"/>
              <a:buChar char="•"/>
            </a:pPr>
            <a:r>
              <a:rPr lang="en-US" dirty="0" err="1"/>
              <a:t>Softmax</a:t>
            </a:r>
            <a:r>
              <a:rPr lang="en-US" dirty="0"/>
              <a:t> </a:t>
            </a:r>
          </a:p>
          <a:p>
            <a:pPr lvl="1">
              <a:buFont typeface="Arial" panose="020B0604020202020204" pitchFamily="34" charset="0"/>
              <a:buChar char="•"/>
            </a:pPr>
            <a:r>
              <a:rPr lang="en-US" dirty="0"/>
              <a:t>These are important for keeping the activations in a specific range when outputted. This makes sure that weights and biases don’t explode during training </a:t>
            </a:r>
          </a:p>
        </p:txBody>
      </p:sp>
      <p:sp>
        <p:nvSpPr>
          <p:cNvPr id="10" name="TextBox 9">
            <a:extLst>
              <a:ext uri="{FF2B5EF4-FFF2-40B4-BE49-F238E27FC236}">
                <a16:creationId xmlns:a16="http://schemas.microsoft.com/office/drawing/2014/main" id="{1D1D3197-6762-417E-A263-DD4F4C162ABB}"/>
              </a:ext>
            </a:extLst>
          </p:cNvPr>
          <p:cNvSpPr txBox="1"/>
          <p:nvPr/>
        </p:nvSpPr>
        <p:spPr>
          <a:xfrm>
            <a:off x="1224259" y="5684940"/>
            <a:ext cx="2154167" cy="276999"/>
          </a:xfrm>
          <a:prstGeom prst="rect">
            <a:avLst/>
          </a:prstGeom>
          <a:noFill/>
        </p:spPr>
        <p:txBody>
          <a:bodyPr wrap="square" rtlCol="0">
            <a:spAutoFit/>
          </a:bodyPr>
          <a:lstStyle/>
          <a:p>
            <a:pPr algn="ctr"/>
            <a:r>
              <a:rPr lang="en-US" sz="1200" dirty="0"/>
              <a:t>Sigmoid Function</a:t>
            </a:r>
          </a:p>
        </p:txBody>
      </p:sp>
      <p:sp>
        <p:nvSpPr>
          <p:cNvPr id="21" name="TextBox 20">
            <a:extLst>
              <a:ext uri="{FF2B5EF4-FFF2-40B4-BE49-F238E27FC236}">
                <a16:creationId xmlns:a16="http://schemas.microsoft.com/office/drawing/2014/main" id="{CCD05A5C-DB44-41F9-B4EA-D00F683B73A9}"/>
              </a:ext>
            </a:extLst>
          </p:cNvPr>
          <p:cNvSpPr txBox="1"/>
          <p:nvPr/>
        </p:nvSpPr>
        <p:spPr>
          <a:xfrm>
            <a:off x="3823487" y="3626961"/>
            <a:ext cx="2154167" cy="276999"/>
          </a:xfrm>
          <a:prstGeom prst="rect">
            <a:avLst/>
          </a:prstGeom>
          <a:noFill/>
        </p:spPr>
        <p:txBody>
          <a:bodyPr wrap="square" rtlCol="0">
            <a:spAutoFit/>
          </a:bodyPr>
          <a:lstStyle/>
          <a:p>
            <a:pPr algn="ctr"/>
            <a:r>
              <a:rPr lang="en-US" sz="1200" dirty="0"/>
              <a:t>Rectified Linear Unit </a:t>
            </a:r>
          </a:p>
        </p:txBody>
      </p:sp>
      <p:sp>
        <p:nvSpPr>
          <p:cNvPr id="22" name="TextBox 21">
            <a:extLst>
              <a:ext uri="{FF2B5EF4-FFF2-40B4-BE49-F238E27FC236}">
                <a16:creationId xmlns:a16="http://schemas.microsoft.com/office/drawing/2014/main" id="{55AECC14-89A1-4FDD-9010-0E24A7BA26A2}"/>
              </a:ext>
            </a:extLst>
          </p:cNvPr>
          <p:cNvSpPr txBox="1"/>
          <p:nvPr/>
        </p:nvSpPr>
        <p:spPr>
          <a:xfrm>
            <a:off x="3814009" y="5684411"/>
            <a:ext cx="2154167" cy="276999"/>
          </a:xfrm>
          <a:prstGeom prst="rect">
            <a:avLst/>
          </a:prstGeom>
          <a:noFill/>
        </p:spPr>
        <p:txBody>
          <a:bodyPr wrap="square" rtlCol="0">
            <a:spAutoFit/>
          </a:bodyPr>
          <a:lstStyle/>
          <a:p>
            <a:pPr algn="ctr"/>
            <a:r>
              <a:rPr lang="en-US" sz="1200" dirty="0"/>
              <a:t>Hyperbolic Tangent Function</a:t>
            </a:r>
          </a:p>
        </p:txBody>
      </p:sp>
    </p:spTree>
    <p:extLst>
      <p:ext uri="{BB962C8B-B14F-4D97-AF65-F5344CB8AC3E}">
        <p14:creationId xmlns:p14="http://schemas.microsoft.com/office/powerpoint/2010/main" val="357513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F539-54F7-4C0B-951C-999708401E2E}"/>
              </a:ext>
            </a:extLst>
          </p:cNvPr>
          <p:cNvSpPr>
            <a:spLocks noGrp="1"/>
          </p:cNvSpPr>
          <p:nvPr>
            <p:ph type="title"/>
          </p:nvPr>
        </p:nvSpPr>
        <p:spPr/>
        <p:txBody>
          <a:bodyPr/>
          <a:lstStyle/>
          <a:p>
            <a:r>
              <a:rPr lang="en-US" dirty="0"/>
              <a:t>Loss Function </a:t>
            </a:r>
          </a:p>
        </p:txBody>
      </p:sp>
      <p:sp>
        <p:nvSpPr>
          <p:cNvPr id="3" name="Content Placeholder 2">
            <a:extLst>
              <a:ext uri="{FF2B5EF4-FFF2-40B4-BE49-F238E27FC236}">
                <a16:creationId xmlns:a16="http://schemas.microsoft.com/office/drawing/2014/main" id="{EC0A7ED1-BA98-4786-9375-3F670C2B5ABF}"/>
              </a:ext>
            </a:extLst>
          </p:cNvPr>
          <p:cNvSpPr>
            <a:spLocks noGrp="1"/>
          </p:cNvSpPr>
          <p:nvPr>
            <p:ph idx="1"/>
          </p:nvPr>
        </p:nvSpPr>
        <p:spPr>
          <a:xfrm>
            <a:off x="1097280" y="1845734"/>
            <a:ext cx="10058400" cy="4496700"/>
          </a:xfrm>
        </p:spPr>
        <p:txBody>
          <a:bodyPr>
            <a:normAutofit/>
          </a:bodyPr>
          <a:lstStyle/>
          <a:p>
            <a:pPr lvl="1">
              <a:buFont typeface="Arial" panose="020B0604020202020204" pitchFamily="34" charset="0"/>
              <a:buChar char="•"/>
            </a:pPr>
            <a:r>
              <a:rPr lang="en-US" dirty="0"/>
              <a:t>In optimization, a loss function is a function that maps an event onto a real valued cost function </a:t>
            </a:r>
          </a:p>
          <a:p>
            <a:pPr lvl="1">
              <a:buFont typeface="Arial" panose="020B0604020202020204" pitchFamily="34" charset="0"/>
              <a:buChar char="•"/>
            </a:pPr>
            <a:r>
              <a:rPr lang="en-US" dirty="0"/>
              <a:t>This is a function used to quantify how wrong or right the ML algorithm is doing </a:t>
            </a:r>
          </a:p>
          <a:p>
            <a:pPr lvl="1">
              <a:buFont typeface="Arial" panose="020B0604020202020204" pitchFamily="34" charset="0"/>
              <a:buChar char="•"/>
            </a:pPr>
            <a:r>
              <a:rPr lang="en-US" dirty="0"/>
              <a:t>Common loss functions: </a:t>
            </a:r>
          </a:p>
          <a:p>
            <a:pPr lvl="2">
              <a:buFont typeface="Arial" panose="020B0604020202020204" pitchFamily="34" charset="0"/>
              <a:buChar char="•"/>
            </a:pPr>
            <a:r>
              <a:rPr lang="en-US" dirty="0"/>
              <a:t>Mean squared error </a:t>
            </a:r>
          </a:p>
          <a:p>
            <a:pPr marL="384048" lvl="2" indent="0">
              <a:buNone/>
            </a:pPr>
            <a:endParaRPr lang="en-US" dirty="0"/>
          </a:p>
          <a:p>
            <a:pPr lvl="2">
              <a:buFont typeface="Arial" panose="020B0604020202020204" pitchFamily="34" charset="0"/>
              <a:buChar char="•"/>
            </a:pPr>
            <a:r>
              <a:rPr lang="en-US" dirty="0"/>
              <a:t>Cross entropy </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2">
              <a:buFont typeface="Arial" panose="020B0604020202020204" pitchFamily="34" charset="0"/>
              <a:buChar char="•"/>
            </a:pPr>
            <a:r>
              <a:rPr lang="en-US" dirty="0"/>
              <a:t>Cosine proximity </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marL="384048" lvl="2" indent="0">
              <a:buNone/>
            </a:pPr>
            <a:endParaRPr lang="en-US" dirty="0"/>
          </a:p>
          <a:p>
            <a:pPr lvl="1">
              <a:buFont typeface="Arial" panose="020B0604020202020204" pitchFamily="34" charset="0"/>
              <a:buChar char="•"/>
            </a:pPr>
            <a:r>
              <a:rPr lang="en-US" dirty="0"/>
              <a:t>We can find a value for the weights and biases by minimizing the loss function during training </a:t>
            </a:r>
          </a:p>
        </p:txBody>
      </p:sp>
      <p:pic>
        <p:nvPicPr>
          <p:cNvPr id="5" name="Picture 4">
            <a:extLst>
              <a:ext uri="{FF2B5EF4-FFF2-40B4-BE49-F238E27FC236}">
                <a16:creationId xmlns:a16="http://schemas.microsoft.com/office/drawing/2014/main" id="{8ABCC6C2-2EDB-4D20-B345-08D60029C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549" y="3315073"/>
            <a:ext cx="2646264" cy="612148"/>
          </a:xfrm>
          <a:prstGeom prst="rect">
            <a:avLst/>
          </a:prstGeom>
        </p:spPr>
      </p:pic>
      <p:pic>
        <p:nvPicPr>
          <p:cNvPr id="7" name="Picture 6">
            <a:extLst>
              <a:ext uri="{FF2B5EF4-FFF2-40B4-BE49-F238E27FC236}">
                <a16:creationId xmlns:a16="http://schemas.microsoft.com/office/drawing/2014/main" id="{A5598D9A-ED60-46E4-BC06-448FA55C8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549" y="3927221"/>
            <a:ext cx="4037320" cy="1166463"/>
          </a:xfrm>
          <a:prstGeom prst="rect">
            <a:avLst/>
          </a:prstGeom>
        </p:spPr>
      </p:pic>
      <p:pic>
        <p:nvPicPr>
          <p:cNvPr id="9" name="Picture 8">
            <a:extLst>
              <a:ext uri="{FF2B5EF4-FFF2-40B4-BE49-F238E27FC236}">
                <a16:creationId xmlns:a16="http://schemas.microsoft.com/office/drawing/2014/main" id="{9FF51A76-811D-4618-A2A0-DDB8BF455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3549" y="2727341"/>
            <a:ext cx="2066119" cy="647501"/>
          </a:xfrm>
          <a:prstGeom prst="rect">
            <a:avLst/>
          </a:prstGeom>
        </p:spPr>
      </p:pic>
    </p:spTree>
    <p:extLst>
      <p:ext uri="{BB962C8B-B14F-4D97-AF65-F5344CB8AC3E}">
        <p14:creationId xmlns:p14="http://schemas.microsoft.com/office/powerpoint/2010/main" val="257401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1C66-9F64-4816-AEBC-DB8962218B3D}"/>
              </a:ext>
            </a:extLst>
          </p:cNvPr>
          <p:cNvSpPr>
            <a:spLocks noGrp="1"/>
          </p:cNvSpPr>
          <p:nvPr>
            <p:ph type="title"/>
          </p:nvPr>
        </p:nvSpPr>
        <p:spPr/>
        <p:txBody>
          <a:bodyPr/>
          <a:lstStyle/>
          <a:p>
            <a:r>
              <a:rPr lang="en-US" dirty="0"/>
              <a:t>Regularization </a:t>
            </a:r>
          </a:p>
        </p:txBody>
      </p:sp>
      <p:sp>
        <p:nvSpPr>
          <p:cNvPr id="3" name="Content Placeholder 2">
            <a:extLst>
              <a:ext uri="{FF2B5EF4-FFF2-40B4-BE49-F238E27FC236}">
                <a16:creationId xmlns:a16="http://schemas.microsoft.com/office/drawing/2014/main" id="{8826BF07-BF4D-4E76-B6BB-22620972E5D2}"/>
              </a:ext>
            </a:extLst>
          </p:cNvPr>
          <p:cNvSpPr>
            <a:spLocks noGrp="1"/>
          </p:cNvSpPr>
          <p:nvPr>
            <p:ph idx="1"/>
          </p:nvPr>
        </p:nvSpPr>
        <p:spPr>
          <a:xfrm>
            <a:off x="1097280" y="1845734"/>
            <a:ext cx="10058400" cy="4023360"/>
          </a:xfrm>
        </p:spPr>
        <p:txBody>
          <a:bodyPr/>
          <a:lstStyle/>
          <a:p>
            <a:pPr lvl="1">
              <a:buFont typeface="Arial" panose="020B0604020202020204" pitchFamily="34" charset="0"/>
              <a:buChar char="•"/>
            </a:pPr>
            <a:r>
              <a:rPr lang="en-US" dirty="0"/>
              <a:t>The loss function is typically minimized to find values for W and b </a:t>
            </a:r>
          </a:p>
          <a:p>
            <a:pPr lvl="1">
              <a:buFont typeface="Arial" panose="020B0604020202020204" pitchFamily="34" charset="0"/>
              <a:buChar char="•"/>
            </a:pPr>
            <a:r>
              <a:rPr lang="en-US" dirty="0"/>
              <a:t> But sometimes we may not want these values to get too large </a:t>
            </a:r>
          </a:p>
          <a:p>
            <a:pPr lvl="1">
              <a:buFont typeface="Arial" panose="020B0604020202020204" pitchFamily="34" charset="0"/>
              <a:buChar char="•"/>
            </a:pPr>
            <a:r>
              <a:rPr lang="en-US" dirty="0"/>
              <a:t>Therefore we add on regularization to restrict the domain of the W and b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This is typically done with L1-norm, L2-norm or elastic net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This is typically used to avoid overfitting on a small data set </a:t>
            </a:r>
          </a:p>
          <a:p>
            <a:pPr lvl="1">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473F9C24-5D74-441A-8EDF-9487A6E6D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332" y="2850205"/>
            <a:ext cx="3051336" cy="656617"/>
          </a:xfrm>
          <a:prstGeom prst="rect">
            <a:avLst/>
          </a:prstGeom>
        </p:spPr>
      </p:pic>
      <p:pic>
        <p:nvPicPr>
          <p:cNvPr id="3074" name="Picture 2" descr=" |x|_1=sum_(r=1)^n|x_r|. ">
            <a:extLst>
              <a:ext uri="{FF2B5EF4-FFF2-40B4-BE49-F238E27FC236}">
                <a16:creationId xmlns:a16="http://schemas.microsoft.com/office/drawing/2014/main" id="{00DCCF47-4EA7-4494-AD4D-F372FE3F5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590" y="3880693"/>
            <a:ext cx="1177350" cy="6880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 |x|=sqrt(sum_(k=1)^n|x_k|^2), ">
            <a:extLst>
              <a:ext uri="{FF2B5EF4-FFF2-40B4-BE49-F238E27FC236}">
                <a16:creationId xmlns:a16="http://schemas.microsoft.com/office/drawing/2014/main" id="{D6801107-2403-4486-B71B-EFE8922F26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6299" y="3857414"/>
            <a:ext cx="1379402" cy="7615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0B31477-E113-41FB-B73A-8CC2122BAA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7723" y="3983589"/>
            <a:ext cx="2057687" cy="533474"/>
          </a:xfrm>
          <a:prstGeom prst="rect">
            <a:avLst/>
          </a:prstGeom>
        </p:spPr>
      </p:pic>
    </p:spTree>
    <p:extLst>
      <p:ext uri="{BB962C8B-B14F-4D97-AF65-F5344CB8AC3E}">
        <p14:creationId xmlns:p14="http://schemas.microsoft.com/office/powerpoint/2010/main" val="239040400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1160</Words>
  <Application>Microsoft Office PowerPoint</Application>
  <PresentationFormat>Widescreen</PresentationFormat>
  <Paragraphs>129</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MBP Tech Talks presents:  Intro to Machine Learning</vt:lpstr>
      <vt:lpstr>Recap of last lecture  </vt:lpstr>
      <vt:lpstr>Neural Networks </vt:lpstr>
      <vt:lpstr>NNs in Medicine </vt:lpstr>
      <vt:lpstr>Neural Networks</vt:lpstr>
      <vt:lpstr>Nodes and Activation Functions </vt:lpstr>
      <vt:lpstr>Activation Functions </vt:lpstr>
      <vt:lpstr>Loss Function </vt:lpstr>
      <vt:lpstr>Regularization </vt:lpstr>
      <vt:lpstr>Feature Learning </vt:lpstr>
      <vt:lpstr>Epoches and mini-batches</vt:lpstr>
      <vt:lpstr>Gradient Descent </vt:lpstr>
      <vt:lpstr>Chain Rule</vt:lpstr>
      <vt:lpstr>Backpropagation </vt:lpstr>
      <vt:lpstr>Backpropagation of a single layer NN </vt:lpstr>
      <vt:lpstr>Backpropagation </vt:lpstr>
      <vt:lpstr>Optimizers</vt:lpstr>
      <vt:lpstr>Convolutional filters and CNNs</vt:lpstr>
      <vt:lpstr>Class 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MBP Tech Talks presents:  Intro to Machine Learning</dc:title>
  <dc:creator>Gregory Kuling</dc:creator>
  <cp:lastModifiedBy>Gregory Kuling</cp:lastModifiedBy>
  <cp:revision>1</cp:revision>
  <dcterms:created xsi:type="dcterms:W3CDTF">2018-11-21T19:55:08Z</dcterms:created>
  <dcterms:modified xsi:type="dcterms:W3CDTF">2018-11-21T19:57:32Z</dcterms:modified>
</cp:coreProperties>
</file>