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9" r:id="rId2"/>
    <p:sldId id="345" r:id="rId3"/>
    <p:sldId id="344" r:id="rId4"/>
    <p:sldId id="343" r:id="rId5"/>
  </p:sldIdLst>
  <p:sldSz cx="9144000" cy="6858000" type="screen4x3"/>
  <p:notesSz cx="6648450" cy="9782175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66"/>
    <a:srgbClr val="003399"/>
    <a:srgbClr val="FF3300"/>
    <a:srgbClr val="3366CC"/>
    <a:srgbClr val="336699"/>
    <a:srgbClr val="008080"/>
    <a:srgbClr val="FFDC49"/>
    <a:srgbClr val="E8E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913" autoAdjust="0"/>
  </p:normalViewPr>
  <p:slideViewPr>
    <p:cSldViewPr>
      <p:cViewPr varScale="1">
        <p:scale>
          <a:sx n="79" d="100"/>
          <a:sy n="79" d="100"/>
        </p:scale>
        <p:origin x="918" y="57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t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t" anchorCtr="0" compatLnSpc="1"/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b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b" anchorCtr="0" compatLnSpc="1"/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674706-CA30-4BC1-933A-7EAECAA1FEB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t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t" anchorCtr="0" compatLnSpc="1"/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b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31" tIns="44915" rIns="89831" bIns="44915" numCol="1" anchor="b" anchorCtr="0" compatLnSpc="1"/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8A7014-1BCA-42F8-B91C-9ED1F76C560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44214-CF7E-451A-8A2F-5A45AA999F0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D00FD-1242-4138-A30F-5FAEE8641A0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2E19-F6DC-4595-BD2C-8D1D9A5907F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6DFB-4B2E-4AF4-B800-22A654EF03C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47322-CED2-40E0-AB15-AE2D13ED16E1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9EA5D-66A8-4280-BFC8-383B208E40F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6342B-1683-4B8B-99C0-C52E78AFEE9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AE0BD-6976-4559-BA2E-8C0B66829A4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2AD0D-A485-4D3F-BAF8-EC2BBFA611C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C1701-7448-48AF-A4C1-658D1970DF66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EE75D-10EB-4858-AC81-22C1885A6D7B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903F11B5-E6AF-450A-A413-94F67202845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ltGray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ltGray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ltGray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ltGray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ltGray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gray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gray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534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72AD0D-A485-4D3F-BAF8-EC2BBFA611C2}" type="slidenum">
              <a:rPr lang="zh-CN" altLang="en-US" smtClean="0"/>
              <a:t>1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5098" y="47667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800" kern="100" dirty="0">
                <a:solidFill>
                  <a:srgbClr val="003399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形式语言与自动机考试说明</a:t>
            </a:r>
            <a:endParaRPr lang="en-US" kern="100" dirty="0">
              <a:solidFill>
                <a:srgbClr val="003399"/>
              </a:solidFill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885" y="1340485"/>
            <a:ext cx="910463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期末考试方式：</a:t>
            </a:r>
            <a:r>
              <a:rPr 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  </a:t>
            </a:r>
            <a:r>
              <a:rPr lang="zh-CN" altLang="en-US" sz="20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线上闭卷</a:t>
            </a:r>
            <a:r>
              <a:rPr lang="en-US" sz="20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  <a:r>
              <a:rPr lang="zh-CN" altLang="en-US" sz="20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考试</a:t>
            </a:r>
            <a:r>
              <a:rPr lang="en-US" sz="20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   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腾讯会议</a:t>
            </a:r>
            <a:r>
              <a:rPr 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 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监考。</a:t>
            </a:r>
            <a:endParaRPr lang="en-US" sz="2000" kern="1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考试时间：</a:t>
            </a:r>
            <a:r>
              <a:rPr 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2022-06-22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，</a:t>
            </a:r>
            <a:r>
              <a:rPr 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18:00~19:30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答题</a:t>
            </a:r>
            <a:r>
              <a:rPr lang="en-US" altLang="zh-CN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90</a:t>
            </a:r>
            <a:r>
              <a:rPr lang="zh-CN" altLang="en-US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分钟，</a:t>
            </a:r>
            <a:r>
              <a:rPr lang="en-US" altLang="zh-CN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19</a:t>
            </a:r>
            <a:r>
              <a:rPr lang="zh-CN" altLang="en-US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30</a:t>
            </a:r>
            <a:r>
              <a:rPr lang="zh-CN" altLang="en-US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停止</a:t>
            </a:r>
            <a:r>
              <a:rPr lang="zh-CN" altLang="en-US" sz="20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答题，不允许提前交卷。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</a:rPr>
              <a:t>考试范围：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第</a:t>
            </a:r>
            <a:r>
              <a:rPr 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章。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试卷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Word</a:t>
            </a:r>
            <a:r>
              <a:rPr lang="zh-CN" altLang="zh-CN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及</a:t>
            </a:r>
            <a:r>
              <a:rPr lang="en-US" altLang="zh-CN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PDF</a:t>
            </a:r>
            <a:r>
              <a:rPr lang="zh-CN" altLang="zh-CN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版</a:t>
            </a:r>
            <a:r>
              <a:rPr lang="zh-CN" altLang="en-US" sz="2000" kern="1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）在</a:t>
            </a:r>
            <a:r>
              <a:rPr lang="zh-CN" altLang="en-US" sz="2000" kern="1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考</a:t>
            </a:r>
            <a:r>
              <a:rPr lang="zh-CN" altLang="zh-CN" sz="2000" kern="1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前</a:t>
            </a:r>
            <a:r>
              <a:rPr lang="en-US" altLang="zh-CN" sz="2000" kern="1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zh-CN" sz="2000" kern="1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分钟</a:t>
            </a:r>
            <a:r>
              <a:rPr lang="zh-CN" altLang="zh-CN" sz="20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课程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群</a:t>
            </a:r>
            <a:r>
              <a:rPr lang="zh-CN" altLang="zh-CN" sz="20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及</a:t>
            </a: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教学云平台</a:t>
            </a:r>
            <a:r>
              <a:rPr lang="zh-CN" altLang="zh-CN" sz="20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同时发放。</a:t>
            </a:r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  <a:sym typeface="+mn-ea"/>
              </a:rPr>
              <a:t>学生届时可下载试卷，若有问题及时联系监考老师。</a:t>
            </a:r>
            <a:endParaRPr lang="zh-CN" altLang="zh-CN" sz="2000" dirty="0">
              <a:solidFill>
                <a:schemeClr val="bg2"/>
              </a:solidFill>
              <a:cs typeface="Times New Roman" panose="02020603050405020304" pitchFamily="18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闭卷除考试要求的设备和物品外，学生座位1.5米范围内不得存放任何书刊、资料、电子设备等；</a:t>
            </a: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允许打开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软件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，以便接受信息，但不允许上网搜索资料及和他人</a:t>
            </a:r>
            <a:r>
              <a:rPr lang="zh-CN" altLang="en-US" sz="2000" kern="10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以任何形式交流（老师除外），否则按作弊计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sz="2000" kern="10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发现高度雷同答卷，视为作弊</a:t>
            </a:r>
            <a:r>
              <a:rPr lang="zh-CN" altLang="en-US" sz="2000" kern="10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。双方成绩都将受影响。</a:t>
            </a:r>
            <a:endParaRPr lang="en-US" altLang="zh-CN" sz="20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0"/>
              </a:spcAft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zh-CN" altLang="en-US" sz="2000" kern="100" dirty="0">
              <a:solidFill>
                <a:srgbClr val="FF0000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72AD0D-A485-4D3F-BAF8-EC2BBFA611C2}" type="slidenum">
              <a:rPr lang="zh-CN" altLang="en-US" smtClean="0"/>
              <a:t>2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5098" y="47667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800" kern="100" dirty="0">
                <a:solidFill>
                  <a:srgbClr val="003399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形式语言与自动机考试说明</a:t>
            </a:r>
            <a:endParaRPr lang="en-US" kern="100" dirty="0">
              <a:solidFill>
                <a:srgbClr val="003399"/>
              </a:solidFill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" y="1196975"/>
            <a:ext cx="9166860" cy="558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有多套期末试卷，</a:t>
            </a:r>
            <a:r>
              <a:rPr lang="zh-CN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学生</a:t>
            </a:r>
            <a:r>
              <a:rPr lang="zh-CN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需</a:t>
            </a:r>
            <a:r>
              <a:rPr lang="zh-CN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按照指定规则，选作指定的试卷</a:t>
            </a:r>
            <a:r>
              <a:rPr lang="zh-CN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。注意：规则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将</a:t>
            </a:r>
            <a:r>
              <a:rPr lang="zh-CN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在试卷名称和试卷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内</a:t>
            </a:r>
            <a:r>
              <a:rPr lang="zh-CN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明确。做错试卷，按</a:t>
            </a:r>
            <a:r>
              <a: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分记</a:t>
            </a:r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endParaRPr lang="en-US" sz="16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  <a:r>
              <a:rPr lang="zh-CN" alt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考试过程全程录像，学生</a:t>
            </a:r>
            <a:r>
              <a:rPr lang="zh-CN" altLang="en-US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自下发试卷开始，至考试结束需全程录屏，录屏文件考试后一周内上传云平台。</a:t>
            </a:r>
            <a:endParaRPr lang="en-US" sz="16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试卷提交：学生通过</a:t>
            </a:r>
            <a:r>
              <a:rPr lang="zh-CN" altLang="en-US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云教学平台和指定的邮箱同时提交（至少保证按时提交一处），</a:t>
            </a:r>
            <a:r>
              <a:rPr lang="zh-CN" alt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指定的邮箱地址见各班下发的考场表。学生将答题纸照片或扫描文件发送给教师指定邮箱，若有多张答题纸，需将答题纸照片或扫描文件合并到一个文件，提交的</a:t>
            </a:r>
            <a:r>
              <a:rPr lang="zh-CN" altLang="en-US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试卷文件及邮件主题（即标题）均以</a:t>
            </a:r>
            <a:r>
              <a:rPr lang="en-US" altLang="zh-CN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“</a:t>
            </a:r>
            <a:r>
              <a:rPr lang="zh-CN" altLang="en-US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学号</a:t>
            </a:r>
            <a:r>
              <a:rPr lang="en-US" altLang="zh-CN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姓名</a:t>
            </a:r>
            <a:r>
              <a:rPr lang="en-US" altLang="zh-CN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自动机</a:t>
            </a:r>
            <a:r>
              <a:rPr lang="en-US" altLang="zh-CN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考场号</a:t>
            </a:r>
            <a:r>
              <a:rPr lang="en-US" altLang="zh-CN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序号</a:t>
            </a:r>
            <a:r>
              <a:rPr lang="en-US" altLang="zh-CN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”</a:t>
            </a:r>
            <a:r>
              <a:rPr lang="zh-CN" altLang="en-US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的格式命名（如</a:t>
            </a:r>
            <a:r>
              <a:rPr lang="en-US" altLang="zh-CN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:2020211333-</a:t>
            </a:r>
            <a:r>
              <a:rPr lang="zh-CN" altLang="en-US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张三</a:t>
            </a:r>
            <a:r>
              <a:rPr lang="en-US" altLang="zh-CN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自动机</a:t>
            </a:r>
            <a:r>
              <a:rPr lang="en-US" altLang="zh-CN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考场</a:t>
            </a:r>
            <a:r>
              <a:rPr lang="en-US" altLang="zh-CN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10-1</a:t>
            </a:r>
            <a:r>
              <a:rPr lang="zh-CN" altLang="en-US" sz="16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r>
              <a:rPr lang="zh-CN" altLang="en-US" sz="1600" kern="1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邮箱地址为</a:t>
            </a:r>
            <a:r>
              <a:rPr lang="en-US" altLang="zh-CN" sz="1600" kern="1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  <a:cs typeface="+mj-ea"/>
                <a:sym typeface="+mn-ea"/>
              </a:rPr>
              <a:t>formal+</a:t>
            </a:r>
            <a:r>
              <a:rPr lang="zh-CN" altLang="en-US" sz="1600" kern="1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  <a:cs typeface="+mj-ea"/>
                <a:sym typeface="+mn-ea"/>
              </a:rPr>
              <a:t>下划线</a:t>
            </a:r>
            <a:r>
              <a:rPr lang="en-US" altLang="zh-CN" sz="1600" kern="1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  <a:cs typeface="+mj-ea"/>
                <a:sym typeface="+mn-ea"/>
              </a:rPr>
              <a:t>+</a:t>
            </a:r>
            <a:r>
              <a:rPr lang="zh-CN" altLang="en-US" sz="1600" kern="1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  <a:cs typeface="+mj-ea"/>
                <a:sym typeface="+mn-ea"/>
              </a:rPr>
              <a:t>考场号</a:t>
            </a:r>
            <a:r>
              <a:rPr lang="en-US" altLang="zh-CN" sz="1600" kern="100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  <a:cs typeface="+mj-ea"/>
                <a:sym typeface="+mn-ea"/>
              </a:rPr>
              <a:t>@163.com</a:t>
            </a:r>
            <a:r>
              <a:rPr lang="zh-CN" altLang="en-US" sz="1600" kern="1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，例如第</a:t>
            </a:r>
            <a:r>
              <a:rPr lang="en-US" altLang="zh-CN" sz="1600" kern="1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sz="1600" kern="1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考场的同学应将答题文件发送至，以此类推。在发送后若收到自动回复邮件，则证明提交成功。交卷时允许使用摄像手机拍</a:t>
            </a:r>
            <a:r>
              <a:rPr lang="en-US" altLang="zh-CN" sz="1600" kern="1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formal_01@163.com</a:t>
            </a:r>
            <a:r>
              <a:rPr lang="zh-CN" altLang="en-US" sz="1600" kern="1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照试卷，也允许使用其他拍照设备。邮箱具有自动回复功能，请考前自行测试，能否收到回复邮件。</a:t>
            </a:r>
            <a:endParaRPr lang="zh-CN" altLang="en-US" sz="16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试卷需在</a:t>
            </a:r>
            <a:r>
              <a:rPr lang="en-US" altLang="zh-CN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  <a:sym typeface="+mn-ea"/>
              </a:rPr>
              <a:t>19:40</a:t>
            </a:r>
            <a:r>
              <a:rPr lang="zh-CN" altLang="en-US" sz="1600" kern="1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  <a:sym typeface="+mn-ea"/>
              </a:rPr>
              <a:t>之前</a:t>
            </a:r>
            <a:r>
              <a:rPr lang="zh-CN" altLang="en-US" sz="1600" kern="1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完成邮件提交</a:t>
            </a:r>
            <a:r>
              <a:rPr lang="zh-CN" altLang="en-US" sz="1600" kern="10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，超时无效。最多提交两次（以最后提交的为准）。</a:t>
            </a:r>
            <a:endParaRPr lang="en-US" altLang="zh-CN" sz="16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教师清点学生提交的文件，待教师核验收齐试卷后，考试结束。</a:t>
            </a:r>
            <a:endParaRPr lang="en-US" altLang="zh-CN" sz="16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总评不及格、考试时网络出现异常超过</a:t>
            </a:r>
            <a:r>
              <a:rPr 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分钟、考试时不按监考老师要求设置摄像头、考试时出现可疑情况不服从监考老师指示等，都将安排参加统一补考</a:t>
            </a:r>
            <a:r>
              <a:rPr lang="en-US" altLang="zh-CN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缓考。</a:t>
            </a:r>
            <a:r>
              <a:rPr lang="en-US" sz="16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  <a:endParaRPr lang="en-US" sz="1600" kern="10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72AD0D-A485-4D3F-BAF8-EC2BBFA611C2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241935" y="1124585"/>
            <a:ext cx="938593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学生</a:t>
            </a:r>
            <a:r>
              <a:rPr lang="zh-CN" altLang="en-US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应</a:t>
            </a: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按照</a:t>
            </a:r>
            <a:r>
              <a:rPr lang="zh-CN" altLang="zh-CN" sz="18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教务处提供的试卷答题纸模板（见附件）</a:t>
            </a:r>
            <a:r>
              <a:rPr lang="zh-CN" altLang="en-US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准备多张空白</a:t>
            </a: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答题纸</a:t>
            </a:r>
            <a:r>
              <a:rPr lang="zh-CN" altLang="en-US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并</a:t>
            </a: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填写答题纸上</a:t>
            </a:r>
            <a:r>
              <a:rPr lang="zh-CN" altLang="en-US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方</a:t>
            </a: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信息（模板信息打印或手写均可），</a:t>
            </a:r>
            <a:r>
              <a:rPr lang="zh-CN" altLang="zh-CN" sz="18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包括学生所在学院、专业、班级、姓名、学号、考试科目等</a:t>
            </a: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。答题纸文档缺少学生相关信息者，试卷按作废论处。注意：</a:t>
            </a:r>
            <a:r>
              <a:rPr lang="zh-CN" altLang="zh-CN" sz="18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学生需要在每张答题纸上均写明上述学生信息。</a:t>
            </a:r>
          </a:p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学生提交的</a:t>
            </a:r>
            <a:r>
              <a:rPr lang="zh-CN" altLang="zh-CN" sz="18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第一张</a:t>
            </a:r>
            <a:r>
              <a:rPr lang="zh-CN" altLang="zh-CN" sz="18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答题纸上方需摆放北邮通、学生证或身份证进行拍照或扫描</a:t>
            </a: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学生在考试过程中用黑、蓝色钢笔、圆珠笔或其他考试需要的文具以手写的方式在答题纸上进行作答。</a:t>
            </a:r>
            <a:endParaRPr lang="en-US" altLang="zh-CN" sz="180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作答时不必抄写题目，但必须清楚标明题号。</a:t>
            </a:r>
            <a:r>
              <a:rPr lang="zh-CN" altLang="en-US" sz="1800" kern="1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答题纸</a:t>
            </a:r>
            <a:r>
              <a:rPr lang="zh-CN" altLang="en-US" sz="18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需</a:t>
            </a:r>
            <a:r>
              <a:rPr lang="zh-CN" altLang="zh-CN" sz="18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记页（如：</a:t>
            </a:r>
            <a:r>
              <a:rPr lang="zh-CN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1 </a:t>
            </a:r>
            <a:r>
              <a:rPr lang="zh-CN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页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/ </a:t>
            </a:r>
            <a:r>
              <a:rPr lang="zh-CN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共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3 </a:t>
            </a:r>
            <a:r>
              <a:rPr lang="zh-CN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页</a:t>
            </a:r>
            <a:r>
              <a:rPr lang="zh-CN" altLang="zh-CN" sz="18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</a:p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学生</a:t>
            </a:r>
            <a:r>
              <a:rPr lang="zh-CN" altLang="en-US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应</a:t>
            </a:r>
            <a:r>
              <a:rPr lang="zh-CN" altLang="zh-CN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保存好提交材料的</a:t>
            </a:r>
            <a:r>
              <a:rPr lang="zh-CN" altLang="en-US" sz="180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原件，以备以后证明需要。</a:t>
            </a:r>
          </a:p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学生自备</a:t>
            </a:r>
            <a:r>
              <a:rPr lang="zh-CN" altLang="en-US" sz="1800" b="1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空白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草稿纸。</a:t>
            </a:r>
            <a:endParaRPr lang="zh-CN" altLang="en-US" sz="1800" kern="100" dirty="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430202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003399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答题要求</a:t>
            </a:r>
            <a:endParaRPr lang="en-US" altLang="zh-CN" sz="2400" kern="100" dirty="0">
              <a:solidFill>
                <a:srgbClr val="003399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72AD0D-A485-4D3F-BAF8-EC2BBFA611C2}" type="slidenum">
              <a:rPr lang="zh-CN" altLang="en-US" smtClean="0"/>
              <a:t>4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School of Computer Science, BUPT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476" y="266650"/>
            <a:ext cx="1867845" cy="22095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52536" y="1268760"/>
            <a:ext cx="7380312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学生应</a:t>
            </a:r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提前</a:t>
            </a:r>
            <a:r>
              <a:rPr lang="en-US" altLang="zh-CN" sz="1600" kern="1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30</a:t>
            </a:r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分钟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使用安装了腾讯会议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APP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手机，按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“</a:t>
            </a:r>
            <a:r>
              <a:rPr lang="zh-CN" altLang="en-US" sz="1600" kern="1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考场序号</a:t>
            </a:r>
            <a:r>
              <a:rPr lang="en-US" altLang="zh-CN" sz="1600" kern="1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姓名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”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（如：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1-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张三）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的格式实名进入腾讯会议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考场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,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考试全程保持腾讯会议在线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,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在会议内</a:t>
            </a:r>
            <a:r>
              <a:rPr lang="zh-CN" altLang="zh-CN" sz="1600" kern="1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手机视频和音频一直保持开启状态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（若有嘈杂噪音，和监考老师沟通后，可关闭音频。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(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学生对应考场名单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,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腾讯会议号等信息将在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QQ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群发布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971601" y="665726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003399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考场要求</a:t>
            </a:r>
            <a:endParaRPr lang="en-US" altLang="zh-CN" sz="2400" kern="100" dirty="0">
              <a:solidFill>
                <a:srgbClr val="003399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8520" y="3251479"/>
            <a:ext cx="900357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要求手机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固定位置</a:t>
            </a:r>
            <a:r>
              <a:rPr 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，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从学生侧后方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约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45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度角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)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拍摄，考生侧面，双手、答题纸面及接收试题的电子设备均在摄像头可见位置。如图例所示。</a:t>
            </a:r>
            <a:endParaRPr lang="en-US" altLang="zh-CN" sz="1600" kern="1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进入考场后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学生应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听从指示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，手持有照片的身份证明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到手机摄像头前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,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报出姓名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让监考教师核对身份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。学生应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选择独立、可封闭的空间，确保安静整洁，考试期间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时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严禁他人进入考试独立空间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。考试期间不允许上厕所。</a:t>
            </a:r>
            <a:endParaRPr lang="en-US" altLang="zh-CN" sz="1600" kern="1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考试中如遇突发情况，需要马上打电话联系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指定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教师</a:t>
            </a:r>
            <a:r>
              <a:rPr lang="zh-CN" altLang="en-US" sz="1600" i="1" u="sng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（提供电话）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进行处理。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考试过程中，只允许接监考老师电话（考前提供其后四位号码）。</a:t>
            </a:r>
            <a:endParaRPr lang="en-US" altLang="zh-CN" sz="1600" kern="1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开考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15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分钟后禁止迟到学生进入考场。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迟到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15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分钟以内的的考生可进入备用考场考试。</a:t>
            </a:r>
            <a:endParaRPr lang="en-US" altLang="zh-CN" sz="1600" kern="1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6096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若考试出现异常情况，备用方案在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QQ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课程群通告，按要求加入指定考场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/</a:t>
            </a:r>
            <a:r>
              <a:rPr lang="zh-CN" altLang="en-US" sz="1600" kern="1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课堂。</a:t>
            </a:r>
            <a:endParaRPr lang="en-US" altLang="zh-CN" sz="1600" kern="1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ZhMmY1NGQwZjE0MWY4MTkzZjM4YzBiNDA1ZmM3ZDEifQ=="/>
</p:tagLst>
</file>

<file path=ppt/theme/theme1.xml><?xml version="1.0" encoding="utf-8"?>
<a:theme xmlns:a="http://schemas.openxmlformats.org/drawingml/2006/main" name="自动机">
  <a:themeElements>
    <a:clrScheme name="自动机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动机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动机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Settings\wang bai\Application Data\Microsoft\Templates\自动机.pot</Template>
  <TotalTime>16</TotalTime>
  <Words>1012</Words>
  <Application>Microsoft Office PowerPoint</Application>
  <PresentationFormat>全屏显示(4:3)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宋体</vt:lpstr>
      <vt:lpstr>Arial</vt:lpstr>
      <vt:lpstr>Arial Narrow</vt:lpstr>
      <vt:lpstr>Copperplate Gothic Light</vt:lpstr>
      <vt:lpstr>Tahoma</vt:lpstr>
      <vt:lpstr>Times New Roman</vt:lpstr>
      <vt:lpstr>Wingdings</vt:lpstr>
      <vt:lpstr>自动机</vt:lpstr>
      <vt:lpstr>PowerPoint 演示文稿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 4.2  上下文无关文法的变换</dc:title>
  <dc:creator>wangbai</dc:creator>
  <cp:lastModifiedBy>meihao</cp:lastModifiedBy>
  <cp:revision>202</cp:revision>
  <cp:lastPrinted>2001-10-15T13:50:00Z</cp:lastPrinted>
  <dcterms:created xsi:type="dcterms:W3CDTF">2002-10-11T06:00:00Z</dcterms:created>
  <dcterms:modified xsi:type="dcterms:W3CDTF">2022-06-22T11:41:36Z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FE6BBE97A8D8454ABB9CC46664C4D3A2</vt:lpwstr>
  </property>
  <property fmtid="{D5CDD505-2E9C-101B-9397-08002B2CF9AE}" pid="3" name="KSOProductBuildVer">
    <vt:lpwstr>2052-11.1.0.11805</vt:lpwstr>
  </property>
</Properties>
</file>