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9" r:id="rId3"/>
    <p:sldMasterId id="2147483704" r:id="rId4"/>
  </p:sldMasterIdLst>
  <p:notesMasterIdLst>
    <p:notesMasterId r:id="rId66"/>
  </p:notesMasterIdLst>
  <p:sldIdLst>
    <p:sldId id="258" r:id="rId5"/>
    <p:sldId id="267" r:id="rId6"/>
    <p:sldId id="268" r:id="rId7"/>
    <p:sldId id="269" r:id="rId8"/>
    <p:sldId id="270" r:id="rId9"/>
    <p:sldId id="260" r:id="rId10"/>
    <p:sldId id="272" r:id="rId11"/>
    <p:sldId id="273" r:id="rId12"/>
    <p:sldId id="274" r:id="rId13"/>
    <p:sldId id="275" r:id="rId14"/>
    <p:sldId id="276" r:id="rId15"/>
    <p:sldId id="261" r:id="rId16"/>
    <p:sldId id="277" r:id="rId17"/>
    <p:sldId id="324" r:id="rId18"/>
    <p:sldId id="278" r:id="rId19"/>
    <p:sldId id="279" r:id="rId20"/>
    <p:sldId id="280" r:id="rId21"/>
    <p:sldId id="281" r:id="rId22"/>
    <p:sldId id="282" r:id="rId23"/>
    <p:sldId id="26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23" r:id="rId32"/>
    <p:sldId id="291" r:id="rId33"/>
    <p:sldId id="292" r:id="rId34"/>
    <p:sldId id="293" r:id="rId35"/>
    <p:sldId id="294" r:id="rId36"/>
    <p:sldId id="326" r:id="rId37"/>
    <p:sldId id="263" r:id="rId38"/>
    <p:sldId id="295" r:id="rId39"/>
    <p:sldId id="327" r:id="rId40"/>
    <p:sldId id="298" r:id="rId41"/>
    <p:sldId id="328" r:id="rId42"/>
    <p:sldId id="300" r:id="rId43"/>
    <p:sldId id="301" r:id="rId44"/>
    <p:sldId id="302" r:id="rId45"/>
    <p:sldId id="310" r:id="rId46"/>
    <p:sldId id="303" r:id="rId47"/>
    <p:sldId id="322" r:id="rId48"/>
    <p:sldId id="304" r:id="rId49"/>
    <p:sldId id="306" r:id="rId50"/>
    <p:sldId id="305" r:id="rId51"/>
    <p:sldId id="309" r:id="rId52"/>
    <p:sldId id="264" r:id="rId53"/>
    <p:sldId id="311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265" r:id="rId64"/>
    <p:sldId id="325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4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80EDA-B026-4FC2-B450-BEE88BE0C508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BD01-B0BB-489C-8BB5-DA05E43B2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6F857D-DBB4-4027-B6A3-5829B4E4201F}" type="slidenum">
              <a:rPr lang="zh-CN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1101 1011 1110 0101 1000 1011 1111 0110</a:t>
            </a:r>
          </a:p>
          <a:p>
            <a:r>
              <a:rPr lang="zh-CN" altLang="zh-CN" dirty="0"/>
              <a:t>D   B   E   5    8    B   F   6</a:t>
            </a:r>
          </a:p>
          <a:p>
            <a:endParaRPr lang="zh-CN" altLang="en-US" dirty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233ED-1B46-4BB9-BA4E-807076C5D5BB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CE56A9A-F088-46AC-82CA-0D0A8063807B}" type="slidenum">
              <a:rPr lang="zh-CN" altLang="en-US">
                <a:solidFill>
                  <a:prstClr val="black"/>
                </a:solidFill>
                <a:latin typeface="Arial" pitchFamily="34" charset="0"/>
              </a:rPr>
              <a:pPr algn="r">
                <a:spcBef>
                  <a:spcPct val="0"/>
                </a:spcBef>
              </a:pPr>
              <a:t>20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lphaLcParenR"/>
            </a:pPr>
            <a:r>
              <a:rPr lang="en-US" altLang="zh-CN" baseline="0" dirty="0"/>
              <a:t>125*128/1000=16M   25*960/1000=9M   </a:t>
            </a:r>
          </a:p>
          <a:p>
            <a:pPr marL="228600" indent="-228600">
              <a:buAutoNum type="alphaLcParenR"/>
            </a:pPr>
            <a:endParaRPr lang="en-US" altLang="zh-CN" baseline="0" dirty="0"/>
          </a:p>
          <a:p>
            <a:pPr marL="228600" indent="-228600">
              <a:buAutoNum type="alphaLcParenR"/>
            </a:pPr>
            <a:r>
              <a:rPr lang="en-US" altLang="zh-CN" baseline="0" dirty="0"/>
              <a:t>125*96/1000=12M,25*160=4M  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25*1000/1000=25M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3384B-CB4E-4796-B4BB-2758077C261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47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u="sng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128.168.177.153____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____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59.64.110.213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________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3384B-CB4E-4796-B4BB-2758077C261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16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2842CF-67A7-4ED3-9B1D-33D8BFC90B9A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8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DEAF05-7A97-4C12-87FC-D8C0B9D636F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8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104775"/>
            <a:ext cx="2198688" cy="655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104775"/>
            <a:ext cx="6443662" cy="655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3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7163" y="104775"/>
            <a:ext cx="8794750" cy="655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6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6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5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2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03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83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90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9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1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72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23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104775"/>
            <a:ext cx="2198688" cy="655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104775"/>
            <a:ext cx="6443662" cy="655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94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46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9625" y="877888"/>
            <a:ext cx="4298950" cy="2814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9625" y="3844925"/>
            <a:ext cx="4298950" cy="281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2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104775"/>
            <a:ext cx="8794750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69863" y="877888"/>
            <a:ext cx="8748712" cy="57832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28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6AD29-E0AC-44E0-B544-559BFBD7AE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17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8385F-7B2E-479E-8C5D-A27D6193FE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9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A3E0-9F8C-4E22-B1BF-B892E2D657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88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75168-D8AC-4D5A-9F2A-A9996EACCE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97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9E482-540F-457E-B12B-AA7052EC03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6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B720A-486F-4BFA-8D05-620541387C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79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96F2-55B2-40C4-9013-9566754D52A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99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E2D9C-065F-4159-B988-E9E017F660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05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D4834-AAB5-4210-9AA7-BBDE9647B40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52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EDFF0-A5CF-4012-9D3F-3B2C4ADBF6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1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507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507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063B-904B-4718-9544-FC096F7ADF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87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762000"/>
            <a:ext cx="8229600" cy="58975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63E22-8701-49C1-A6E5-DE4F254694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37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A70B0-0A2E-49BB-A650-5FFD834457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48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762000"/>
            <a:ext cx="4038600" cy="2871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3786188"/>
            <a:ext cx="4038600" cy="2873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45148-D487-443B-BAE3-C6D419071F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73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6D842-4D84-48B0-9A82-757F81E274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08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DB20-C3AB-438A-B0C1-F789210EFD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97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A5287-35B8-4EF1-A74F-62FA19194B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42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C7DB-8B3A-4E12-AB5B-21BC3EA7C7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23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57D81-9B36-496F-9BC5-F45C4D7862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618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A7D5-E9DD-4D38-9D55-E7EB3A3504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3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A51B9-144D-4DDB-88B7-7FADD543B0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40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8D083-806E-4C0C-931B-534B1F652C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54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F5B83-CEB6-43C4-AFD0-897FA0FE08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0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F72A5-9C79-4DD7-AF93-C556C6C7FC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35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507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507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CD94-36E2-4CF9-8B41-F5EBC475BF4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89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758AF-8D69-4D93-ADCB-6AD150C8D8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444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0386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762000"/>
            <a:ext cx="4038600" cy="2871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3786188"/>
            <a:ext cx="4038600" cy="2873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664DE-95D1-432E-AAAA-15F455939F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5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control" Target="../activeX/activeX2.xml"/><Relationship Id="rId2" Type="http://schemas.openxmlformats.org/officeDocument/2006/relationships/slideLayout" Target="../slideLayouts/slideLayout15.xml"/><Relationship Id="rId16" Type="http://schemas.openxmlformats.org/officeDocument/2006/relationships/vmlDrawing" Target="../drawings/vmlDrawing2.v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slide" Target="../slides/slide1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" Target="../slides/slide12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04775"/>
            <a:ext cx="87947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 Master title style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Rectangle 16"/>
          <p:cNvSpPr>
            <a:spLocks noChangeArrowheads="1"/>
          </p:cNvSpPr>
          <p:nvPr/>
        </p:nvSpPr>
        <p:spPr bwMode="auto">
          <a:xfrm>
            <a:off x="7097713" y="6502400"/>
            <a:ext cx="19050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72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9FAD21-0A2E-45FD-AADA-0824361CF37B}" type="slidenum">
              <a:rPr lang="zh-CN" altLang="en-US" sz="12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3" r:id="rId16" imgW="431640" imgH="216000"/>
        </mc:Choice>
        <mc:Fallback>
          <p:control r:id="rId16" imgW="431640" imgH="2160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2813" y="117475"/>
                  <a:ext cx="431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5400" cap="rnd" algn="ctr">
                      <a:noFill/>
                      <a:prstDash val="sysDot"/>
                      <a:miter lim="800000"/>
                      <a:headEnd type="none" w="sm" len="sm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532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04775"/>
            <a:ext cx="87947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ea typeface="宋体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7097713" y="6502400"/>
            <a:ext cx="19050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5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5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5E05441-370C-4DFE-B646-0F2A99AA0F63}" type="slidenum">
              <a:rPr lang="zh-CN" altLang="en-US" sz="1200" b="1" smtClean="0">
                <a:solidFill>
                  <a:srgbClr val="000000"/>
                </a:solidFill>
                <a:ea typeface="宋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1">
              <a:solidFill>
                <a:srgbClr val="000000"/>
              </a:solidFill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7" r:id="rId17" imgW="431640" imgH="216000"/>
        </mc:Choice>
        <mc:Fallback>
          <p:control r:id="rId17" imgW="431640" imgH="2160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2813" y="117475"/>
                  <a:ext cx="43180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5400" cap="rnd" algn="ctr">
                      <a:noFill/>
                      <a:prstDash val="sysDot"/>
                      <a:miter lim="800000"/>
                      <a:headEnd type="none" w="sm" len="sm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85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229600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676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600">
                <a:latin typeface="+mj-lt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78B8F4-C4A8-43CA-915E-679C77FC48D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524750" y="6453188"/>
            <a:ext cx="1476375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F4C9182-8F48-48D0-91C2-87858C01942A}" type="slidenum">
              <a:rPr kumimoji="1" lang="en-US" altLang="zh-CN" sz="15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150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7515225" y="6477000"/>
            <a:ext cx="1476375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500">
                <a:solidFill>
                  <a:srgbClr val="3366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16" action="ppaction://hlinksldjump"/>
              </a:rPr>
              <a:t>__</a:t>
            </a:r>
            <a:endParaRPr kumimoji="1" lang="en-US" altLang="zh-CN" sz="1500">
              <a:solidFill>
                <a:srgbClr val="3366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6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2296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latin typeface="+mj-lt"/>
                <a:ea typeface="+mj-ea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671E41F-4768-40B3-8D67-26332D1C3E50}" type="slidenum">
              <a:rPr lang="en-US" altLang="zh-CN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24750" y="6453188"/>
            <a:ext cx="1476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C40CC9F0-F536-49BA-A3DF-314144DC54B9}" type="slidenum">
              <a:rPr kumimoji="1" lang="en-US" altLang="zh-CN" sz="15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z="150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7515225" y="6477000"/>
            <a:ext cx="1476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500">
                <a:solidFill>
                  <a:srgbClr val="3366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15" action="ppaction://hlinksldjump"/>
              </a:rPr>
              <a:t>__</a:t>
            </a:r>
            <a:endParaRPr kumimoji="1" lang="en-US" altLang="zh-CN" sz="1500">
              <a:solidFill>
                <a:srgbClr val="3366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7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Introduction</a:t>
            </a:r>
            <a:endParaRPr kumimoji="0" lang="en-US" altLang="zh-CN" sz="2000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20688" y="904875"/>
            <a:ext cx="8142287" cy="558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kumimoji="0" lang="en-US" altLang="zh-CN" sz="3200" dirty="0">
              <a:ea typeface="宋体" pitchFamily="2" charset="-122"/>
            </a:endParaRP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Uses of Computer Networks </a:t>
            </a: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Network Hardware </a:t>
            </a: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Network Software </a:t>
            </a:r>
          </a:p>
          <a:p>
            <a:pPr>
              <a:buClr>
                <a:srgbClr val="FF9900"/>
              </a:buClr>
            </a:pPr>
            <a:r>
              <a:rPr kumimoji="0" lang="en-US" altLang="zh-CN" sz="3200" dirty="0">
                <a:ea typeface="宋体" pitchFamily="2" charset="-122"/>
              </a:rPr>
              <a:t>Reference Models</a:t>
            </a:r>
            <a:r>
              <a:rPr kumimoji="0" lang="en-US" altLang="zh-CN" dirty="0">
                <a:ea typeface="宋体" pitchFamily="2" charset="-122"/>
              </a:rPr>
              <a:t> </a:t>
            </a:r>
          </a:p>
          <a:p>
            <a:pPr>
              <a:buClr>
                <a:srgbClr val="FF9900"/>
              </a:buClr>
            </a:pPr>
            <a:r>
              <a:rPr kumimoji="0" lang="en-US" altLang="zh-CN" dirty="0">
                <a:ea typeface="宋体" pitchFamily="2" charset="-122"/>
              </a:rPr>
              <a:t>Example Networks</a:t>
            </a:r>
          </a:p>
          <a:p>
            <a:pPr>
              <a:buClr>
                <a:srgbClr val="FF9900"/>
              </a:buClr>
            </a:pPr>
            <a:r>
              <a:rPr kumimoji="0" lang="en-US" altLang="zh-CN" dirty="0">
                <a:ea typeface="宋体" pitchFamily="2" charset="-122"/>
              </a:rPr>
              <a:t>Network Standardization</a:t>
            </a:r>
            <a:endParaRPr kumimoji="0"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35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黑体" pitchFamily="49" charset="-122"/>
              </a:rPr>
              <a:t>ADSL </a:t>
            </a:r>
            <a:r>
              <a:rPr kumimoji="0" lang="en-US" altLang="zh-CN">
                <a:ea typeface="宋体" pitchFamily="2" charset="-122"/>
              </a:rPr>
              <a:t>Modulation Scheme </a:t>
            </a:r>
            <a:endParaRPr kumimoji="0" lang="zh-CN" altLang="en-US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3" y="841375"/>
            <a:ext cx="8748712" cy="5700713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pitchFamily="2" charset="-122"/>
              </a:rPr>
              <a:t>Within each channel, a modulation scheme similar to V.34 is used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Sampling rate is 4000 baud 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The line quality in each channel is monitored and data rate adjusted continuously 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The actual data are sent with QAM modulation, with up to 15 bits/baud</a:t>
            </a:r>
          </a:p>
          <a:p>
            <a:pPr eaLnBrk="1" hangingPunct="1"/>
            <a:r>
              <a:rPr kumimoji="0" lang="en-US" altLang="zh-CN" dirty="0" err="1">
                <a:ea typeface="宋体" pitchFamily="2" charset="-122"/>
              </a:rPr>
              <a:t>G.dmt</a:t>
            </a:r>
            <a:endParaRPr kumimoji="0" lang="en-US" altLang="zh-CN" dirty="0">
              <a:ea typeface="宋体" pitchFamily="2" charset="-122"/>
            </a:endParaRP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8Mbps, 1Mbps</a:t>
            </a:r>
            <a:r>
              <a:rPr kumimoji="0" lang="zh-CN" altLang="en-US" dirty="0">
                <a:ea typeface="宋体" pitchFamily="2" charset="-122"/>
              </a:rPr>
              <a:t>  </a:t>
            </a:r>
            <a:endParaRPr kumimoji="0" lang="en-US" altLang="zh-CN" dirty="0">
              <a:ea typeface="宋体" pitchFamily="2" charset="-122"/>
            </a:endParaRP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12Mbps, 1Mbps</a:t>
            </a:r>
            <a:r>
              <a:rPr kumimoji="0" lang="zh-CN" altLang="en-US" dirty="0">
                <a:ea typeface="宋体" pitchFamily="2" charset="-122"/>
              </a:rPr>
              <a:t>   </a:t>
            </a:r>
            <a:r>
              <a:rPr kumimoji="0" lang="en-US" altLang="zh-CN" dirty="0">
                <a:ea typeface="宋体" pitchFamily="2" charset="-122"/>
              </a:rPr>
              <a:t>ADSL2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Standard service: 1 Mbps, 256 kbps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Improved service: 4 Mbps, 1 Mbps</a:t>
            </a:r>
          </a:p>
          <a:p>
            <a:pPr lvl="1" eaLnBrk="1" hangingPunct="1"/>
            <a:r>
              <a:rPr kumimoji="0" lang="en-US" altLang="zh-CN" dirty="0">
                <a:ea typeface="宋体" pitchFamily="2" charset="-122"/>
              </a:rPr>
              <a:t>Premium service: 8 Mbps, 2 Mbps</a:t>
            </a:r>
            <a:endParaRPr kumimoji="0"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89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latin typeface="Verdana" pitchFamily="34" charset="0"/>
                <a:ea typeface="黑体" pitchFamily="49" charset="-122"/>
              </a:rPr>
              <a:t>Message Switching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5989638"/>
            <a:ext cx="8724900" cy="612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accent2"/>
                </a:solidFill>
                <a:ea typeface="黑体" pitchFamily="49" charset="-122"/>
              </a:rPr>
              <a:t>(</a:t>
            </a:r>
            <a:r>
              <a:rPr kumimoji="0" lang="en-US" altLang="zh-CN" sz="2400">
                <a:solidFill>
                  <a:schemeClr val="accent2"/>
                </a:solidFill>
                <a:ea typeface="黑体" pitchFamily="49" charset="-122"/>
              </a:rPr>
              <a:t>a)</a:t>
            </a:r>
            <a:r>
              <a:rPr kumimoji="0" lang="en-US" altLang="zh-CN" sz="2400">
                <a:ea typeface="黑体" pitchFamily="49" charset="-122"/>
              </a:rPr>
              <a:t> Circuit switching   </a:t>
            </a:r>
            <a:r>
              <a:rPr kumimoji="0" lang="en-US" altLang="zh-CN" sz="2400">
                <a:solidFill>
                  <a:schemeClr val="accent2"/>
                </a:solidFill>
                <a:ea typeface="黑体" pitchFamily="49" charset="-122"/>
              </a:rPr>
              <a:t>(b)</a:t>
            </a:r>
            <a:r>
              <a:rPr kumimoji="0" lang="en-US" altLang="zh-CN" sz="2400">
                <a:ea typeface="黑体" pitchFamily="49" charset="-122"/>
              </a:rPr>
              <a:t> Message switching   </a:t>
            </a:r>
            <a:r>
              <a:rPr kumimoji="0" lang="en-US" altLang="zh-CN" sz="2400">
                <a:solidFill>
                  <a:schemeClr val="accent2"/>
                </a:solidFill>
                <a:ea typeface="黑体" pitchFamily="49" charset="-122"/>
              </a:rPr>
              <a:t>(c) </a:t>
            </a:r>
            <a:r>
              <a:rPr kumimoji="0" lang="en-US" altLang="zh-CN" sz="2400">
                <a:ea typeface="黑体" pitchFamily="49" charset="-122"/>
              </a:rPr>
              <a:t>Packet switching</a:t>
            </a:r>
          </a:p>
        </p:txBody>
      </p:sp>
      <p:pic>
        <p:nvPicPr>
          <p:cNvPr id="81924" name="Picture 4" descr="2-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955675"/>
            <a:ext cx="5892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Verdana" pitchFamily="34" charset="0"/>
                <a:ea typeface="黑体" pitchFamily="49" charset="-122"/>
              </a:rPr>
              <a:t>3 Data link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846138"/>
            <a:ext cx="8185150" cy="5680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Framing   </a:t>
            </a:r>
            <a:endParaRPr kumimoji="1" lang="zh-CN" altLang="en-US" b="1" dirty="0"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Error-Control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Error-correction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Error-detection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ARQ (Automatic Repeat </a:t>
            </a:r>
            <a:r>
              <a:rPr kumimoji="1" lang="en-US" altLang="zh-CN" b="1" dirty="0" err="1">
                <a:ea typeface="黑体" pitchFamily="49" charset="-122"/>
                <a:sym typeface="Wingdings 2" pitchFamily="18" charset="2"/>
              </a:rPr>
              <a:t>reQuest</a:t>
            </a: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)</a:t>
            </a:r>
            <a:endParaRPr kumimoji="1" lang="en-US" altLang="zh-CN" b="1" dirty="0"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Flow control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</a:rPr>
              <a:t>Stop-Wait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Slide Window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b="1" dirty="0">
                <a:ea typeface="黑体" pitchFamily="49" charset="-122"/>
                <a:sym typeface="Wingdings 2" pitchFamily="18" charset="2"/>
              </a:rPr>
              <a:t>ADSL</a:t>
            </a:r>
            <a:r>
              <a:rPr kumimoji="1" lang="zh-CN" altLang="en-US" b="1" dirty="0">
                <a:ea typeface="黑体" pitchFamily="49" charset="-122"/>
                <a:sym typeface="Wingdings 2" pitchFamily="18" charset="2"/>
              </a:rPr>
              <a:t>、</a:t>
            </a:r>
            <a:r>
              <a:rPr kumimoji="1" lang="en-US" altLang="zh-CN" b="1" i="1" dirty="0">
                <a:ea typeface="黑体" pitchFamily="49" charset="-122"/>
                <a:sym typeface="Wingdings 2" pitchFamily="18" charset="2"/>
              </a:rPr>
              <a:t>HDLC、SLIP</a:t>
            </a:r>
            <a:r>
              <a:rPr kumimoji="1" lang="zh-CN" altLang="en-US" b="1" i="1" dirty="0">
                <a:ea typeface="黑体" pitchFamily="49" charset="-122"/>
                <a:sym typeface="Wingdings 2" pitchFamily="18" charset="2"/>
              </a:rPr>
              <a:t>和</a:t>
            </a:r>
            <a:r>
              <a:rPr kumimoji="1" lang="en-US" altLang="zh-CN" b="1" i="1" dirty="0">
                <a:ea typeface="黑体" pitchFamily="49" charset="-122"/>
                <a:sym typeface="Wingdings 2" pitchFamily="18" charset="2"/>
              </a:rPr>
              <a:t>PPP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0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黑体" pitchFamily="49" charset="-122"/>
              </a:rPr>
              <a:t>Framing</a:t>
            </a:r>
            <a:endParaRPr kumimoji="1" lang="en-US" altLang="zh-CN" sz="2000" b="1" baseline="-25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920750"/>
            <a:ext cx="888523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buSzTx/>
            </a:pPr>
            <a:r>
              <a:rPr lang="en-US" altLang="zh-CN" sz="2400" dirty="0">
                <a:solidFill>
                  <a:srgbClr val="333399"/>
                </a:solidFill>
              </a:rPr>
              <a:t>Character count(</a:t>
            </a:r>
            <a:r>
              <a:rPr lang="zh-CN" altLang="en-US" sz="2400" dirty="0">
                <a:solidFill>
                  <a:srgbClr val="333399"/>
                </a:solidFill>
                <a:ea typeface="黑体" pitchFamily="49" charset="-122"/>
              </a:rPr>
              <a:t>字符计数</a:t>
            </a:r>
            <a:r>
              <a:rPr lang="en-US" altLang="zh-CN" sz="2400" dirty="0">
                <a:solidFill>
                  <a:srgbClr val="333399"/>
                </a:solidFill>
                <a:ea typeface="黑体" pitchFamily="49" charset="-122"/>
              </a:rPr>
              <a:t>)</a:t>
            </a:r>
          </a:p>
          <a:p>
            <a:pPr eaLnBrk="1" fontAlgn="base" hangingPunct="1">
              <a:spcBef>
                <a:spcPct val="0"/>
              </a:spcBef>
              <a:buSzTx/>
            </a:pPr>
            <a:r>
              <a:rPr lang="en-US" altLang="zh-CN" sz="2400" dirty="0">
                <a:solidFill>
                  <a:srgbClr val="333399"/>
                </a:solidFill>
              </a:rPr>
              <a:t>Flag bytes with byte stuffing (</a:t>
            </a:r>
            <a:r>
              <a:rPr lang="zh-CN" altLang="en-US" sz="2400" dirty="0">
                <a:solidFill>
                  <a:srgbClr val="333399"/>
                </a:solidFill>
                <a:ea typeface="黑体" pitchFamily="49" charset="-122"/>
              </a:rPr>
              <a:t>字符添充</a:t>
            </a:r>
            <a:r>
              <a:rPr lang="en-US" altLang="zh-CN" sz="2400" dirty="0">
                <a:solidFill>
                  <a:srgbClr val="333399"/>
                </a:solidFill>
              </a:rPr>
              <a:t>):Having each frame start and end with special bytes (IBM:BISYNC)</a:t>
            </a:r>
          </a:p>
          <a:p>
            <a:pPr eaLnBrk="1" fontAlgn="base" hangingPunct="1">
              <a:spcBef>
                <a:spcPct val="0"/>
              </a:spcBef>
              <a:buSzTx/>
            </a:pPr>
            <a:r>
              <a:rPr lang="en-US" altLang="zh-CN" sz="2400" dirty="0">
                <a:ea typeface="黑体" pitchFamily="49" charset="-122"/>
              </a:rPr>
              <a:t>Bit Stuffing </a:t>
            </a:r>
          </a:p>
          <a:p>
            <a:pPr eaLnBrk="1" fontAlgn="base" hangingPunct="1">
              <a:spcBef>
                <a:spcPct val="0"/>
              </a:spcBef>
              <a:buSzTx/>
            </a:pPr>
            <a:r>
              <a:rPr kumimoji="1" lang="en-US" altLang="zh-CN" sz="2400" dirty="0">
                <a:ea typeface="宋体" pitchFamily="2" charset="-122"/>
                <a:sym typeface="Wingdings 2" pitchFamily="18" charset="2"/>
              </a:rPr>
              <a:t>Physical layer coding violations</a:t>
            </a:r>
            <a:endParaRPr lang="en-US" altLang="zh-CN" sz="2400" dirty="0">
              <a:solidFill>
                <a:srgbClr val="333399"/>
              </a:solidFill>
            </a:endParaRPr>
          </a:p>
          <a:p>
            <a:pPr marL="0" indent="0" eaLnBrk="1" fontAlgn="base" hangingPunct="1"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rgbClr val="3333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84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比特填充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itchFamily="2" charset="-122"/>
              </a:rPr>
              <a:t>从信道上收到比特序列：</a:t>
            </a:r>
            <a:r>
              <a:rPr lang="en-US" altLang="zh-CN">
                <a:ea typeface="宋体" pitchFamily="2" charset="-122"/>
              </a:rPr>
              <a:t> 1101 0111 1110 0111 1110 1101 1011 1110 0010 1100 0101 1111 0101 1001 1111 1001</a:t>
            </a:r>
            <a:r>
              <a:rPr lang="zh-CN" altLang="zh-CN">
                <a:ea typeface="宋体" pitchFamily="2" charset="-122"/>
              </a:rPr>
              <a:t>，该比特序列中包含一个完整的帧，用十六进制写出该帧的内容（不包含帧的首尾标志）。 </a:t>
            </a:r>
          </a:p>
          <a:p>
            <a:r>
              <a:rPr lang="en-US" altLang="zh-CN">
                <a:ea typeface="宋体" pitchFamily="2" charset="-122"/>
              </a:rPr>
              <a:t>HDLC</a:t>
            </a:r>
            <a:r>
              <a:rPr lang="zh-CN" altLang="zh-CN">
                <a:ea typeface="宋体" pitchFamily="2" charset="-122"/>
              </a:rPr>
              <a:t>使用比特填充法成帧，帧定界符为</a:t>
            </a:r>
            <a:r>
              <a:rPr lang="en-US" altLang="zh-CN">
                <a:ea typeface="宋体" pitchFamily="2" charset="-122"/>
              </a:rPr>
              <a:t>01111110</a:t>
            </a:r>
            <a:r>
              <a:rPr lang="zh-CN" altLang="zh-CN">
                <a:ea typeface="宋体" pitchFamily="2" charset="-122"/>
              </a:rPr>
              <a:t>，在帧的内容中若出现连续的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zh-CN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zh-CN">
                <a:ea typeface="宋体" pitchFamily="2" charset="-122"/>
              </a:rPr>
              <a:t>，则立即插入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zh-CN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zh-CN">
                <a:ea typeface="宋体" pitchFamily="2" charset="-122"/>
              </a:rPr>
              <a:t>，应该去掉加入的</a:t>
            </a:r>
            <a:r>
              <a:rPr lang="en-US" altLang="zh-CN">
                <a:ea typeface="宋体" pitchFamily="2" charset="-122"/>
              </a:rPr>
              <a:t>0,</a:t>
            </a:r>
            <a:r>
              <a:rPr lang="zh-CN" altLang="zh-CN">
                <a:ea typeface="宋体" pitchFamily="2" charset="-122"/>
              </a:rPr>
              <a:t>完整的帧内容：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</a:t>
            </a:r>
            <a:endParaRPr lang="zh-CN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Hamming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2488"/>
            <a:ext cx="9144000" cy="5138737"/>
          </a:xfrm>
        </p:spPr>
        <p:txBody>
          <a:bodyPr/>
          <a:lstStyle/>
          <a:p>
            <a:pPr eaLnBrk="1" hangingPunct="1"/>
            <a:r>
              <a:rPr kumimoji="1" lang="en-US" altLang="zh-CN">
                <a:solidFill>
                  <a:srgbClr val="333399"/>
                </a:solidFill>
                <a:ea typeface="宋体" pitchFamily="2" charset="-122"/>
                <a:sym typeface="Wingdings" pitchFamily="2" charset="2"/>
              </a:rPr>
              <a:t>The number of </a:t>
            </a:r>
            <a:r>
              <a:rPr kumimoji="1" lang="en-US" altLang="zh-CN">
                <a:solidFill>
                  <a:srgbClr val="993300"/>
                </a:solidFill>
                <a:ea typeface="宋体" pitchFamily="2" charset="-122"/>
                <a:sym typeface="Wingdings" pitchFamily="2" charset="2"/>
              </a:rPr>
              <a:t>check bits </a:t>
            </a:r>
            <a:r>
              <a:rPr kumimoji="1" lang="en-US" altLang="zh-CN">
                <a:solidFill>
                  <a:srgbClr val="333399"/>
                </a:solidFill>
                <a:ea typeface="宋体" pitchFamily="2" charset="-122"/>
                <a:sym typeface="Wingdings" pitchFamily="2" charset="2"/>
              </a:rPr>
              <a:t>needed to correct </a:t>
            </a:r>
            <a:r>
              <a:rPr kumimoji="1" lang="en-US" altLang="zh-CN">
                <a:solidFill>
                  <a:srgbClr val="993300"/>
                </a:solidFill>
                <a:ea typeface="宋体" pitchFamily="2" charset="-122"/>
                <a:sym typeface="Wingdings" pitchFamily="2" charset="2"/>
              </a:rPr>
              <a:t>single errors</a:t>
            </a:r>
            <a:r>
              <a:rPr kumimoji="1" lang="zh-CN" altLang="en-US">
                <a:solidFill>
                  <a:srgbClr val="333399"/>
                </a:solidFill>
                <a:ea typeface="宋体" pitchFamily="2" charset="-122"/>
                <a:sym typeface="Wingdings" pitchFamily="2" charset="2"/>
              </a:rPr>
              <a:t>：</a:t>
            </a:r>
          </a:p>
          <a:p>
            <a:pPr lvl="1" eaLnBrk="1" hangingPunct="1"/>
            <a:r>
              <a:rPr kumimoji="1" lang="en-US" altLang="zh-CN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m+r+1≤ 2</a:t>
            </a:r>
            <a:r>
              <a:rPr kumimoji="1" lang="en-US" altLang="zh-CN" baseline="3000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r</a:t>
            </a:r>
            <a:r>
              <a:rPr kumimoji="1" lang="en-US" altLang="zh-CN">
                <a:ea typeface="宋体" pitchFamily="2" charset="-122"/>
                <a:sym typeface="Wingdings" pitchFamily="2" charset="2"/>
              </a:rPr>
              <a:t>  m: message bits, r:check bits </a:t>
            </a:r>
          </a:p>
          <a:p>
            <a:pPr eaLnBrk="1" hangingPunct="1"/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m</a:t>
            </a:r>
            <a:r>
              <a:rPr lang="en-US" altLang="zh-CN">
                <a:ea typeface="黑体" pitchFamily="49" charset="-122"/>
              </a:rPr>
              <a:t> message bits and </a:t>
            </a: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r</a:t>
            </a:r>
            <a:r>
              <a:rPr lang="en-US" altLang="zh-CN">
                <a:ea typeface="黑体" pitchFamily="49" charset="-122"/>
              </a:rPr>
              <a:t> check bits, </a:t>
            </a: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2</a:t>
            </a:r>
            <a:r>
              <a:rPr lang="en-US" altLang="zh-CN" baseline="30000">
                <a:solidFill>
                  <a:srgbClr val="993300"/>
                </a:solidFill>
                <a:ea typeface="黑体" pitchFamily="49" charset="-122"/>
              </a:rPr>
              <a:t>m</a:t>
            </a:r>
            <a:r>
              <a:rPr lang="en-US" altLang="zh-CN">
                <a:ea typeface="黑体" pitchFamily="49" charset="-122"/>
              </a:rPr>
              <a:t> legal messages,  </a:t>
            </a: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n = m + r</a:t>
            </a:r>
          </a:p>
          <a:p>
            <a:pPr eaLnBrk="1" hangingPunct="1"/>
            <a:r>
              <a:rPr lang="en-US" altLang="zh-CN">
                <a:ea typeface="黑体" pitchFamily="49" charset="-122"/>
              </a:rPr>
              <a:t>Each legal message has n illegal codewords at a distance 1 from 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黑体" pitchFamily="49" charset="-122"/>
              </a:rPr>
              <a:t>            (n + 1)2</a:t>
            </a:r>
            <a:r>
              <a:rPr lang="en-US" altLang="zh-CN" baseline="30000">
                <a:ea typeface="黑体" pitchFamily="49" charset="-122"/>
              </a:rPr>
              <a:t>m</a:t>
            </a:r>
            <a:r>
              <a:rPr lang="en-US" altLang="zh-CN">
                <a:ea typeface="黑体" pitchFamily="49" charset="-122"/>
              </a:rPr>
              <a:t> </a:t>
            </a:r>
            <a:r>
              <a:rPr kumimoji="1" lang="en-US" altLang="zh-CN"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>
                <a:ea typeface="黑体" pitchFamily="49" charset="-122"/>
              </a:rPr>
              <a:t> 2</a:t>
            </a:r>
            <a:r>
              <a:rPr lang="en-US" altLang="zh-CN" baseline="30000">
                <a:ea typeface="黑体" pitchFamily="49" charset="-122"/>
              </a:rPr>
              <a:t>n</a:t>
            </a:r>
            <a:endParaRPr lang="en-US" altLang="zh-CN">
              <a:ea typeface="黑体" pitchFamily="49" charset="-122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黑体" pitchFamily="49" charset="-122"/>
                <a:sym typeface="Wingdings" pitchFamily="2" charset="2"/>
              </a:rPr>
              <a:t>            </a:t>
            </a:r>
            <a:r>
              <a:rPr lang="en-US" altLang="zh-CN">
                <a:ea typeface="黑体" pitchFamily="49" charset="-122"/>
              </a:rPr>
              <a:t>(m + r + 1) </a:t>
            </a:r>
            <a:r>
              <a:rPr kumimoji="1" lang="en-US" altLang="zh-CN"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>
                <a:ea typeface="黑体" pitchFamily="49" charset="-122"/>
              </a:rPr>
              <a:t> 2</a:t>
            </a:r>
            <a:r>
              <a:rPr lang="en-US" altLang="zh-CN" baseline="30000">
                <a:ea typeface="黑体" pitchFamily="49" charset="-122"/>
              </a:rPr>
              <a:t>r</a:t>
            </a:r>
            <a:r>
              <a:rPr lang="en-US" altLang="zh-CN">
                <a:ea typeface="黑体" pitchFamily="49" charset="-122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ea typeface="黑体" pitchFamily="49" charset="-122"/>
              </a:rPr>
              <a:t>	       </a:t>
            </a:r>
            <a:r>
              <a:rPr lang="en-US" altLang="zh-CN">
                <a:ea typeface="黑体" pitchFamily="49" charset="-122"/>
              </a:rPr>
              <a:t>Example: m=7,r≥4</a:t>
            </a:r>
          </a:p>
        </p:txBody>
      </p:sp>
    </p:spTree>
    <p:extLst>
      <p:ext uri="{BB962C8B-B14F-4D97-AF65-F5344CB8AC3E}">
        <p14:creationId xmlns:p14="http://schemas.microsoft.com/office/powerpoint/2010/main" val="367065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Odd &amp; Even Parity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77888"/>
            <a:ext cx="7588250" cy="5783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Coding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Each block to be sent is regarded as a matrix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A parity bit is computed separately for each column and affixed to the matrix as the last row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The matrix is then transmitted one row at a time.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Performance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Can detect a single burst of length</a:t>
            </a:r>
            <a:r>
              <a:rPr lang="en-US" altLang="zh-CN">
                <a:solidFill>
                  <a:srgbClr val="993300"/>
                </a:solidFill>
                <a:ea typeface="宋体" pitchFamily="2" charset="-122"/>
              </a:rPr>
              <a:t> n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A burst of length </a:t>
            </a:r>
            <a:r>
              <a:rPr lang="en-US" altLang="zh-CN">
                <a:solidFill>
                  <a:srgbClr val="993300"/>
                </a:solidFill>
                <a:ea typeface="宋体" pitchFamily="2" charset="-122"/>
              </a:rPr>
              <a:t>n + 1 will pass undetected</a:t>
            </a:r>
            <a:r>
              <a:rPr lang="en-US" altLang="zh-CN">
                <a:ea typeface="宋体" pitchFamily="2" charset="-122"/>
              </a:rPr>
              <a:t> if the first bit is inverted, the last bit is inverted, and all the other bits are correct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588250" y="1504950"/>
            <a:ext cx="1800225" cy="484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990600" indent="-53340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526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10010001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ea typeface="黑体" pitchFamily="49" charset="-122"/>
              </a:rPr>
              <a:t>01010011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10100001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01010110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11001100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11101101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黑体" pitchFamily="49" charset="-122"/>
              </a:rPr>
              <a:t>10001000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993300"/>
                </a:solidFill>
                <a:ea typeface="黑体" pitchFamily="49" charset="-122"/>
              </a:rPr>
              <a:t>10011110</a:t>
            </a:r>
            <a:endParaRPr lang="en-US" altLang="zh-CN" sz="1200">
              <a:solidFill>
                <a:srgbClr val="9933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7643813" y="1385888"/>
            <a:ext cx="1057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7962900" y="75565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990600" indent="-53340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526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993300"/>
                </a:solidFill>
                <a:ea typeface="黑体" pitchFamily="49" charset="-122"/>
              </a:rPr>
              <a:t>n</a:t>
            </a:r>
            <a:endParaRPr lang="zh-CN" altLang="en-US">
              <a:solidFill>
                <a:srgbClr val="99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8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0"/>
            <a:ext cx="6118225" cy="675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36563" y="3192463"/>
            <a:ext cx="27924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Calculation of the </a:t>
            </a:r>
          </a:p>
          <a:p>
            <a:pPr algn="ctr" eaLnBrk="1" fontAlgn="base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polynomial code checksum.</a:t>
            </a:r>
          </a:p>
        </p:txBody>
      </p:sp>
    </p:spTree>
    <p:extLst>
      <p:ext uri="{BB962C8B-B14F-4D97-AF65-F5344CB8AC3E}">
        <p14:creationId xmlns:p14="http://schemas.microsoft.com/office/powerpoint/2010/main" val="56965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Send Window &amp; Receive Windows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4451" name="Rectangle 6"/>
          <p:cNvSpPr>
            <a:spLocks noChangeArrowheads="1"/>
          </p:cNvSpPr>
          <p:nvPr/>
        </p:nvSpPr>
        <p:spPr bwMode="auto">
          <a:xfrm>
            <a:off x="0" y="763588"/>
            <a:ext cx="9144000" cy="556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               </a:t>
            </a:r>
            <a:r>
              <a:rPr lang="en-US" altLang="zh-CN" dirty="0" err="1">
                <a:ea typeface="黑体" pitchFamily="49" charset="-122"/>
              </a:rPr>
              <a:t>Ws+Wr</a:t>
            </a:r>
            <a:r>
              <a:rPr lang="en-US" altLang="zh-CN" dirty="0">
                <a:ea typeface="黑体" pitchFamily="49" charset="-122"/>
              </a:rPr>
              <a:t> &lt;=2</a:t>
            </a:r>
            <a:r>
              <a:rPr lang="en-US" altLang="zh-CN" baseline="30000" dirty="0">
                <a:ea typeface="黑体" pitchFamily="49" charset="-122"/>
              </a:rPr>
              <a:t>n</a:t>
            </a:r>
            <a:endParaRPr lang="en-US" altLang="zh-CN" dirty="0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	   </a:t>
            </a:r>
            <a:r>
              <a:rPr lang="en-US" altLang="zh-CN" dirty="0" err="1">
                <a:ea typeface="黑体" pitchFamily="49" charset="-122"/>
              </a:rPr>
              <a:t>Ws</a:t>
            </a:r>
            <a:r>
              <a:rPr lang="en-US" altLang="zh-CN" dirty="0">
                <a:ea typeface="黑体" pitchFamily="49" charset="-122"/>
              </a:rPr>
              <a:t>&gt;=</a:t>
            </a:r>
            <a:r>
              <a:rPr lang="en-US" altLang="zh-CN" dirty="0" err="1">
                <a:ea typeface="黑体" pitchFamily="49" charset="-122"/>
              </a:rPr>
              <a:t>Wr</a:t>
            </a:r>
            <a:endParaRPr lang="en-US" altLang="zh-CN" dirty="0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	   </a:t>
            </a:r>
            <a:r>
              <a:rPr lang="en-US" altLang="zh-CN" dirty="0" err="1">
                <a:ea typeface="黑体" pitchFamily="49" charset="-122"/>
              </a:rPr>
              <a:t>Ws,Wr</a:t>
            </a:r>
            <a:r>
              <a:rPr lang="en-US" altLang="zh-CN" dirty="0">
                <a:ea typeface="黑体" pitchFamily="49" charset="-122"/>
              </a:rPr>
              <a:t>&lt;= 2</a:t>
            </a:r>
            <a:r>
              <a:rPr lang="en-US" altLang="zh-CN" baseline="30000" dirty="0">
                <a:ea typeface="黑体" pitchFamily="49" charset="-122"/>
              </a:rPr>
              <a:t>n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baseline="30000" dirty="0">
                <a:ea typeface="黑体" pitchFamily="49" charset="-122"/>
              </a:rPr>
              <a:t>-1</a:t>
            </a:r>
            <a:r>
              <a:rPr lang="en-US" altLang="zh-CN" dirty="0">
                <a:ea typeface="黑体" pitchFamily="49" charset="-122"/>
              </a:rPr>
              <a:t>			 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4008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44008" y="4878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ea typeface="黑体" pitchFamily="49" charset="-122"/>
              </a:rPr>
              <a:t>Piggybacking:  </a:t>
            </a:r>
            <a:r>
              <a:rPr lang="en-US" altLang="zh-CN" b="1" dirty="0">
                <a:ea typeface="黑体" pitchFamily="49" charset="-122"/>
              </a:rPr>
              <a:t>U=N/(2+2a)</a:t>
            </a:r>
          </a:p>
          <a:p>
            <a:endParaRPr lang="en-US" altLang="zh-CN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39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Example Data Link Protocols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ADSL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HDLC – High-Level Data Link Control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Data Link Layer in the Internet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SLIP (</a:t>
            </a:r>
            <a:r>
              <a:rPr lang="en-US" altLang="zh-CN" u="sng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erial </a:t>
            </a:r>
            <a:r>
              <a:rPr lang="en-US" altLang="zh-CN" u="sng">
                <a:ea typeface="宋体" pitchFamily="2" charset="-122"/>
              </a:rPr>
              <a:t>L</a:t>
            </a:r>
            <a:r>
              <a:rPr lang="en-US" altLang="zh-CN">
                <a:ea typeface="宋体" pitchFamily="2" charset="-122"/>
              </a:rPr>
              <a:t>ine </a:t>
            </a:r>
            <a:r>
              <a:rPr lang="en-US" altLang="zh-CN" u="sng">
                <a:ea typeface="宋体" pitchFamily="2" charset="-122"/>
              </a:rPr>
              <a:t>IP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PPP  (</a:t>
            </a:r>
            <a:r>
              <a:rPr lang="en-US" altLang="zh-CN" u="sng"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oint-to-</a:t>
            </a:r>
            <a:r>
              <a:rPr lang="en-US" altLang="zh-CN" u="sng"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oint </a:t>
            </a:r>
            <a:r>
              <a:rPr lang="en-US" altLang="zh-CN" u="sng"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rotocol)</a:t>
            </a:r>
          </a:p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6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Classification by scale </a:t>
            </a:r>
            <a:endParaRPr kumimoji="0" lang="zh-CN" altLang="en-US">
              <a:ea typeface="宋体" pitchFamily="2" charset="-122"/>
            </a:endParaRPr>
          </a:p>
        </p:txBody>
      </p:sp>
      <p:sp>
        <p:nvSpPr>
          <p:cNvPr id="33795" name="AutoShape 5" descr="graphics/01fig06.gif"/>
          <p:cNvSpPr>
            <a:spLocks noChangeAspect="1" noChangeArrowheads="1"/>
          </p:cNvSpPr>
          <p:nvPr/>
        </p:nvSpPr>
        <p:spPr bwMode="auto">
          <a:xfrm>
            <a:off x="153988" y="460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6" name="AutoShape 7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7" name="AutoShape 9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8" name="AutoShape 11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9" name="AutoShape 13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0" name="AutoShape 15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1" name="AutoShape 17" descr="graphics/01fig06.gif"/>
          <p:cNvSpPr>
            <a:spLocks noChangeAspect="1" noChangeArrowheads="1"/>
          </p:cNvSpPr>
          <p:nvPr/>
        </p:nvSpPr>
        <p:spPr bwMode="auto">
          <a:xfrm>
            <a:off x="2957513" y="2357438"/>
            <a:ext cx="322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3802" name="Picture 18" descr="1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9650" y="1114425"/>
            <a:ext cx="7635875" cy="5029200"/>
          </a:xfrm>
          <a:noFill/>
        </p:spPr>
      </p:pic>
    </p:spTree>
    <p:extLst>
      <p:ext uri="{BB962C8B-B14F-4D97-AF65-F5344CB8AC3E}">
        <p14:creationId xmlns:p14="http://schemas.microsoft.com/office/powerpoint/2010/main" val="173555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57163"/>
            <a:ext cx="8134350" cy="69691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4 MAC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" y="963613"/>
            <a:ext cx="808831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Channel allocation algorithms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ALOHA,S-ALOHA,CSMA,CSMA/CD,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Collision-Free Protocols : </a:t>
            </a:r>
            <a:r>
              <a:rPr lang="en-US" altLang="zh-CN" sz="2000">
                <a:ea typeface="宋体" pitchFamily="2" charset="-122"/>
              </a:rPr>
              <a:t>bit-map,binary countdown,Token</a:t>
            </a:r>
            <a:r>
              <a:rPr lang="en-US" altLang="zh-CN" sz="1600">
                <a:ea typeface="宋体" pitchFamily="2" charset="-122"/>
              </a:rPr>
              <a:t> </a:t>
            </a:r>
            <a:endParaRPr kumimoji="1" lang="en-US" altLang="zh-CN" sz="1600" b="1"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Limited-Contention Protocols      </a:t>
            </a:r>
            <a:endParaRPr kumimoji="1" lang="en-US" altLang="zh-CN" sz="2000" b="1" i="1"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LAN:	IEEE802.3, HIGH-SPEED LANS (802.3u)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           Gigabit Ethernet(802.3z)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	IEEE802.11(WLAN)       LLC(802.2)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BRIDGE: transparent bridge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REPEATER,HUB, BRIDGE,SWITCH,ROUTER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>
                <a:ea typeface="宋体" pitchFamily="2" charset="-122"/>
              </a:rPr>
              <a:t>VLAN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None/>
            </a:pPr>
            <a:endParaRPr kumimoji="1" lang="en-US" altLang="zh-CN" sz="20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8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Persistent and Nonpersistent CSMA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877888"/>
            <a:ext cx="7542212" cy="5783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itchFamily="2" charset="-122"/>
              </a:rPr>
              <a:t>Comparison of the channel utilization versus load for various random access protocols</a:t>
            </a:r>
          </a:p>
        </p:txBody>
      </p:sp>
      <p:pic>
        <p:nvPicPr>
          <p:cNvPr id="38916" name="Picture 4" descr="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98700"/>
            <a:ext cx="7351713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1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CSMA/CD: Contention period(2)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28738"/>
            <a:ext cx="7785100" cy="5224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 CSMA/CD with a single channel is inherently a </a:t>
            </a:r>
            <a:r>
              <a:rPr lang="en-US" altLang="zh-CN" sz="3200" b="1">
                <a:ea typeface="宋体" pitchFamily="2" charset="-122"/>
              </a:rPr>
              <a:t>half-duplex</a:t>
            </a:r>
            <a:r>
              <a:rPr lang="en-US" altLang="zh-CN">
                <a:ea typeface="宋体" pitchFamily="2" charset="-122"/>
              </a:rPr>
              <a:t> system</a:t>
            </a:r>
          </a:p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39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5938" y="877888"/>
            <a:ext cx="8255000" cy="3201987"/>
          </a:xfrm>
        </p:spPr>
        <p:txBody>
          <a:bodyPr/>
          <a:lstStyle/>
          <a:p>
            <a:pPr marL="0" indent="0" eaLnBrk="1" hangingPunct="1"/>
            <a:r>
              <a:rPr lang="en-US" altLang="zh-CN" sz="2400">
                <a:ea typeface="宋体" pitchFamily="2" charset="-122"/>
              </a:rPr>
              <a:t>Radio transmitter &amp; receiver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Radio transmitters have some fixed range. 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In some wireless LANs, not all stations are within range of one another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Interference at the </a:t>
            </a:r>
            <a:r>
              <a:rPr lang="en-US" altLang="zh-CN" sz="2000" b="1">
                <a:ea typeface="宋体" pitchFamily="2" charset="-122"/>
              </a:rPr>
              <a:t>receiver</a:t>
            </a:r>
            <a:r>
              <a:rPr lang="en-US" altLang="zh-CN" sz="2000">
                <a:ea typeface="宋体" pitchFamily="2" charset="-122"/>
              </a:rPr>
              <a:t>, not at the</a:t>
            </a:r>
            <a:r>
              <a:rPr lang="en-US" altLang="zh-CN" sz="2000" b="1">
                <a:ea typeface="宋体" pitchFamily="2" charset="-122"/>
              </a:rPr>
              <a:t> sender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CSMA/CD is not </a:t>
            </a:r>
            <a:r>
              <a:rPr lang="en-US" altLang="zh-CN" sz="2000" b="1">
                <a:ea typeface="宋体" pitchFamily="2" charset="-122"/>
              </a:rPr>
              <a:t>appropriate</a:t>
            </a:r>
          </a:p>
          <a:p>
            <a:pPr marL="0" indent="0" eaLnBrk="1" hangingPunct="1"/>
            <a:r>
              <a:rPr lang="en-US" altLang="zh-CN" sz="2400">
                <a:ea typeface="宋体" pitchFamily="2" charset="-122"/>
              </a:rPr>
              <a:t>Hidden station problem</a:t>
            </a:r>
          </a:p>
          <a:p>
            <a:pPr marL="0" indent="0" eaLnBrk="1" hangingPunct="1"/>
            <a:r>
              <a:rPr lang="en-US" altLang="zh-CN" sz="2400">
                <a:ea typeface="宋体" pitchFamily="2" charset="-122"/>
              </a:rPr>
              <a:t>Exposed station problem</a:t>
            </a:r>
          </a:p>
        </p:txBody>
      </p:sp>
      <p:graphicFrame>
        <p:nvGraphicFramePr>
          <p:cNvPr id="61444" name="Object 4" descr="4-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34963" y="4122738"/>
          <a:ext cx="83867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位图图像" r:id="rId3" imgW="8933333" imgH="1971950" progId="Paint.Picture">
                  <p:embed/>
                </p:oleObj>
              </mc:Choice>
              <mc:Fallback>
                <p:oleObj name="位图图像" r:id="rId3" imgW="8933333" imgH="19719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122738"/>
                        <a:ext cx="8386762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590550" y="5873750"/>
            <a:ext cx="805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 A transmitting                 (b) B transmitting</a:t>
            </a:r>
          </a:p>
        </p:txBody>
      </p:sp>
    </p:spTree>
    <p:extLst>
      <p:ext uri="{BB962C8B-B14F-4D97-AF65-F5344CB8AC3E}">
        <p14:creationId xmlns:p14="http://schemas.microsoft.com/office/powerpoint/2010/main" val="183161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Ethernet MAC Sublayer Protocol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5054600"/>
            <a:ext cx="8748712" cy="8731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Frame formats. 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DIX Ethernet,  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IEEE 802.3.</a:t>
            </a:r>
          </a:p>
        </p:txBody>
      </p:sp>
      <p:pic>
        <p:nvPicPr>
          <p:cNvPr id="81924" name="Picture 4" descr="4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76413"/>
            <a:ext cx="8118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84263" y="4265613"/>
            <a:ext cx="413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fontAlgn="b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00"/>
              </a:buClr>
              <a:buSzPct val="11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fontAlgn="base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Type ( 0806:ARP, 0800:IP   8137:IPX)</a:t>
            </a:r>
          </a:p>
        </p:txBody>
      </p:sp>
    </p:spTree>
    <p:extLst>
      <p:ext uri="{BB962C8B-B14F-4D97-AF65-F5344CB8AC3E}">
        <p14:creationId xmlns:p14="http://schemas.microsoft.com/office/powerpoint/2010/main" val="324543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Frame length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14400"/>
            <a:ext cx="8748712" cy="574675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Maximum frame length 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1514 byes (Data length 1500 bytes)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Based on the fact that a transceiver needs enough RAM to hold an entire frame and RAM was expensive in 1978 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Minimum frame length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Valid frames must be at least 64 bytes long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If data portion is less than 46 bytes, Pad field is used to fill out the frame to the minimum size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Prevent a station from completing the transmission of a short frame before the first bit has even reached the far end of the cable, where it may collide with another frame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network speed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>
                <a:ea typeface="宋体" pitchFamily="2" charset="-122"/>
              </a:rPr>
              <a:t>maximum cable length</a:t>
            </a:r>
            <a:r>
              <a:rPr lang="en-US" altLang="zh-CN" sz="200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32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Hub: Half-duplex Mode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20738"/>
            <a:ext cx="8675687" cy="5659437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Simulating classic Ethernet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Electrically connects all the lines internally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Collisions are possible, so CSMA/CD protocol is required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Problem: A radius of 25 meters 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Solutions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Carrier extension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Add padding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after</a:t>
            </a:r>
            <a:r>
              <a:rPr lang="en-US" altLang="zh-CN" sz="2000">
                <a:ea typeface="宋体" pitchFamily="2" charset="-122"/>
              </a:rPr>
              <a:t> the normal frame to extend the frame to 512 bytes (Padding is added by the sending hardware and removed by the receiving hardware)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Frame bursting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Allows a sender to transmit a concatenated sequence of multiple frames in a single transmission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Remain the radius of the network to 200 meters</a:t>
            </a:r>
          </a:p>
        </p:txBody>
      </p:sp>
    </p:spTree>
    <p:extLst>
      <p:ext uri="{BB962C8B-B14F-4D97-AF65-F5344CB8AC3E}">
        <p14:creationId xmlns:p14="http://schemas.microsoft.com/office/powerpoint/2010/main" val="118106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CSMA/CA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1177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686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5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QOS:TXOP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Two stations: 6Mbps and 54M bps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 They each get to send one frame, both get 5.4Mbps on average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Use TXOP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They get 3 Mbps and 27 Mbps, respectively</a:t>
            </a:r>
            <a:endParaRPr lang="en-US" altLang="zh-CN" u="sng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236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Learning Bridge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00113"/>
            <a:ext cx="8748712" cy="5780087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Operates in promiscuous mode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Accepting every frame transmitted on all the LANs to which it is attached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Station table 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Lists each possible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destination </a:t>
            </a:r>
            <a:r>
              <a:rPr lang="en-US" altLang="zh-CN" sz="2000">
                <a:ea typeface="宋体" pitchFamily="2" charset="-122"/>
              </a:rPr>
              <a:t>and tell which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output line</a:t>
            </a:r>
            <a:r>
              <a:rPr lang="en-US" altLang="zh-CN" sz="2000">
                <a:ea typeface="宋体" pitchFamily="2" charset="-122"/>
              </a:rPr>
              <a:t> (LAN) it belongs on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Routing procedure for an incoming frame </a:t>
            </a:r>
            <a:endParaRPr lang="en-US" altLang="zh-CN" sz="2400">
              <a:ea typeface="宋体" pitchFamily="2" charset="-122"/>
            </a:endParaRP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If destination LAN and source LAN are the same,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discard</a:t>
            </a:r>
            <a:r>
              <a:rPr lang="en-US" altLang="zh-CN" sz="2000">
                <a:ea typeface="宋体" pitchFamily="2" charset="-122"/>
              </a:rPr>
              <a:t> the frame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If destination LAN and source LAN are different,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forward</a:t>
            </a:r>
            <a:r>
              <a:rPr lang="en-US" altLang="zh-CN" sz="2000">
                <a:ea typeface="宋体" pitchFamily="2" charset="-122"/>
              </a:rPr>
              <a:t> the frame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If destination LAN is unknown or multicast/broadcast address, use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flooding algorithm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Flooding algorithm: output on all the LANs to which the bridge is connected except the one it arrived on </a:t>
            </a:r>
          </a:p>
        </p:txBody>
      </p:sp>
    </p:spTree>
    <p:extLst>
      <p:ext uri="{BB962C8B-B14F-4D97-AF65-F5344CB8AC3E}">
        <p14:creationId xmlns:p14="http://schemas.microsoft.com/office/powerpoint/2010/main" val="17318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The OSI reference model</a:t>
            </a:r>
          </a:p>
        </p:txBody>
      </p:sp>
      <p:pic>
        <p:nvPicPr>
          <p:cNvPr id="76803" name="Picture 3" descr="1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722313"/>
            <a:ext cx="7278687" cy="597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02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Station table: Backward Learning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950913"/>
            <a:ext cx="8534400" cy="5375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ea typeface="宋体" pitchFamily="2" charset="-122"/>
              </a:rPr>
              <a:t>Init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When the bridges are first plugged in, all the hash tables are empty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Add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Bridges operate in promiscuous mode, so they see every frame sent on any of their LANs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By looking at the source address, they can tell which machine is accessible on which LAN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sz="2800" dirty="0">
              <a:solidFill>
                <a:srgbClr val="000099"/>
              </a:solidFill>
              <a:ea typeface="宋体" pitchFamily="2" charset="-122"/>
              <a:cs typeface="+mn-cs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50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Dynamic topologies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3438"/>
            <a:ext cx="8748713" cy="60245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Problem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The topology can change as machines and bridges are powered up and down and moved around</a:t>
            </a:r>
          </a:p>
          <a:p>
            <a:pPr eaLnBrk="1" hangingPunct="1"/>
            <a:r>
              <a:rPr lang="en-US" altLang="zh-CN" sz="2400">
                <a:ea typeface="宋体" pitchFamily="2" charset="-122"/>
              </a:rPr>
              <a:t>Solution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Whenever a hash table entry is made, the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arrival time</a:t>
            </a:r>
            <a:r>
              <a:rPr lang="en-US" altLang="zh-CN" sz="2000">
                <a:ea typeface="宋体" pitchFamily="2" charset="-122"/>
              </a:rPr>
              <a:t> of the frame is noted in the entry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Whenever a frame whose source is already in the table arrives, its entry is updated with the current time</a:t>
            </a:r>
          </a:p>
          <a:p>
            <a:pPr lvl="1" eaLnBrk="1" hangingPunct="1"/>
            <a:r>
              <a:rPr lang="en-US" altLang="zh-CN" sz="2000">
                <a:ea typeface="宋体" pitchFamily="2" charset="-122"/>
              </a:rPr>
              <a:t>Periodically scan the hash table and purges all entries more than a few minutes old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If a computer is unplugged from its LAN, moved around the building, and plugged in again somewhere else, within a few minutes it will be back in normal operation, without any manual intervention</a:t>
            </a:r>
          </a:p>
          <a:p>
            <a:pPr lvl="2" eaLnBrk="1" hangingPunct="1"/>
            <a:r>
              <a:rPr lang="en-US" altLang="zh-CN" sz="2000">
                <a:ea typeface="宋体" pitchFamily="2" charset="-122"/>
              </a:rPr>
              <a:t>This algorithm also means that if a machine is quiet for a few minutes, any traffic sent to it will have to be flooded until it next sends a frame itself</a:t>
            </a:r>
          </a:p>
        </p:txBody>
      </p:sp>
    </p:spTree>
    <p:extLst>
      <p:ext uri="{BB962C8B-B14F-4D97-AF65-F5344CB8AC3E}">
        <p14:creationId xmlns:p14="http://schemas.microsoft.com/office/powerpoint/2010/main" val="301506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Virtual LANs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948238"/>
            <a:ext cx="8991600" cy="14620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Four physical LANs organized into two VLANs, gray and white, by two bridges.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The same 15 machines organized into two VLANs by switches.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3844" name="Picture 4" descr="4-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414463"/>
            <a:ext cx="73152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6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IEEE 802.1Q Standard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1400"/>
            <a:ext cx="8534400" cy="5618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000">
                <a:ea typeface="宋体" pitchFamily="2" charset="-122"/>
              </a:rPr>
              <a:t>Transition from legacy Ethernet to VLAN-aware Ethernet.  </a:t>
            </a: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itchFamily="2" charset="-122"/>
              </a:rPr>
              <a:t>The shaded symbols are VLAN aware.  The empty ones are not.</a:t>
            </a:r>
          </a:p>
        </p:txBody>
      </p:sp>
      <p:pic>
        <p:nvPicPr>
          <p:cNvPr id="164868" name="Picture 4" descr="4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7725"/>
            <a:ext cx="8670925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5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5888"/>
            <a:ext cx="8496300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5 Network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96300" cy="5545138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Network Layer Design Issues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Routing Algorithms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Congestion Control Algorithms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Internetworking</a:t>
            </a:r>
            <a:endParaRPr lang="zh-CN" altLang="en-US" dirty="0"/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72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Distance Vector Routing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83406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00"/>
                </a:solidFill>
              </a:rPr>
              <a:t>Routed by rumor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Each router maintains a table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The best known distance to each destination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/>
              <a:t>The distance might be number of hops, time delay in milliseconds, …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Which line to use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The table is updated by exchanging information with neighbors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Send Routing information </a:t>
            </a:r>
            <a:r>
              <a:rPr lang="en-US" altLang="zh-CN" sz="1800">
                <a:solidFill>
                  <a:srgbClr val="CC0000"/>
                </a:solidFill>
              </a:rPr>
              <a:t>(Destination, Distance)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Periodically</a:t>
            </a:r>
            <a:r>
              <a:rPr lang="en-US" altLang="zh-CN" sz="1800"/>
              <a:t> (RIP Routing Information Protocol:30 seconds)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/>
              <a:t>Whenever table changes (</a:t>
            </a:r>
            <a:r>
              <a:rPr lang="en-US" altLang="zh-CN" sz="1800">
                <a:solidFill>
                  <a:srgbClr val="CC0000"/>
                </a:solidFill>
              </a:rPr>
              <a:t>triggered update</a:t>
            </a:r>
            <a:r>
              <a:rPr lang="en-US" altLang="zh-CN" sz="1800"/>
              <a:t>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/>
              <a:t>Receive Routing information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/>
              <a:t>Update local table if receive a </a:t>
            </a:r>
            <a:r>
              <a:rPr lang="en-US" altLang="zh-CN" sz="1800">
                <a:solidFill>
                  <a:srgbClr val="CC0000"/>
                </a:solidFill>
              </a:rPr>
              <a:t>better</a:t>
            </a:r>
            <a:r>
              <a:rPr lang="en-US" altLang="zh-CN" sz="1800"/>
              <a:t> route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Refresh</a:t>
            </a:r>
            <a:r>
              <a:rPr lang="en-US" altLang="zh-CN" sz="1800"/>
              <a:t> existing routes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Delete routing table</a:t>
            </a:r>
            <a:r>
              <a:rPr lang="en-US" altLang="zh-CN" sz="1800"/>
              <a:t> items if they time out (RIP 180s)</a:t>
            </a:r>
          </a:p>
        </p:txBody>
      </p:sp>
    </p:spTree>
    <p:extLst>
      <p:ext uri="{BB962C8B-B14F-4D97-AF65-F5344CB8AC3E}">
        <p14:creationId xmlns:p14="http://schemas.microsoft.com/office/powerpoint/2010/main" val="372559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Link State Routing 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792163"/>
            <a:ext cx="7993062" cy="5654675"/>
          </a:xfrm>
        </p:spPr>
        <p:txBody>
          <a:bodyPr/>
          <a:lstStyle/>
          <a:p>
            <a:pPr marL="609600" indent="-609600" eaLnBrk="1" hangingPunct="1"/>
            <a:r>
              <a:rPr lang="en-US" altLang="zh-CN" sz="2400" dirty="0"/>
              <a:t>Each router must do the following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Discover its neighbors, learn their network address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Setting Link Costs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Construct a packet (LSP: Link-state Packet) telling all it has just learned 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Send LSP to </a:t>
            </a:r>
            <a:r>
              <a:rPr lang="en-US" altLang="zh-CN" sz="2000" b="1" dirty="0">
                <a:solidFill>
                  <a:srgbClr val="CC0000"/>
                </a:solidFill>
              </a:rPr>
              <a:t>all other routers</a:t>
            </a:r>
            <a:r>
              <a:rPr lang="en-US" altLang="zh-CN" sz="2000" b="1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not only neighbors</a:t>
            </a:r>
            <a:r>
              <a:rPr lang="en-US" altLang="zh-CN" sz="2000" dirty="0"/>
              <a:t>) reliably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CN" sz="2000" dirty="0"/>
              <a:t>Compute the shortest path to every other router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8759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3" name="Picture 2" descr="5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836613"/>
            <a:ext cx="8231187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34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3. Building Link State Packets</a:t>
            </a:r>
          </a:p>
        </p:txBody>
      </p:sp>
      <p:sp>
        <p:nvSpPr>
          <p:cNvPr id="325635" name="Rectangle 4"/>
          <p:cNvSpPr>
            <a:spLocks noChangeArrowheads="1"/>
          </p:cNvSpPr>
          <p:nvPr/>
        </p:nvSpPr>
        <p:spPr bwMode="auto">
          <a:xfrm>
            <a:off x="611188" y="3789363"/>
            <a:ext cx="820896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>
                <a:solidFill>
                  <a:srgbClr val="000099"/>
                </a:solidFill>
                <a:latin typeface="Verdana" pitchFamily="34" charset="0"/>
                <a:ea typeface="黑体" pitchFamily="2" charset="-122"/>
              </a:rPr>
              <a:t>When to build LSP</a:t>
            </a:r>
          </a:p>
          <a:p>
            <a:pPr marL="742950" lvl="1" indent="-28575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>
                <a:latin typeface="Verdana" pitchFamily="34" charset="0"/>
                <a:ea typeface="黑体" pitchFamily="2" charset="-122"/>
              </a:rPr>
              <a:t>Build LSP periodically</a:t>
            </a:r>
          </a:p>
          <a:p>
            <a:pPr marL="742950" lvl="1" indent="-28575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>
                <a:latin typeface="Verdana" pitchFamily="34" charset="0"/>
                <a:ea typeface="黑体" pitchFamily="2" charset="-122"/>
              </a:rPr>
              <a:t>Build LSP when some significant event occurs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000">
                <a:latin typeface="Verdana" pitchFamily="34" charset="0"/>
                <a:ea typeface="楷体_GB2312" pitchFamily="49" charset="-122"/>
              </a:rPr>
              <a:t>such as a line or neighbor going down or coming back up again or changing its properties appreciably </a:t>
            </a:r>
          </a:p>
        </p:txBody>
      </p:sp>
      <p:sp>
        <p:nvSpPr>
          <p:cNvPr id="3256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2463" y="2922588"/>
            <a:ext cx="7653337" cy="51435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(a) A subnet.  (b) The link state packets for this subnet</a:t>
            </a:r>
          </a:p>
        </p:txBody>
      </p:sp>
    </p:spTree>
    <p:extLst>
      <p:ext uri="{BB962C8B-B14F-4D97-AF65-F5344CB8AC3E}">
        <p14:creationId xmlns:p14="http://schemas.microsoft.com/office/powerpoint/2010/main" val="185813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0086-9A29-48BE-8A17-1B168D38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54D55E-ED81-4426-8BD0-94342D2D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80778"/>
            <a:ext cx="8229600" cy="3860007"/>
          </a:xfrm>
        </p:spPr>
      </p:pic>
    </p:spTree>
    <p:extLst>
      <p:ext uri="{BB962C8B-B14F-4D97-AF65-F5344CB8AC3E}">
        <p14:creationId xmlns:p14="http://schemas.microsoft.com/office/powerpoint/2010/main" val="4217334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The Token Bucket Algorithm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836712"/>
            <a:ext cx="8675687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4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57163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The TCP/IP Reference Model</a:t>
            </a:r>
          </a:p>
        </p:txBody>
      </p:sp>
      <p:pic>
        <p:nvPicPr>
          <p:cNvPr id="86019" name="Picture 4" descr="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917575"/>
            <a:ext cx="81851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61925"/>
            <a:ext cx="8023423" cy="660400"/>
          </a:xfrm>
        </p:spPr>
        <p:txBody>
          <a:bodyPr/>
          <a:lstStyle/>
          <a:p>
            <a:pPr eaLnBrk="1" hangingPunct="1"/>
            <a:r>
              <a:rPr lang="en-US" altLang="zh-CN" dirty="0"/>
              <a:t>Length of Maximum Rate Burst </a:t>
            </a:r>
          </a:p>
        </p:txBody>
      </p:sp>
      <p:sp>
        <p:nvSpPr>
          <p:cNvPr id="378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792163"/>
            <a:ext cx="7993062" cy="56546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burst length </a:t>
            </a:r>
            <a:r>
              <a:rPr lang="en-US" altLang="zh-CN" sz="2400" b="1" dirty="0">
                <a:solidFill>
                  <a:srgbClr val="993300"/>
                </a:solidFill>
              </a:rPr>
              <a:t>S</a:t>
            </a:r>
            <a:r>
              <a:rPr lang="en-US" altLang="zh-CN" sz="2400" dirty="0"/>
              <a:t> sec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token bucket capacity </a:t>
            </a:r>
            <a:r>
              <a:rPr lang="en-US" altLang="zh-CN" sz="2400" b="1" dirty="0">
                <a:solidFill>
                  <a:srgbClr val="993300"/>
                </a:solidFill>
              </a:rPr>
              <a:t>B</a:t>
            </a:r>
            <a:r>
              <a:rPr lang="en-US" altLang="zh-CN" sz="2400" dirty="0"/>
              <a:t> bytes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/>
              <a:t>token arrival rate </a:t>
            </a:r>
            <a:r>
              <a:rPr lang="en-US" altLang="zh-CN" sz="2400" b="1" dirty="0">
                <a:solidFill>
                  <a:srgbClr val="993300"/>
                </a:solidFill>
              </a:rPr>
              <a:t>R </a:t>
            </a:r>
            <a:r>
              <a:rPr lang="en-US" altLang="zh-CN" sz="2400" dirty="0"/>
              <a:t>bytes/sec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maximum output rate </a:t>
            </a:r>
            <a:r>
              <a:rPr lang="en-US" altLang="zh-CN" sz="2400" b="1" dirty="0">
                <a:solidFill>
                  <a:srgbClr val="993300"/>
                </a:solidFill>
              </a:rPr>
              <a:t>M</a:t>
            </a:r>
            <a:r>
              <a:rPr lang="en-US" altLang="zh-CN" sz="2400" dirty="0"/>
              <a:t> bytes/sec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b="1" dirty="0">
                <a:solidFill>
                  <a:srgbClr val="993300"/>
                </a:solidFill>
              </a:rPr>
              <a:t>B</a:t>
            </a:r>
            <a:r>
              <a:rPr lang="en-US" altLang="zh-CN" sz="2400" dirty="0"/>
              <a:t> +</a:t>
            </a:r>
            <a:r>
              <a:rPr lang="en-US" altLang="zh-CN" sz="2400" b="1" dirty="0">
                <a:solidFill>
                  <a:srgbClr val="993300"/>
                </a:solidFill>
              </a:rPr>
              <a:t> RS </a:t>
            </a:r>
            <a:r>
              <a:rPr lang="en-US" altLang="zh-CN" sz="2400" dirty="0"/>
              <a:t>= </a:t>
            </a:r>
            <a:r>
              <a:rPr lang="en-US" altLang="zh-CN" sz="2400" b="1" dirty="0">
                <a:solidFill>
                  <a:srgbClr val="993300"/>
                </a:solidFill>
              </a:rPr>
              <a:t>MS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/>
              <a:t>         </a:t>
            </a:r>
            <a:r>
              <a:rPr lang="en-US" altLang="zh-CN" sz="2400" b="1" dirty="0">
                <a:solidFill>
                  <a:srgbClr val="993300"/>
                </a:solidFill>
              </a:rPr>
              <a:t>S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993300"/>
                </a:solidFill>
              </a:rPr>
              <a:t>B</a:t>
            </a:r>
            <a:r>
              <a:rPr lang="en-US" altLang="zh-CN" sz="2400" dirty="0"/>
              <a:t>/(</a:t>
            </a:r>
            <a:r>
              <a:rPr lang="en-US" altLang="zh-CN" sz="2400" b="1" dirty="0">
                <a:solidFill>
                  <a:srgbClr val="993300"/>
                </a:solidFill>
              </a:rPr>
              <a:t>M</a:t>
            </a:r>
            <a:r>
              <a:rPr lang="en-US" altLang="zh-CN" sz="2400" dirty="0"/>
              <a:t> -</a:t>
            </a:r>
            <a:r>
              <a:rPr lang="en-US" altLang="zh-CN" sz="2400" b="1" dirty="0">
                <a:solidFill>
                  <a:srgbClr val="993300"/>
                </a:solidFill>
              </a:rPr>
              <a:t> R</a:t>
            </a:r>
            <a:r>
              <a:rPr lang="en-US" altLang="zh-CN" sz="2400" dirty="0"/>
              <a:t> 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B=9600KB, M = 125 MB/s, R=25 MB/s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S=9600/(125 – 25)=96 </a:t>
            </a:r>
            <a:r>
              <a:rPr lang="en-US" altLang="zh-CN" sz="2400" dirty="0" err="1"/>
              <a:t>ms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3775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The IPv4 Header</a:t>
            </a:r>
          </a:p>
        </p:txBody>
      </p:sp>
      <p:pic>
        <p:nvPicPr>
          <p:cNvPr id="446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532440" cy="397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99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45 00 00 30 </a:t>
            </a:r>
          </a:p>
          <a:p>
            <a:pPr marL="0" indent="0">
              <a:buNone/>
            </a:pPr>
            <a:r>
              <a:rPr lang="pt-BR" altLang="zh-CN" dirty="0"/>
              <a:t>   82 fc 40 00 </a:t>
            </a:r>
          </a:p>
          <a:p>
            <a:pPr marL="0" indent="0">
              <a:buNone/>
            </a:pPr>
            <a:r>
              <a:rPr lang="pt-BR" altLang="zh-CN" dirty="0"/>
              <a:t>   80 06 f5 a5 </a:t>
            </a:r>
          </a:p>
          <a:p>
            <a:pPr marL="0" indent="0">
              <a:buNone/>
            </a:pPr>
            <a:r>
              <a:rPr lang="pt-BR" altLang="zh-CN" dirty="0"/>
              <a:t>   c0 a8 01 01  </a:t>
            </a:r>
          </a:p>
          <a:p>
            <a:pPr marL="0" indent="0">
              <a:buNone/>
            </a:pPr>
            <a:r>
              <a:rPr lang="pt-BR" altLang="zh-CN" dirty="0"/>
              <a:t>   c0 a8 01 65</a:t>
            </a:r>
            <a:endParaRPr lang="zh-CN" altLang="zh-CN" dirty="0"/>
          </a:p>
          <a:p>
            <a:pPr marL="0" indent="0">
              <a:buNone/>
            </a:pPr>
            <a:r>
              <a:rPr lang="it-IT" altLang="zh-CN" dirty="0"/>
              <a:t>   06 64 31 ba 22 68 b9 90 00 00 00 00 70   02 ff ff ec e2 00 00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2" y="4253286"/>
            <a:ext cx="8532440" cy="260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62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2825"/>
              </p:ext>
            </p:extLst>
          </p:nvPr>
        </p:nvGraphicFramePr>
        <p:xfrm>
          <a:off x="683567" y="1916833"/>
          <a:ext cx="5947335" cy="3780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4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子网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分配地址数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网络地址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/>
                          </a:solidFill>
                          <a:effectLst/>
                        </a:rPr>
                        <a:t>子网掩码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LAN1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LAN2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LAN3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042864"/>
            <a:ext cx="80648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地址空间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192.168.1.0/24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按网络号递增顺序分配给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个局域网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LAN1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～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LAN3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693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202095"/>
              </p:ext>
            </p:extLst>
          </p:nvPr>
        </p:nvGraphicFramePr>
        <p:xfrm>
          <a:off x="891274" y="1124744"/>
          <a:ext cx="6993094" cy="259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掩码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下一跳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135.46.56.0/22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135.46.60.0/22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192.53.40.0/23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路由器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0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默认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(0.0.0.0/0)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路由器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401377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6670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(a) 135.46.63.10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(b) 135.46.57.14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(c) 135.46.52.2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(d) 192.53.40.7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hangingPunct="0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(e) 192.53.56.7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9445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The Main IPv6 Header</a:t>
            </a:r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6" y="775110"/>
            <a:ext cx="8184796" cy="575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07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660400"/>
          </a:xfrm>
        </p:spPr>
        <p:txBody>
          <a:bodyPr/>
          <a:lstStyle/>
          <a:p>
            <a:pPr eaLnBrk="1" hangingPunct="1"/>
            <a:r>
              <a:rPr lang="en-US" altLang="zh-CN" sz="3400"/>
              <a:t>ICMP (Internet Control Message Protocol)</a:t>
            </a:r>
          </a:p>
        </p:txBody>
      </p:sp>
      <p:sp>
        <p:nvSpPr>
          <p:cNvPr id="409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96300" cy="594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ICMP message is encapsulated in an IP packet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DESTINATION UNREACHABLE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router cannot locate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packet with the DF bit cannot be delivered because a ''small-packet'' network stands in the 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TIME EXCEEDED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packet is dropped because its TTL counter has reached zero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SOURCE QUENCH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Choke packet</a:t>
            </a:r>
            <a:r>
              <a:rPr lang="zh-CN" altLang="en-US" sz="1800" dirty="0"/>
              <a:t>：</a:t>
            </a:r>
            <a:r>
              <a:rPr lang="en-US" altLang="zh-CN" sz="1800" dirty="0"/>
              <a:t>When a host received this message, it was expected to slow 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REDIRECT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a router notices that a packet seems to be routed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It is used by the router to tell the sending host about the probable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ECHO and ECHO REPLY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TIMESTAMP REQUEST and TIMESTAMP REPLY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The ROUTER ADVERTISEMENT and ROUTER SOLICITATION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used to let hosts find nearby routers</a:t>
            </a:r>
          </a:p>
        </p:txBody>
      </p:sp>
    </p:spTree>
    <p:extLst>
      <p:ext uri="{BB962C8B-B14F-4D97-AF65-F5344CB8AC3E}">
        <p14:creationId xmlns:p14="http://schemas.microsoft.com/office/powerpoint/2010/main" val="2409488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333375"/>
            <a:ext cx="7469187" cy="719138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ICMP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的几种应用</a:t>
            </a:r>
          </a:p>
        </p:txBody>
      </p:sp>
      <p:sp>
        <p:nvSpPr>
          <p:cNvPr id="416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93775"/>
            <a:ext cx="8021637" cy="5511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/>
              <a:t>traceroute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利用</a:t>
            </a:r>
            <a:r>
              <a:rPr lang="en-US" altLang="zh-CN" sz="2000">
                <a:latin typeface="Arial" charset="0"/>
              </a:rPr>
              <a:t>TTL=0</a:t>
            </a:r>
            <a:r>
              <a:rPr lang="zh-CN" altLang="en-US" sz="2000">
                <a:latin typeface="Arial" charset="0"/>
              </a:rPr>
              <a:t>回送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报文测路径，发</a:t>
            </a:r>
            <a:r>
              <a:rPr lang="en-US" altLang="zh-CN" sz="2000">
                <a:latin typeface="Arial" charset="0"/>
              </a:rPr>
              <a:t>TTL=1, =2, =3, ..., </a:t>
            </a:r>
            <a:r>
              <a:rPr lang="zh-CN" altLang="en-US" sz="2000">
                <a:latin typeface="Arial" charset="0"/>
              </a:rPr>
              <a:t>的报文</a:t>
            </a:r>
            <a:r>
              <a:rPr lang="en-US" altLang="zh-CN" sz="2000">
                <a:latin typeface="Arial" charset="0"/>
              </a:rPr>
              <a:t>,</a:t>
            </a:r>
            <a:r>
              <a:rPr lang="zh-CN" altLang="en-US" sz="2000">
                <a:latin typeface="Arial" charset="0"/>
              </a:rPr>
              <a:t>回送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报文的节点地址就是路径地址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/>
              <a:t>主机分片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以太网上主机</a:t>
            </a:r>
            <a:r>
              <a:rPr lang="en-US" altLang="zh-CN" sz="2000">
                <a:latin typeface="Arial" charset="0"/>
              </a:rPr>
              <a:t>TCP</a:t>
            </a:r>
            <a:r>
              <a:rPr lang="zh-CN" altLang="en-US" sz="2000">
                <a:latin typeface="Arial" charset="0"/>
              </a:rPr>
              <a:t>发送</a:t>
            </a:r>
            <a:r>
              <a:rPr lang="en-US" altLang="zh-CN" sz="2000">
                <a:latin typeface="Arial" charset="0"/>
              </a:rPr>
              <a:t>DF=1</a:t>
            </a:r>
            <a:r>
              <a:rPr lang="zh-CN" altLang="en-US" sz="2000">
                <a:latin typeface="Arial" charset="0"/>
              </a:rPr>
              <a:t>的</a:t>
            </a:r>
            <a:r>
              <a:rPr lang="en-US" altLang="zh-CN" sz="2000">
                <a:latin typeface="Arial" charset="0"/>
              </a:rPr>
              <a:t>1500</a:t>
            </a:r>
            <a:r>
              <a:rPr lang="zh-CN" altLang="en-US" sz="2000">
                <a:latin typeface="Arial" charset="0"/>
              </a:rPr>
              <a:t>字节</a:t>
            </a:r>
            <a:r>
              <a:rPr lang="en-US" altLang="zh-CN" sz="2000">
                <a:latin typeface="Arial" charset="0"/>
              </a:rPr>
              <a:t>IP</a:t>
            </a:r>
            <a:r>
              <a:rPr lang="zh-CN" altLang="en-US" sz="2000">
                <a:latin typeface="Arial" charset="0"/>
              </a:rPr>
              <a:t>报文经</a:t>
            </a:r>
            <a:r>
              <a:rPr lang="en-US" altLang="zh-CN" sz="2000">
                <a:latin typeface="Arial" charset="0"/>
              </a:rPr>
              <a:t>ADSL</a:t>
            </a:r>
            <a:r>
              <a:rPr lang="zh-CN" altLang="en-US" sz="2000">
                <a:latin typeface="Arial" charset="0"/>
              </a:rPr>
              <a:t>路由器</a:t>
            </a:r>
            <a:r>
              <a:rPr lang="en-US" altLang="zh-CN" sz="2000">
                <a:latin typeface="Arial" charset="0"/>
              </a:rPr>
              <a:t>MTU=1492,</a:t>
            </a:r>
            <a:r>
              <a:rPr lang="zh-CN" altLang="en-US" sz="2000">
                <a:latin typeface="Arial" charset="0"/>
              </a:rPr>
              <a:t>回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报文报告</a:t>
            </a:r>
            <a:r>
              <a:rPr lang="en-US" altLang="zh-CN" sz="2000">
                <a:latin typeface="Arial" charset="0"/>
              </a:rPr>
              <a:t>MTU=1492,TCP</a:t>
            </a:r>
            <a:r>
              <a:rPr lang="zh-CN" altLang="en-US" sz="2000">
                <a:latin typeface="Arial" charset="0"/>
              </a:rPr>
              <a:t>重传并且后续发送报片长度均为</a:t>
            </a:r>
            <a:r>
              <a:rPr lang="en-US" altLang="zh-CN" sz="2000">
                <a:latin typeface="Arial" charset="0"/>
              </a:rPr>
              <a:t>1492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/>
              <a:t>目的不可达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主机</a:t>
            </a:r>
            <a:r>
              <a:rPr lang="en-US" altLang="zh-CN" sz="2000">
                <a:latin typeface="Arial" charset="0"/>
              </a:rPr>
              <a:t>TCP</a:t>
            </a:r>
            <a:r>
              <a:rPr lang="zh-CN" altLang="en-US" sz="2000">
                <a:latin typeface="Arial" charset="0"/>
              </a:rPr>
              <a:t>建连接，向远端网络未开机计算机发送</a:t>
            </a:r>
            <a:r>
              <a:rPr lang="en-US" altLang="zh-CN" sz="2000">
                <a:latin typeface="Arial" charset="0"/>
              </a:rPr>
              <a:t>IP</a:t>
            </a:r>
            <a:r>
              <a:rPr lang="zh-CN" altLang="en-US" sz="2000">
                <a:latin typeface="Arial" charset="0"/>
              </a:rPr>
              <a:t>报文，远端网络的路由器回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报文报告主机不可达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/>
              <a:t>路由重定向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</a:rPr>
              <a:t>路由器收到</a:t>
            </a:r>
            <a:r>
              <a:rPr lang="en-US" altLang="zh-CN" sz="2000">
                <a:latin typeface="Arial" charset="0"/>
              </a:rPr>
              <a:t>IP</a:t>
            </a:r>
            <a:r>
              <a:rPr lang="zh-CN" altLang="en-US" sz="2000">
                <a:latin typeface="Arial" charset="0"/>
              </a:rPr>
              <a:t>报，转发，并用</a:t>
            </a:r>
            <a:r>
              <a:rPr lang="en-US" altLang="zh-CN" sz="2000">
                <a:latin typeface="Arial" charset="0"/>
              </a:rPr>
              <a:t>ICMP</a:t>
            </a:r>
            <a:r>
              <a:rPr lang="zh-CN" altLang="en-US" sz="2000">
                <a:latin typeface="Arial" charset="0"/>
              </a:rPr>
              <a:t>通告更好的转发路由器地址</a:t>
            </a:r>
          </a:p>
        </p:txBody>
      </p:sp>
    </p:spTree>
    <p:extLst>
      <p:ext uri="{BB962C8B-B14F-4D97-AF65-F5344CB8AC3E}">
        <p14:creationId xmlns:p14="http://schemas.microsoft.com/office/powerpoint/2010/main" val="1247162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466975"/>
            <a:ext cx="8158163" cy="2906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5400" dirty="0">
                <a:solidFill>
                  <a:srgbClr val="0000FF"/>
                </a:solidFill>
                <a:latin typeface="Times New Roman" pitchFamily="18" charset="0"/>
              </a:rPr>
              <a:t>ARP,DHCP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5400" dirty="0">
                <a:solidFill>
                  <a:srgbClr val="0000FF"/>
                </a:solidFill>
                <a:latin typeface="Times New Roman" pitchFamily="18" charset="0"/>
              </a:rPr>
              <a:t>OSPF,RIP,BGP,ISIS</a:t>
            </a:r>
          </a:p>
        </p:txBody>
      </p:sp>
    </p:spTree>
    <p:extLst>
      <p:ext uri="{BB962C8B-B14F-4D97-AF65-F5344CB8AC3E}">
        <p14:creationId xmlns:p14="http://schemas.microsoft.com/office/powerpoint/2010/main" val="3077753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latin typeface="Verdana" pitchFamily="34" charset="0"/>
              </a:rPr>
              <a:t>6 Transport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307387" cy="513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/>
              <a:t>Transport service</a:t>
            </a:r>
            <a:endParaRPr lang="zh-CN" alt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 dirty="0"/>
              <a:t>Elements of transport protocols: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008000"/>
              </a:buClr>
              <a:buFont typeface="Wingdings" pitchFamily="2" charset="2"/>
              <a:buChar char="Ø"/>
              <a:defRPr/>
            </a:pPr>
            <a:r>
              <a:rPr lang="en-US" altLang="zh-CN" sz="2400" dirty="0"/>
              <a:t>Addressing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008000"/>
              </a:buClr>
              <a:buFont typeface="Wingdings" pitchFamily="2" charset="2"/>
              <a:buChar char="Ø"/>
              <a:defRPr/>
            </a:pPr>
            <a:r>
              <a:rPr lang="en-US" altLang="zh-CN" sz="2400" dirty="0"/>
              <a:t>Connection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008000"/>
              </a:buClr>
              <a:buFont typeface="Wingdings" pitchFamily="2" charset="2"/>
              <a:buChar char="Ø"/>
              <a:defRPr/>
            </a:pPr>
            <a:r>
              <a:rPr lang="en-US" altLang="zh-CN" sz="2400" dirty="0"/>
              <a:t>Flow Control </a:t>
            </a:r>
            <a:endParaRPr lang="en-US" altLang="zh-CN" dirty="0">
              <a:solidFill>
                <a:srgbClr val="000099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ym typeface="Symbol" pitchFamily="18" charset="2"/>
              </a:rPr>
              <a:t> Congestion control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The Transport Layer in Internet</a:t>
            </a:r>
            <a:r>
              <a:rPr lang="en-US" altLang="zh-CN" sz="28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ym typeface="Symbol" pitchFamily="18" charset="2"/>
              </a:rPr>
              <a:t>	 UDP/TCP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sym typeface="Symbol" pitchFamily="18" charset="2"/>
              </a:rPr>
              <a:t>connection management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sym typeface="Symbol" pitchFamily="18" charset="2"/>
              </a:rPr>
              <a:t>window management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sym typeface="Symbol" pitchFamily="18" charset="2"/>
              </a:rPr>
              <a:t>congestion management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08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0"/>
            <a:ext cx="8794750" cy="854075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Network Standardization</a:t>
            </a:r>
            <a:endParaRPr kumimoji="0" lang="zh-CN" altLang="en-US">
              <a:ea typeface="宋体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77888"/>
            <a:ext cx="8974137" cy="59801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Telecommunications World 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ITU 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(International Telecommunication Union)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Main sectors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Radio communications(ITU-R)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Telecommunications Standardization(ITU-T)</a:t>
            </a:r>
          </a:p>
          <a:p>
            <a:pPr lvl="3" eaLnBrk="1" hangingPunct="1">
              <a:buFontTx/>
              <a:buNone/>
            </a:pPr>
            <a:r>
              <a:rPr kumimoji="0" lang="en-US" altLang="zh-CN">
                <a:ea typeface="宋体" pitchFamily="2" charset="-122"/>
              </a:rPr>
              <a:t>CCITT, Comité Consultatif International Télégraphique et Téléphonique (1956-1993)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Development(ITU-D)</a:t>
            </a:r>
          </a:p>
          <a:p>
            <a:pPr eaLnBrk="1" hangingPunct="1"/>
            <a:r>
              <a:rPr kumimoji="0" lang="en-US" altLang="zh-CN">
                <a:ea typeface="宋体" pitchFamily="2" charset="-122"/>
              </a:rPr>
              <a:t>International Standards World</a:t>
            </a:r>
          </a:p>
          <a:p>
            <a:pPr lvl="1" eaLnBrk="1" hangingPunct="1"/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ISO (International Standards Organization</a:t>
            </a:r>
            <a:r>
              <a:rPr kumimoji="0" lang="en-US" altLang="zh-CN">
                <a:ea typeface="宋体" pitchFamily="2" charset="-122"/>
              </a:rPr>
              <a:t>)</a:t>
            </a:r>
          </a:p>
          <a:p>
            <a:pPr lvl="2" eaLnBrk="1" hangingPunct="1"/>
            <a:r>
              <a:rPr kumimoji="0" lang="en-US" altLang="zh-CN">
                <a:ea typeface="宋体" pitchFamily="2" charset="-122"/>
              </a:rPr>
              <a:t>ANSI (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American National Standards Institute</a:t>
            </a:r>
            <a:r>
              <a:rPr kumimoji="0" lang="en-US" altLang="zh-CN">
                <a:ea typeface="宋体" pitchFamily="2" charset="-122"/>
              </a:rPr>
              <a:t>)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IEEE (</a:t>
            </a:r>
            <a:r>
              <a:rPr kumimoji="0" lang="en-US" altLang="zh-CN">
                <a:latin typeface="Times New Roman" pitchFamily="18" charset="0"/>
                <a:ea typeface="宋体" pitchFamily="2" charset="-122"/>
              </a:rPr>
              <a:t>Institute of Electrical and Electronics Engineers</a:t>
            </a:r>
            <a:r>
              <a:rPr kumimoji="0" lang="en-US" altLang="zh-CN">
                <a:ea typeface="宋体" pitchFamily="2" charset="-122"/>
              </a:rPr>
              <a:t>) </a:t>
            </a:r>
            <a:endParaRPr kumimoji="0"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2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886200"/>
            <a:ext cx="8105775" cy="251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Max-Min Fairness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92163"/>
            <a:ext cx="8458200" cy="3246437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How to divide bandwidth between transport senders</a:t>
            </a:r>
          </a:p>
          <a:p>
            <a:pPr lvl="1" eaLnBrk="1" hangingPunct="1"/>
            <a:r>
              <a:rPr lang="en-US" altLang="zh-CN" sz="1800" dirty="0"/>
              <a:t>Networks do not have a strict bandwidth reservation for each flow or connection</a:t>
            </a:r>
          </a:p>
          <a:p>
            <a:pPr lvl="1" eaLnBrk="1" hangingPunct="1"/>
            <a:r>
              <a:rPr lang="en-US" altLang="zh-CN" sz="1800" dirty="0"/>
              <a:t>IP routers often have all connections competing for the same bandwidth</a:t>
            </a:r>
          </a:p>
          <a:p>
            <a:pPr eaLnBrk="1" hangingPunct="1"/>
            <a:r>
              <a:rPr lang="en-US" altLang="zh-CN" sz="2000" dirty="0"/>
              <a:t>Max-min fairness</a:t>
            </a:r>
          </a:p>
          <a:p>
            <a:pPr lvl="1" eaLnBrk="1" hangingPunct="1"/>
            <a:r>
              <a:rPr lang="en-US" altLang="zh-CN" sz="1800" dirty="0"/>
              <a:t>If the bandwidth given to one flow cannot be increased without decreasing the bandwidth given to another flow with an allocation that is no larger</a:t>
            </a:r>
          </a:p>
        </p:txBody>
      </p:sp>
    </p:spTree>
    <p:extLst>
      <p:ext uri="{BB962C8B-B14F-4D97-AF65-F5344CB8AC3E}">
        <p14:creationId xmlns:p14="http://schemas.microsoft.com/office/powerpoint/2010/main" val="1341835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4"/>
            <a:ext cx="7950200" cy="904875"/>
          </a:xfrm>
        </p:spPr>
        <p:txBody>
          <a:bodyPr/>
          <a:lstStyle/>
          <a:p>
            <a:pPr eaLnBrk="1" hangingPunct="1"/>
            <a:r>
              <a:rPr lang="en-US" altLang="zh-CN" sz="4000" u="sng" dirty="0">
                <a:solidFill>
                  <a:srgbClr val="C00000"/>
                </a:solidFill>
              </a:rPr>
              <a:t>AIMD</a:t>
            </a:r>
            <a:r>
              <a:rPr lang="en-US" altLang="zh-CN" sz="4000" dirty="0">
                <a:solidFill>
                  <a:srgbClr val="C00000"/>
                </a:solidFill>
              </a:rPr>
              <a:t> Control Law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00800" cy="48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dirty="0"/>
              <a:t>AIMD(Additive Increase Multiplicative Decrease) does converge to optimal point both fair and efficient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2426974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 UDP Header</a:t>
            </a:r>
          </a:p>
        </p:txBody>
      </p:sp>
      <p:pic>
        <p:nvPicPr>
          <p:cNvPr id="40963" name="Picture 3" descr="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2000"/>
            <a:ext cx="8207375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89925" cy="3962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Checksum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Optional</a:t>
            </a:r>
            <a:r>
              <a:rPr lang="en-US" altLang="zh-CN" sz="2000" dirty="0"/>
              <a:t>: Stored as 0 if not computed (a true computed 0 is stored as all 1s)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The checksum algorithm is simply to add up all the 16-bit words </a:t>
            </a:r>
            <a:r>
              <a:rPr lang="en-US" altLang="zh-CN" sz="2000" b="1" dirty="0">
                <a:solidFill>
                  <a:srgbClr val="C00000"/>
                </a:solidFill>
              </a:rPr>
              <a:t>in one’s complement </a:t>
            </a:r>
            <a:r>
              <a:rPr lang="en-US" altLang="zh-CN" sz="2000" dirty="0"/>
              <a:t>and to take the one’s complement of the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Including header</a:t>
            </a:r>
            <a:r>
              <a:rPr lang="zh-CN" altLang="en-US" sz="2000" dirty="0"/>
              <a:t>、</a:t>
            </a:r>
            <a:r>
              <a:rPr lang="en-US" altLang="zh-CN" sz="2000" dirty="0"/>
              <a:t>data and the </a:t>
            </a:r>
            <a:r>
              <a:rPr lang="en-US" altLang="zh-CN" sz="2000" b="1" dirty="0" err="1">
                <a:solidFill>
                  <a:srgbClr val="C00000"/>
                </a:solidFill>
              </a:rPr>
              <a:t>pseudoheader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in the UDP checksum computation helps detect </a:t>
            </a:r>
            <a:r>
              <a:rPr lang="en-US" altLang="zh-CN" sz="2000" dirty="0" err="1"/>
              <a:t>misdelivered</a:t>
            </a:r>
            <a:r>
              <a:rPr lang="en-US" altLang="zh-CN" sz="2000" dirty="0"/>
              <a:t> packets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9963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 dirty="0"/>
              <a:t>TCP Segment Header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" y="990600"/>
            <a:ext cx="888156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12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TCP Connection Establishment (1)</a:t>
            </a: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9525" y="941388"/>
          <a:ext cx="5656263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4919091" imgH="3311271" progId="Visio.Drawing.11">
                  <p:embed/>
                </p:oleObj>
              </mc:Choice>
              <mc:Fallback>
                <p:oleObj name="Visio" r:id="rId3" imgW="4919091" imgH="33112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941388"/>
                        <a:ext cx="5656263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956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TCP Connection Release(2)</a:t>
            </a:r>
          </a:p>
        </p:txBody>
      </p:sp>
      <p:graphicFrame>
        <p:nvGraphicFramePr>
          <p:cNvPr id="645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836613"/>
          <a:ext cx="5726112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4919040" imgH="4141440" progId="Visio.Drawing.6">
                  <p:embed/>
                </p:oleObj>
              </mc:Choice>
              <mc:Fallback>
                <p:oleObj name="VISIO" r:id="rId3" imgW="4919040" imgH="414144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36613"/>
                        <a:ext cx="5726112" cy="48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 algn="ctr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095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6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65175"/>
            <a:ext cx="68135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161925"/>
            <a:ext cx="7950200" cy="660400"/>
          </a:xfrm>
        </p:spPr>
        <p:txBody>
          <a:bodyPr/>
          <a:lstStyle/>
          <a:p>
            <a:pPr eaLnBrk="1" hangingPunct="1"/>
            <a:r>
              <a:rPr lang="en-US" altLang="zh-CN"/>
              <a:t>Silly Window Syndrome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4876800"/>
            <a:ext cx="8208963" cy="1676400"/>
          </a:xfrm>
        </p:spPr>
        <p:txBody>
          <a:bodyPr/>
          <a:lstStyle/>
          <a:p>
            <a:pPr eaLnBrk="1" hangingPunct="1"/>
            <a:r>
              <a:rPr lang="en-US" altLang="zh-CN" sz="2400"/>
              <a:t>Clark</a:t>
            </a:r>
            <a:r>
              <a:rPr lang="en-US" altLang="zh-CN" sz="2400">
                <a:latin typeface="Times New Roman" pitchFamily="18" charset="0"/>
              </a:rPr>
              <a:t>’</a:t>
            </a:r>
            <a:r>
              <a:rPr lang="en-US" altLang="zh-CN" sz="2400"/>
              <a:t>s solution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	</a:t>
            </a:r>
            <a:r>
              <a:rPr lang="en-US" altLang="zh-CN" sz="2000">
                <a:solidFill>
                  <a:schemeClr val="tx1"/>
                </a:solidFill>
              </a:rPr>
              <a:t>Receiver should not send a window update until it can handle the MSS or its buffer is half empty, whichever is smaller</a:t>
            </a:r>
          </a:p>
        </p:txBody>
      </p:sp>
    </p:spTree>
    <p:extLst>
      <p:ext uri="{BB962C8B-B14F-4D97-AF65-F5344CB8AC3E}">
        <p14:creationId xmlns:p14="http://schemas.microsoft.com/office/powerpoint/2010/main" val="1584802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1925"/>
            <a:ext cx="8410575" cy="660400"/>
          </a:xfrm>
        </p:spPr>
        <p:txBody>
          <a:bodyPr/>
          <a:lstStyle/>
          <a:p>
            <a:pPr eaLnBrk="1" hangingPunct="1"/>
            <a:r>
              <a:rPr lang="en-US" altLang="zh-CN" sz="3400" dirty="0"/>
              <a:t>Retransmission Timer: Jacobson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5834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Use a dynamic algorithm that adjusts the timeout interval, based on continuous measurements of network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Jacobson’s Algorithm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R</a:t>
            </a:r>
            <a:r>
              <a:rPr lang="en-US" altLang="zh-CN" sz="1600" dirty="0"/>
              <a:t>: How long the successful acknowledgement took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993300"/>
                </a:solidFill>
                <a:latin typeface="Times New Roman" pitchFamily="18" charset="0"/>
              </a:rPr>
              <a:t>α</a:t>
            </a:r>
            <a:r>
              <a:rPr lang="en-US" altLang="zh-CN" sz="1600" dirty="0"/>
              <a:t>: A smoothing factor, typically </a:t>
            </a:r>
            <a:r>
              <a:rPr lang="en-US" altLang="zh-CN" sz="1600" b="1" dirty="0">
                <a:solidFill>
                  <a:srgbClr val="993300"/>
                </a:solidFill>
              </a:rPr>
              <a:t>α</a:t>
            </a:r>
            <a:r>
              <a:rPr lang="en-US" altLang="zh-CN" sz="1600" dirty="0"/>
              <a:t> = 7/8.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993300"/>
                </a:solidFill>
              </a:rPr>
              <a:t>RTT</a:t>
            </a:r>
            <a:r>
              <a:rPr lang="en-US" altLang="zh-CN" sz="1600" dirty="0"/>
              <a:t>: Estimate of the round-trip time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>
                <a:solidFill>
                  <a:srgbClr val="993300"/>
                </a:solidFill>
              </a:rPr>
              <a:t>RTT= αRTT+(1-α)R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Timeout interval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>
                <a:solidFill>
                  <a:srgbClr val="993300"/>
                </a:solidFill>
              </a:rPr>
              <a:t>Timeout = β RTT</a:t>
            </a:r>
            <a:r>
              <a:rPr lang="en-US" altLang="zh-CN" sz="1600" dirty="0"/>
              <a:t> , Typically β=2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Enhanced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Problem: a constant value was inflexible because it failed to respond when the variance went 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Mean deviation (a cheap estimator of the standard deviation)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993300"/>
                </a:solidFill>
              </a:rPr>
              <a:t>RTTVAR= β RTTVAR +(1- β)|RTT-R|</a:t>
            </a:r>
            <a:r>
              <a:rPr lang="en-US" altLang="zh-CN" sz="1600" dirty="0"/>
              <a:t>, Typically </a:t>
            </a:r>
            <a:r>
              <a:rPr lang="en-US" altLang="zh-CN" sz="1600" b="1" dirty="0">
                <a:solidFill>
                  <a:srgbClr val="993300"/>
                </a:solidFill>
              </a:rPr>
              <a:t>β </a:t>
            </a:r>
            <a:r>
              <a:rPr lang="en-US" altLang="zh-CN" sz="1600" dirty="0"/>
              <a:t>=3/4</a:t>
            </a:r>
            <a:endParaRPr lang="en-US" altLang="zh-CN" sz="1600" b="1" dirty="0">
              <a:solidFill>
                <a:srgbClr val="99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 Timeout interval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     Timeout = RTT+4 RTTVAR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500" dirty="0"/>
              <a:t>less than 1% packets come in more than four standard deviations late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7713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85725"/>
            <a:ext cx="8166100" cy="9048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TCP Tahoe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1" y="1219200"/>
            <a:ext cx="8740826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774" y="838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Slow start followed by additive increase in TCP Tahoe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2083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85725"/>
            <a:ext cx="8166100" cy="9048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TCP Reno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774" y="838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Fast recovery and the </a:t>
            </a:r>
            <a:r>
              <a:rPr lang="en-US" altLang="zh-CN" sz="2400" dirty="0" err="1"/>
              <a:t>sawtooth</a:t>
            </a:r>
            <a:r>
              <a:rPr lang="en-US" altLang="zh-CN" sz="2400" dirty="0"/>
              <a:t> pattern of TCP Reno</a:t>
            </a:r>
            <a:endParaRPr lang="en-US" altLang="zh-CN" sz="20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7" y="1600200"/>
            <a:ext cx="884459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0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92088"/>
            <a:ext cx="8794750" cy="6969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 The Physical Layer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284288" y="1017588"/>
            <a:ext cx="6975475" cy="4557712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黑体" pitchFamily="49" charset="-122"/>
              </a:rPr>
              <a:t>Some concepts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Transmission medium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Wireless Transmission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Digital modulation and multiplexing</a:t>
            </a:r>
          </a:p>
          <a:p>
            <a:pPr eaLnBrk="1" hangingPunct="1"/>
            <a:r>
              <a:rPr kumimoji="0" lang="en-US" altLang="zh-CN" dirty="0">
                <a:ea typeface="黑体" pitchFamily="49" charset="-122"/>
              </a:rPr>
              <a:t>Message switch</a:t>
            </a:r>
          </a:p>
          <a:p>
            <a:pPr eaLnBrk="1" hangingPunct="1">
              <a:buFont typeface="Wingdings" pitchFamily="2" charset="2"/>
              <a:buNone/>
            </a:pPr>
            <a:endParaRPr kumimoji="0"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5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</a:p>
          <a:p>
            <a:r>
              <a:rPr lang="en-US" altLang="zh-CN" dirty="0"/>
              <a:t>Email</a:t>
            </a:r>
          </a:p>
          <a:p>
            <a:r>
              <a:rPr lang="en-US" altLang="zh-CN" dirty="0"/>
              <a:t>WWW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65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97814"/>
              </p:ext>
            </p:extLst>
          </p:nvPr>
        </p:nvGraphicFramePr>
        <p:xfrm>
          <a:off x="467544" y="980732"/>
          <a:ext cx="8064896" cy="52565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5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包的全部内容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34 69 40 40 00 40 06 fe 87 c0 a8 00 76 72 f6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5f fa 2a 00 00 00 00 80 02 40 00 31 45 00 00 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34 d4 c1 40 00 71 06 62 06 72 f6 9e e7 c0 a8 00 76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 16 89 36 5d 8c 82 b7 a7 5f fa 2b 80 12 40 00 51 02 00 00  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69 41 40 00 40 06 fe 92 c0 a8 00 76 72 f6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5f fa 2b 5d 8c 82 b8 50 10 43 80 8e 3b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45 00 00 57 69 42 40 00 40 06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62 c0 a8 00 76 72 f6 9e e7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89 36 00 16 a7 5f fa 2b 5d 8c 82 b8 50 18 43 80 e4 63 00 00 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78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（省略了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TCP</a:t>
                      </a:r>
                      <a:r>
                        <a:rPr lang="zh-CN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通信过程中的多个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</a:t>
                      </a:r>
                      <a:r>
                        <a:rPr lang="zh-CN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数据报）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69 ae 40 00 40 06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25 c0 a8 00 76 72 f6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60 02 16 5d 8c 91 7c 50 11 41 e8 79 23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d6 0c 40 00 71 06 60 c7 72 f6 9e e7 c0 a8 00 76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00 16 89 36 5d 8c 91 7c a7 60 02 17 50 10 40 40 7a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cb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d6 0d 40 00 71 06 60 c6 72 f6 9e e7 c0 a8 00 76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00 16 89 36 5d 8c 91 7c a7 60 02 17 50 11 40 40 7a ca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3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spc="-1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45 00 00 28 69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40 00 40  06 </a:t>
                      </a:r>
                      <a:r>
                        <a:rPr lang="en-US" sz="1050" kern="0" spc="-1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24 c0  a8 00 76 72 f6  9e e7 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spc="-1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 36 00 16 a7 60 02 17 5d  8c 91 7d 50 10 41 e8 79 22 00 00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0600" y="1725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9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Maximum Data Rate of a Channel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382000" cy="5486400"/>
          </a:xfrm>
        </p:spPr>
        <p:txBody>
          <a:bodyPr/>
          <a:lstStyle/>
          <a:p>
            <a:pPr marL="0" indent="0" eaLnBrk="1" hangingPunct="1"/>
            <a:r>
              <a:rPr kumimoji="0" lang="en-US" altLang="zh-CN">
                <a:ea typeface="宋体" pitchFamily="2" charset="-122"/>
              </a:rPr>
              <a:t>Nyquist's theorem (1924) </a:t>
            </a:r>
          </a:p>
          <a:p>
            <a:pPr lvl="1" eaLnBrk="1" hangingPunct="1"/>
            <a:r>
              <a:rPr kumimoji="0" lang="en-US" altLang="zh-CN">
                <a:ea typeface="宋体" pitchFamily="2" charset="-122"/>
              </a:rPr>
              <a:t>If a signal has been run through a low-pass filter of bandwidth H,  the signal can </a:t>
            </a:r>
            <a:r>
              <a:rPr kumimoji="0" lang="en-US" altLang="zh-CN" b="1">
                <a:solidFill>
                  <a:srgbClr val="993300"/>
                </a:solidFill>
                <a:ea typeface="宋体" pitchFamily="2" charset="-122"/>
              </a:rPr>
              <a:t>be completely reconstructed</a:t>
            </a:r>
            <a:r>
              <a:rPr kumimoji="0" lang="en-US" altLang="zh-CN">
                <a:ea typeface="宋体" pitchFamily="2" charset="-122"/>
              </a:rPr>
              <a:t> by making 2H samples per second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>
                <a:ea typeface="宋体" pitchFamily="2" charset="-122"/>
              </a:rPr>
              <a:t>     C=</a:t>
            </a:r>
            <a:r>
              <a:rPr lang="en-US" altLang="zh-CN">
                <a:ea typeface="宋体" pitchFamily="2" charset="-122"/>
              </a:rPr>
              <a:t>2Hlog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V</a:t>
            </a:r>
          </a:p>
          <a:p>
            <a:pPr marL="0" indent="0" eaLnBrk="1" hangingPunct="1"/>
            <a:r>
              <a:rPr kumimoji="0" lang="en-US" altLang="zh-CN">
                <a:ea typeface="宋体" pitchFamily="2" charset="-122"/>
              </a:rPr>
              <a:t>Shannon’s Theorem (1948)</a:t>
            </a:r>
          </a:p>
          <a:p>
            <a:pPr marL="0" indent="0" eaLnBrk="1" hangingPunct="1"/>
            <a:endParaRPr kumimoji="0" lang="zh-CN" altLang="en-US">
              <a:ea typeface="宋体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" y="5181600"/>
            <a:ext cx="808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fontAlgn="b" hangingPunct="0">
              <a:spcBef>
                <a:spcPct val="20000"/>
              </a:spcBef>
              <a:buSzPct val="110000"/>
              <a:defRPr kumimoji="1" sz="2800">
                <a:solidFill>
                  <a:srgbClr val="000099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buClr>
                <a:srgbClr val="009900"/>
              </a:buClr>
              <a:buSzTx/>
              <a:buFont typeface="Wingdings" pitchFamily="2" charset="2"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Arial" pitchFamily="34" charset="0"/>
              </a:rPr>
              <a:t>Example:</a:t>
            </a:r>
            <a:r>
              <a:rPr kumimoji="0" lang="en-US" altLang="zh-CN" sz="2400">
                <a:solidFill>
                  <a:schemeClr val="tx1"/>
                </a:solidFill>
                <a:latin typeface="Arial" pitchFamily="34" charset="0"/>
              </a:rPr>
              <a:t> Voice phone line 300Hz-3300Hz, S/N dB=30dB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11250" y="4359275"/>
          <a:ext cx="4070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359275"/>
                        <a:ext cx="4070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133475" y="3886200"/>
          <a:ext cx="2905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5" imgW="1358310" imgH="215806" progId="Equation.3">
                  <p:embed/>
                </p:oleObj>
              </mc:Choice>
              <mc:Fallback>
                <p:oleObj name="公式" r:id="rId5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886200"/>
                        <a:ext cx="2905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1613" y="5659438"/>
          <a:ext cx="4765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7" imgW="2057400" imgH="215900" progId="Equation.3">
                  <p:embed/>
                </p:oleObj>
              </mc:Choice>
              <mc:Fallback>
                <p:oleObj name="公式" r:id="rId7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659438"/>
                        <a:ext cx="4765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4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latin typeface="Verdana" pitchFamily="34" charset="0"/>
                <a:ea typeface="黑体" pitchFamily="49" charset="-122"/>
              </a:rPr>
              <a:t>Guided Transmission Media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1160463"/>
            <a:ext cx="7138987" cy="4608512"/>
          </a:xfrm>
        </p:spPr>
        <p:txBody>
          <a:bodyPr/>
          <a:lstStyle/>
          <a:p>
            <a:pPr eaLnBrk="1" hangingPunct="1"/>
            <a:r>
              <a:rPr kumimoji="0" lang="en-US" altLang="zh-CN" sz="3600">
                <a:ea typeface="黑体" pitchFamily="49" charset="-122"/>
              </a:rPr>
              <a:t>Magnetic Media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Twisted Pair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Coaxial Cable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Power line</a:t>
            </a:r>
          </a:p>
          <a:p>
            <a:pPr eaLnBrk="1" hangingPunct="1"/>
            <a:r>
              <a:rPr kumimoji="0" lang="en-US" altLang="zh-CN" sz="3600">
                <a:ea typeface="黑体" pitchFamily="49" charset="-122"/>
              </a:rPr>
              <a:t>Fiber Optics</a:t>
            </a:r>
          </a:p>
          <a:p>
            <a:pPr eaLnBrk="1" hangingPunct="1"/>
            <a:endParaRPr kumimoji="0" lang="zh-CN" altLang="en-US" sz="360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62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pitchFamily="2" charset="-122"/>
              </a:rPr>
              <a:t>QPSK &amp; QAM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0038" y="4541838"/>
            <a:ext cx="6313487" cy="14398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kumimoji="0" lang="en-US" altLang="zh-CN">
                <a:ea typeface="宋体" pitchFamily="2" charset="-122"/>
              </a:rPr>
              <a:t> QPSK.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kumimoji="0" lang="en-US" altLang="zh-CN">
                <a:ea typeface="宋体" pitchFamily="2" charset="-122"/>
              </a:rPr>
              <a:t> QAM-16.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pitchFamily="2" charset="-122"/>
              </a:rPr>
              <a:t>(c)</a:t>
            </a:r>
            <a:r>
              <a:rPr kumimoji="0" lang="en-US" altLang="zh-CN">
                <a:ea typeface="宋体" pitchFamily="2" charset="-122"/>
              </a:rPr>
              <a:t> QAM-64.</a:t>
            </a:r>
          </a:p>
        </p:txBody>
      </p:sp>
      <p:pic>
        <p:nvPicPr>
          <p:cNvPr id="55300" name="Picture 4" descr="2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90688"/>
            <a:ext cx="804068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82553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altLang="zh-CN" sz="7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altLang="zh-CN" sz="7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rgbClr val="FFFF00"/>
          </a:solidFill>
          <a:prstDash val="sysDot"/>
          <a:round/>
          <a:headEnd type="none" w="sm" len="sm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rgbClr val="FFFF00"/>
          </a:solidFill>
          <a:prstDash val="sysDot"/>
          <a:round/>
          <a:headEnd type="none" w="sm" len="sm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iang Yan Jun (BUPT)">
  <a:themeElements>
    <a:clrScheme name="Jiang Yan Jun (BUPT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iang Yan Jun (BUPT)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Jiang Yan Jun (BUPT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Jiang Yan Jun (BUPT)">
  <a:themeElements>
    <a:clrScheme name="Jiang Yan Jun (BUPT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iang Yan Jun (BUPT)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Jiang Yan Jun (BUPT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Jiang Yan Jun (BUPT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Jiang Yan Jun (BUPT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2958</Words>
  <PresentationFormat>全屏显示(4:3)</PresentationFormat>
  <Paragraphs>416</Paragraphs>
  <Slides>61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Tannenbaum</vt:lpstr>
      <vt:lpstr>1_Tannenbaum</vt:lpstr>
      <vt:lpstr>Jiang Yan Jun (BUPT)</vt:lpstr>
      <vt:lpstr>1_Jiang Yan Jun (BUPT)</vt:lpstr>
      <vt:lpstr>公式</vt:lpstr>
      <vt:lpstr>位图图像</vt:lpstr>
      <vt:lpstr>Visio</vt:lpstr>
      <vt:lpstr>VISIO</vt:lpstr>
      <vt:lpstr>1 Introduction</vt:lpstr>
      <vt:lpstr>Classification by scale </vt:lpstr>
      <vt:lpstr>The OSI reference model</vt:lpstr>
      <vt:lpstr>The TCP/IP Reference Model</vt:lpstr>
      <vt:lpstr>Network Standardization</vt:lpstr>
      <vt:lpstr>2 The Physical Layer</vt:lpstr>
      <vt:lpstr>Maximum Data Rate of a Channel</vt:lpstr>
      <vt:lpstr>Guided Transmission Media</vt:lpstr>
      <vt:lpstr>QPSK &amp; QAM</vt:lpstr>
      <vt:lpstr>ADSL Modulation Scheme </vt:lpstr>
      <vt:lpstr>Message Switching</vt:lpstr>
      <vt:lpstr>3 Data link</vt:lpstr>
      <vt:lpstr>Framing</vt:lpstr>
      <vt:lpstr>比特填充</vt:lpstr>
      <vt:lpstr>Hamming code</vt:lpstr>
      <vt:lpstr>Odd &amp; Even Parity</vt:lpstr>
      <vt:lpstr>PowerPoint 演示文稿</vt:lpstr>
      <vt:lpstr>Send Window &amp; Receive Windows</vt:lpstr>
      <vt:lpstr>Example Data Link Protocols</vt:lpstr>
      <vt:lpstr>4 MAC</vt:lpstr>
      <vt:lpstr>Persistent and Nonpersistent CSMA</vt:lpstr>
      <vt:lpstr>CSMA/CD: Contention period(2)</vt:lpstr>
      <vt:lpstr>Problems</vt:lpstr>
      <vt:lpstr>Ethernet MAC Sublayer Protocol</vt:lpstr>
      <vt:lpstr>Frame length </vt:lpstr>
      <vt:lpstr>Hub: Half-duplex Mode</vt:lpstr>
      <vt:lpstr>CSMA/CA</vt:lpstr>
      <vt:lpstr>QOS:TXOP</vt:lpstr>
      <vt:lpstr>Learning Bridge </vt:lpstr>
      <vt:lpstr>Station table: Backward Learning</vt:lpstr>
      <vt:lpstr>Dynamic topologies</vt:lpstr>
      <vt:lpstr>Virtual LANs</vt:lpstr>
      <vt:lpstr>The IEEE 802.1Q Standard</vt:lpstr>
      <vt:lpstr>5 Network</vt:lpstr>
      <vt:lpstr>Distance Vector Routing</vt:lpstr>
      <vt:lpstr>Link State Routing </vt:lpstr>
      <vt:lpstr>3. Building Link State Packets</vt:lpstr>
      <vt:lpstr>QOS</vt:lpstr>
      <vt:lpstr>The Token Bucket Algorithm</vt:lpstr>
      <vt:lpstr>Length of Maximum Rate Burst </vt:lpstr>
      <vt:lpstr>The IPv4 Header</vt:lpstr>
      <vt:lpstr>Example</vt:lpstr>
      <vt:lpstr>Subnet</vt:lpstr>
      <vt:lpstr>Routing</vt:lpstr>
      <vt:lpstr>The Main IPv6 Header</vt:lpstr>
      <vt:lpstr>ICMP (Internet Control Message Protocol)</vt:lpstr>
      <vt:lpstr>ICMP的几种应用</vt:lpstr>
      <vt:lpstr>PowerPoint 演示文稿</vt:lpstr>
      <vt:lpstr>6 Transport</vt:lpstr>
      <vt:lpstr>Max-Min Fairness</vt:lpstr>
      <vt:lpstr>AIMD Control Law</vt:lpstr>
      <vt:lpstr> UDP Header</vt:lpstr>
      <vt:lpstr>TCP Segment Header</vt:lpstr>
      <vt:lpstr>TCP Connection Establishment (1)</vt:lpstr>
      <vt:lpstr>TCP Connection Release(2)</vt:lpstr>
      <vt:lpstr>Silly Window Syndrome</vt:lpstr>
      <vt:lpstr>Retransmission Timer: Jacobson Algorithm</vt:lpstr>
      <vt:lpstr>TCP Tahoe</vt:lpstr>
      <vt:lpstr>TCP Reno</vt:lpstr>
      <vt:lpstr>7Application</vt:lpstr>
      <vt:lpstr>协议分析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2017-06-12T05:43:32Z</dcterms:created>
  <dcterms:modified xsi:type="dcterms:W3CDTF">2022-06-12T23:47:58Z</dcterms:modified>
</cp:coreProperties>
</file>