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notesSlides/notesSlide4.xml" ContentType="application/vnd.openxmlformats-officedocument.presentationml.notesSlide+xml"/>
  <Override PartName="/ppt/slides/slide8.xml" ContentType="application/vnd.openxmlformats-officedocument.presentationml.slide+xml"/>
  <Override PartName="/ppt/notesSlides/notesSlide5.xml" ContentType="application/vnd.openxmlformats-officedocument.presentationml.notesSlide+xml"/>
  <Override PartName="/ppt/slides/slide9.xml" ContentType="application/vnd.openxmlformats-officedocument.presentationml.slide+xml"/>
  <Override PartName="/ppt/notesSlides/notesSlide6.xml" ContentType="application/vnd.openxmlformats-officedocument.presentationml.notes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notesSlides/notesSlide10.xml" ContentType="application/vnd.openxmlformats-officedocument.presentationml.notesSlide+xml"/>
  <Override PartName="/ppt/slides/slide14.xml" ContentType="application/vnd.openxmlformats-officedocument.presentationml.slide+xml"/>
  <Override PartName="/ppt/notesSlides/notesSlide11.xml" ContentType="application/vnd.openxmlformats-officedocument.presentationml.notesSlide+xml"/>
  <Override PartName="/ppt/slides/slide15.xml" ContentType="application/vnd.openxmlformats-officedocument.presentationml.slide+xml"/>
  <Override PartName="/ppt/notesSlides/notesSlide12.xml" ContentType="application/vnd.openxmlformats-officedocument.presentationml.notesSlide+xml"/>
  <Override PartName="/ppt/slides/slide16.xml" ContentType="application/vnd.openxmlformats-officedocument.presentationml.slide+xml"/>
  <Override PartName="/ppt/notesSlides/notesSlide13.xml" ContentType="application/vnd.openxmlformats-officedocument.presentationml.notesSlide+xml"/>
  <Override PartName="/ppt/slides/slide17.xml" ContentType="application/vnd.openxmlformats-officedocument.presentationml.slide+xml"/>
  <Override PartName="/ppt/notesSlides/notesSlide14.xml" ContentType="application/vnd.openxmlformats-officedocument.presentationml.notesSlide+xml"/>
  <Override PartName="/ppt/slides/slide18.xml" ContentType="application/vnd.openxmlformats-officedocument.presentationml.slide+xml"/>
  <Override PartName="/ppt/notesSlides/notesSlide15.xml" ContentType="application/vnd.openxmlformats-officedocument.presentationml.notesSlide+xml"/>
  <Override PartName="/ppt/slides/slide19.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notesSlides/notesSlide17.xml" ContentType="application/vnd.openxmlformats-officedocument.presentationml.notesSlide+xml"/>
  <Override PartName="/ppt/slides/slide21.xml" ContentType="application/vnd.openxmlformats-officedocument.presentationml.slide+xml"/>
  <Override PartName="/ppt/notesSlides/notesSlide18.xml" ContentType="application/vnd.openxmlformats-officedocument.presentationml.notesSlide+xml"/>
  <Override PartName="/ppt/slides/slide22.xml" ContentType="application/vnd.openxmlformats-officedocument.presentationml.slide+xml"/>
  <Override PartName="/ppt/notesSlides/notesSlide19.xml" ContentType="application/vnd.openxmlformats-officedocument.presentationml.notesSlide+xml"/>
  <Override PartName="/ppt/slides/slide23.xml" ContentType="application/vnd.openxmlformats-officedocument.presentationml.slide+xml"/>
  <Override PartName="/ppt/notesSlides/notesSlide20.xml" ContentType="application/vnd.openxmlformats-officedocument.presentationml.notesSlide+xml"/>
  <Override PartName="/ppt/slides/slide24.xml" ContentType="application/vnd.openxmlformats-officedocument.presentationml.slide+xml"/>
  <Override PartName="/ppt/notesSlides/notesSlide21.xml" ContentType="application/vnd.openxmlformats-officedocument.presentationml.notesSlide+xml"/>
  <Override PartName="/ppt/slides/slide25.xml" ContentType="application/vnd.openxmlformats-officedocument.presentationml.slide+xml"/>
  <Override PartName="/ppt/notesSlides/notesSlide22.xml" ContentType="application/vnd.openxmlformats-officedocument.presentationml.notesSlide+xml"/>
  <Override PartName="/ppt/slides/slide26.xml" ContentType="application/vnd.openxmlformats-officedocument.presentationml.slide+xml"/>
  <Override PartName="/ppt/notesSlides/notesSlide23.xml" ContentType="application/vnd.openxmlformats-officedocument.presentationml.notesSlide+xml"/>
  <Override PartName="/ppt/slides/slide27.xml" ContentType="application/vnd.openxmlformats-officedocument.presentationml.slide+xml"/>
  <Override PartName="/ppt/notesSlides/notesSlide24.xml" ContentType="application/vnd.openxmlformats-officedocument.presentationml.notesSlide+xml"/>
  <Override PartName="/ppt/slides/slide28.xml" ContentType="application/vnd.openxmlformats-officedocument.presentationml.slide+xml"/>
  <Override PartName="/ppt/notesSlides/notesSlide25.xml" ContentType="application/vnd.openxmlformats-officedocument.presentationml.notesSlide+xml"/>
  <Override PartName="/ppt/slides/slide29.xml" ContentType="application/vnd.openxmlformats-officedocument.presentationml.slide+xml"/>
  <Override PartName="/ppt/notesSlides/notesSlide26.xml" ContentType="application/vnd.openxmlformats-officedocument.presentationml.notesSlide+xml"/>
  <Override PartName="/ppt/slides/slide30.xml" ContentType="application/vnd.openxmlformats-officedocument.presentationml.slide+xml"/>
  <Override PartName="/ppt/notesSlides/notesSlide27.xml" ContentType="application/vnd.openxmlformats-officedocument.presentationml.notesSlide+xml"/>
  <Override PartName="/ppt/slides/slide31.xml" ContentType="application/vnd.openxmlformats-officedocument.presentationml.slide+xml"/>
  <Override PartName="/ppt/notesSlides/notesSlide28.xml" ContentType="application/vnd.openxmlformats-officedocument.presentationml.notesSlide+xml"/>
  <Override PartName="/ppt/slides/slide32.xml" ContentType="application/vnd.openxmlformats-officedocument.presentationml.slide+xml"/>
  <Override PartName="/ppt/notesSlides/notesSlide29.xml" ContentType="application/vnd.openxmlformats-officedocument.presentationml.notesSlide+xml"/>
  <Override PartName="/ppt/slides/slide33.xml" ContentType="application/vnd.openxmlformats-officedocument.presentationml.slide+xml"/>
  <Override PartName="/ppt/notesSlides/notesSlide30.xml" ContentType="application/vnd.openxmlformats-officedocument.presentationml.notesSlide+xml"/>
  <Override PartName="/ppt/slides/slide34.xml" ContentType="application/vnd.openxmlformats-officedocument.presentationml.slide+xml"/>
  <Override PartName="/ppt/notesSlides/notesSlide3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tableStyles" Target="tableStyles.xml"/><Relationship Id="rId38" Type="http://schemas.openxmlformats.org/officeDocument/2006/relationships/presProps" Target="presProps.xml"/><Relationship Id="rId3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55" name=""/>
        <p:cNvGrpSpPr/>
        <p:nvPr/>
      </p:nvGrpSpPr>
      <p:grpSpPr>
        <a:xfrm>
          <a:off x="0" y="0"/>
          <a:ext cx="0" cy="0"/>
          <a:chOff x="0" y="0"/>
          <a:chExt cx="0" cy="0"/>
        </a:xfrm>
      </p:grpSpPr>
      <p:sp>
        <p:nvSpPr>
          <p:cNvPr id="104876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6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198EA1DB-0A75-48E4-B411-E60A4CB34E1E}" type="datetimeFigureOut">
              <a:rPr lang="en-US" smtClean="0"/>
            </a:fld>
            <a:endParaRPr lang="en-US"/>
          </a:p>
        </p:txBody>
      </p:sp>
      <p:sp>
        <p:nvSpPr>
          <p:cNvPr id="104876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70"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7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7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990CA5E6-B8D5-462D-81C1-9DCB395AE3A2}"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lang="en-US"/>
          </a:p>
        </p:txBody>
      </p:sp>
      <p:sp>
        <p:nvSpPr>
          <p:cNvPr id="1048606"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3" name="Slide Image Placeholder 1"/>
          <p:cNvSpPr>
            <a:spLocks noChangeAspect="1" noRot="1" noGrp="1"/>
          </p:cNvSpPr>
          <p:nvPr>
            <p:ph type="sldImg"/>
          </p:nvPr>
        </p:nvSpPr>
        <p:spPr/>
      </p:sp>
      <p:sp>
        <p:nvSpPr>
          <p:cNvPr id="1048644" name="Notes Placeholder 2"/>
          <p:cNvSpPr>
            <a:spLocks noGrp="1"/>
          </p:cNvSpPr>
          <p:nvPr>
            <p:ph type="body" idx="1"/>
          </p:nvPr>
        </p:nvSpPr>
        <p:spPr/>
        <p:txBody>
          <a:bodyPr/>
          <a:p>
            <a:endParaRPr dirty="0" lang="en-US"/>
          </a:p>
        </p:txBody>
      </p:sp>
      <p:sp>
        <p:nvSpPr>
          <p:cNvPr id="1048645"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7" name="Slide Image Placeholder 1"/>
          <p:cNvSpPr>
            <a:spLocks noChangeAspect="1" noRot="1" noGrp="1"/>
          </p:cNvSpPr>
          <p:nvPr>
            <p:ph type="sldImg"/>
          </p:nvPr>
        </p:nvSpPr>
        <p:spPr/>
      </p:sp>
      <p:sp>
        <p:nvSpPr>
          <p:cNvPr id="1048648" name="Notes Placeholder 2"/>
          <p:cNvSpPr>
            <a:spLocks noGrp="1"/>
          </p:cNvSpPr>
          <p:nvPr>
            <p:ph type="body" idx="1"/>
          </p:nvPr>
        </p:nvSpPr>
        <p:spPr/>
        <p:txBody>
          <a:bodyPr/>
          <a:p>
            <a:endParaRPr dirty="0" lang="en-US"/>
          </a:p>
        </p:txBody>
      </p:sp>
      <p:sp>
        <p:nvSpPr>
          <p:cNvPr id="1048649"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p>
            <a:endParaRPr dirty="0" lang="en-US"/>
          </a:p>
        </p:txBody>
      </p:sp>
      <p:sp>
        <p:nvSpPr>
          <p:cNvPr id="1048653"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59" name="Slide Image Placeholder 1"/>
          <p:cNvSpPr>
            <a:spLocks noChangeAspect="1" noRot="1" noGrp="1"/>
          </p:cNvSpPr>
          <p:nvPr>
            <p:ph type="sldImg"/>
          </p:nvPr>
        </p:nvSpPr>
        <p:spPr/>
      </p:sp>
      <p:sp>
        <p:nvSpPr>
          <p:cNvPr id="1048660" name="Notes Placeholder 2"/>
          <p:cNvSpPr>
            <a:spLocks noGrp="1"/>
          </p:cNvSpPr>
          <p:nvPr>
            <p:ph type="body" idx="1"/>
          </p:nvPr>
        </p:nvSpPr>
        <p:spPr/>
        <p:txBody>
          <a:bodyPr/>
          <a:p>
            <a:endParaRPr dirty="0" lang="en-US"/>
          </a:p>
        </p:txBody>
      </p:sp>
      <p:sp>
        <p:nvSpPr>
          <p:cNvPr id="1048661"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63" name="Slide Image Placeholder 1"/>
          <p:cNvSpPr>
            <a:spLocks noChangeAspect="1" noRot="1" noGrp="1"/>
          </p:cNvSpPr>
          <p:nvPr>
            <p:ph type="sldImg"/>
          </p:nvPr>
        </p:nvSpPr>
        <p:spPr/>
      </p:sp>
      <p:sp>
        <p:nvSpPr>
          <p:cNvPr id="1048664" name="Notes Placeholder 2"/>
          <p:cNvSpPr>
            <a:spLocks noGrp="1"/>
          </p:cNvSpPr>
          <p:nvPr>
            <p:ph type="body" idx="1"/>
          </p:nvPr>
        </p:nvSpPr>
        <p:spPr/>
        <p:txBody>
          <a:bodyPr/>
          <a:p>
            <a:endParaRPr dirty="0" lang="en-US"/>
          </a:p>
        </p:txBody>
      </p:sp>
      <p:sp>
        <p:nvSpPr>
          <p:cNvPr id="1048665"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67" name="Slide Image Placeholder 1"/>
          <p:cNvSpPr>
            <a:spLocks noChangeAspect="1" noRot="1" noGrp="1"/>
          </p:cNvSpPr>
          <p:nvPr>
            <p:ph type="sldImg"/>
          </p:nvPr>
        </p:nvSpPr>
        <p:spPr/>
      </p:sp>
      <p:sp>
        <p:nvSpPr>
          <p:cNvPr id="1048668" name="Notes Placeholder 2"/>
          <p:cNvSpPr>
            <a:spLocks noGrp="1"/>
          </p:cNvSpPr>
          <p:nvPr>
            <p:ph type="body" idx="1"/>
          </p:nvPr>
        </p:nvSpPr>
        <p:spPr/>
        <p:txBody>
          <a:bodyPr/>
          <a:p>
            <a:endParaRPr dirty="0" lang="en-US"/>
          </a:p>
        </p:txBody>
      </p:sp>
      <p:sp>
        <p:nvSpPr>
          <p:cNvPr id="1048669"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71" name="Slide Image Placeholder 1"/>
          <p:cNvSpPr>
            <a:spLocks noChangeAspect="1" noRot="1" noGrp="1"/>
          </p:cNvSpPr>
          <p:nvPr>
            <p:ph type="sldImg"/>
          </p:nvPr>
        </p:nvSpPr>
        <p:spPr/>
      </p:sp>
      <p:sp>
        <p:nvSpPr>
          <p:cNvPr id="1048672" name="Notes Placeholder 2"/>
          <p:cNvSpPr>
            <a:spLocks noGrp="1"/>
          </p:cNvSpPr>
          <p:nvPr>
            <p:ph type="body" idx="1"/>
          </p:nvPr>
        </p:nvSpPr>
        <p:spPr/>
        <p:txBody>
          <a:bodyPr/>
          <a:p>
            <a:endParaRPr dirty="0" lang="en-US"/>
          </a:p>
        </p:txBody>
      </p:sp>
      <p:sp>
        <p:nvSpPr>
          <p:cNvPr id="1048673"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75" name="Slide Image Placeholder 1"/>
          <p:cNvSpPr>
            <a:spLocks noChangeAspect="1" noRot="1" noGrp="1"/>
          </p:cNvSpPr>
          <p:nvPr>
            <p:ph type="sldImg"/>
          </p:nvPr>
        </p:nvSpPr>
        <p:spPr/>
      </p:sp>
      <p:sp>
        <p:nvSpPr>
          <p:cNvPr id="1048676" name="Notes Placeholder 2"/>
          <p:cNvSpPr>
            <a:spLocks noGrp="1"/>
          </p:cNvSpPr>
          <p:nvPr>
            <p:ph type="body" idx="1"/>
          </p:nvPr>
        </p:nvSpPr>
        <p:spPr/>
        <p:txBody>
          <a:bodyPr/>
          <a:p>
            <a:endParaRPr dirty="0" lang="en-US"/>
          </a:p>
        </p:txBody>
      </p:sp>
      <p:sp>
        <p:nvSpPr>
          <p:cNvPr id="1048677"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79" name="Slide Image Placeholder 1"/>
          <p:cNvSpPr>
            <a:spLocks noChangeAspect="1" noRot="1" noGrp="1"/>
          </p:cNvSpPr>
          <p:nvPr>
            <p:ph type="sldImg"/>
          </p:nvPr>
        </p:nvSpPr>
        <p:spPr/>
      </p:sp>
      <p:sp>
        <p:nvSpPr>
          <p:cNvPr id="1048680" name="Notes Placeholder 2"/>
          <p:cNvSpPr>
            <a:spLocks noGrp="1"/>
          </p:cNvSpPr>
          <p:nvPr>
            <p:ph type="body" idx="1"/>
          </p:nvPr>
        </p:nvSpPr>
        <p:spPr/>
        <p:txBody>
          <a:bodyPr/>
          <a:p>
            <a:endParaRPr dirty="0" lang="en-US"/>
          </a:p>
        </p:txBody>
      </p:sp>
      <p:sp>
        <p:nvSpPr>
          <p:cNvPr id="1048681"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p>
            <a:endParaRPr dirty="0" lang="en-US"/>
          </a:p>
        </p:txBody>
      </p:sp>
      <p:sp>
        <p:nvSpPr>
          <p:cNvPr id="1048613"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87" name="Slide Image Placeholder 1"/>
          <p:cNvSpPr>
            <a:spLocks noChangeAspect="1" noRot="1" noGrp="1"/>
          </p:cNvSpPr>
          <p:nvPr>
            <p:ph type="sldImg"/>
          </p:nvPr>
        </p:nvSpPr>
        <p:spPr/>
      </p:sp>
      <p:sp>
        <p:nvSpPr>
          <p:cNvPr id="1048688" name="Notes Placeholder 2"/>
          <p:cNvSpPr>
            <a:spLocks noGrp="1"/>
          </p:cNvSpPr>
          <p:nvPr>
            <p:ph type="body" idx="1"/>
          </p:nvPr>
        </p:nvSpPr>
        <p:spPr/>
        <p:txBody>
          <a:bodyPr/>
          <a:p>
            <a:endParaRPr dirty="0" lang="en-US"/>
          </a:p>
        </p:txBody>
      </p:sp>
      <p:sp>
        <p:nvSpPr>
          <p:cNvPr id="1048689"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91" name="Slide Image Placeholder 1"/>
          <p:cNvSpPr>
            <a:spLocks noChangeAspect="1" noRot="1" noGrp="1"/>
          </p:cNvSpPr>
          <p:nvPr>
            <p:ph type="sldImg"/>
          </p:nvPr>
        </p:nvSpPr>
        <p:spPr/>
      </p:sp>
      <p:sp>
        <p:nvSpPr>
          <p:cNvPr id="1048692" name="Notes Placeholder 2"/>
          <p:cNvSpPr>
            <a:spLocks noGrp="1"/>
          </p:cNvSpPr>
          <p:nvPr>
            <p:ph type="body" idx="1"/>
          </p:nvPr>
        </p:nvSpPr>
        <p:spPr/>
        <p:txBody>
          <a:bodyPr/>
          <a:p>
            <a:endParaRPr dirty="0" lang="en-US"/>
          </a:p>
        </p:txBody>
      </p:sp>
      <p:sp>
        <p:nvSpPr>
          <p:cNvPr id="1048693"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95" name="Slide Image Placeholder 1"/>
          <p:cNvSpPr>
            <a:spLocks noChangeAspect="1" noRot="1" noGrp="1"/>
          </p:cNvSpPr>
          <p:nvPr>
            <p:ph type="sldImg"/>
          </p:nvPr>
        </p:nvSpPr>
        <p:spPr/>
      </p:sp>
      <p:sp>
        <p:nvSpPr>
          <p:cNvPr id="1048696" name="Notes Placeholder 2"/>
          <p:cNvSpPr>
            <a:spLocks noGrp="1"/>
          </p:cNvSpPr>
          <p:nvPr>
            <p:ph type="body" idx="1"/>
          </p:nvPr>
        </p:nvSpPr>
        <p:spPr/>
        <p:txBody>
          <a:bodyPr/>
          <a:p>
            <a:endParaRPr dirty="0" lang="en-US"/>
          </a:p>
        </p:txBody>
      </p:sp>
      <p:sp>
        <p:nvSpPr>
          <p:cNvPr id="1048697"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p>
            <a:endParaRPr dirty="0" lang="en-US"/>
          </a:p>
        </p:txBody>
      </p:sp>
      <p:sp>
        <p:nvSpPr>
          <p:cNvPr id="1048701"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03" name="Slide Image Placeholder 1"/>
          <p:cNvSpPr>
            <a:spLocks noChangeAspect="1" noRot="1" noGrp="1"/>
          </p:cNvSpPr>
          <p:nvPr>
            <p:ph type="sldImg"/>
          </p:nvPr>
        </p:nvSpPr>
        <p:spPr/>
      </p:sp>
      <p:sp>
        <p:nvSpPr>
          <p:cNvPr id="1048704" name="Notes Placeholder 2"/>
          <p:cNvSpPr>
            <a:spLocks noGrp="1"/>
          </p:cNvSpPr>
          <p:nvPr>
            <p:ph type="body" idx="1"/>
          </p:nvPr>
        </p:nvSpPr>
        <p:spPr/>
        <p:txBody>
          <a:bodyPr/>
          <a:p>
            <a:endParaRPr dirty="0" lang="en-US"/>
          </a:p>
        </p:txBody>
      </p:sp>
      <p:sp>
        <p:nvSpPr>
          <p:cNvPr id="1048705"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07" name="Slide Image Placeholder 1"/>
          <p:cNvSpPr>
            <a:spLocks noChangeAspect="1" noRot="1" noGrp="1"/>
          </p:cNvSpPr>
          <p:nvPr>
            <p:ph type="sldImg"/>
          </p:nvPr>
        </p:nvSpPr>
        <p:spPr/>
      </p:sp>
      <p:sp>
        <p:nvSpPr>
          <p:cNvPr id="1048708" name="Notes Placeholder 2"/>
          <p:cNvSpPr>
            <a:spLocks noGrp="1"/>
          </p:cNvSpPr>
          <p:nvPr>
            <p:ph type="body" idx="1"/>
          </p:nvPr>
        </p:nvSpPr>
        <p:spPr/>
        <p:txBody>
          <a:bodyPr/>
          <a:p>
            <a:endParaRPr dirty="0" lang="en-US"/>
          </a:p>
        </p:txBody>
      </p:sp>
      <p:sp>
        <p:nvSpPr>
          <p:cNvPr id="1048709"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11" name="Slide Image Placeholder 1"/>
          <p:cNvSpPr>
            <a:spLocks noChangeAspect="1" noRot="1" noGrp="1"/>
          </p:cNvSpPr>
          <p:nvPr>
            <p:ph type="sldImg"/>
          </p:nvPr>
        </p:nvSpPr>
        <p:spPr/>
      </p:sp>
      <p:sp>
        <p:nvSpPr>
          <p:cNvPr id="1048712" name="Notes Placeholder 2"/>
          <p:cNvSpPr>
            <a:spLocks noGrp="1"/>
          </p:cNvSpPr>
          <p:nvPr>
            <p:ph type="body" idx="1"/>
          </p:nvPr>
        </p:nvSpPr>
        <p:spPr/>
        <p:txBody>
          <a:bodyPr/>
          <a:p>
            <a:endParaRPr dirty="0" lang="en-US"/>
          </a:p>
        </p:txBody>
      </p:sp>
      <p:sp>
        <p:nvSpPr>
          <p:cNvPr id="1048713"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endParaRPr dirty="0" lang="en-US"/>
          </a:p>
        </p:txBody>
      </p:sp>
      <p:sp>
        <p:nvSpPr>
          <p:cNvPr id="1048601"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5" name="Slide Image Placeholder 1"/>
          <p:cNvSpPr>
            <a:spLocks noChangeAspect="1" noRot="1" noGrp="1"/>
          </p:cNvSpPr>
          <p:nvPr>
            <p:ph type="sldImg"/>
          </p:nvPr>
        </p:nvSpPr>
        <p:spPr/>
      </p:sp>
      <p:sp>
        <p:nvSpPr>
          <p:cNvPr id="1048596" name="Notes Placeholder 2"/>
          <p:cNvSpPr>
            <a:spLocks noGrp="1"/>
          </p:cNvSpPr>
          <p:nvPr>
            <p:ph type="body" idx="1"/>
          </p:nvPr>
        </p:nvSpPr>
        <p:spPr/>
        <p:txBody>
          <a:bodyPr/>
          <a:p>
            <a:endParaRPr dirty="0" lang="en-US"/>
          </a:p>
        </p:txBody>
      </p:sp>
      <p:sp>
        <p:nvSpPr>
          <p:cNvPr id="1048597"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15" name="Slide Image Placeholder 1"/>
          <p:cNvSpPr>
            <a:spLocks noChangeAspect="1" noRot="1" noGrp="1"/>
          </p:cNvSpPr>
          <p:nvPr>
            <p:ph type="sldImg"/>
          </p:nvPr>
        </p:nvSpPr>
        <p:spPr/>
      </p:sp>
      <p:sp>
        <p:nvSpPr>
          <p:cNvPr id="1048616" name="Notes Placeholder 2"/>
          <p:cNvSpPr>
            <a:spLocks noGrp="1"/>
          </p:cNvSpPr>
          <p:nvPr>
            <p:ph type="body" idx="1"/>
          </p:nvPr>
        </p:nvSpPr>
        <p:spPr/>
        <p:txBody>
          <a:bodyPr/>
          <a:p>
            <a:endParaRPr dirty="0" lang="en-US"/>
          </a:p>
        </p:txBody>
      </p:sp>
      <p:sp>
        <p:nvSpPr>
          <p:cNvPr id="1048617"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1" name="Slide Image Placeholder 1"/>
          <p:cNvSpPr>
            <a:spLocks noChangeAspect="1" noRot="1" noGrp="1"/>
          </p:cNvSpPr>
          <p:nvPr>
            <p:ph type="sldImg"/>
          </p:nvPr>
        </p:nvSpPr>
        <p:spPr/>
      </p:sp>
      <p:sp>
        <p:nvSpPr>
          <p:cNvPr id="1048592" name="Notes Placeholder 2"/>
          <p:cNvSpPr>
            <a:spLocks noGrp="1"/>
          </p:cNvSpPr>
          <p:nvPr>
            <p:ph type="body" idx="1"/>
          </p:nvPr>
        </p:nvSpPr>
        <p:spPr/>
        <p:txBody>
          <a:bodyPr/>
          <a:p>
            <a:endParaRPr dirty="0" lang="en-US"/>
          </a:p>
        </p:txBody>
      </p:sp>
      <p:sp>
        <p:nvSpPr>
          <p:cNvPr id="1048593"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87" name="Slide Image Placeholder 1"/>
          <p:cNvSpPr>
            <a:spLocks noChangeAspect="1" noRot="1" noGrp="1"/>
          </p:cNvSpPr>
          <p:nvPr>
            <p:ph type="sldImg"/>
          </p:nvPr>
        </p:nvSpPr>
        <p:spPr/>
      </p:sp>
      <p:sp>
        <p:nvSpPr>
          <p:cNvPr id="1048588" name="Notes Placeholder 2"/>
          <p:cNvSpPr>
            <a:spLocks noGrp="1"/>
          </p:cNvSpPr>
          <p:nvPr>
            <p:ph type="body" idx="1"/>
          </p:nvPr>
        </p:nvSpPr>
        <p:spPr/>
        <p:txBody>
          <a:bodyPr/>
          <a:p>
            <a:endParaRPr dirty="0" lang="en-US"/>
          </a:p>
        </p:txBody>
      </p:sp>
      <p:sp>
        <p:nvSpPr>
          <p:cNvPr id="1048589"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19" name="Slide Image Placeholder 1"/>
          <p:cNvSpPr>
            <a:spLocks noChangeAspect="1" noRot="1" noGrp="1"/>
          </p:cNvSpPr>
          <p:nvPr>
            <p:ph type="sldImg"/>
          </p:nvPr>
        </p:nvSpPr>
        <p:spPr/>
      </p:sp>
      <p:sp>
        <p:nvSpPr>
          <p:cNvPr id="1048620" name="Notes Placeholder 2"/>
          <p:cNvSpPr>
            <a:spLocks noGrp="1"/>
          </p:cNvSpPr>
          <p:nvPr>
            <p:ph type="body" idx="1"/>
          </p:nvPr>
        </p:nvSpPr>
        <p:spPr/>
        <p:txBody>
          <a:bodyPr/>
          <a:p>
            <a:endParaRPr dirty="0" lang="en-US"/>
          </a:p>
        </p:txBody>
      </p:sp>
      <p:sp>
        <p:nvSpPr>
          <p:cNvPr id="1048621"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US"/>
          </a:p>
        </p:txBody>
      </p:sp>
      <p:sp>
        <p:nvSpPr>
          <p:cNvPr id="1048625"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US"/>
          </a:p>
        </p:txBody>
      </p:sp>
      <p:sp>
        <p:nvSpPr>
          <p:cNvPr id="1048629"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US"/>
          </a:p>
        </p:txBody>
      </p:sp>
      <p:sp>
        <p:nvSpPr>
          <p:cNvPr id="1048633"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5" name="Slide Image Placeholder 1"/>
          <p:cNvSpPr>
            <a:spLocks noChangeAspect="1" noRot="1" noGrp="1"/>
          </p:cNvSpPr>
          <p:nvPr>
            <p:ph type="sldImg"/>
          </p:nvPr>
        </p:nvSpPr>
        <p:spPr/>
      </p:sp>
      <p:sp>
        <p:nvSpPr>
          <p:cNvPr id="1048636" name="Notes Placeholder 2"/>
          <p:cNvSpPr>
            <a:spLocks noGrp="1"/>
          </p:cNvSpPr>
          <p:nvPr>
            <p:ph type="body" idx="1"/>
          </p:nvPr>
        </p:nvSpPr>
        <p:spPr/>
        <p:txBody>
          <a:bodyPr/>
          <a:p>
            <a:endParaRPr dirty="0" lang="en-US"/>
          </a:p>
        </p:txBody>
      </p:sp>
      <p:sp>
        <p:nvSpPr>
          <p:cNvPr id="1048637"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endParaRPr dirty="0" lang="en-US"/>
          </a:p>
        </p:txBody>
      </p:sp>
      <p:sp>
        <p:nvSpPr>
          <p:cNvPr id="1048641" name="Slide Number Placeholder 3"/>
          <p:cNvSpPr>
            <a:spLocks noGrp="1"/>
          </p:cNvSpPr>
          <p:nvPr>
            <p:ph type="sldNum" sz="quarter" idx="10"/>
          </p:nvPr>
        </p:nvSpPr>
        <p:spPr/>
        <p:txBody>
          <a:bodyPr/>
          <a:p>
            <a:fld id="{990CA5E6-B8D5-462D-81C1-9DCB395AE3A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8"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08F02FA4-74A6-4DFD-B02F-07023DD3E3F0}"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3" name=""/>
        <p:cNvGrpSpPr/>
        <p:nvPr/>
      </p:nvGrpSpPr>
      <p:grpSpPr>
        <a:xfrm>
          <a:off x="0" y="0"/>
          <a:ext cx="0" cy="0"/>
          <a:chOff x="0" y="0"/>
          <a:chExt cx="0" cy="0"/>
        </a:xfrm>
      </p:grpSpPr>
      <p:sp>
        <p:nvSpPr>
          <p:cNvPr id="1048756" name="Title 1"/>
          <p:cNvSpPr>
            <a:spLocks noGrp="1"/>
          </p:cNvSpPr>
          <p:nvPr>
            <p:ph type="title"/>
          </p:nvPr>
        </p:nvSpPr>
        <p:spPr/>
        <p:txBody>
          <a:bodyPr/>
          <a:p>
            <a:r>
              <a:rPr lang="en-US" smtClean="0"/>
              <a:t>Click to edit Master title style</a:t>
            </a:r>
            <a:endParaRPr lang="en-US"/>
          </a:p>
        </p:txBody>
      </p:sp>
      <p:sp>
        <p:nvSpPr>
          <p:cNvPr id="104875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58" name="Date Placeholder 3"/>
          <p:cNvSpPr>
            <a:spLocks noGrp="1"/>
          </p:cNvSpPr>
          <p:nvPr>
            <p:ph type="dt" sz="half" idx="10"/>
          </p:nvPr>
        </p:nvSpPr>
        <p:spPr/>
        <p:txBody>
          <a:bodyPr/>
          <a:p>
            <a:fld id="{08F02FA4-74A6-4DFD-B02F-07023DD3E3F0}" type="datetimeFigureOut">
              <a:rPr lang="en-US" smtClean="0"/>
            </a:fld>
            <a:endParaRPr lang="en-US"/>
          </a:p>
        </p:txBody>
      </p:sp>
      <p:sp>
        <p:nvSpPr>
          <p:cNvPr id="1048759" name="Footer Placeholder 4"/>
          <p:cNvSpPr>
            <a:spLocks noGrp="1"/>
          </p:cNvSpPr>
          <p:nvPr>
            <p:ph type="ftr" sz="quarter" idx="11"/>
          </p:nvPr>
        </p:nvSpPr>
        <p:spPr/>
        <p:txBody>
          <a:bodyPr/>
          <a:p>
            <a:endParaRPr lang="en-US"/>
          </a:p>
        </p:txBody>
      </p:sp>
      <p:sp>
        <p:nvSpPr>
          <p:cNvPr id="1048760" name="Slide Number Placeholder 5"/>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9" name=""/>
        <p:cNvGrpSpPr/>
        <p:nvPr/>
      </p:nvGrpSpPr>
      <p:grpSpPr>
        <a:xfrm>
          <a:off x="0" y="0"/>
          <a:ext cx="0" cy="0"/>
          <a:chOff x="0" y="0"/>
          <a:chExt cx="0" cy="0"/>
        </a:xfrm>
      </p:grpSpPr>
      <p:sp>
        <p:nvSpPr>
          <p:cNvPr id="1048737"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38"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9" name="Date Placeholder 3"/>
          <p:cNvSpPr>
            <a:spLocks noGrp="1"/>
          </p:cNvSpPr>
          <p:nvPr>
            <p:ph type="dt" sz="half" idx="10"/>
          </p:nvPr>
        </p:nvSpPr>
        <p:spPr/>
        <p:txBody>
          <a:bodyPr/>
          <a:p>
            <a:fld id="{08F02FA4-74A6-4DFD-B02F-07023DD3E3F0}" type="datetimeFigureOut">
              <a:rPr lang="en-US" smtClean="0"/>
            </a:fld>
            <a:endParaRPr lang="en-US"/>
          </a:p>
        </p:txBody>
      </p:sp>
      <p:sp>
        <p:nvSpPr>
          <p:cNvPr id="1048740" name="Footer Placeholder 4"/>
          <p:cNvSpPr>
            <a:spLocks noGrp="1"/>
          </p:cNvSpPr>
          <p:nvPr>
            <p:ph type="ftr" sz="quarter" idx="11"/>
          </p:nvPr>
        </p:nvSpPr>
        <p:spPr/>
        <p:txBody>
          <a:bodyPr/>
          <a:p>
            <a:endParaRPr lang="en-US"/>
          </a:p>
        </p:txBody>
      </p:sp>
      <p:sp>
        <p:nvSpPr>
          <p:cNvPr id="1048741" name="Slide Number Placeholder 5"/>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7" name=""/>
        <p:cNvGrpSpPr/>
        <p:nvPr/>
      </p:nvGrpSpPr>
      <p:grpSpPr>
        <a:xfrm>
          <a:off x="0" y="0"/>
          <a:ext cx="0" cy="0"/>
          <a:chOff x="0" y="0"/>
          <a:chExt cx="0" cy="0"/>
        </a:xfrm>
      </p:grpSpPr>
      <p:sp>
        <p:nvSpPr>
          <p:cNvPr id="1048728" name="Title 1"/>
          <p:cNvSpPr>
            <a:spLocks noGrp="1"/>
          </p:cNvSpPr>
          <p:nvPr>
            <p:ph type="title"/>
          </p:nvPr>
        </p:nvSpPr>
        <p:spPr/>
        <p:txBody>
          <a:bodyPr/>
          <a:p>
            <a:r>
              <a:rPr lang="en-US" smtClean="0"/>
              <a:t>Click to edit Master title style</a:t>
            </a:r>
            <a:endParaRPr lang="en-US"/>
          </a:p>
        </p:txBody>
      </p:sp>
      <p:sp>
        <p:nvSpPr>
          <p:cNvPr id="104872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0" name="Date Placeholder 3"/>
          <p:cNvSpPr>
            <a:spLocks noGrp="1"/>
          </p:cNvSpPr>
          <p:nvPr>
            <p:ph type="dt" sz="half" idx="10"/>
          </p:nvPr>
        </p:nvSpPr>
        <p:spPr/>
        <p:txBody>
          <a:bodyPr/>
          <a:p>
            <a:fld id="{08F02FA4-74A6-4DFD-B02F-07023DD3E3F0}" type="datetimeFigureOut">
              <a:rPr lang="en-US" smtClean="0"/>
            </a:fld>
            <a:endParaRPr lang="en-US"/>
          </a:p>
        </p:txBody>
      </p:sp>
      <p:sp>
        <p:nvSpPr>
          <p:cNvPr id="1048731" name="Footer Placeholder 4"/>
          <p:cNvSpPr>
            <a:spLocks noGrp="1"/>
          </p:cNvSpPr>
          <p:nvPr>
            <p:ph type="ftr" sz="quarter" idx="11"/>
          </p:nvPr>
        </p:nvSpPr>
        <p:spPr/>
        <p:txBody>
          <a:bodyPr/>
          <a:p>
            <a:endParaRPr lang="en-US"/>
          </a:p>
        </p:txBody>
      </p:sp>
      <p:sp>
        <p:nvSpPr>
          <p:cNvPr id="1048732" name="Slide Number Placeholder 5"/>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2" name=""/>
        <p:cNvGrpSpPr/>
        <p:nvPr/>
      </p:nvGrpSpPr>
      <p:grpSpPr>
        <a:xfrm>
          <a:off x="0" y="0"/>
          <a:ext cx="0" cy="0"/>
          <a:chOff x="0" y="0"/>
          <a:chExt cx="0" cy="0"/>
        </a:xfrm>
      </p:grpSpPr>
      <p:sp>
        <p:nvSpPr>
          <p:cNvPr id="1048751"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52"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53" name="Date Placeholder 3"/>
          <p:cNvSpPr>
            <a:spLocks noGrp="1"/>
          </p:cNvSpPr>
          <p:nvPr>
            <p:ph type="dt" sz="half" idx="10"/>
          </p:nvPr>
        </p:nvSpPr>
        <p:spPr/>
        <p:txBody>
          <a:bodyPr/>
          <a:p>
            <a:fld id="{08F02FA4-74A6-4DFD-B02F-07023DD3E3F0}" type="datetimeFigureOut">
              <a:rPr lang="en-US" smtClean="0"/>
            </a:fld>
            <a:endParaRPr lang="en-US"/>
          </a:p>
        </p:txBody>
      </p:sp>
      <p:sp>
        <p:nvSpPr>
          <p:cNvPr id="1048754" name="Footer Placeholder 4"/>
          <p:cNvSpPr>
            <a:spLocks noGrp="1"/>
          </p:cNvSpPr>
          <p:nvPr>
            <p:ph type="ftr" sz="quarter" idx="11"/>
          </p:nvPr>
        </p:nvSpPr>
        <p:spPr/>
        <p:txBody>
          <a:bodyPr/>
          <a:p>
            <a:endParaRPr lang="en-US"/>
          </a:p>
        </p:txBody>
      </p:sp>
      <p:sp>
        <p:nvSpPr>
          <p:cNvPr id="1048755" name="Slide Number Placeholder 5"/>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5"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lang="en-US"/>
          </a:p>
        </p:txBody>
      </p:sp>
      <p:sp>
        <p:nvSpPr>
          <p:cNvPr id="104871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7" name="Date Placeholder 4"/>
          <p:cNvSpPr>
            <a:spLocks noGrp="1"/>
          </p:cNvSpPr>
          <p:nvPr>
            <p:ph type="dt" sz="half" idx="10"/>
          </p:nvPr>
        </p:nvSpPr>
        <p:spPr/>
        <p:txBody>
          <a:bodyPr/>
          <a:p>
            <a:fld id="{08F02FA4-74A6-4DFD-B02F-07023DD3E3F0}" type="datetimeFigureOut">
              <a:rPr lang="en-US" smtClean="0"/>
            </a:fld>
            <a:endParaRPr lang="en-US"/>
          </a:p>
        </p:txBody>
      </p:sp>
      <p:sp>
        <p:nvSpPr>
          <p:cNvPr id="1048718" name="Footer Placeholder 5"/>
          <p:cNvSpPr>
            <a:spLocks noGrp="1"/>
          </p:cNvSpPr>
          <p:nvPr>
            <p:ph type="ftr" sz="quarter" idx="11"/>
          </p:nvPr>
        </p:nvSpPr>
        <p:spPr/>
        <p:txBody>
          <a:bodyPr/>
          <a:p>
            <a:endParaRPr lang="en-US"/>
          </a:p>
        </p:txBody>
      </p:sp>
      <p:sp>
        <p:nvSpPr>
          <p:cNvPr id="1048719" name="Slide Number Placeholder 6"/>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6" name=""/>
        <p:cNvGrpSpPr/>
        <p:nvPr/>
      </p:nvGrpSpPr>
      <p:grpSpPr>
        <a:xfrm>
          <a:off x="0" y="0"/>
          <a:ext cx="0" cy="0"/>
          <a:chOff x="0" y="0"/>
          <a:chExt cx="0" cy="0"/>
        </a:xfrm>
      </p:grpSpPr>
      <p:sp>
        <p:nvSpPr>
          <p:cNvPr id="1048720" name="Title 1"/>
          <p:cNvSpPr>
            <a:spLocks noGrp="1"/>
          </p:cNvSpPr>
          <p:nvPr>
            <p:ph type="title"/>
          </p:nvPr>
        </p:nvSpPr>
        <p:spPr/>
        <p:txBody>
          <a:bodyPr/>
          <a:p>
            <a:r>
              <a:rPr lang="en-US" smtClean="0"/>
              <a:t>Click to edit Master title style</a:t>
            </a:r>
            <a:endParaRPr lang="en-US"/>
          </a:p>
        </p:txBody>
      </p:sp>
      <p:sp>
        <p:nvSpPr>
          <p:cNvPr id="104872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5" name="Date Placeholder 6"/>
          <p:cNvSpPr>
            <a:spLocks noGrp="1"/>
          </p:cNvSpPr>
          <p:nvPr>
            <p:ph type="dt" sz="half" idx="10"/>
          </p:nvPr>
        </p:nvSpPr>
        <p:spPr/>
        <p:txBody>
          <a:bodyPr/>
          <a:p>
            <a:fld id="{08F02FA4-74A6-4DFD-B02F-07023DD3E3F0}" type="datetimeFigureOut">
              <a:rPr lang="en-US" smtClean="0"/>
            </a:fld>
            <a:endParaRPr lang="en-US"/>
          </a:p>
        </p:txBody>
      </p:sp>
      <p:sp>
        <p:nvSpPr>
          <p:cNvPr id="1048726" name="Footer Placeholder 7"/>
          <p:cNvSpPr>
            <a:spLocks noGrp="1"/>
          </p:cNvSpPr>
          <p:nvPr>
            <p:ph type="ftr" sz="quarter" idx="11"/>
          </p:nvPr>
        </p:nvSpPr>
        <p:spPr/>
        <p:txBody>
          <a:bodyPr/>
          <a:p>
            <a:endParaRPr lang="en-US"/>
          </a:p>
        </p:txBody>
      </p:sp>
      <p:sp>
        <p:nvSpPr>
          <p:cNvPr id="1048727" name="Slide Number Placeholder 8"/>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8" name=""/>
        <p:cNvGrpSpPr/>
        <p:nvPr/>
      </p:nvGrpSpPr>
      <p:grpSpPr>
        <a:xfrm>
          <a:off x="0" y="0"/>
          <a:ext cx="0" cy="0"/>
          <a:chOff x="0" y="0"/>
          <a:chExt cx="0" cy="0"/>
        </a:xfrm>
      </p:grpSpPr>
      <p:sp>
        <p:nvSpPr>
          <p:cNvPr id="1048733" name="Title 1"/>
          <p:cNvSpPr>
            <a:spLocks noGrp="1"/>
          </p:cNvSpPr>
          <p:nvPr>
            <p:ph type="title"/>
          </p:nvPr>
        </p:nvSpPr>
        <p:spPr/>
        <p:txBody>
          <a:bodyPr/>
          <a:p>
            <a:r>
              <a:rPr lang="en-US" smtClean="0"/>
              <a:t>Click to edit Master title style</a:t>
            </a:r>
            <a:endParaRPr lang="en-US"/>
          </a:p>
        </p:txBody>
      </p:sp>
      <p:sp>
        <p:nvSpPr>
          <p:cNvPr id="1048734" name="Date Placeholder 2"/>
          <p:cNvSpPr>
            <a:spLocks noGrp="1"/>
          </p:cNvSpPr>
          <p:nvPr>
            <p:ph type="dt" sz="half" idx="10"/>
          </p:nvPr>
        </p:nvSpPr>
        <p:spPr/>
        <p:txBody>
          <a:bodyPr/>
          <a:p>
            <a:fld id="{08F02FA4-74A6-4DFD-B02F-07023DD3E3F0}" type="datetimeFigureOut">
              <a:rPr lang="en-US" smtClean="0"/>
            </a:fld>
            <a:endParaRPr lang="en-US"/>
          </a:p>
        </p:txBody>
      </p:sp>
      <p:sp>
        <p:nvSpPr>
          <p:cNvPr id="1048735" name="Footer Placeholder 3"/>
          <p:cNvSpPr>
            <a:spLocks noGrp="1"/>
          </p:cNvSpPr>
          <p:nvPr>
            <p:ph type="ftr" sz="quarter" idx="11"/>
          </p:nvPr>
        </p:nvSpPr>
        <p:spPr/>
        <p:txBody>
          <a:bodyPr/>
          <a:p>
            <a:endParaRPr lang="en-US"/>
          </a:p>
        </p:txBody>
      </p:sp>
      <p:sp>
        <p:nvSpPr>
          <p:cNvPr id="1048736" name="Slide Number Placeholder 4"/>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0" name=""/>
        <p:cNvGrpSpPr/>
        <p:nvPr/>
      </p:nvGrpSpPr>
      <p:grpSpPr>
        <a:xfrm>
          <a:off x="0" y="0"/>
          <a:ext cx="0" cy="0"/>
          <a:chOff x="0" y="0"/>
          <a:chExt cx="0" cy="0"/>
        </a:xfrm>
      </p:grpSpPr>
      <p:sp>
        <p:nvSpPr>
          <p:cNvPr id="1048742" name="Date Placeholder 1"/>
          <p:cNvSpPr>
            <a:spLocks noGrp="1"/>
          </p:cNvSpPr>
          <p:nvPr>
            <p:ph type="dt" sz="half" idx="10"/>
          </p:nvPr>
        </p:nvSpPr>
        <p:spPr/>
        <p:txBody>
          <a:bodyPr/>
          <a:p>
            <a:fld id="{08F02FA4-74A6-4DFD-B02F-07023DD3E3F0}" type="datetimeFigureOut">
              <a:rPr lang="en-US" smtClean="0"/>
            </a:fld>
            <a:endParaRPr lang="en-US"/>
          </a:p>
        </p:txBody>
      </p:sp>
      <p:sp>
        <p:nvSpPr>
          <p:cNvPr id="1048743" name="Footer Placeholder 2"/>
          <p:cNvSpPr>
            <a:spLocks noGrp="1"/>
          </p:cNvSpPr>
          <p:nvPr>
            <p:ph type="ftr" sz="quarter" idx="11"/>
          </p:nvPr>
        </p:nvSpPr>
        <p:spPr/>
        <p:txBody>
          <a:bodyPr/>
          <a:p>
            <a:endParaRPr lang="en-US"/>
          </a:p>
        </p:txBody>
      </p:sp>
      <p:sp>
        <p:nvSpPr>
          <p:cNvPr id="1048744" name="Slide Number Placeholder 3"/>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54" name=""/>
        <p:cNvGrpSpPr/>
        <p:nvPr/>
      </p:nvGrpSpPr>
      <p:grpSpPr>
        <a:xfrm>
          <a:off x="0" y="0"/>
          <a:ext cx="0" cy="0"/>
          <a:chOff x="0" y="0"/>
          <a:chExt cx="0" cy="0"/>
        </a:xfrm>
      </p:grpSpPr>
      <p:sp>
        <p:nvSpPr>
          <p:cNvPr id="1048761"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6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3"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64" name="Date Placeholder 4"/>
          <p:cNvSpPr>
            <a:spLocks noGrp="1"/>
          </p:cNvSpPr>
          <p:nvPr>
            <p:ph type="dt" sz="half" idx="10"/>
          </p:nvPr>
        </p:nvSpPr>
        <p:spPr/>
        <p:txBody>
          <a:bodyPr/>
          <a:p>
            <a:fld id="{08F02FA4-74A6-4DFD-B02F-07023DD3E3F0}" type="datetimeFigureOut">
              <a:rPr lang="en-US" smtClean="0"/>
            </a:fld>
            <a:endParaRPr lang="en-US"/>
          </a:p>
        </p:txBody>
      </p:sp>
      <p:sp>
        <p:nvSpPr>
          <p:cNvPr id="1048765" name="Footer Placeholder 5"/>
          <p:cNvSpPr>
            <a:spLocks noGrp="1"/>
          </p:cNvSpPr>
          <p:nvPr>
            <p:ph type="ftr" sz="quarter" idx="11"/>
          </p:nvPr>
        </p:nvSpPr>
        <p:spPr/>
        <p:txBody>
          <a:bodyPr/>
          <a:p>
            <a:endParaRPr lang="en-US"/>
          </a:p>
        </p:txBody>
      </p:sp>
      <p:sp>
        <p:nvSpPr>
          <p:cNvPr id="1048766" name="Slide Number Placeholder 6"/>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1" name=""/>
        <p:cNvGrpSpPr/>
        <p:nvPr/>
      </p:nvGrpSpPr>
      <p:grpSpPr>
        <a:xfrm>
          <a:off x="0" y="0"/>
          <a:ext cx="0" cy="0"/>
          <a:chOff x="0" y="0"/>
          <a:chExt cx="0" cy="0"/>
        </a:xfrm>
      </p:grpSpPr>
      <p:sp>
        <p:nvSpPr>
          <p:cNvPr id="1048745"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46"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47"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48" name="Date Placeholder 4"/>
          <p:cNvSpPr>
            <a:spLocks noGrp="1"/>
          </p:cNvSpPr>
          <p:nvPr>
            <p:ph type="dt" sz="half" idx="10"/>
          </p:nvPr>
        </p:nvSpPr>
        <p:spPr/>
        <p:txBody>
          <a:bodyPr/>
          <a:p>
            <a:fld id="{08F02FA4-74A6-4DFD-B02F-07023DD3E3F0}" type="datetimeFigureOut">
              <a:rPr lang="en-US" smtClean="0"/>
            </a:fld>
            <a:endParaRPr lang="en-US"/>
          </a:p>
        </p:txBody>
      </p:sp>
      <p:sp>
        <p:nvSpPr>
          <p:cNvPr id="1048749" name="Footer Placeholder 5"/>
          <p:cNvSpPr>
            <a:spLocks noGrp="1"/>
          </p:cNvSpPr>
          <p:nvPr>
            <p:ph type="ftr" sz="quarter" idx="11"/>
          </p:nvPr>
        </p:nvSpPr>
        <p:spPr/>
        <p:txBody>
          <a:bodyPr/>
          <a:p>
            <a:endParaRPr lang="en-US"/>
          </a:p>
        </p:txBody>
      </p:sp>
      <p:sp>
        <p:nvSpPr>
          <p:cNvPr id="1048750" name="Slide Number Placeholder 6"/>
          <p:cNvSpPr>
            <a:spLocks noGrp="1"/>
          </p:cNvSpPr>
          <p:nvPr>
            <p:ph type="sldNum" sz="quarter" idx="12"/>
          </p:nvPr>
        </p:nvSpPr>
        <p:spPr/>
        <p:txBody>
          <a:bodyPr/>
          <a:p>
            <a:fld id="{167C7869-A53D-427E-BD12-D1985B8D3EB6}"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36"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08F02FA4-74A6-4DFD-B02F-07023DD3E3F0}"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167C7869-A53D-427E-BD12-D1985B8D3EB6}"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2" name="Subtitle 2"/>
          <p:cNvSpPr>
            <a:spLocks noGrp="1"/>
          </p:cNvSpPr>
          <p:nvPr>
            <p:ph type="subTitle" idx="1"/>
          </p:nvPr>
        </p:nvSpPr>
        <p:spPr>
          <a:xfrm>
            <a:off x="228600" y="838200"/>
            <a:ext cx="8686800" cy="5791200"/>
          </a:xfrm>
          <a:solidFill>
            <a:schemeClr val="bg1"/>
          </a:solidFill>
        </p:spPr>
        <p:txBody>
          <a:bodyPr>
            <a:normAutofit/>
          </a:bodyPr>
          <a:p>
            <a:pPr algn="ctr"/>
            <a:endParaRPr dirty="0" lang="en-US">
              <a:solidFill>
                <a:schemeClr val="tx1"/>
              </a:solidFill>
              <a:latin typeface="Times New Roman" pitchFamily="18" charset="0"/>
              <a:cs typeface="Times New Roman" pitchFamily="18" charset="0"/>
            </a:endParaRPr>
          </a:p>
        </p:txBody>
      </p:sp>
      <p:pic>
        <p:nvPicPr>
          <p:cNvPr id="2097152" name="Picture 3"/>
          <p:cNvPicPr>
            <a:picLocks noChangeAspect="1" noChangeArrowheads="1"/>
          </p:cNvPicPr>
          <p:nvPr/>
        </p:nvPicPr>
        <p:blipFill>
          <a:blip xmlns:r="http://schemas.openxmlformats.org/officeDocument/2006/relationships" r:embed="rId1"/>
          <a:srcRect/>
          <a:stretch>
            <a:fillRect/>
          </a:stretch>
        </p:blipFill>
        <p:spPr bwMode="auto">
          <a:xfrm>
            <a:off x="0" y="0"/>
            <a:ext cx="9144000" cy="762000"/>
          </a:xfrm>
          <a:prstGeom prst="rect"/>
          <a:noFill/>
          <a:ln w="9525">
            <a:noFill/>
            <a:miter lim="800000"/>
            <a:headEnd/>
            <a:tailEnd/>
          </a:ln>
        </p:spPr>
      </p:pic>
      <p:pic>
        <p:nvPicPr>
          <p:cNvPr id="2097153" name="Picture 5" descr="http://www.hu.edu.et/hu/images/resized/images/sampledata/slideshow1/Pic01_950_320.png"/>
          <p:cNvPicPr>
            <a:picLocks noChangeAspect="1" noChangeArrowheads="1"/>
          </p:cNvPicPr>
          <p:nvPr/>
        </p:nvPicPr>
        <p:blipFill>
          <a:blip xmlns:r="http://schemas.openxmlformats.org/officeDocument/2006/relationships" r:embed="rId2"/>
          <a:srcRect/>
          <a:stretch>
            <a:fillRect/>
          </a:stretch>
        </p:blipFill>
        <p:spPr bwMode="auto">
          <a:xfrm>
            <a:off x="27709" y="713509"/>
            <a:ext cx="9144000" cy="6095999"/>
          </a:xfrm>
          <a:prstGeom prst="rect"/>
          <a:noFill/>
          <a:ln w="9525">
            <a:noFill/>
            <a:miter lim="800000"/>
            <a:headEnd/>
            <a:tailEnd/>
          </a:ln>
        </p:spPr>
      </p:pic>
      <p:sp>
        <p:nvSpPr>
          <p:cNvPr id="1048603" name="Rectangle 1"/>
          <p:cNvSpPr/>
          <p:nvPr/>
        </p:nvSpPr>
        <p:spPr>
          <a:xfrm>
            <a:off x="1600200" y="5257800"/>
            <a:ext cx="5181600" cy="814450"/>
          </a:xfrm>
          <a:prstGeom prst="rect"/>
        </p:spPr>
        <p:txBody>
          <a:bodyPr wrap="square">
            <a:spAutoFit/>
          </a:bodyPr>
          <a:p>
            <a:r>
              <a:rPr b="1" cap="all" dirty="0" sz="3600" lang="en-US" smtClean="0"/>
              <a:t>          Global Trends </a:t>
            </a:r>
            <a:endParaRPr dirty="0" sz="36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4000">
        <p14:vortex dir="r"/>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30" name="Subtitle 2"/>
          <p:cNvSpPr>
            <a:spLocks noGrp="1"/>
          </p:cNvSpPr>
          <p:nvPr>
            <p:ph type="subTitle" idx="1"/>
          </p:nvPr>
        </p:nvSpPr>
        <p:spPr>
          <a:xfrm>
            <a:off x="76200" y="152400"/>
            <a:ext cx="8991600" cy="6553200"/>
          </a:xfrm>
          <a:solidFill>
            <a:schemeClr val="bg1"/>
          </a:solidFill>
        </p:spPr>
        <p:txBody>
          <a:bodyPr>
            <a:normAutofit fontScale="96429" lnSpcReduction="20000"/>
          </a:bodyPr>
          <a:p>
            <a:r>
              <a:rPr dirty="0" sz="2800" lang="en-US">
                <a:solidFill>
                  <a:schemeClr val="tx1"/>
                </a:solidFill>
              </a:rPr>
              <a:t>1.3</a:t>
            </a:r>
            <a:r>
              <a:rPr dirty="0" sz="2800" lang="en-US"/>
              <a:t>. </a:t>
            </a:r>
            <a:r>
              <a:rPr b="1" sz="2800" lang="x-none" smtClean="0">
                <a:solidFill>
                  <a:schemeClr val="tx1"/>
                </a:solidFill>
              </a:rPr>
              <a:t>The </a:t>
            </a:r>
            <a:r>
              <a:rPr b="1" sz="2800" lang="x-none">
                <a:solidFill>
                  <a:schemeClr val="tx1"/>
                </a:solidFill>
              </a:rPr>
              <a:t>Nature and Evolution of International </a:t>
            </a:r>
            <a:r>
              <a:rPr b="1" sz="2800" lang="x-none" smtClean="0">
                <a:solidFill>
                  <a:schemeClr val="tx1"/>
                </a:solidFill>
              </a:rPr>
              <a:t>Relations</a:t>
            </a:r>
            <a:endParaRPr b="1" dirty="0" sz="2800" lang="en-US" smtClean="0">
              <a:solidFill>
                <a:schemeClr val="tx1"/>
              </a:solidFill>
            </a:endParaRPr>
          </a:p>
          <a:p>
            <a:pPr algn="just" indent="-514350" marL="514350">
              <a:buFont typeface="Wingdings" pitchFamily="2" charset="2"/>
              <a:buChar char="Ø"/>
            </a:pPr>
            <a:r>
              <a:rPr dirty="0" sz="2800" lang="en-US">
                <a:solidFill>
                  <a:schemeClr val="tx1"/>
                </a:solidFill>
              </a:rPr>
              <a:t>The rise of the sovereign state in medieval Europe consisted of a complicated pattern of overlapping jurisdictions and loyalties. </a:t>
            </a:r>
            <a:endParaRPr dirty="0" sz="2800" lang="en-US" smtClean="0">
              <a:solidFill>
                <a:schemeClr val="tx1"/>
              </a:solidFill>
            </a:endParaRPr>
          </a:p>
          <a:p>
            <a:pPr algn="just" indent="-514350" marL="514350">
              <a:buFont typeface="Wingdings" pitchFamily="2" charset="2"/>
              <a:buChar char="Ø"/>
            </a:pPr>
            <a:r>
              <a:rPr dirty="0" sz="2800" lang="en-US" smtClean="0">
                <a:solidFill>
                  <a:schemeClr val="tx1"/>
                </a:solidFill>
              </a:rPr>
              <a:t>Most </a:t>
            </a:r>
            <a:r>
              <a:rPr dirty="0" sz="2800" lang="en-US">
                <a:solidFill>
                  <a:schemeClr val="tx1"/>
                </a:solidFill>
              </a:rPr>
              <a:t>of life was local and most political power was local too. </a:t>
            </a:r>
            <a:endParaRPr dirty="0" sz="2800" lang="en-US" smtClean="0">
              <a:solidFill>
                <a:schemeClr val="tx1"/>
              </a:solidFill>
            </a:endParaRPr>
          </a:p>
          <a:p>
            <a:pPr algn="just" indent="-514350" marL="514350">
              <a:buFont typeface="Wingdings" pitchFamily="2" charset="2"/>
              <a:buChar char="Ø"/>
            </a:pPr>
            <a:r>
              <a:rPr dirty="0" sz="2800" lang="en-US" smtClean="0">
                <a:solidFill>
                  <a:schemeClr val="tx1"/>
                </a:solidFill>
              </a:rPr>
              <a:t>At </a:t>
            </a:r>
            <a:r>
              <a:rPr dirty="0" sz="2800" lang="en-US">
                <a:solidFill>
                  <a:schemeClr val="tx1"/>
                </a:solidFill>
              </a:rPr>
              <a:t>the local level there was an enormous diversity of political entities: </a:t>
            </a:r>
            <a:endParaRPr dirty="0" sz="2800" lang="en-US" smtClean="0">
              <a:solidFill>
                <a:schemeClr val="tx1"/>
              </a:solidFill>
            </a:endParaRPr>
          </a:p>
          <a:p>
            <a:pPr algn="just" indent="-457200" marL="457200">
              <a:buFont typeface="Wingdings" pitchFamily="2" charset="2"/>
              <a:buChar char="ü"/>
            </a:pPr>
            <a:r>
              <a:rPr dirty="0" sz="2800" lang="en-US" smtClean="0">
                <a:solidFill>
                  <a:schemeClr val="tx1"/>
                </a:solidFill>
              </a:rPr>
              <a:t>feudal </a:t>
            </a:r>
            <a:r>
              <a:rPr dirty="0" sz="2800" lang="en-US">
                <a:solidFill>
                  <a:schemeClr val="tx1"/>
                </a:solidFill>
              </a:rPr>
              <a:t>lords who ruled their respective estates much as they saw fit, </a:t>
            </a:r>
            <a:endParaRPr dirty="0" sz="2800" lang="en-US" smtClean="0">
              <a:solidFill>
                <a:schemeClr val="tx1"/>
              </a:solidFill>
            </a:endParaRPr>
          </a:p>
          <a:p>
            <a:pPr algn="just" indent="-457200" marL="457200">
              <a:buFont typeface="Wingdings" pitchFamily="2" charset="2"/>
              <a:buChar char="ü"/>
            </a:pPr>
            <a:r>
              <a:rPr dirty="0" sz="2800" lang="en-US" smtClean="0">
                <a:solidFill>
                  <a:schemeClr val="tx1"/>
                </a:solidFill>
              </a:rPr>
              <a:t>cities </a:t>
            </a:r>
            <a:r>
              <a:rPr dirty="0" sz="2800" lang="en-US">
                <a:solidFill>
                  <a:schemeClr val="tx1"/>
                </a:solidFill>
              </a:rPr>
              <a:t>made up of independent merchants, </a:t>
            </a:r>
            <a:endParaRPr dirty="0" sz="2800" lang="en-US" smtClean="0">
              <a:solidFill>
                <a:schemeClr val="tx1"/>
              </a:solidFill>
            </a:endParaRPr>
          </a:p>
          <a:p>
            <a:pPr algn="just" indent="-457200" marL="457200">
              <a:buFont typeface="Wingdings" pitchFamily="2" charset="2"/>
              <a:buChar char="ü"/>
            </a:pPr>
            <a:r>
              <a:rPr dirty="0" sz="2800" lang="en-US" smtClean="0">
                <a:solidFill>
                  <a:schemeClr val="tx1"/>
                </a:solidFill>
              </a:rPr>
              <a:t>states </a:t>
            </a:r>
            <a:r>
              <a:rPr dirty="0" sz="2800" lang="en-US">
                <a:solidFill>
                  <a:schemeClr val="tx1"/>
                </a:solidFill>
              </a:rPr>
              <a:t>ruled by clerics and smaller political entities such as principalities and duchies. </a:t>
            </a:r>
            <a:endParaRPr b="1"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4" name="Subtitle 2"/>
          <p:cNvSpPr>
            <a:spLocks noGrp="1"/>
          </p:cNvSpPr>
          <p:nvPr>
            <p:ph type="subTitle" idx="1"/>
          </p:nvPr>
        </p:nvSpPr>
        <p:spPr>
          <a:xfrm>
            <a:off x="76200" y="152400"/>
            <a:ext cx="8991600" cy="6553200"/>
          </a:xfrm>
          <a:solidFill>
            <a:schemeClr val="bg1"/>
          </a:solidFill>
        </p:spPr>
        <p:txBody>
          <a:bodyPr>
            <a:normAutofit fontScale="85714" lnSpcReduction="10000"/>
          </a:bodyPr>
          <a:p>
            <a:pPr algn="just" indent="-457200" marL="457200">
              <a:buFont typeface="Wingdings" pitchFamily="2" charset="2"/>
              <a:buChar char="q"/>
            </a:pPr>
            <a:r>
              <a:rPr dirty="0" sz="2800" lang="en-US" smtClean="0">
                <a:solidFill>
                  <a:schemeClr val="tx1"/>
                </a:solidFill>
              </a:rPr>
              <a:t>Medieval </a:t>
            </a:r>
            <a:r>
              <a:rPr dirty="0" sz="2800" lang="en-US">
                <a:solidFill>
                  <a:schemeClr val="tx1"/>
                </a:solidFill>
              </a:rPr>
              <a:t>Europe there were two institutions with pretensions to power over the continent as a whole – the (Catholic) Church and the Empire.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The </a:t>
            </a:r>
            <a:r>
              <a:rPr dirty="0" sz="2800" lang="en-US">
                <a:solidFill>
                  <a:schemeClr val="tx1"/>
                </a:solidFill>
              </a:rPr>
              <a:t>Church was the spiritual authority, with its </a:t>
            </a:r>
            <a:r>
              <a:rPr dirty="0" sz="2800" lang="en-US" err="1">
                <a:solidFill>
                  <a:schemeClr val="tx1"/>
                </a:solidFill>
              </a:rPr>
              <a:t>centre</a:t>
            </a:r>
            <a:r>
              <a:rPr dirty="0" sz="2800" lang="en-US">
                <a:solidFill>
                  <a:schemeClr val="tx1"/>
                </a:solidFill>
              </a:rPr>
              <a:t> in Rome</a:t>
            </a:r>
            <a:r>
              <a:rPr dirty="0" sz="2800" lang="en-US" smtClean="0">
                <a:solidFill>
                  <a:schemeClr val="tx1"/>
                </a:solidFill>
              </a:rPr>
              <a:t>.</a:t>
            </a:r>
          </a:p>
          <a:p>
            <a:pPr algn="just" indent="-457200" marL="457200">
              <a:buFont typeface="Wingdings" pitchFamily="2" charset="2"/>
              <a:buChar char="q"/>
            </a:pPr>
            <a:r>
              <a:rPr dirty="0" sz="2800" lang="en-US" smtClean="0">
                <a:solidFill>
                  <a:schemeClr val="tx1"/>
                </a:solidFill>
              </a:rPr>
              <a:t> </a:t>
            </a:r>
            <a:r>
              <a:rPr dirty="0" sz="2800" lang="en-US">
                <a:solidFill>
                  <a:schemeClr val="tx1"/>
                </a:solidFill>
              </a:rPr>
              <a:t>The political system of medieval Europe was thus a curious combination of the local and the universal. </a:t>
            </a:r>
            <a:endParaRPr dirty="0" sz="2800" lang="en-US" smtClean="0">
              <a:solidFill>
                <a:schemeClr val="tx1"/>
              </a:solidFill>
            </a:endParaRPr>
          </a:p>
          <a:p>
            <a:pPr algn="just" indent="-457200" marL="457200">
              <a:buFont typeface="Wingdings" pitchFamily="2" charset="2"/>
              <a:buChar char="q"/>
            </a:pPr>
            <a:r>
              <a:rPr dirty="0" sz="2800" lang="en-US">
                <a:solidFill>
                  <a:schemeClr val="tx1"/>
                </a:solidFill>
              </a:rPr>
              <a:t>Yet, from the fourteenth century onward this system was greatly simplified as the state emerged as a political entity located at an intermediate level between the local and the universal. </a:t>
            </a:r>
            <a:endParaRPr dirty="0" sz="2800" lang="en-US" smtClean="0">
              <a:solidFill>
                <a:schemeClr val="tx1"/>
              </a:solidFill>
            </a:endParaRPr>
          </a:p>
          <a:p>
            <a:pPr algn="just" indent="-457200" marL="457200">
              <a:buFont typeface="Wingdings" pitchFamily="2" charset="2"/>
              <a:buChar char="q"/>
            </a:pPr>
            <a:r>
              <a:rPr dirty="0" sz="2800" lang="en-US">
                <a:solidFill>
                  <a:schemeClr val="tx1"/>
                </a:solidFill>
              </a:rPr>
              <a:t>The new states simultaneously set themselves in opposition to popes and emperors on the universal level, and to feudal lords, peasants and assorted other rulers on the local level. </a:t>
            </a:r>
          </a:p>
          <a:p>
            <a:pPr algn="just" indent="-457200" marL="457200">
              <a:buFont typeface="Wingdings" pitchFamily="2" charset="2"/>
              <a:buChar char="q"/>
            </a:pPr>
            <a:r>
              <a:rPr dirty="0" sz="2800" lang="en-US">
                <a:solidFill>
                  <a:schemeClr val="tx1"/>
                </a:solidFill>
              </a:rPr>
              <a:t>This is how the state came to make itself independent and self-governing. </a:t>
            </a:r>
          </a:p>
          <a:p>
            <a:pPr algn="just" indent="-457200" marL="457200">
              <a:buFont typeface="Wingdings" pitchFamily="2" charset="2"/>
              <a:buChar char="q"/>
            </a:pPr>
            <a:endParaRPr dirty="0" sz="2800" lang="en-US">
              <a:solidFill>
                <a:schemeClr val="tx1"/>
              </a:solidFill>
            </a:endParaRPr>
          </a:p>
          <a:p>
            <a:pPr algn="just" indent="-457200" marL="457200">
              <a:buFont typeface="Wingdings" pitchFamily="2" charset="2"/>
              <a:buChar char="q"/>
            </a:pPr>
            <a:endParaRPr b="1"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8" name="Subtitle 2"/>
          <p:cNvSpPr>
            <a:spLocks noGrp="1"/>
          </p:cNvSpPr>
          <p:nvPr>
            <p:ph type="subTitle" idx="1"/>
          </p:nvPr>
        </p:nvSpPr>
        <p:spPr>
          <a:xfrm>
            <a:off x="76200" y="152400"/>
            <a:ext cx="8991600" cy="6553200"/>
          </a:xfrm>
          <a:solidFill>
            <a:schemeClr val="bg1"/>
          </a:solidFill>
        </p:spPr>
        <p:txBody>
          <a:bodyPr>
            <a:normAutofit fontScale="96875" lnSpcReduction="20000"/>
          </a:bodyPr>
          <a:p>
            <a:pPr algn="just" indent="-457200" marL="457200">
              <a:buFont typeface="Wingdings" pitchFamily="2" charset="2"/>
              <a:buChar char="q"/>
            </a:pPr>
            <a:r>
              <a:rPr dirty="0" lang="en-US">
                <a:solidFill>
                  <a:schemeClr val="tx1"/>
                </a:solidFill>
              </a:rPr>
              <a:t>Once these states had made themselves independent both of the pope and the emperor, they soon discovered that their relations had become vastly more complicated</a:t>
            </a:r>
            <a:r>
              <a:rPr dirty="0" lang="en-US" smtClean="0">
                <a:solidFill>
                  <a:schemeClr val="tx1"/>
                </a:solidFill>
              </a:rPr>
              <a:t>.</a:t>
            </a:r>
          </a:p>
          <a:p>
            <a:pPr algn="just" indent="-457200" marL="457200">
              <a:buFont typeface="Wingdings" pitchFamily="2" charset="2"/>
              <a:buChar char="q"/>
            </a:pPr>
            <a:r>
              <a:rPr dirty="0" lang="en-US" smtClean="0">
                <a:solidFill>
                  <a:schemeClr val="tx1"/>
                </a:solidFill>
              </a:rPr>
              <a:t> </a:t>
            </a:r>
            <a:r>
              <a:rPr dirty="0" lang="en-US">
                <a:solidFill>
                  <a:schemeClr val="tx1"/>
                </a:solidFill>
              </a:rPr>
              <a:t>In order to avoid misunderstandings and unnecessary conflicts, the different rulers began dispatching ambassadors to each other’s courts. </a:t>
            </a:r>
            <a:endParaRPr dirty="0" lang="en-US" smtClean="0">
              <a:solidFill>
                <a:schemeClr val="tx1"/>
              </a:solidFill>
            </a:endParaRPr>
          </a:p>
          <a:p>
            <a:pPr algn="just" indent="-457200" marL="457200">
              <a:buFont typeface="Wingdings" pitchFamily="2" charset="2"/>
              <a:buChar char="q"/>
            </a:pPr>
            <a:r>
              <a:rPr dirty="0" lang="en-US" smtClean="0">
                <a:solidFill>
                  <a:schemeClr val="tx1"/>
                </a:solidFill>
              </a:rPr>
              <a:t>This </a:t>
            </a:r>
            <a:r>
              <a:rPr dirty="0" lang="en-US">
                <a:solidFill>
                  <a:schemeClr val="tx1"/>
                </a:solidFill>
              </a:rPr>
              <a:t>diplomatic network provided a means of gathering information, of spying, but also a way of keeping in touch with one another, of carrying out negotiations and concluding deals. </a:t>
            </a:r>
            <a:endParaRPr dirty="0" lang="en-US" smtClean="0">
              <a:solidFill>
                <a:schemeClr val="tx1"/>
              </a:solidFill>
            </a:endParaRPr>
          </a:p>
          <a:p>
            <a:pPr algn="just"/>
            <a:endParaRPr dirty="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2" name="Subtitle 2"/>
          <p:cNvSpPr>
            <a:spLocks noGrp="1"/>
          </p:cNvSpPr>
          <p:nvPr>
            <p:ph type="subTitle" idx="1"/>
          </p:nvPr>
        </p:nvSpPr>
        <p:spPr>
          <a:xfrm>
            <a:off x="76200" y="152400"/>
            <a:ext cx="8991600" cy="6553200"/>
          </a:xfrm>
          <a:solidFill>
            <a:schemeClr val="bg1"/>
          </a:solidFill>
        </p:spPr>
        <p:txBody>
          <a:bodyPr>
            <a:normAutofit fontScale="96429" lnSpcReduction="20000"/>
          </a:bodyPr>
          <a:p>
            <a:r>
              <a:rPr b="1" sz="2800" lang="x-none">
                <a:solidFill>
                  <a:schemeClr val="tx1"/>
                </a:solidFill>
              </a:rPr>
              <a:t>1.4. Actors in International Relations</a:t>
            </a:r>
            <a:endParaRPr b="1" dirty="0" sz="2800" lang="en-US">
              <a:solidFill>
                <a:schemeClr val="tx1"/>
              </a:solidFill>
            </a:endParaRPr>
          </a:p>
          <a:p>
            <a:pPr algn="l"/>
            <a:r>
              <a:rPr b="1" dirty="0" sz="2800" lang="en-US" smtClean="0">
                <a:solidFill>
                  <a:schemeClr val="tx1"/>
                </a:solidFill>
              </a:rPr>
              <a:t>1) </a:t>
            </a:r>
            <a:r>
              <a:rPr b="1" sz="2800" lang="x-none" smtClean="0">
                <a:solidFill>
                  <a:schemeClr val="tx1"/>
                </a:solidFill>
              </a:rPr>
              <a:t>State </a:t>
            </a:r>
            <a:r>
              <a:rPr b="1" sz="2800" lang="x-none">
                <a:solidFill>
                  <a:schemeClr val="tx1"/>
                </a:solidFill>
              </a:rPr>
              <a:t>Actors</a:t>
            </a:r>
            <a:endParaRPr b="1" dirty="0" sz="2800" lang="en-US">
              <a:solidFill>
                <a:schemeClr val="tx1"/>
              </a:solidFill>
            </a:endParaRPr>
          </a:p>
          <a:p>
            <a:pPr algn="just" indent="-457200" marL="457200">
              <a:buFont typeface="Wingdings" pitchFamily="2" charset="2"/>
              <a:buChar char="q"/>
            </a:pPr>
            <a:r>
              <a:rPr dirty="0" sz="2800" lang="en-US">
                <a:solidFill>
                  <a:schemeClr val="tx1"/>
                </a:solidFill>
              </a:rPr>
              <a:t>International Relations (IR) traditionally focused on interactions between states.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However</a:t>
            </a:r>
            <a:r>
              <a:rPr dirty="0" sz="2800" lang="en-US">
                <a:solidFill>
                  <a:schemeClr val="tx1"/>
                </a:solidFill>
              </a:rPr>
              <a:t>, this conventional view has been broadened over the years to include relationships between all sorts of political entities (‘polities’), including </a:t>
            </a:r>
            <a:r>
              <a:rPr b="1" dirty="0" sz="2800" lang="en-US">
                <a:solidFill>
                  <a:schemeClr val="tx1"/>
                </a:solidFill>
              </a:rPr>
              <a:t>international organizations, multinational corporations, societies and citizens</a:t>
            </a:r>
            <a:r>
              <a:rPr b="1" dirty="0" sz="2800" lang="en-US" smtClean="0">
                <a:solidFill>
                  <a:schemeClr val="tx1"/>
                </a:solidFill>
              </a:rPr>
              <a:t>.</a:t>
            </a:r>
          </a:p>
          <a:p>
            <a:pPr algn="just" indent="-457200" marL="457200">
              <a:buFont typeface="Wingdings" pitchFamily="2" charset="2"/>
              <a:buChar char="Ø"/>
            </a:pPr>
            <a:r>
              <a:rPr dirty="0" sz="2800" lang="en-US">
                <a:solidFill>
                  <a:schemeClr val="tx1"/>
                </a:solidFill>
              </a:rPr>
              <a:t>Moreover, all states have their own capitals, armies, foreign ministries, flags and national anthems. </a:t>
            </a:r>
          </a:p>
          <a:p>
            <a:pPr algn="just" indent="-457200" marL="457200">
              <a:buFont typeface="Wingdings" pitchFamily="2" charset="2"/>
              <a:buChar char="Ø"/>
            </a:pPr>
            <a:r>
              <a:rPr dirty="0" sz="2800" lang="en-US">
                <a:solidFill>
                  <a:schemeClr val="tx1"/>
                </a:solidFill>
              </a:rPr>
              <a:t>All states call themselves ‘sovereign’, meaning that they claim the exclusive right to govern their respective territories in their own fashion. </a:t>
            </a:r>
          </a:p>
          <a:p>
            <a:pPr algn="just" indent="-457200" marL="457200">
              <a:buFont typeface="Wingdings" pitchFamily="2" charset="2"/>
              <a:buChar char="q"/>
            </a:pPr>
            <a:endParaRPr b="1" dirty="0" sz="2800" lang="en-US"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6" name="Subtitle 2"/>
          <p:cNvSpPr>
            <a:spLocks noGrp="1"/>
          </p:cNvSpPr>
          <p:nvPr>
            <p:ph type="subTitle" idx="1"/>
          </p:nvPr>
        </p:nvSpPr>
        <p:spPr>
          <a:xfrm>
            <a:off x="76200" y="152400"/>
            <a:ext cx="8991600" cy="6553200"/>
          </a:xfrm>
          <a:solidFill>
            <a:schemeClr val="bg1"/>
          </a:solidFill>
        </p:spPr>
        <p:txBody>
          <a:bodyPr>
            <a:normAutofit/>
          </a:bodyPr>
          <a:p>
            <a:pPr algn="just" indent="-457200" marL="457200">
              <a:buFont typeface="Wingdings" pitchFamily="2" charset="2"/>
              <a:buChar char="Ø"/>
            </a:pPr>
            <a:r>
              <a:rPr dirty="0" sz="2800" lang="en-US" smtClean="0">
                <a:solidFill>
                  <a:schemeClr val="tx1"/>
                </a:solidFill>
              </a:rPr>
              <a:t>But states are also sovereign in relation to each other: they act in relation to other states, declaring war, concluding a peace, negotiating a treaty, and many other things. </a:t>
            </a:r>
          </a:p>
          <a:p>
            <a:pPr algn="just"/>
            <a:r>
              <a:rPr b="1" dirty="0" sz="2800" lang="en-US">
                <a:solidFill>
                  <a:schemeClr val="tx1"/>
                </a:solidFill>
              </a:rPr>
              <a:t>2) </a:t>
            </a:r>
            <a:r>
              <a:rPr b="1" sz="2800" lang="x-none">
                <a:solidFill>
                  <a:schemeClr val="tx1"/>
                </a:solidFill>
              </a:rPr>
              <a:t>Non-State Actors</a:t>
            </a:r>
            <a:endParaRPr b="1" dirty="0" sz="2800" lang="en-US">
              <a:solidFill>
                <a:schemeClr val="tx1"/>
              </a:solidFill>
            </a:endParaRPr>
          </a:p>
          <a:p>
            <a:pPr algn="just"/>
            <a:r>
              <a:rPr dirty="0" sz="2800" lang="en-US" smtClean="0">
                <a:solidFill>
                  <a:schemeClr val="tx1"/>
                </a:solidFill>
              </a:rPr>
              <a:t>This </a:t>
            </a:r>
            <a:r>
              <a:rPr dirty="0" sz="2800" lang="en-US" err="1" smtClean="0">
                <a:solidFill>
                  <a:schemeClr val="tx1"/>
                </a:solidFill>
              </a:rPr>
              <a:t>inclues</a:t>
            </a:r>
            <a:r>
              <a:rPr dirty="0" sz="2800" lang="en-US" smtClean="0">
                <a:solidFill>
                  <a:schemeClr val="tx1"/>
                </a:solidFill>
              </a:rPr>
              <a:t> </a:t>
            </a:r>
            <a:r>
              <a:rPr b="1" dirty="0" sz="2800" lang="en-US" smtClean="0">
                <a:solidFill>
                  <a:schemeClr val="tx1"/>
                </a:solidFill>
              </a:rPr>
              <a:t>global </a:t>
            </a:r>
            <a:r>
              <a:rPr b="1" dirty="0" sz="2800" lang="en-US">
                <a:solidFill>
                  <a:schemeClr val="tx1"/>
                </a:solidFill>
              </a:rPr>
              <a:t>firms, international governmental institutions, and  non-governmental </a:t>
            </a:r>
            <a:r>
              <a:rPr b="1" dirty="0" sz="2800" lang="en-US" smtClean="0">
                <a:solidFill>
                  <a:schemeClr val="tx1"/>
                </a:solidFill>
              </a:rPr>
              <a:t>.</a:t>
            </a:r>
            <a:endParaRPr dirty="0" sz="2800" lang="en-US">
              <a:solidFill>
                <a:schemeClr val="tx1"/>
              </a:solidFill>
            </a:endParaRPr>
          </a:p>
          <a:p>
            <a:pPr algn="just" indent="-457200" marL="457200">
              <a:buFont typeface="Wingdings" pitchFamily="2" charset="2"/>
              <a:buChar char="q"/>
            </a:pPr>
            <a:r>
              <a:rPr dirty="0" sz="2800" lang="en-US">
                <a:solidFill>
                  <a:schemeClr val="tx1"/>
                </a:solidFill>
              </a:rPr>
              <a:t>However, despite all the challenges and many new theories of international politics/relations the state remains, for many, the primary actor in international politics.</a:t>
            </a:r>
          </a:p>
          <a:p>
            <a:pPr algn="just"/>
            <a:endParaRPr dirty="0" sz="2800" lang="en-US" smtClean="0">
              <a:solidFill>
                <a:schemeClr val="tx1"/>
              </a:solidFill>
            </a:endParaRPr>
          </a:p>
          <a:p>
            <a:pPr algn="just" indent="-457200" marL="457200">
              <a:buFont typeface="Wingdings" pitchFamily="2" charset="2"/>
              <a:buChar char="q"/>
            </a:pPr>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50" name="Subtitle 2"/>
          <p:cNvSpPr>
            <a:spLocks noGrp="1"/>
          </p:cNvSpPr>
          <p:nvPr>
            <p:ph type="subTitle" idx="1"/>
          </p:nvPr>
        </p:nvSpPr>
        <p:spPr>
          <a:xfrm>
            <a:off x="76200" y="152400"/>
            <a:ext cx="8991600" cy="6553200"/>
          </a:xfrm>
          <a:solidFill>
            <a:schemeClr val="bg1"/>
          </a:solidFill>
        </p:spPr>
        <p:txBody>
          <a:bodyPr>
            <a:normAutofit fontScale="89286" lnSpcReduction="10000"/>
          </a:bodyPr>
          <a:p>
            <a:pPr algn="just"/>
            <a:r>
              <a:rPr b="1" dirty="0" sz="2800" lang="en-US" smtClean="0">
                <a:solidFill>
                  <a:schemeClr val="tx1"/>
                </a:solidFill>
              </a:rPr>
              <a:t>   </a:t>
            </a:r>
            <a:r>
              <a:rPr b="1" sz="2800" lang="x-none" smtClean="0">
                <a:solidFill>
                  <a:schemeClr val="tx1"/>
                </a:solidFill>
              </a:rPr>
              <a:t>1.5</a:t>
            </a:r>
            <a:r>
              <a:rPr b="1" sz="2800" lang="x-none">
                <a:solidFill>
                  <a:schemeClr val="tx1"/>
                </a:solidFill>
              </a:rPr>
              <a:t>. Levels of Analysis in International </a:t>
            </a:r>
            <a:r>
              <a:rPr b="1" sz="2800" lang="x-none" smtClean="0">
                <a:solidFill>
                  <a:schemeClr val="tx1"/>
                </a:solidFill>
              </a:rPr>
              <a:t>Relations</a:t>
            </a:r>
            <a:endParaRPr b="1" dirty="0" sz="2800" lang="en-US">
              <a:solidFill>
                <a:schemeClr val="tx1"/>
              </a:solidFill>
            </a:endParaRPr>
          </a:p>
          <a:p>
            <a:pPr algn="just"/>
            <a:r>
              <a:rPr b="1" dirty="0" sz="2800" lang="en-US" smtClean="0">
                <a:solidFill>
                  <a:schemeClr val="tx1"/>
                </a:solidFill>
              </a:rPr>
              <a:t>1) </a:t>
            </a:r>
            <a:r>
              <a:rPr b="1" sz="2800" lang="x-none" smtClean="0">
                <a:solidFill>
                  <a:schemeClr val="tx1"/>
                </a:solidFill>
              </a:rPr>
              <a:t>The </a:t>
            </a:r>
            <a:r>
              <a:rPr b="1" sz="2800" lang="x-none">
                <a:solidFill>
                  <a:schemeClr val="tx1"/>
                </a:solidFill>
              </a:rPr>
              <a:t>individual level</a:t>
            </a:r>
            <a:endParaRPr b="1" dirty="0" sz="2800" lang="en-US">
              <a:solidFill>
                <a:schemeClr val="tx1"/>
              </a:solidFill>
            </a:endParaRPr>
          </a:p>
          <a:p>
            <a:pPr algn="just" indent="-457200" marL="457200">
              <a:buFont typeface="Wingdings" pitchFamily="2" charset="2"/>
              <a:buChar char="Ø"/>
            </a:pPr>
            <a:r>
              <a:rPr dirty="0" sz="2800" lang="en-US">
                <a:solidFill>
                  <a:schemeClr val="tx1"/>
                </a:solidFill>
              </a:rPr>
              <a:t>International relations can be analyzed from the perspective of individuals. Here we would look at the </a:t>
            </a:r>
            <a:r>
              <a:rPr b="1" dirty="0" sz="2800" i="1" lang="en-US">
                <a:solidFill>
                  <a:schemeClr val="tx1"/>
                </a:solidFill>
              </a:rPr>
              <a:t>behaviors, motivations, beliefs and orientation of the individual </a:t>
            </a:r>
            <a:r>
              <a:rPr dirty="0" sz="2800" lang="en-US">
                <a:solidFill>
                  <a:schemeClr val="tx1"/>
                </a:solidFill>
              </a:rPr>
              <a:t>in affecting a particular international phenomenon. </a:t>
            </a:r>
            <a:endParaRPr dirty="0" sz="2800" lang="en-US" smtClean="0">
              <a:solidFill>
                <a:schemeClr val="tx1"/>
              </a:solidFill>
            </a:endParaRPr>
          </a:p>
          <a:p>
            <a:pPr algn="just" indent="-457200" marL="457200">
              <a:buFont typeface="Wingdings" pitchFamily="2" charset="2"/>
              <a:buChar char="Ø"/>
            </a:pPr>
            <a:r>
              <a:rPr dirty="0" sz="2800" lang="en-US" smtClean="0">
                <a:solidFill>
                  <a:schemeClr val="tx1"/>
                </a:solidFill>
              </a:rPr>
              <a:t>This </a:t>
            </a:r>
            <a:r>
              <a:rPr dirty="0" sz="2800" lang="en-US">
                <a:solidFill>
                  <a:schemeClr val="tx1"/>
                </a:solidFill>
              </a:rPr>
              <a:t>can be seen in the psychology and emotions behind people’s actions and decisions, their fears and their visions as well as their access to information and capacity to make a difference. </a:t>
            </a:r>
            <a:endParaRPr dirty="0" sz="2800" lang="en-US" smtClean="0">
              <a:solidFill>
                <a:schemeClr val="tx1"/>
              </a:solidFill>
            </a:endParaRPr>
          </a:p>
          <a:p>
            <a:pPr algn="just" indent="-457200" marL="457200">
              <a:buFont typeface="Wingdings" pitchFamily="2" charset="2"/>
              <a:buChar char="Ø"/>
            </a:pPr>
            <a:r>
              <a:rPr dirty="0" sz="2800" lang="en-US" smtClean="0">
                <a:solidFill>
                  <a:schemeClr val="tx1"/>
                </a:solidFill>
              </a:rPr>
              <a:t>Psychological </a:t>
            </a:r>
            <a:r>
              <a:rPr dirty="0" sz="2800" lang="en-US">
                <a:solidFill>
                  <a:schemeClr val="tx1"/>
                </a:solidFill>
              </a:rPr>
              <a:t>factors do not only matter </a:t>
            </a:r>
            <a:r>
              <a:rPr dirty="0" sz="2800" lang="en-US" smtClean="0">
                <a:solidFill>
                  <a:schemeClr val="tx1"/>
                </a:solidFill>
              </a:rPr>
              <a:t>at </a:t>
            </a:r>
            <a:r>
              <a:rPr dirty="0" sz="2800" lang="en-US">
                <a:solidFill>
                  <a:schemeClr val="tx1"/>
                </a:solidFill>
              </a:rPr>
              <a:t>the level of individual members of society or of a </a:t>
            </a:r>
            <a:r>
              <a:rPr dirty="0" sz="2800" lang="en-US" smtClean="0">
                <a:solidFill>
                  <a:schemeClr val="tx1"/>
                </a:solidFill>
              </a:rPr>
              <a:t>group &amp; particular </a:t>
            </a:r>
            <a:r>
              <a:rPr b="1" dirty="0" sz="2800" lang="en-US">
                <a:solidFill>
                  <a:schemeClr val="tx1"/>
                </a:solidFill>
              </a:rPr>
              <a:t>mindsets and perceptions </a:t>
            </a:r>
            <a:r>
              <a:rPr dirty="0" sz="2800" lang="en-US">
                <a:solidFill>
                  <a:schemeClr val="tx1"/>
                </a:solidFill>
              </a:rPr>
              <a:t>of political leaders and key actors might influence their decisions and behavior.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4" name="Subtitle 2"/>
          <p:cNvSpPr>
            <a:spLocks noGrp="1"/>
          </p:cNvSpPr>
          <p:nvPr>
            <p:ph type="subTitle" idx="1"/>
          </p:nvPr>
        </p:nvSpPr>
        <p:spPr>
          <a:xfrm>
            <a:off x="76200" y="152400"/>
            <a:ext cx="8991600" cy="6553200"/>
          </a:xfrm>
          <a:solidFill>
            <a:schemeClr val="bg1"/>
          </a:solidFill>
        </p:spPr>
        <p:txBody>
          <a:bodyPr>
            <a:normAutofit fontScale="92857" lnSpcReduction="20000"/>
          </a:bodyPr>
          <a:p>
            <a:pPr algn="just"/>
            <a:r>
              <a:rPr b="1" dirty="0" sz="2800" lang="en-US">
                <a:solidFill>
                  <a:schemeClr val="tx1"/>
                </a:solidFill>
              </a:rPr>
              <a:t>2) </a:t>
            </a:r>
            <a:r>
              <a:rPr b="1" sz="2800" lang="x-none">
                <a:solidFill>
                  <a:schemeClr val="tx1"/>
                </a:solidFill>
              </a:rPr>
              <a:t>The group </a:t>
            </a:r>
            <a:r>
              <a:rPr b="1" sz="2800" lang="x-none" smtClean="0">
                <a:solidFill>
                  <a:schemeClr val="tx1"/>
                </a:solidFill>
              </a:rPr>
              <a:t>level</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A </a:t>
            </a:r>
            <a:r>
              <a:rPr dirty="0" sz="2800" lang="en-US">
                <a:solidFill>
                  <a:schemeClr val="tx1"/>
                </a:solidFill>
              </a:rPr>
              <a:t>group-level analysis focusing on foreign policy would look, for example, at the role of lobbying groups and the way they influence national decision-making on an issue</a:t>
            </a:r>
            <a:r>
              <a:rPr dirty="0" sz="2800" lang="en-US" smtClean="0">
                <a:solidFill>
                  <a:schemeClr val="tx1"/>
                </a:solidFill>
              </a:rPr>
              <a:t>.</a:t>
            </a:r>
          </a:p>
          <a:p>
            <a:pPr algn="just" indent="-457200" marL="457200">
              <a:buFont typeface="Wingdings" pitchFamily="2" charset="2"/>
              <a:buChar char="q"/>
            </a:pPr>
            <a:r>
              <a:rPr dirty="0" sz="2800" lang="en-US" smtClean="0">
                <a:solidFill>
                  <a:schemeClr val="tx1"/>
                </a:solidFill>
              </a:rPr>
              <a:t> </a:t>
            </a:r>
            <a:r>
              <a:rPr dirty="0" sz="2800" lang="en-US">
                <a:solidFill>
                  <a:schemeClr val="tx1"/>
                </a:solidFill>
              </a:rPr>
              <a:t>In this sense, a group-level analysis would be more interested in the actions of groups of individuals, such as all voters of a country and the way they express their views in the general election, political parties picking up on the issue in their campaigns or social movements forming to counter the effects of the crisis on society.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A </a:t>
            </a:r>
            <a:r>
              <a:rPr dirty="0" sz="2800" lang="en-US">
                <a:solidFill>
                  <a:schemeClr val="tx1"/>
                </a:solidFill>
              </a:rPr>
              <a:t>group-level analysis could be interested in activist/pressure groups like ‘Anonymous’ that seek to influence the global debate about the winners and losers of globalization and capitalism, and so forth.</a:t>
            </a:r>
          </a:p>
          <a:p>
            <a:pPr algn="just" indent="-457200" marL="457200">
              <a:buFont typeface="Wingdings" pitchFamily="2" charset="2"/>
              <a:buChar char="Ø"/>
            </a:pPr>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58" name="Subtitle 2"/>
          <p:cNvSpPr>
            <a:spLocks noGrp="1"/>
          </p:cNvSpPr>
          <p:nvPr>
            <p:ph type="subTitle" idx="1"/>
          </p:nvPr>
        </p:nvSpPr>
        <p:spPr>
          <a:xfrm>
            <a:off x="76200" y="152400"/>
            <a:ext cx="8991600" cy="6553200"/>
          </a:xfrm>
          <a:solidFill>
            <a:schemeClr val="bg1"/>
          </a:solidFill>
        </p:spPr>
        <p:txBody>
          <a:bodyPr>
            <a:normAutofit fontScale="96429" lnSpcReduction="20000"/>
          </a:bodyPr>
          <a:p>
            <a:pPr algn="just"/>
            <a:r>
              <a:rPr b="1" dirty="0" sz="2800" lang="en-US" smtClean="0">
                <a:solidFill>
                  <a:schemeClr val="tx1"/>
                </a:solidFill>
              </a:rPr>
              <a:t>3) The </a:t>
            </a:r>
            <a:r>
              <a:rPr b="1" dirty="0" sz="2800" lang="en-US">
                <a:solidFill>
                  <a:schemeClr val="tx1"/>
                </a:solidFill>
              </a:rPr>
              <a:t>state level</a:t>
            </a:r>
            <a:endParaRPr b="1" dirty="0" sz="2800" lang="en-US" smtClean="0">
              <a:solidFill>
                <a:schemeClr val="tx1"/>
              </a:solidFill>
            </a:endParaRPr>
          </a:p>
          <a:p>
            <a:pPr algn="just" indent="-457200" marL="457200">
              <a:buFont typeface="Wingdings" pitchFamily="2" charset="2"/>
              <a:buChar char="Ø"/>
            </a:pPr>
            <a:r>
              <a:rPr dirty="0" sz="2800" lang="en-US">
                <a:solidFill>
                  <a:schemeClr val="tx1"/>
                </a:solidFill>
              </a:rPr>
              <a:t>the main focus remains on the state as the dominant unit of analysis. </a:t>
            </a:r>
            <a:endParaRPr dirty="0" sz="2800" lang="en-US" smtClean="0">
              <a:solidFill>
                <a:schemeClr val="tx1"/>
              </a:solidFill>
            </a:endParaRPr>
          </a:p>
          <a:p>
            <a:pPr algn="just" indent="-457200" marL="457200">
              <a:buFont typeface="Wingdings" pitchFamily="2" charset="2"/>
              <a:buChar char="Ø"/>
            </a:pPr>
            <a:r>
              <a:rPr dirty="0" sz="2800" lang="en-US" smtClean="0">
                <a:solidFill>
                  <a:schemeClr val="tx1"/>
                </a:solidFill>
              </a:rPr>
              <a:t>From </a:t>
            </a:r>
            <a:r>
              <a:rPr dirty="0" sz="2800" lang="en-US">
                <a:solidFill>
                  <a:schemeClr val="tx1"/>
                </a:solidFill>
              </a:rPr>
              <a:t>this perspective, the state acts as the arena in which state officials, politicians and decision-makers operate. The state is seen as the framework that </a:t>
            </a:r>
            <a:r>
              <a:rPr dirty="0" sz="2800" lang="en-US" smtClean="0">
                <a:solidFill>
                  <a:schemeClr val="tx1"/>
                </a:solidFill>
              </a:rPr>
              <a:t>encapsulates </a:t>
            </a:r>
            <a:r>
              <a:rPr dirty="0" sz="2800" lang="en-US">
                <a:solidFill>
                  <a:schemeClr val="tx1"/>
                </a:solidFill>
              </a:rPr>
              <a:t>society and as the main point of reference for the individual. </a:t>
            </a:r>
            <a:endParaRPr dirty="0" sz="2800" lang="en-US" smtClean="0">
              <a:solidFill>
                <a:schemeClr val="tx1"/>
              </a:solidFill>
            </a:endParaRPr>
          </a:p>
          <a:p>
            <a:pPr algn="just" indent="-457200" marL="457200">
              <a:buFont typeface="Wingdings" pitchFamily="2" charset="2"/>
              <a:buChar char="Ø"/>
            </a:pPr>
            <a:r>
              <a:rPr dirty="0" sz="2800" lang="en-US">
                <a:solidFill>
                  <a:schemeClr val="tx1"/>
                </a:solidFill>
              </a:rPr>
              <a:t>A state level analysis might be interested to look at any one of the following: </a:t>
            </a:r>
          </a:p>
          <a:p>
            <a:pPr algn="just" indent="-457200" marL="457200">
              <a:buFont typeface="Wingdings" pitchFamily="2" charset="2"/>
              <a:buChar char="ü"/>
            </a:pPr>
            <a:r>
              <a:rPr dirty="0" sz="2800" lang="en-US">
                <a:solidFill>
                  <a:schemeClr val="tx1"/>
                </a:solidFill>
              </a:rPr>
              <a:t>it can consider states as actors in their own right as if they were clearly defined entities that have certain preferences, and accordingly, </a:t>
            </a:r>
          </a:p>
          <a:p>
            <a:pPr algn="just" indent="-457200" marL="457200">
              <a:buFont typeface="Wingdings" pitchFamily="2" charset="2"/>
              <a:buChar char="Ø"/>
            </a:pPr>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62" name="Subtitle 2"/>
          <p:cNvSpPr>
            <a:spLocks noGrp="1"/>
          </p:cNvSpPr>
          <p:nvPr>
            <p:ph type="subTitle" idx="1"/>
          </p:nvPr>
        </p:nvSpPr>
        <p:spPr>
          <a:xfrm>
            <a:off x="76200" y="152400"/>
            <a:ext cx="8991600" cy="6553200"/>
          </a:xfrm>
          <a:solidFill>
            <a:schemeClr val="bg1"/>
          </a:solidFill>
        </p:spPr>
        <p:txBody>
          <a:bodyPr>
            <a:normAutofit/>
          </a:bodyPr>
          <a:p>
            <a:pPr algn="just" indent="-457200" marL="457200">
              <a:buFont typeface="Wingdings" pitchFamily="2" charset="2"/>
              <a:buChar char="ü"/>
            </a:pPr>
            <a:r>
              <a:rPr dirty="0" sz="2800" lang="en-US" smtClean="0">
                <a:solidFill>
                  <a:schemeClr val="tx1"/>
                </a:solidFill>
              </a:rPr>
              <a:t>look </a:t>
            </a:r>
            <a:r>
              <a:rPr dirty="0" sz="2800" lang="en-US">
                <a:solidFill>
                  <a:schemeClr val="tx1"/>
                </a:solidFill>
              </a:rPr>
              <a:t>at their actions and decisions to find an answer to our analytical questions; </a:t>
            </a:r>
            <a:endParaRPr dirty="0" sz="2800" lang="en-US" smtClean="0">
              <a:solidFill>
                <a:schemeClr val="tx1"/>
              </a:solidFill>
            </a:endParaRPr>
          </a:p>
          <a:p>
            <a:pPr algn="just" indent="-457200" marL="457200">
              <a:buFont typeface="Wingdings" pitchFamily="2" charset="2"/>
              <a:buChar char="ü"/>
            </a:pPr>
            <a:r>
              <a:rPr dirty="0" sz="2800" lang="en-US" smtClean="0">
                <a:solidFill>
                  <a:schemeClr val="tx1"/>
                </a:solidFill>
              </a:rPr>
              <a:t>it </a:t>
            </a:r>
            <a:r>
              <a:rPr dirty="0" sz="2800" lang="en-US">
                <a:solidFill>
                  <a:schemeClr val="tx1"/>
                </a:solidFill>
              </a:rPr>
              <a:t>may look at how states interact with each other to deal with the crisis – in other words, their foreign policy; how they build off each other’s suggestions and </a:t>
            </a:r>
            <a:r>
              <a:rPr dirty="0" sz="2800" lang="en-US" smtClean="0">
                <a:solidFill>
                  <a:schemeClr val="tx1"/>
                </a:solidFill>
              </a:rPr>
              <a:t>react </a:t>
            </a:r>
            <a:r>
              <a:rPr dirty="0" sz="2800" lang="en-US">
                <a:solidFill>
                  <a:schemeClr val="tx1"/>
                </a:solidFill>
              </a:rPr>
              <a:t>to international developments and trends; </a:t>
            </a:r>
            <a:endParaRPr dirty="0" sz="2800" lang="en-US" smtClean="0">
              <a:solidFill>
                <a:schemeClr val="tx1"/>
              </a:solidFill>
            </a:endParaRPr>
          </a:p>
          <a:p>
            <a:pPr algn="just" indent="-457200" marL="457200">
              <a:buFont typeface="Wingdings" pitchFamily="2" charset="2"/>
              <a:buChar char="ü"/>
            </a:pPr>
            <a:r>
              <a:rPr dirty="0" sz="2800" lang="en-US" smtClean="0">
                <a:solidFill>
                  <a:schemeClr val="tx1"/>
                </a:solidFill>
              </a:rPr>
              <a:t>how </a:t>
            </a:r>
            <a:r>
              <a:rPr dirty="0" sz="2800" lang="en-US">
                <a:solidFill>
                  <a:schemeClr val="tx1"/>
                </a:solidFill>
              </a:rPr>
              <a:t>they cooperate, say, in the framework of international organizations; or how we look at them as competitors and antagonists, each of them pushing for a stronger position in what makes up the world economy. </a:t>
            </a:r>
          </a:p>
          <a:p>
            <a:pPr algn="just" indent="-457200" marL="457200">
              <a:buFont typeface="Wingdings" pitchFamily="2" charset="2"/>
              <a:buChar char="Ø"/>
            </a:pPr>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66" name="Subtitle 2"/>
          <p:cNvSpPr>
            <a:spLocks noGrp="1"/>
          </p:cNvSpPr>
          <p:nvPr>
            <p:ph type="subTitle" idx="1"/>
          </p:nvPr>
        </p:nvSpPr>
        <p:spPr>
          <a:xfrm>
            <a:off x="76200" y="152400"/>
            <a:ext cx="8991600" cy="6553200"/>
          </a:xfrm>
          <a:solidFill>
            <a:schemeClr val="bg1"/>
          </a:solidFill>
        </p:spPr>
        <p:txBody>
          <a:bodyPr>
            <a:normAutofit fontScale="96429" lnSpcReduction="20000"/>
          </a:bodyPr>
          <a:p>
            <a:pPr algn="l"/>
            <a:r>
              <a:rPr b="1" dirty="0" sz="2800" lang="en-US" smtClean="0"/>
              <a:t>4)</a:t>
            </a:r>
            <a:r>
              <a:rPr b="1" sz="2800" lang="x-none" smtClean="0"/>
              <a:t>The </a:t>
            </a:r>
            <a:r>
              <a:rPr b="1" sz="2800" lang="x-none"/>
              <a:t>system level</a:t>
            </a:r>
            <a:endParaRPr b="1" dirty="0" sz="2800" lang="en-US"/>
          </a:p>
          <a:p>
            <a:pPr algn="just"/>
            <a:r>
              <a:rPr dirty="0" sz="2800" lang="en-US">
                <a:solidFill>
                  <a:schemeClr val="tx1"/>
                </a:solidFill>
              </a:rPr>
              <a:t>The system level perspective would like to conceive the global system as the structure or context within which states cooperate, compete and confront each other over issues of national interest. You might visualize it as a level above the state. </a:t>
            </a:r>
            <a:endParaRPr dirty="0" sz="2800" lang="en-US" smtClean="0">
              <a:solidFill>
                <a:schemeClr val="tx1"/>
              </a:solidFill>
            </a:endParaRPr>
          </a:p>
          <a:p>
            <a:pPr algn="just"/>
            <a:r>
              <a:rPr dirty="0" sz="2800" lang="en-US" smtClean="0">
                <a:solidFill>
                  <a:schemeClr val="tx1"/>
                </a:solidFill>
              </a:rPr>
              <a:t>Particularly </a:t>
            </a:r>
            <a:r>
              <a:rPr dirty="0" sz="2800" lang="en-US">
                <a:solidFill>
                  <a:schemeClr val="tx1"/>
                </a:solidFill>
              </a:rPr>
              <a:t>important in that context is the </a:t>
            </a:r>
            <a:r>
              <a:rPr b="1" dirty="0" sz="2800" lang="en-US">
                <a:solidFill>
                  <a:schemeClr val="tx1"/>
                </a:solidFill>
              </a:rPr>
              <a:t>distribution of power amongst states</a:t>
            </a:r>
            <a:r>
              <a:rPr dirty="0" sz="2800" lang="en-US">
                <a:solidFill>
                  <a:schemeClr val="tx1"/>
                </a:solidFill>
              </a:rPr>
              <a:t>, meaning, whether there is one main concentration of power (</a:t>
            </a:r>
            <a:r>
              <a:rPr dirty="0" sz="2800" lang="en-US" err="1">
                <a:solidFill>
                  <a:schemeClr val="tx1"/>
                </a:solidFill>
              </a:rPr>
              <a:t>unipolarity</a:t>
            </a:r>
            <a:r>
              <a:rPr dirty="0" sz="2800" lang="en-US">
                <a:solidFill>
                  <a:schemeClr val="tx1"/>
                </a:solidFill>
              </a:rPr>
              <a:t>), two (bipolarity) or several (</a:t>
            </a:r>
            <a:r>
              <a:rPr dirty="0" sz="2800" lang="en-US" err="1">
                <a:solidFill>
                  <a:schemeClr val="tx1"/>
                </a:solidFill>
              </a:rPr>
              <a:t>multipolarity</a:t>
            </a:r>
            <a:r>
              <a:rPr dirty="0" sz="2800" lang="en-US">
                <a:solidFill>
                  <a:schemeClr val="tx1"/>
                </a:solidFill>
              </a:rPr>
              <a:t>). </a:t>
            </a:r>
            <a:endParaRPr dirty="0" sz="2800" lang="en-US" smtClean="0">
              <a:solidFill>
                <a:schemeClr val="tx1"/>
              </a:solidFill>
            </a:endParaRPr>
          </a:p>
          <a:p>
            <a:pPr algn="just"/>
            <a:r>
              <a:rPr dirty="0" sz="2800" lang="en-US" smtClean="0">
                <a:solidFill>
                  <a:schemeClr val="tx1"/>
                </a:solidFill>
              </a:rPr>
              <a:t>In this perspective, global circumstances are seen to condition the ability and opportunity of individual states and groups of states to pursue their interests in cooperative or competitive ways.</a:t>
            </a:r>
          </a:p>
          <a:p>
            <a:pPr algn="just"/>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7" name="Subtitle 2"/>
          <p:cNvSpPr>
            <a:spLocks noGrp="1"/>
          </p:cNvSpPr>
          <p:nvPr>
            <p:ph type="subTitle" idx="1"/>
          </p:nvPr>
        </p:nvSpPr>
        <p:spPr>
          <a:xfrm>
            <a:off x="-366133" y="-360948"/>
            <a:ext cx="8839200" cy="6477000"/>
          </a:xfrm>
          <a:solidFill>
            <a:schemeClr val="bg1"/>
          </a:solidFill>
        </p:spPr>
        <p:txBody>
          <a:bodyPr>
            <a:noAutofit/>
          </a:bodyPr>
          <a:p>
            <a:pPr algn="ctr"/>
            <a:r>
              <a:rPr b="1" dirty="0" sz="2800" lang="en-GB" smtClean="0">
                <a:solidFill>
                  <a:schemeClr val="tx1"/>
                </a:solidFill>
                <a:latin typeface="Elephant" pitchFamily="18" charset="0"/>
                <a:cs typeface="Times New Roman" pitchFamily="18" charset="0"/>
              </a:rPr>
              <a:t>CHAPTER ONE</a:t>
            </a:r>
            <a:endParaRPr b="1" dirty="0" sz="2800" lang="en-US">
              <a:solidFill>
                <a:schemeClr val="tx1"/>
              </a:solidFill>
              <a:latin typeface="Elephant" pitchFamily="18" charset="0"/>
              <a:cs typeface="Times New Roman" pitchFamily="18" charset="0"/>
            </a:endParaRPr>
          </a:p>
          <a:p>
            <a:r>
              <a:rPr b="1" dirty="0" sz="2800" lang="en-US" smtClean="0">
                <a:solidFill>
                  <a:schemeClr val="tx1"/>
                </a:solidFill>
                <a:latin typeface="Elephant" pitchFamily="18" charset="0"/>
              </a:rPr>
              <a:t>1. Understanding </a:t>
            </a:r>
            <a:r>
              <a:rPr b="1" dirty="0" sz="2800" lang="en-US">
                <a:solidFill>
                  <a:schemeClr val="tx1"/>
                </a:solidFill>
                <a:latin typeface="Elephant" pitchFamily="18" charset="0"/>
              </a:rPr>
              <a:t>International </a:t>
            </a:r>
            <a:r>
              <a:rPr b="1" dirty="0" sz="2800" lang="en-US" smtClean="0">
                <a:solidFill>
                  <a:schemeClr val="tx1"/>
                </a:solidFill>
                <a:latin typeface="Elephant" pitchFamily="18" charset="0"/>
              </a:rPr>
              <a:t>Relations</a:t>
            </a:r>
          </a:p>
          <a:p>
            <a:r>
              <a:rPr b="1" dirty="0" sz="2800" lang="en-US" smtClean="0">
                <a:solidFill>
                  <a:schemeClr val="tx1"/>
                </a:solidFill>
              </a:rPr>
              <a:t>1.1. </a:t>
            </a:r>
            <a:r>
              <a:rPr b="1" sz="2800" lang="x-none" smtClean="0">
                <a:solidFill>
                  <a:schemeClr val="tx1"/>
                </a:solidFill>
              </a:rPr>
              <a:t>Conceptualizing </a:t>
            </a:r>
            <a:r>
              <a:rPr b="1" sz="2800" lang="x-none">
                <a:solidFill>
                  <a:schemeClr val="tx1"/>
                </a:solidFill>
              </a:rPr>
              <a:t>Nationalism, Nations and </a:t>
            </a:r>
            <a:r>
              <a:rPr b="1" sz="2800" lang="x-none" smtClean="0">
                <a:solidFill>
                  <a:schemeClr val="tx1"/>
                </a:solidFill>
              </a:rPr>
              <a:t>States</a:t>
            </a:r>
            <a:endParaRPr b="1" dirty="0" sz="2800" lang="en-US" smtClean="0">
              <a:solidFill>
                <a:schemeClr val="tx1"/>
              </a:solidFill>
            </a:endParaRPr>
          </a:p>
          <a:p>
            <a:pPr algn="just" indent="-457200" marL="457200">
              <a:buFont typeface="Wingdings" pitchFamily="2" charset="2"/>
              <a:buChar char="q"/>
            </a:pPr>
            <a:r>
              <a:rPr dirty="0" sz="2800" lang="en-GB">
                <a:solidFill>
                  <a:schemeClr val="tx1"/>
                </a:solidFill>
                <a:latin typeface="Times New Roman" pitchFamily="18" charset="0"/>
                <a:cs typeface="Times New Roman" pitchFamily="18" charset="0"/>
              </a:rPr>
              <a:t>Nationalism is the most influential force in international affairs. It has caused the outbreak of revolutions and wars across the globe. </a:t>
            </a:r>
            <a:endParaRPr dirty="0" sz="2800" lang="en-GB" smtClean="0">
              <a:solidFill>
                <a:schemeClr val="tx1"/>
              </a:solidFill>
              <a:latin typeface="Times New Roman" pitchFamily="18" charset="0"/>
              <a:cs typeface="Times New Roman" pitchFamily="18" charset="0"/>
            </a:endParaRPr>
          </a:p>
          <a:p>
            <a:pPr algn="just" indent="-457200" marL="457200">
              <a:buFont typeface="Wingdings" pitchFamily="2" charset="2"/>
              <a:buChar char="q"/>
            </a:pPr>
            <a:r>
              <a:rPr b="1" sz="2800" lang="x-none" smtClean="0">
                <a:solidFill>
                  <a:schemeClr val="tx1"/>
                </a:solidFill>
              </a:rPr>
              <a:t>Nationalism </a:t>
            </a:r>
            <a:r>
              <a:rPr b="1" dirty="0" sz="2800" lang="en-US" smtClean="0">
                <a:solidFill>
                  <a:schemeClr val="tx1"/>
                </a:solidFill>
              </a:rPr>
              <a:t>is </a:t>
            </a:r>
            <a:r>
              <a:rPr dirty="0" sz="2800" lang="en-GB" smtClean="0">
                <a:solidFill>
                  <a:schemeClr val="tx1"/>
                </a:solidFill>
                <a:latin typeface="Times New Roman" pitchFamily="18" charset="0"/>
                <a:cs typeface="Times New Roman" pitchFamily="18" charset="0"/>
              </a:rPr>
              <a:t>a </a:t>
            </a:r>
            <a:r>
              <a:rPr dirty="0" sz="2800" lang="en-GB">
                <a:solidFill>
                  <a:schemeClr val="tx1"/>
                </a:solidFill>
                <a:latin typeface="Times New Roman" pitchFamily="18" charset="0"/>
                <a:cs typeface="Times New Roman" pitchFamily="18" charset="0"/>
              </a:rPr>
              <a:t>factor for the collapse of age old empires, marker for new borders, a powerful component for the emergence of new states and it is used to reshape and reinforce regimes in history</a:t>
            </a:r>
            <a:r>
              <a:rPr dirty="0" sz="2800" lang="en-GB" smtClean="0">
                <a:solidFill>
                  <a:schemeClr val="tx1"/>
                </a:solidFill>
                <a:latin typeface="Times New Roman" pitchFamily="18" charset="0"/>
                <a:cs typeface="Times New Roman" pitchFamily="18" charset="0"/>
              </a:rPr>
              <a:t>.</a:t>
            </a:r>
          </a:p>
          <a:p>
            <a:pPr algn="just" indent="-457200" marL="457200">
              <a:buFont typeface="Wingdings" pitchFamily="2" charset="2"/>
              <a:buChar char="q"/>
            </a:pPr>
            <a:r>
              <a:rPr dirty="0" sz="2800" lang="en-GB" smtClean="0">
                <a:solidFill>
                  <a:schemeClr val="tx1"/>
                </a:solidFill>
                <a:latin typeface="Times New Roman" pitchFamily="18" charset="0"/>
                <a:cs typeface="Times New Roman" pitchFamily="18" charset="0"/>
              </a:rPr>
              <a:t> </a:t>
            </a:r>
            <a:r>
              <a:rPr dirty="0" sz="2800" lang="en-GB">
                <a:solidFill>
                  <a:schemeClr val="tx1"/>
                </a:solidFill>
                <a:latin typeface="Times New Roman" pitchFamily="18" charset="0"/>
                <a:cs typeface="Times New Roman" pitchFamily="18" charset="0"/>
              </a:rPr>
              <a:t>Nationalism’s triumph is the coming of the nation-state as key actors in world politics-accepted as </a:t>
            </a:r>
            <a:r>
              <a:rPr b="1" dirty="0" sz="2800" i="1" lang="en-GB">
                <a:solidFill>
                  <a:schemeClr val="tx1"/>
                </a:solidFill>
                <a:latin typeface="Times New Roman" pitchFamily="18" charset="0"/>
                <a:cs typeface="Times New Roman" pitchFamily="18" charset="0"/>
              </a:rPr>
              <a:t>ultimate, legitimate and the most basic form of political entity. </a:t>
            </a:r>
            <a:endParaRPr b="1" dirty="0" sz="2800" i="1" lang="en-GB" smtClean="0">
              <a:solidFill>
                <a:schemeClr val="tx1"/>
              </a:solidFill>
              <a:latin typeface="Times New Roman" pitchFamily="18" charset="0"/>
              <a:cs typeface="Times New Roman" pitchFamily="18" charset="0"/>
            </a:endParaRPr>
          </a:p>
          <a:p>
            <a:endParaRPr b="1" dirty="0" sz="2800" lang="en-US">
              <a:solidFill>
                <a:schemeClr val="tx1"/>
              </a:solidFill>
            </a:endParaRPr>
          </a:p>
          <a:p>
            <a:r>
              <a:rPr b="1" dirty="0" sz="2800" lang="en-US" smtClean="0">
                <a:solidFill>
                  <a:schemeClr val="tx1"/>
                </a:solidFill>
              </a:rPr>
              <a:t> </a:t>
            </a:r>
            <a:endParaRPr b="1" dirty="0" sz="2800" lang="en-GB" smtClean="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70" name="Subtitle 2"/>
          <p:cNvSpPr>
            <a:spLocks noGrp="1"/>
          </p:cNvSpPr>
          <p:nvPr>
            <p:ph type="subTitle" idx="1"/>
          </p:nvPr>
        </p:nvSpPr>
        <p:spPr>
          <a:xfrm>
            <a:off x="76200" y="152400"/>
            <a:ext cx="8991600" cy="6553200"/>
          </a:xfrm>
          <a:solidFill>
            <a:schemeClr val="bg1"/>
          </a:solidFill>
        </p:spPr>
        <p:txBody>
          <a:bodyPr>
            <a:normAutofit fontScale="96875" lnSpcReduction="20000"/>
          </a:bodyPr>
          <a:p>
            <a:pPr algn="just" indent="-457200" marL="457200">
              <a:buFont typeface="Wingdings" pitchFamily="2" charset="2"/>
              <a:buChar char="q"/>
            </a:pPr>
            <a:r>
              <a:rPr dirty="0" lang="en-US">
                <a:solidFill>
                  <a:schemeClr val="tx1"/>
                </a:solidFill>
              </a:rPr>
              <a:t>The view of states being embedded in a global context traditionally comes with the assumption that our international system is </a:t>
            </a:r>
            <a:r>
              <a:rPr b="1" dirty="0" lang="en-US">
                <a:solidFill>
                  <a:schemeClr val="tx1"/>
                </a:solidFill>
              </a:rPr>
              <a:t>‘anarchic’. </a:t>
            </a:r>
          </a:p>
          <a:p>
            <a:pPr algn="just" indent="-457200" marL="457200">
              <a:buFont typeface="Wingdings" pitchFamily="2" charset="2"/>
              <a:buChar char="q"/>
            </a:pPr>
            <a:r>
              <a:rPr dirty="0" lang="en-US" smtClean="0">
                <a:solidFill>
                  <a:schemeClr val="tx1"/>
                </a:solidFill>
              </a:rPr>
              <a:t>An </a:t>
            </a:r>
            <a:r>
              <a:rPr dirty="0" lang="en-US">
                <a:solidFill>
                  <a:schemeClr val="tx1"/>
                </a:solidFill>
              </a:rPr>
              <a:t>anarchic system is one that lacks a central government (or international sovereign) that regulates and controls what happens to states in their dealings with each other. </a:t>
            </a:r>
            <a:endParaRPr dirty="0" lang="en-US" smtClean="0">
              <a:solidFill>
                <a:schemeClr val="tx1"/>
              </a:solidFill>
            </a:endParaRPr>
          </a:p>
          <a:p>
            <a:pPr algn="just" indent="-457200" marL="457200">
              <a:buFont typeface="Wingdings" pitchFamily="2" charset="2"/>
              <a:buChar char="q"/>
            </a:pPr>
            <a:r>
              <a:rPr dirty="0" lang="en-US">
                <a:solidFill>
                  <a:schemeClr val="tx1"/>
                </a:solidFill>
              </a:rPr>
              <a:t>The international system can be conceived of as made up of states, groups of states, organizations, societies or individuals within and across those societies</a:t>
            </a:r>
            <a:r>
              <a:rPr dirty="0" lang="en-US" smtClean="0">
                <a:solidFill>
                  <a:schemeClr val="tx1"/>
                </a:solidFill>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74" name="Subtitle 2"/>
          <p:cNvSpPr>
            <a:spLocks noGrp="1"/>
          </p:cNvSpPr>
          <p:nvPr>
            <p:ph type="subTitle" idx="1"/>
          </p:nvPr>
        </p:nvSpPr>
        <p:spPr>
          <a:xfrm>
            <a:off x="76200" y="152400"/>
            <a:ext cx="8991600" cy="6553200"/>
          </a:xfrm>
          <a:solidFill>
            <a:schemeClr val="bg1"/>
          </a:solidFill>
        </p:spPr>
        <p:txBody>
          <a:bodyPr>
            <a:normAutofit fontScale="85714" lnSpcReduction="10000"/>
          </a:bodyPr>
          <a:p>
            <a:pPr algn="just"/>
            <a:r>
              <a:rPr b="1" dirty="0" sz="2800" lang="en-GB" smtClean="0">
                <a:solidFill>
                  <a:schemeClr val="tx1"/>
                </a:solidFill>
              </a:rPr>
              <a:t>1.6</a:t>
            </a:r>
            <a:r>
              <a:rPr b="1" dirty="0" sz="2800" lang="en-GB">
                <a:solidFill>
                  <a:schemeClr val="tx1"/>
                </a:solidFill>
              </a:rPr>
              <a:t>. The Structure of International System</a:t>
            </a:r>
            <a:endParaRPr b="1" dirty="0" sz="2800" lang="en-US">
              <a:solidFill>
                <a:schemeClr val="tx1"/>
              </a:solidFill>
            </a:endParaRPr>
          </a:p>
          <a:p>
            <a:pPr algn="just"/>
            <a:r>
              <a:rPr dirty="0" sz="2800" lang="en-GB">
                <a:solidFill>
                  <a:schemeClr val="tx1"/>
                </a:solidFill>
              </a:rPr>
              <a:t>International Relations scholars maintain that political power is usually distributed into three main types of systems namely: </a:t>
            </a:r>
          </a:p>
          <a:p>
            <a:pPr algn="just" indent="-457200" marL="457200">
              <a:buFont typeface="Wingdings" pitchFamily="2" charset="2"/>
              <a:buChar char="v"/>
            </a:pPr>
            <a:r>
              <a:rPr dirty="0" sz="2800" lang="en-GB" smtClean="0">
                <a:solidFill>
                  <a:schemeClr val="tx1"/>
                </a:solidFill>
              </a:rPr>
              <a:t> </a:t>
            </a:r>
            <a:r>
              <a:rPr dirty="0" sz="2800" lang="en-GB" err="1" smtClean="0">
                <a:solidFill>
                  <a:schemeClr val="accent1"/>
                </a:solidFill>
              </a:rPr>
              <a:t>Uni</a:t>
            </a:r>
            <a:r>
              <a:rPr dirty="0" sz="2800" lang="en-GB" smtClean="0">
                <a:solidFill>
                  <a:schemeClr val="accent1"/>
                </a:solidFill>
              </a:rPr>
              <a:t>-polar system,</a:t>
            </a:r>
          </a:p>
          <a:p>
            <a:pPr algn="just" indent="-457200" marL="457200">
              <a:buFont typeface="Wingdings" pitchFamily="2" charset="2"/>
              <a:buChar char="v"/>
            </a:pPr>
            <a:r>
              <a:rPr dirty="0" sz="2800" lang="en-GB">
                <a:solidFill>
                  <a:schemeClr val="accent1"/>
                </a:solidFill>
              </a:rPr>
              <a:t> </a:t>
            </a:r>
            <a:r>
              <a:rPr dirty="0" sz="2800" lang="en-GB" smtClean="0">
                <a:solidFill>
                  <a:schemeClr val="accent1"/>
                </a:solidFill>
              </a:rPr>
              <a:t>Bipolar </a:t>
            </a:r>
            <a:r>
              <a:rPr dirty="0" sz="2800" lang="en-GB">
                <a:solidFill>
                  <a:schemeClr val="accent1"/>
                </a:solidFill>
              </a:rPr>
              <a:t>system </a:t>
            </a:r>
            <a:r>
              <a:rPr dirty="0" sz="2800" lang="en-GB" smtClean="0">
                <a:solidFill>
                  <a:schemeClr val="accent1"/>
                </a:solidFill>
              </a:rPr>
              <a:t>and</a:t>
            </a:r>
          </a:p>
          <a:p>
            <a:pPr algn="just" indent="-457200" marL="457200">
              <a:buFont typeface="Wingdings" pitchFamily="2" charset="2"/>
              <a:buChar char="v"/>
            </a:pPr>
            <a:r>
              <a:rPr dirty="0" sz="2800" lang="en-GB" smtClean="0">
                <a:solidFill>
                  <a:schemeClr val="accent1"/>
                </a:solidFill>
              </a:rPr>
              <a:t> Multipolar </a:t>
            </a:r>
            <a:r>
              <a:rPr dirty="0" sz="2800" lang="en-GB">
                <a:solidFill>
                  <a:schemeClr val="accent1"/>
                </a:solidFill>
              </a:rPr>
              <a:t>system. </a:t>
            </a:r>
            <a:endParaRPr dirty="0" sz="2800" lang="en-GB" smtClean="0">
              <a:solidFill>
                <a:schemeClr val="accent1"/>
              </a:solidFill>
            </a:endParaRPr>
          </a:p>
          <a:p>
            <a:pPr algn="just" indent="-457200" marL="457200">
              <a:buFont typeface="Wingdings" pitchFamily="2" charset="2"/>
              <a:buChar char="Ø"/>
            </a:pPr>
            <a:r>
              <a:rPr dirty="0" sz="2800" lang="en-GB" smtClean="0">
                <a:solidFill>
                  <a:schemeClr val="tx1"/>
                </a:solidFill>
              </a:rPr>
              <a:t>These </a:t>
            </a:r>
            <a:r>
              <a:rPr dirty="0" sz="2800" lang="en-GB">
                <a:solidFill>
                  <a:schemeClr val="tx1"/>
                </a:solidFill>
              </a:rPr>
              <a:t>three different systems reflect the number of powerful states competing for power and their hierarchical relationship. </a:t>
            </a:r>
            <a:endParaRPr dirty="0" sz="2800" lang="en-GB" smtClean="0">
              <a:solidFill>
                <a:schemeClr val="tx1"/>
              </a:solidFill>
            </a:endParaRPr>
          </a:p>
          <a:p>
            <a:pPr algn="just" indent="-457200" marL="457200">
              <a:buFont typeface="Wingdings" pitchFamily="2" charset="2"/>
              <a:buChar char="Ø"/>
            </a:pPr>
            <a:r>
              <a:rPr dirty="0" sz="2800" lang="en-GB" smtClean="0">
                <a:solidFill>
                  <a:schemeClr val="tx1"/>
                </a:solidFill>
              </a:rPr>
              <a:t>In </a:t>
            </a:r>
            <a:r>
              <a:rPr dirty="0" sz="2800" lang="en-GB">
                <a:solidFill>
                  <a:schemeClr val="tx1"/>
                </a:solidFill>
              </a:rPr>
              <a:t>a </a:t>
            </a:r>
            <a:r>
              <a:rPr dirty="0" sz="2800" lang="en-GB" err="1">
                <a:solidFill>
                  <a:schemeClr val="tx1"/>
                </a:solidFill>
              </a:rPr>
              <a:t>uni</a:t>
            </a:r>
            <a:r>
              <a:rPr dirty="0" sz="2800" lang="en-GB">
                <a:solidFill>
                  <a:schemeClr val="tx1"/>
                </a:solidFill>
              </a:rPr>
              <a:t>-polar international system,</a:t>
            </a:r>
            <a:r>
              <a:rPr dirty="0" sz="2800" lang="en-US">
                <a:solidFill>
                  <a:schemeClr val="tx1"/>
                </a:solidFill>
              </a:rPr>
              <a:t> there is </a:t>
            </a:r>
            <a:r>
              <a:rPr dirty="0" sz="2800" lang="en-GB">
                <a:solidFill>
                  <a:schemeClr val="tx1"/>
                </a:solidFill>
              </a:rPr>
              <a:t>one state with the greatest political, economic, cultural and military power and hence the ability to totally control other states. </a:t>
            </a:r>
            <a:endParaRPr dirty="0" sz="2800" lang="en-GB" smtClean="0">
              <a:solidFill>
                <a:schemeClr val="tx1"/>
              </a:solidFill>
            </a:endParaRPr>
          </a:p>
          <a:p>
            <a:pPr algn="just" indent="-457200" marL="457200">
              <a:buFont typeface="Wingdings" pitchFamily="2" charset="2"/>
              <a:buChar char="Ø"/>
            </a:pPr>
            <a:r>
              <a:rPr dirty="0" sz="2800" lang="en-GB" smtClean="0">
                <a:solidFill>
                  <a:schemeClr val="tx1"/>
                </a:solidFill>
              </a:rPr>
              <a:t>On </a:t>
            </a:r>
            <a:r>
              <a:rPr dirty="0" sz="2800" lang="en-GB">
                <a:solidFill>
                  <a:schemeClr val="tx1"/>
                </a:solidFill>
              </a:rPr>
              <a:t>the other hand, in both bipolar and multipolar systems there is no one single state with a preponderant power and hence ability to control other states.  </a:t>
            </a:r>
            <a:endParaRPr dirty="0" sz="2800" lang="en-US">
              <a:solidFill>
                <a:schemeClr val="tx1"/>
              </a:solidFill>
            </a:endParaRPr>
          </a:p>
          <a:p>
            <a:pPr algn="just"/>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78" name="Subtitle 2"/>
          <p:cNvSpPr>
            <a:spLocks noGrp="1"/>
          </p:cNvSpPr>
          <p:nvPr>
            <p:ph type="subTitle" idx="1"/>
          </p:nvPr>
        </p:nvSpPr>
        <p:spPr>
          <a:xfrm>
            <a:off x="76200" y="152400"/>
            <a:ext cx="8991600" cy="6553200"/>
          </a:xfrm>
          <a:solidFill>
            <a:schemeClr val="bg1"/>
          </a:solidFill>
        </p:spPr>
        <p:txBody>
          <a:bodyPr>
            <a:normAutofit fontScale="96429" lnSpcReduction="20000"/>
          </a:bodyPr>
          <a:p>
            <a:pPr algn="just" indent="-457200" marL="457200">
              <a:buFont typeface="Wingdings" pitchFamily="2" charset="2"/>
              <a:buChar char="Ø"/>
            </a:pPr>
            <a:r>
              <a:rPr dirty="0" sz="2800" lang="en-GB">
                <a:solidFill>
                  <a:schemeClr val="tx1"/>
                </a:solidFill>
              </a:rPr>
              <a:t>As a result, the states in such systems are forced to balance each other’s power. </a:t>
            </a:r>
            <a:endParaRPr dirty="0" sz="2800" lang="en-GB" smtClean="0">
              <a:solidFill>
                <a:schemeClr val="tx1"/>
              </a:solidFill>
            </a:endParaRPr>
          </a:p>
          <a:p>
            <a:pPr algn="just" indent="-457200" marL="457200">
              <a:buFont typeface="Wingdings" pitchFamily="2" charset="2"/>
              <a:buChar char="Ø"/>
            </a:pPr>
            <a:r>
              <a:rPr dirty="0" sz="2800" lang="en-GB" smtClean="0">
                <a:solidFill>
                  <a:schemeClr val="tx1"/>
                </a:solidFill>
              </a:rPr>
              <a:t>In </a:t>
            </a:r>
            <a:r>
              <a:rPr dirty="0" sz="2800" lang="en-GB">
                <a:solidFill>
                  <a:schemeClr val="tx1"/>
                </a:solidFill>
              </a:rPr>
              <a:t>the case of the bipolar system, for instance, there are two dominant states (super powers) and the less powerful states join either sides through alliance and counter alliance formations. </a:t>
            </a:r>
            <a:endParaRPr dirty="0" sz="2800" lang="en-GB" smtClean="0">
              <a:solidFill>
                <a:schemeClr val="tx1"/>
              </a:solidFill>
            </a:endParaRPr>
          </a:p>
          <a:p>
            <a:pPr algn="just" indent="-457200" marL="457200">
              <a:buFont typeface="Wingdings" pitchFamily="2" charset="2"/>
              <a:buChar char="Ø"/>
            </a:pPr>
            <a:r>
              <a:rPr dirty="0" sz="2800" lang="en-GB" smtClean="0">
                <a:solidFill>
                  <a:schemeClr val="tx1"/>
                </a:solidFill>
              </a:rPr>
              <a:t>The </a:t>
            </a:r>
            <a:r>
              <a:rPr dirty="0" sz="2800" lang="en-GB">
                <a:solidFill>
                  <a:schemeClr val="tx1"/>
                </a:solidFill>
              </a:rPr>
              <a:t>problem with bipolar system is that it is vulnerable for zero-sum game politics because when one superpower gains the other would inevitably lose. </a:t>
            </a:r>
            <a:endParaRPr dirty="0" sz="2800" lang="en-GB" smtClean="0">
              <a:solidFill>
                <a:schemeClr val="tx1"/>
              </a:solidFill>
            </a:endParaRPr>
          </a:p>
          <a:p>
            <a:pPr algn="just" indent="-457200" marL="457200">
              <a:buFont typeface="Wingdings" pitchFamily="2" charset="2"/>
              <a:buChar char="Ø"/>
            </a:pPr>
            <a:r>
              <a:rPr dirty="0" sz="2800" lang="en-GB" smtClean="0">
                <a:solidFill>
                  <a:schemeClr val="tx1"/>
                </a:solidFill>
              </a:rPr>
              <a:t>One </a:t>
            </a:r>
            <a:r>
              <a:rPr dirty="0" sz="2800" lang="en-GB">
                <a:solidFill>
                  <a:schemeClr val="tx1"/>
                </a:solidFill>
              </a:rPr>
              <a:t>typical historical example where the world was under bipolar system is the </a:t>
            </a:r>
            <a:r>
              <a:rPr b="1" dirty="0" sz="2800" lang="en-GB">
                <a:solidFill>
                  <a:schemeClr val="tx1"/>
                </a:solidFill>
              </a:rPr>
              <a:t>cold war period. </a:t>
            </a:r>
            <a:endParaRPr b="1" dirty="0" sz="2800" lang="en-GB" smtClean="0">
              <a:solidFill>
                <a:schemeClr val="tx1"/>
              </a:solidFill>
            </a:endParaRPr>
          </a:p>
          <a:p>
            <a:pPr algn="just" indent="-457200" marL="457200">
              <a:buFont typeface="Wingdings" pitchFamily="2" charset="2"/>
              <a:buChar char="Ø"/>
            </a:pPr>
            <a:r>
              <a:rPr dirty="0" sz="2800" lang="en-GB" smtClean="0">
                <a:solidFill>
                  <a:schemeClr val="tx1"/>
                </a:solidFill>
              </a:rPr>
              <a:t>Multipolar </a:t>
            </a:r>
            <a:r>
              <a:rPr dirty="0" sz="2800" lang="en-GB">
                <a:solidFill>
                  <a:schemeClr val="tx1"/>
                </a:solidFill>
              </a:rPr>
              <a:t>system is the most common throughout history. During the period around </a:t>
            </a:r>
            <a:r>
              <a:rPr b="1" dirty="0" sz="2800" lang="en-GB">
                <a:solidFill>
                  <a:schemeClr val="tx1"/>
                </a:solidFill>
              </a:rPr>
              <a:t>World War I </a:t>
            </a:r>
            <a:r>
              <a:rPr dirty="0" sz="2800" lang="en-GB">
                <a:solidFill>
                  <a:schemeClr val="tx1"/>
                </a:solidFill>
              </a:rPr>
              <a:t>it was a typical world system. </a:t>
            </a:r>
            <a:endParaRPr dirty="0" sz="2800" lang="en-GB" smtClean="0">
              <a:solidFill>
                <a:schemeClr val="tx1"/>
              </a:solidFill>
            </a:endParaRPr>
          </a:p>
          <a:p>
            <a:pPr algn="just"/>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82" name="Subtitle 2"/>
          <p:cNvSpPr>
            <a:spLocks noGrp="1"/>
          </p:cNvSpPr>
          <p:nvPr>
            <p:ph type="subTitle" idx="1"/>
          </p:nvPr>
        </p:nvSpPr>
        <p:spPr>
          <a:xfrm>
            <a:off x="76200" y="152400"/>
            <a:ext cx="8991600" cy="6553200"/>
          </a:xfrm>
          <a:solidFill>
            <a:schemeClr val="bg1"/>
          </a:solidFill>
        </p:spPr>
        <p:txBody>
          <a:bodyPr>
            <a:normAutofit fontScale="78571" lnSpcReduction="20000"/>
          </a:bodyPr>
          <a:p>
            <a:pPr algn="just"/>
            <a:r>
              <a:rPr b="1" dirty="0" sz="3500" lang="en-GB">
                <a:solidFill>
                  <a:schemeClr val="tx1"/>
                </a:solidFill>
              </a:rPr>
              <a:t>Power</a:t>
            </a:r>
            <a:endParaRPr dirty="0" sz="3500" lang="en-US">
              <a:solidFill>
                <a:schemeClr val="tx1"/>
              </a:solidFill>
            </a:endParaRPr>
          </a:p>
          <a:p>
            <a:pPr algn="just" indent="-457200" marL="457200">
              <a:buFont typeface="Wingdings" pitchFamily="2" charset="2"/>
              <a:buChar char="q"/>
            </a:pPr>
            <a:r>
              <a:rPr b="1" dirty="0" sz="2800" lang="en-GB">
                <a:solidFill>
                  <a:schemeClr val="tx1"/>
                </a:solidFill>
              </a:rPr>
              <a:t>Power </a:t>
            </a:r>
            <a:r>
              <a:rPr dirty="0" sz="2800" lang="en-GB">
                <a:solidFill>
                  <a:schemeClr val="tx1"/>
                </a:solidFill>
              </a:rPr>
              <a:t>is the currency of international politics. As money is for economics, power is for international relations (politics). </a:t>
            </a:r>
            <a:endParaRPr dirty="0" sz="2800" lang="en-GB" smtClean="0">
              <a:solidFill>
                <a:schemeClr val="tx1"/>
              </a:solidFill>
            </a:endParaRPr>
          </a:p>
          <a:p>
            <a:pPr algn="just" indent="-457200" marL="457200">
              <a:buFont typeface="Wingdings" pitchFamily="2" charset="2"/>
              <a:buChar char="q"/>
            </a:pPr>
            <a:r>
              <a:rPr dirty="0" sz="2800" lang="en-GB" smtClean="0">
                <a:solidFill>
                  <a:schemeClr val="tx1"/>
                </a:solidFill>
              </a:rPr>
              <a:t>In </a:t>
            </a:r>
            <a:r>
              <a:rPr dirty="0" sz="2800" lang="en-GB">
                <a:solidFill>
                  <a:schemeClr val="tx1"/>
                </a:solidFill>
              </a:rPr>
              <a:t>the international system, power determines the relative influence of actors and it shapes the structure of the international system. </a:t>
            </a:r>
            <a:endParaRPr dirty="0" sz="2800" lang="en-GB" smtClean="0">
              <a:solidFill>
                <a:schemeClr val="tx1"/>
              </a:solidFill>
            </a:endParaRPr>
          </a:p>
          <a:p>
            <a:pPr algn="just" indent="-457200" marL="457200">
              <a:buFont typeface="Wingdings" pitchFamily="2" charset="2"/>
              <a:buChar char="q"/>
            </a:pPr>
            <a:r>
              <a:rPr dirty="0" sz="2800" lang="en-GB" smtClean="0">
                <a:solidFill>
                  <a:schemeClr val="tx1"/>
                </a:solidFill>
              </a:rPr>
              <a:t>That </a:t>
            </a:r>
            <a:r>
              <a:rPr dirty="0" sz="2800" lang="en-GB">
                <a:solidFill>
                  <a:schemeClr val="tx1"/>
                </a:solidFill>
              </a:rPr>
              <a:t>is also why it is often said that international relations is essentially about actors’ power relations in the supra-national domain. </a:t>
            </a:r>
            <a:endParaRPr dirty="0" sz="2800" lang="en-GB" smtClean="0">
              <a:solidFill>
                <a:schemeClr val="tx1"/>
              </a:solidFill>
            </a:endParaRPr>
          </a:p>
          <a:p>
            <a:pPr algn="just" indent="-457200" marL="457200">
              <a:buFont typeface="Wingdings" pitchFamily="2" charset="2"/>
              <a:buChar char="q"/>
            </a:pPr>
            <a:r>
              <a:rPr dirty="0" sz="2800" lang="en-GB" smtClean="0">
                <a:solidFill>
                  <a:schemeClr val="tx1"/>
                </a:solidFill>
              </a:rPr>
              <a:t>For </a:t>
            </a:r>
            <a:r>
              <a:rPr dirty="0" sz="2800" lang="en-GB">
                <a:solidFill>
                  <a:schemeClr val="tx1"/>
                </a:solidFill>
              </a:rPr>
              <a:t>instance, Hans Morgenthau, a famous thinker of realism theory in IR, argues that International politics, like all other politics, is a </a:t>
            </a:r>
            <a:r>
              <a:rPr b="1" dirty="0" sz="2800" lang="en-GB">
                <a:solidFill>
                  <a:schemeClr val="tx1"/>
                </a:solidFill>
              </a:rPr>
              <a:t>struggle for power. </a:t>
            </a:r>
            <a:endParaRPr b="1" dirty="0" sz="2800" lang="en-GB" smtClean="0">
              <a:solidFill>
                <a:schemeClr val="tx1"/>
              </a:solidFill>
            </a:endParaRPr>
          </a:p>
          <a:p>
            <a:pPr algn="just" indent="-457200" marL="457200">
              <a:buFont typeface="Wingdings" pitchFamily="2" charset="2"/>
              <a:buChar char="q"/>
            </a:pPr>
            <a:r>
              <a:rPr dirty="0" sz="2800" lang="en-GB" smtClean="0">
                <a:solidFill>
                  <a:schemeClr val="tx1"/>
                </a:solidFill>
              </a:rPr>
              <a:t>It </a:t>
            </a:r>
            <a:r>
              <a:rPr dirty="0" sz="2800" lang="en-GB">
                <a:solidFill>
                  <a:schemeClr val="tx1"/>
                </a:solidFill>
              </a:rPr>
              <a:t>thus follows from this that power is the blood line of international relations. </a:t>
            </a:r>
            <a:endParaRPr dirty="0" sz="2800" lang="en-US">
              <a:solidFill>
                <a:schemeClr val="tx1"/>
              </a:solidFill>
            </a:endParaRPr>
          </a:p>
          <a:p>
            <a:pPr algn="just" indent="-457200" marL="457200">
              <a:buFont typeface="Wingdings" pitchFamily="2" charset="2"/>
              <a:buChar char="q"/>
            </a:pPr>
            <a:r>
              <a:rPr dirty="0" sz="2800" lang="en-GB">
                <a:solidFill>
                  <a:schemeClr val="tx1"/>
                </a:solidFill>
              </a:rPr>
              <a:t>Power can be defined in terms of both relations and material (capability) aspects. </a:t>
            </a:r>
            <a:endParaRPr dirty="0" sz="2800" lang="en-GB" smtClean="0">
              <a:solidFill>
                <a:schemeClr val="tx1"/>
              </a:solidFill>
            </a:endParaRPr>
          </a:p>
          <a:p>
            <a:pPr algn="just" indent="-457200" marL="457200">
              <a:buFont typeface="Wingdings" pitchFamily="2" charset="2"/>
              <a:buChar char="q"/>
            </a:pPr>
            <a:r>
              <a:rPr dirty="0" sz="2800" lang="en-GB" smtClean="0">
                <a:solidFill>
                  <a:schemeClr val="tx1"/>
                </a:solidFill>
              </a:rPr>
              <a:t>The </a:t>
            </a:r>
            <a:r>
              <a:rPr dirty="0" sz="2800" lang="en-GB">
                <a:solidFill>
                  <a:schemeClr val="tx1"/>
                </a:solidFill>
              </a:rPr>
              <a:t>relational definition of power is formulated by Robert Dahl. </a:t>
            </a:r>
            <a:r>
              <a:rPr dirty="0" sz="2800" lang="en-GB" smtClean="0">
                <a:solidFill>
                  <a:schemeClr val="tx1"/>
                </a:solidFill>
              </a:rPr>
              <a:t>His definition </a:t>
            </a:r>
            <a:r>
              <a:rPr dirty="0" sz="2800" lang="en-GB">
                <a:solidFill>
                  <a:schemeClr val="tx1"/>
                </a:solidFill>
              </a:rPr>
              <a:t>understands power as ‘A’s’ ability to get ‘B’ to do something it would not otherwise do. </a:t>
            </a:r>
            <a:endParaRPr dirty="0" sz="2800" lang="en-GB"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86" name="Subtitle 2"/>
          <p:cNvSpPr>
            <a:spLocks noGrp="1"/>
          </p:cNvSpPr>
          <p:nvPr>
            <p:ph type="subTitle" idx="1"/>
          </p:nvPr>
        </p:nvSpPr>
        <p:spPr>
          <a:xfrm>
            <a:off x="76200" y="152400"/>
            <a:ext cx="8991600" cy="6553200"/>
          </a:xfrm>
          <a:solidFill>
            <a:schemeClr val="bg1"/>
          </a:solidFill>
        </p:spPr>
        <p:txBody>
          <a:bodyPr>
            <a:normAutofit fontScale="78571" lnSpcReduction="10000"/>
          </a:bodyPr>
          <a:p>
            <a:pPr algn="just"/>
            <a:r>
              <a:rPr dirty="0" sz="4200" lang="en-GB">
                <a:solidFill>
                  <a:schemeClr val="tx1"/>
                </a:solidFill>
              </a:rPr>
              <a:t>A</a:t>
            </a:r>
            <a:r>
              <a:rPr b="1" dirty="0" sz="4200" lang="en-GB">
                <a:solidFill>
                  <a:schemeClr val="tx1"/>
                </a:solidFill>
              </a:rPr>
              <a:t>narchy</a:t>
            </a:r>
            <a:endParaRPr dirty="0" sz="4200" lang="en-US">
              <a:solidFill>
                <a:schemeClr val="tx1"/>
              </a:solidFill>
            </a:endParaRPr>
          </a:p>
          <a:p>
            <a:pPr algn="just" indent="-457200" marL="457200">
              <a:buFont typeface="Wingdings" pitchFamily="2" charset="2"/>
              <a:buChar char="q"/>
            </a:pPr>
            <a:r>
              <a:rPr b="1" dirty="0" sz="2800" lang="en-GB">
                <a:solidFill>
                  <a:schemeClr val="tx1"/>
                </a:solidFill>
              </a:rPr>
              <a:t>Anarchy </a:t>
            </a:r>
            <a:r>
              <a:rPr dirty="0" sz="2800" lang="en-GB">
                <a:solidFill>
                  <a:schemeClr val="tx1"/>
                </a:solidFill>
              </a:rPr>
              <a:t>is a situation where there is absence of</a:t>
            </a:r>
            <a:r>
              <a:rPr b="1" dirty="0" sz="2800" lang="en-GB">
                <a:solidFill>
                  <a:schemeClr val="tx1"/>
                </a:solidFill>
              </a:rPr>
              <a:t> </a:t>
            </a:r>
            <a:r>
              <a:rPr dirty="0" sz="2800" lang="en-GB">
                <a:solidFill>
                  <a:schemeClr val="tx1"/>
                </a:solidFill>
              </a:rPr>
              <a:t>authority (government)</a:t>
            </a:r>
            <a:r>
              <a:rPr b="1" dirty="0" sz="2800" lang="en-GB">
                <a:solidFill>
                  <a:schemeClr val="tx1"/>
                </a:solidFill>
              </a:rPr>
              <a:t> </a:t>
            </a:r>
            <a:r>
              <a:rPr dirty="0" sz="2800" lang="en-GB">
                <a:solidFill>
                  <a:schemeClr val="tx1"/>
                </a:solidFill>
              </a:rPr>
              <a:t>be it in national or international/global level systems. </a:t>
            </a:r>
            <a:endParaRPr dirty="0" sz="2800" lang="en-GB" smtClean="0">
              <a:solidFill>
                <a:schemeClr val="tx1"/>
              </a:solidFill>
            </a:endParaRPr>
          </a:p>
          <a:p>
            <a:pPr algn="just" indent="-457200" marL="457200">
              <a:buFont typeface="Wingdings" pitchFamily="2" charset="2"/>
              <a:buChar char="q"/>
            </a:pPr>
            <a:r>
              <a:rPr dirty="0" sz="2800" lang="en-US" smtClean="0">
                <a:solidFill>
                  <a:schemeClr val="tx1"/>
                </a:solidFill>
              </a:rPr>
              <a:t>Within </a:t>
            </a:r>
            <a:r>
              <a:rPr dirty="0" sz="2800" lang="en-US">
                <a:solidFill>
                  <a:schemeClr val="tx1"/>
                </a:solidFill>
              </a:rPr>
              <a:t>a country ‘anarchy’ refers to a breakdown of law and order, but in relations between states it refers to a system where power is decentralized and there are no shared institutions with the right to enforce common rules.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An </a:t>
            </a:r>
            <a:r>
              <a:rPr dirty="0" sz="2800" lang="en-US">
                <a:solidFill>
                  <a:schemeClr val="tx1"/>
                </a:solidFill>
              </a:rPr>
              <a:t>anarchical world is a world where everyone looks after themselves and no one looks after the system as a whole</a:t>
            </a:r>
            <a:r>
              <a:rPr dirty="0" sz="2800" lang="en-US" smtClean="0">
                <a:solidFill>
                  <a:schemeClr val="tx1"/>
                </a:solidFill>
              </a:rPr>
              <a:t>.</a:t>
            </a:r>
          </a:p>
          <a:p>
            <a:pPr algn="just" indent="-457200" marL="457200">
              <a:buFont typeface="Wingdings" pitchFamily="2" charset="2"/>
              <a:buChar char="q"/>
            </a:pPr>
            <a:r>
              <a:rPr dirty="0" sz="2800" lang="en-US" smtClean="0">
                <a:solidFill>
                  <a:schemeClr val="tx1"/>
                </a:solidFill>
              </a:rPr>
              <a:t>States </a:t>
            </a:r>
            <a:r>
              <a:rPr dirty="0" sz="2800" lang="en-US">
                <a:solidFill>
                  <a:schemeClr val="tx1"/>
                </a:solidFill>
              </a:rPr>
              <a:t>had to rely on their own resources or to form alliances through which the power of one alliance of states could be balanced against the power of another alliance</a:t>
            </a:r>
            <a:r>
              <a:rPr dirty="0" sz="2800" lang="en-US" smtClean="0">
                <a:solidFill>
                  <a:schemeClr val="tx1"/>
                </a:solidFill>
              </a:rPr>
              <a:t>.</a:t>
            </a:r>
          </a:p>
          <a:p>
            <a:pPr algn="just" indent="-457200" marL="457200">
              <a:buFont typeface="Wingdings" pitchFamily="2" charset="2"/>
              <a:buChar char="q"/>
            </a:pPr>
            <a:r>
              <a:rPr dirty="0" sz="2800" lang="en-US" smtClean="0">
                <a:solidFill>
                  <a:schemeClr val="tx1"/>
                </a:solidFill>
              </a:rPr>
              <a:t>As </a:t>
            </a:r>
            <a:r>
              <a:rPr dirty="0" sz="2800" lang="en-US">
                <a:solidFill>
                  <a:schemeClr val="tx1"/>
                </a:solidFill>
              </a:rPr>
              <a:t>a result, the new international system was characterized by constant tensions and threats of war – which often enough turned into actual cases of warfare.</a:t>
            </a:r>
          </a:p>
          <a:p>
            <a:pPr algn="just"/>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90" name="Subtitle 2"/>
          <p:cNvSpPr>
            <a:spLocks noGrp="1"/>
          </p:cNvSpPr>
          <p:nvPr>
            <p:ph type="subTitle" idx="1"/>
          </p:nvPr>
        </p:nvSpPr>
        <p:spPr>
          <a:xfrm>
            <a:off x="76200" y="152400"/>
            <a:ext cx="8991600" cy="6553200"/>
          </a:xfrm>
          <a:solidFill>
            <a:schemeClr val="bg1"/>
          </a:solidFill>
        </p:spPr>
        <p:txBody>
          <a:bodyPr>
            <a:normAutofit fontScale="96429" lnSpcReduction="20000"/>
          </a:bodyPr>
          <a:p>
            <a:pPr algn="l"/>
            <a:r>
              <a:rPr b="1" dirty="0" lang="en-GB">
                <a:solidFill>
                  <a:schemeClr val="tx1"/>
                </a:solidFill>
              </a:rPr>
              <a:t>Sovereignty</a:t>
            </a:r>
            <a:r>
              <a:rPr dirty="0" lang="en-GB">
                <a:solidFill>
                  <a:schemeClr val="tx1"/>
                </a:solidFill>
              </a:rPr>
              <a:t> </a:t>
            </a:r>
            <a:endParaRPr dirty="0" lang="en-US">
              <a:solidFill>
                <a:schemeClr val="tx1"/>
              </a:solidFill>
            </a:endParaRPr>
          </a:p>
          <a:p>
            <a:pPr algn="just" indent="-457200" marL="457200">
              <a:buFont typeface="Wingdings" pitchFamily="2" charset="2"/>
              <a:buChar char="Ø"/>
            </a:pPr>
            <a:r>
              <a:rPr dirty="0" lang="en-GB">
                <a:solidFill>
                  <a:schemeClr val="tx1"/>
                </a:solidFill>
              </a:rPr>
              <a:t>Sovereignty is another basic concept in international relations and it can be defined as an expression of: </a:t>
            </a:r>
            <a:endParaRPr dirty="0" lang="en-GB" smtClean="0">
              <a:solidFill>
                <a:schemeClr val="tx1"/>
              </a:solidFill>
            </a:endParaRPr>
          </a:p>
          <a:p>
            <a:pPr algn="just" indent="-571500" marL="571500">
              <a:buAutoNum type="romanLcParenBoth"/>
            </a:pPr>
            <a:r>
              <a:rPr dirty="0" lang="en-GB" smtClean="0">
                <a:solidFill>
                  <a:schemeClr val="tx1"/>
                </a:solidFill>
              </a:rPr>
              <a:t>a </a:t>
            </a:r>
            <a:r>
              <a:rPr dirty="0" lang="en-GB">
                <a:solidFill>
                  <a:schemeClr val="tx1"/>
                </a:solidFill>
              </a:rPr>
              <a:t>state’s</a:t>
            </a:r>
            <a:r>
              <a:rPr dirty="0" lang="en-US">
                <a:solidFill>
                  <a:schemeClr val="tx1"/>
                </a:solidFill>
              </a:rPr>
              <a:t> ultimate authority within its territorial entity (internal sovereignty) and, </a:t>
            </a:r>
            <a:endParaRPr dirty="0" lang="en-US" smtClean="0">
              <a:solidFill>
                <a:schemeClr val="tx1"/>
              </a:solidFill>
            </a:endParaRPr>
          </a:p>
          <a:p>
            <a:pPr algn="just" indent="-571500" marL="571500">
              <a:buAutoNum type="romanLcParenBoth"/>
            </a:pPr>
            <a:r>
              <a:rPr dirty="0" lang="en-US" smtClean="0">
                <a:solidFill>
                  <a:schemeClr val="tx1"/>
                </a:solidFill>
              </a:rPr>
              <a:t>the </a:t>
            </a:r>
            <a:r>
              <a:rPr dirty="0" lang="en-US">
                <a:solidFill>
                  <a:schemeClr val="tx1"/>
                </a:solidFill>
              </a:rPr>
              <a:t>state’s involvement in the international community (external sovereignty). </a:t>
            </a:r>
          </a:p>
          <a:p>
            <a:pPr algn="just" indent="-457200" marL="457200">
              <a:buFont typeface="Wingdings" pitchFamily="2" charset="2"/>
              <a:buChar char="Ø"/>
            </a:pPr>
            <a:r>
              <a:rPr dirty="0" lang="en-US" smtClean="0">
                <a:solidFill>
                  <a:schemeClr val="tx1"/>
                </a:solidFill>
              </a:rPr>
              <a:t>In </a:t>
            </a:r>
            <a:r>
              <a:rPr dirty="0" lang="en-US">
                <a:solidFill>
                  <a:schemeClr val="tx1"/>
                </a:solidFill>
              </a:rPr>
              <a:t>short, sovereignty denotes double claim of states from the international system, i.e., autonomy in foreign policy and independence/freedom in its domestic affairs. </a:t>
            </a:r>
          </a:p>
          <a:p>
            <a:pPr algn="just"/>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94" name="Subtitle 2"/>
          <p:cNvSpPr>
            <a:spLocks noGrp="1"/>
          </p:cNvSpPr>
          <p:nvPr>
            <p:ph type="subTitle" idx="1"/>
          </p:nvPr>
        </p:nvSpPr>
        <p:spPr>
          <a:xfrm>
            <a:off x="76200" y="152400"/>
            <a:ext cx="8991600" cy="6553200"/>
          </a:xfrm>
          <a:solidFill>
            <a:schemeClr val="bg1"/>
          </a:solidFill>
        </p:spPr>
        <p:txBody>
          <a:bodyPr>
            <a:normAutofit fontScale="78571" lnSpcReduction="10000"/>
          </a:bodyPr>
          <a:p>
            <a:pPr algn="just"/>
            <a:r>
              <a:rPr b="1" lang="x-none">
                <a:solidFill>
                  <a:schemeClr val="tx1"/>
                </a:solidFill>
              </a:rPr>
              <a:t>1.7. Theories of International </a:t>
            </a:r>
            <a:r>
              <a:rPr b="1" lang="x-none" smtClean="0">
                <a:solidFill>
                  <a:schemeClr val="tx1"/>
                </a:solidFill>
              </a:rPr>
              <a:t>Relations </a:t>
            </a:r>
            <a:endParaRPr b="1" dirty="0" lang="en-US" smtClean="0">
              <a:solidFill>
                <a:schemeClr val="tx1"/>
              </a:solidFill>
            </a:endParaRPr>
          </a:p>
          <a:p>
            <a:pPr algn="just"/>
            <a:r>
              <a:rPr b="1" dirty="0" lang="en-US" smtClean="0">
                <a:solidFill>
                  <a:schemeClr val="tx1"/>
                </a:solidFill>
              </a:rPr>
              <a:t>1) </a:t>
            </a:r>
            <a:r>
              <a:rPr b="1" lang="x-none" smtClean="0">
                <a:solidFill>
                  <a:schemeClr val="tx1"/>
                </a:solidFill>
              </a:rPr>
              <a:t>Idealism/Liberalism</a:t>
            </a:r>
            <a:endParaRPr b="1" dirty="0" lang="en-US">
              <a:solidFill>
                <a:schemeClr val="tx1"/>
              </a:solidFill>
            </a:endParaRPr>
          </a:p>
          <a:p>
            <a:pPr algn="just" indent="-457200" marL="457200">
              <a:buFont typeface="Wingdings" pitchFamily="2" charset="2"/>
              <a:buChar char="q"/>
            </a:pPr>
            <a:r>
              <a:rPr dirty="0" lang="en-US">
                <a:solidFill>
                  <a:schemeClr val="tx1"/>
                </a:solidFill>
              </a:rPr>
              <a:t>Liberalism in IR was referred to as a ‘utopian’ theory and is still recognized as such to some degree today. </a:t>
            </a:r>
            <a:endParaRPr dirty="0" lang="en-US" smtClean="0">
              <a:solidFill>
                <a:schemeClr val="tx1"/>
              </a:solidFill>
            </a:endParaRPr>
          </a:p>
          <a:p>
            <a:pPr algn="just" indent="-457200" marL="457200">
              <a:buFont typeface="Wingdings" pitchFamily="2" charset="2"/>
              <a:buChar char="q"/>
            </a:pPr>
            <a:r>
              <a:rPr dirty="0" lang="en-US" smtClean="0">
                <a:solidFill>
                  <a:schemeClr val="tx1"/>
                </a:solidFill>
              </a:rPr>
              <a:t>Its </a:t>
            </a:r>
            <a:r>
              <a:rPr dirty="0" lang="en-US">
                <a:solidFill>
                  <a:schemeClr val="tx1"/>
                </a:solidFill>
              </a:rPr>
              <a:t>proponents view human beings as innately good and believe peace and harmony between nations is not only achievable, but desirable. </a:t>
            </a:r>
            <a:endParaRPr dirty="0" lang="en-US" smtClean="0">
              <a:solidFill>
                <a:schemeClr val="tx1"/>
              </a:solidFill>
            </a:endParaRPr>
          </a:p>
          <a:p>
            <a:pPr algn="just" indent="-457200" marL="457200">
              <a:buFont typeface="Wingdings" pitchFamily="2" charset="2"/>
              <a:buChar char="q"/>
            </a:pPr>
            <a:r>
              <a:rPr dirty="0" lang="en-US" smtClean="0">
                <a:solidFill>
                  <a:schemeClr val="tx1"/>
                </a:solidFill>
              </a:rPr>
              <a:t>Immanuel </a:t>
            </a:r>
            <a:r>
              <a:rPr dirty="0" lang="en-US">
                <a:solidFill>
                  <a:schemeClr val="tx1"/>
                </a:solidFill>
              </a:rPr>
              <a:t>Kant developed the idea in the late </a:t>
            </a:r>
            <a:r>
              <a:rPr dirty="0" lang="en-US" smtClean="0">
                <a:solidFill>
                  <a:schemeClr val="tx1"/>
                </a:solidFill>
              </a:rPr>
              <a:t>18</a:t>
            </a:r>
            <a:r>
              <a:rPr baseline="30000" dirty="0" lang="en-US" smtClean="0">
                <a:solidFill>
                  <a:schemeClr val="tx1"/>
                </a:solidFill>
              </a:rPr>
              <a:t>th</a:t>
            </a:r>
            <a:r>
              <a:rPr dirty="0" lang="en-US" smtClean="0">
                <a:solidFill>
                  <a:schemeClr val="tx1"/>
                </a:solidFill>
              </a:rPr>
              <a:t> C that </a:t>
            </a:r>
            <a:r>
              <a:rPr b="1" dirty="0" i="1" lang="en-US">
                <a:solidFill>
                  <a:schemeClr val="tx1"/>
                </a:solidFill>
              </a:rPr>
              <a:t>states that shared liberal values should have no reason for going to war against one another. </a:t>
            </a:r>
            <a:endParaRPr b="1" dirty="0" i="1" lang="en-US" smtClean="0">
              <a:solidFill>
                <a:schemeClr val="tx1"/>
              </a:solidFill>
            </a:endParaRPr>
          </a:p>
          <a:p>
            <a:pPr algn="just" indent="-457200" marL="457200">
              <a:buFont typeface="Wingdings" pitchFamily="2" charset="2"/>
              <a:buChar char="q"/>
            </a:pPr>
            <a:r>
              <a:rPr dirty="0" lang="en-US" smtClean="0">
                <a:solidFill>
                  <a:schemeClr val="tx1"/>
                </a:solidFill>
              </a:rPr>
              <a:t>In </a:t>
            </a:r>
            <a:r>
              <a:rPr dirty="0" lang="en-US">
                <a:solidFill>
                  <a:schemeClr val="tx1"/>
                </a:solidFill>
              </a:rPr>
              <a:t>Kant’s eyes, the more liberal states there were in the world, the more peaceful it would become, since liberal states are ruled by their citizens and citizens are rarely disposed to desire war. </a:t>
            </a:r>
            <a:endParaRPr dirty="0" lang="en-US" smtClean="0">
              <a:solidFill>
                <a:schemeClr val="tx1"/>
              </a:solidFill>
            </a:endParaRPr>
          </a:p>
          <a:p>
            <a:pPr algn="just"/>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98" name="Subtitle 2"/>
          <p:cNvSpPr>
            <a:spLocks noGrp="1"/>
          </p:cNvSpPr>
          <p:nvPr>
            <p:ph type="subTitle" idx="1"/>
          </p:nvPr>
        </p:nvSpPr>
        <p:spPr>
          <a:xfrm>
            <a:off x="76200" y="152400"/>
            <a:ext cx="8991600" cy="6553200"/>
          </a:xfrm>
          <a:solidFill>
            <a:schemeClr val="bg1"/>
          </a:solidFill>
        </p:spPr>
        <p:txBody>
          <a:bodyPr>
            <a:normAutofit fontScale="96429" lnSpcReduction="20000"/>
          </a:bodyPr>
          <a:p>
            <a:pPr algn="just" indent="-457200" marL="457200">
              <a:buFont typeface="Wingdings" pitchFamily="2" charset="2"/>
              <a:buChar char="q"/>
            </a:pPr>
            <a:r>
              <a:rPr dirty="0" sz="2800" lang="en-US" smtClean="0">
                <a:solidFill>
                  <a:schemeClr val="tx1"/>
                </a:solidFill>
              </a:rPr>
              <a:t>The </a:t>
            </a:r>
            <a:r>
              <a:rPr dirty="0" sz="2800" lang="en-US">
                <a:solidFill>
                  <a:schemeClr val="tx1"/>
                </a:solidFill>
              </a:rPr>
              <a:t>two formative pillars of liberal internationalism, democracy and free trade, required the establishment of international relations which would promote collectivist aspirations in place of the </a:t>
            </a:r>
            <a:r>
              <a:rPr dirty="0" sz="2800" lang="en-US" err="1">
                <a:solidFill>
                  <a:schemeClr val="tx1"/>
                </a:solidFill>
              </a:rPr>
              <a:t>conflictual</a:t>
            </a:r>
            <a:r>
              <a:rPr dirty="0" sz="2800" lang="en-US">
                <a:solidFill>
                  <a:schemeClr val="tx1"/>
                </a:solidFill>
              </a:rPr>
              <a:t> relations which formed the basis of balance-of-power thinking. </a:t>
            </a:r>
            <a:endParaRPr dirty="0" sz="2800" lang="en-US" smtClean="0">
              <a:solidFill>
                <a:schemeClr val="tx1"/>
              </a:solidFill>
            </a:endParaRPr>
          </a:p>
          <a:p>
            <a:pPr algn="just" indent="-457200" marL="457200">
              <a:buFont typeface="Wingdings" pitchFamily="2" charset="2"/>
              <a:buChar char="q"/>
            </a:pPr>
            <a:r>
              <a:rPr dirty="0" sz="2800" lang="en-US">
                <a:solidFill>
                  <a:schemeClr val="tx1"/>
                </a:solidFill>
              </a:rPr>
              <a:t>A system of ‘collective security’ was advocated to replace antagonistic alliance systems with an international order based on the rule of law and collective responsibility. </a:t>
            </a:r>
            <a:endParaRPr dirty="0" sz="2800" lang="en-US" smtClean="0">
              <a:solidFill>
                <a:schemeClr val="tx1"/>
              </a:solidFill>
            </a:endParaRPr>
          </a:p>
          <a:p>
            <a:pPr algn="just" indent="-457200" marL="457200">
              <a:buFont typeface="Wingdings" pitchFamily="2" charset="2"/>
              <a:buChar char="q"/>
            </a:pPr>
            <a:r>
              <a:rPr dirty="0" sz="2800" lang="en-US">
                <a:solidFill>
                  <a:schemeClr val="tx1"/>
                </a:solidFill>
              </a:rPr>
              <a:t>The creation of the </a:t>
            </a:r>
            <a:r>
              <a:rPr dirty="0" sz="2800" lang="en-US">
                <a:solidFill>
                  <a:srgbClr val="C00000"/>
                </a:solidFill>
                <a:effectLst>
                  <a:outerShdw algn="tl" blurRad="38100" dir="2700000" dist="38100">
                    <a:srgbClr val="000000">
                      <a:alpha val="43137"/>
                    </a:srgbClr>
                  </a:outerShdw>
                </a:effectLst>
              </a:rPr>
              <a:t>League of Nations </a:t>
            </a:r>
            <a:r>
              <a:rPr dirty="0" sz="2800" lang="en-US">
                <a:solidFill>
                  <a:schemeClr val="tx1"/>
                </a:solidFill>
              </a:rPr>
              <a:t>after the end of the First World War was the culmination of the liberal ideal of international relations.</a:t>
            </a:r>
          </a:p>
          <a:p>
            <a:pPr algn="just" indent="-457200" marL="457200">
              <a:buFont typeface="Wingdings" pitchFamily="2" charset="2"/>
              <a:buChar char="q"/>
            </a:pPr>
            <a:endParaRPr b="1" dirty="0" sz="2800" lang="en-US">
              <a:solidFill>
                <a:schemeClr val="tx1"/>
              </a:solidFill>
            </a:endParaRPr>
          </a:p>
          <a:p>
            <a:pPr algn="just"/>
            <a:endParaRPr b="1"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02" name="Subtitle 2"/>
          <p:cNvSpPr>
            <a:spLocks noGrp="1"/>
          </p:cNvSpPr>
          <p:nvPr>
            <p:ph type="subTitle" idx="1"/>
          </p:nvPr>
        </p:nvSpPr>
        <p:spPr>
          <a:xfrm>
            <a:off x="76200" y="152400"/>
            <a:ext cx="8991600" cy="6553200"/>
          </a:xfrm>
          <a:solidFill>
            <a:schemeClr val="bg1"/>
          </a:solidFill>
        </p:spPr>
        <p:txBody>
          <a:bodyPr>
            <a:normAutofit fontScale="92857" lnSpcReduction="10000"/>
          </a:bodyPr>
          <a:p>
            <a:pPr algn="just" indent="-457200" marL="457200">
              <a:buFont typeface="Wingdings" pitchFamily="2" charset="2"/>
              <a:buChar char="Ø"/>
            </a:pPr>
            <a:r>
              <a:rPr b="1" dirty="0" sz="2800" lang="en-US" smtClean="0">
                <a:solidFill>
                  <a:schemeClr val="tx1"/>
                </a:solidFill>
              </a:rPr>
              <a:t>2.Realists</a:t>
            </a:r>
            <a:r>
              <a:rPr dirty="0" sz="2800" lang="en-US" smtClean="0">
                <a:solidFill>
                  <a:schemeClr val="tx1"/>
                </a:solidFill>
              </a:rPr>
              <a:t> </a:t>
            </a:r>
            <a:r>
              <a:rPr dirty="0" sz="2800" lang="en-US">
                <a:solidFill>
                  <a:schemeClr val="tx1"/>
                </a:solidFill>
              </a:rPr>
              <a:t>argue that values are context bound, that morality is determined by interest, and that the conditions of the present are determined by historical processes. </a:t>
            </a:r>
            <a:endParaRPr dirty="0" sz="2800" lang="en-US" smtClean="0">
              <a:solidFill>
                <a:schemeClr val="tx1"/>
              </a:solidFill>
            </a:endParaRPr>
          </a:p>
          <a:p>
            <a:pPr algn="just" indent="-457200" marL="457200">
              <a:buFont typeface="Wingdings" pitchFamily="2" charset="2"/>
              <a:buChar char="Ø"/>
            </a:pPr>
            <a:r>
              <a:rPr dirty="0" sz="2800" lang="en-US" smtClean="0">
                <a:solidFill>
                  <a:schemeClr val="tx1"/>
                </a:solidFill>
              </a:rPr>
              <a:t>The </a:t>
            </a:r>
            <a:r>
              <a:rPr dirty="0" sz="2800" lang="en-US">
                <a:solidFill>
                  <a:schemeClr val="tx1"/>
                </a:solidFill>
              </a:rPr>
              <a:t>formative assumptions of </a:t>
            </a:r>
            <a:r>
              <a:rPr b="1" dirty="0" sz="2800" lang="en-US">
                <a:solidFill>
                  <a:schemeClr val="tx1"/>
                </a:solidFill>
              </a:rPr>
              <a:t>realism </a:t>
            </a:r>
            <a:r>
              <a:rPr dirty="0" sz="2800" lang="en-US">
                <a:solidFill>
                  <a:schemeClr val="tx1"/>
                </a:solidFill>
              </a:rPr>
              <a:t>as a school of thought </a:t>
            </a:r>
            <a:r>
              <a:rPr dirty="0" sz="2800" lang="en-US" err="1">
                <a:solidFill>
                  <a:schemeClr val="tx1"/>
                </a:solidFill>
              </a:rPr>
              <a:t>centre</a:t>
            </a:r>
            <a:r>
              <a:rPr dirty="0" sz="2800" lang="en-US">
                <a:solidFill>
                  <a:schemeClr val="tx1"/>
                </a:solidFill>
              </a:rPr>
              <a:t> on the view that the international system is </a:t>
            </a:r>
            <a:r>
              <a:rPr dirty="0" sz="2800" lang="en-US">
                <a:solidFill>
                  <a:srgbClr val="C00000"/>
                </a:solidFill>
                <a:effectLst>
                  <a:outerShdw algn="tl" blurRad="38100" dir="2700000" dist="38100">
                    <a:srgbClr val="000000">
                      <a:alpha val="43137"/>
                    </a:srgbClr>
                  </a:outerShdw>
                </a:effectLst>
              </a:rPr>
              <a:t>‘anarchic’</a:t>
            </a:r>
            <a:r>
              <a:rPr dirty="0" sz="2800" lang="en-US">
                <a:solidFill>
                  <a:schemeClr val="tx1"/>
                </a:solidFill>
              </a:rPr>
              <a:t>, in the sense that it is devoid of an all-encompassing authority. </a:t>
            </a:r>
            <a:endParaRPr dirty="0" sz="2800" lang="en-US" smtClean="0">
              <a:solidFill>
                <a:schemeClr val="tx1"/>
              </a:solidFill>
            </a:endParaRPr>
          </a:p>
          <a:p>
            <a:pPr algn="just" indent="-457200" marL="457200">
              <a:buFont typeface="Wingdings" pitchFamily="2" charset="2"/>
              <a:buChar char="Ø"/>
            </a:pPr>
            <a:r>
              <a:rPr dirty="0" sz="2800" lang="en-US" smtClean="0">
                <a:solidFill>
                  <a:schemeClr val="tx1"/>
                </a:solidFill>
              </a:rPr>
              <a:t>Where </a:t>
            </a:r>
            <a:r>
              <a:rPr dirty="0" sz="2800" lang="en-US">
                <a:solidFill>
                  <a:schemeClr val="tx1"/>
                </a:solidFill>
              </a:rPr>
              <a:t>domestic society is ruled by a single system of government, the international system of states lacks such a basis and renders inter-national law </a:t>
            </a:r>
            <a:r>
              <a:rPr dirty="0" sz="2800" lang="en-US">
                <a:solidFill>
                  <a:srgbClr val="C00000"/>
                </a:solidFill>
                <a:effectLst>
                  <a:outerShdw algn="tl" blurRad="38100" dir="2700000" dist="38100">
                    <a:srgbClr val="000000">
                      <a:alpha val="43137"/>
                    </a:srgbClr>
                  </a:outerShdw>
                </a:effectLst>
              </a:rPr>
              <a:t>non-binding and ultimately ineffectual</a:t>
            </a:r>
            <a:r>
              <a:rPr dirty="0" sz="2800" lang="en-US">
                <a:solidFill>
                  <a:schemeClr val="tx1"/>
                </a:solidFill>
              </a:rPr>
              <a:t> in the regulation of relations between states. </a:t>
            </a:r>
            <a:endParaRPr dirty="0" sz="2800" lang="en-US" smtClean="0">
              <a:solidFill>
                <a:schemeClr val="tx1"/>
              </a:solidFill>
            </a:endParaRPr>
          </a:p>
          <a:p>
            <a:pPr algn="just" indent="-457200" marL="457200">
              <a:buFont typeface="Wingdings" pitchFamily="2" charset="2"/>
              <a:buChar char="Ø"/>
            </a:pPr>
            <a:r>
              <a:rPr dirty="0" sz="2800" lang="en-US" smtClean="0">
                <a:solidFill>
                  <a:srgbClr val="C00000"/>
                </a:solidFill>
                <a:effectLst>
                  <a:outerShdw algn="tl" blurRad="38100" dir="2700000" dist="38100">
                    <a:srgbClr val="000000">
                      <a:alpha val="43137"/>
                    </a:srgbClr>
                  </a:outerShdw>
                </a:effectLst>
              </a:rPr>
              <a:t>Conflict </a:t>
            </a:r>
            <a:r>
              <a:rPr dirty="0" sz="2800" lang="en-US">
                <a:solidFill>
                  <a:srgbClr val="C00000"/>
                </a:solidFill>
                <a:effectLst>
                  <a:outerShdw algn="tl" blurRad="38100" dir="2700000" dist="38100">
                    <a:srgbClr val="000000">
                      <a:alpha val="43137"/>
                    </a:srgbClr>
                  </a:outerShdw>
                </a:effectLst>
              </a:rPr>
              <a:t>is hence an inevitable and continual feature of inter-national relations.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06" name="Subtitle 2"/>
          <p:cNvSpPr>
            <a:spLocks noGrp="1"/>
          </p:cNvSpPr>
          <p:nvPr>
            <p:ph type="subTitle" idx="1"/>
          </p:nvPr>
        </p:nvSpPr>
        <p:spPr>
          <a:xfrm>
            <a:off x="76200" y="152400"/>
            <a:ext cx="8991600" cy="6553200"/>
          </a:xfrm>
          <a:solidFill>
            <a:schemeClr val="bg1"/>
          </a:solidFill>
        </p:spPr>
        <p:txBody>
          <a:bodyPr>
            <a:normAutofit fontScale="96429" lnSpcReduction="20000"/>
          </a:bodyPr>
          <a:p>
            <a:pPr algn="just" indent="-457200" marL="457200">
              <a:buFont typeface="Wingdings" pitchFamily="2" charset="2"/>
              <a:buChar char="q"/>
            </a:pPr>
            <a:r>
              <a:rPr dirty="0" sz="2800" lang="en-US">
                <a:solidFill>
                  <a:schemeClr val="tx1"/>
                </a:solidFill>
              </a:rPr>
              <a:t>Kenneth Waltz’s </a:t>
            </a:r>
            <a:r>
              <a:rPr dirty="0" sz="2800" lang="en-US" smtClean="0">
                <a:solidFill>
                  <a:schemeClr val="tx1"/>
                </a:solidFill>
              </a:rPr>
              <a:t>‘define </a:t>
            </a:r>
            <a:r>
              <a:rPr dirty="0" sz="2800" lang="en-US">
                <a:solidFill>
                  <a:schemeClr val="tx1"/>
                </a:solidFill>
              </a:rPr>
              <a:t>a </a:t>
            </a:r>
            <a:r>
              <a:rPr b="1" dirty="0" sz="2800" lang="en-US">
                <a:solidFill>
                  <a:schemeClr val="tx1"/>
                </a:solidFill>
              </a:rPr>
              <a:t>neo-realist </a:t>
            </a:r>
            <a:r>
              <a:rPr dirty="0" sz="2800" lang="en-US">
                <a:solidFill>
                  <a:schemeClr val="tx1"/>
                </a:solidFill>
              </a:rPr>
              <a:t>agenda </a:t>
            </a:r>
            <a:r>
              <a:rPr dirty="0" sz="2800" lang="en-US" smtClean="0">
                <a:solidFill>
                  <a:schemeClr val="tx1"/>
                </a:solidFill>
              </a:rPr>
              <a:t>as follows:</a:t>
            </a:r>
          </a:p>
          <a:p>
            <a:pPr algn="just" indent="-457200" marL="457200">
              <a:buFont typeface="Wingdings" pitchFamily="2" charset="2"/>
              <a:buChar char="q"/>
            </a:pPr>
            <a:r>
              <a:rPr dirty="0" sz="2800" lang="en-US" smtClean="0">
                <a:solidFill>
                  <a:schemeClr val="tx1"/>
                </a:solidFill>
              </a:rPr>
              <a:t>Morgenthau’s </a:t>
            </a:r>
            <a:r>
              <a:rPr dirty="0" sz="2800" lang="en-US">
                <a:solidFill>
                  <a:schemeClr val="tx1"/>
                </a:solidFill>
              </a:rPr>
              <a:t>realism concentrates on the attributes and behavior of states within the international system, Waltz focuses on the international system itself and seeks to provide a </a:t>
            </a:r>
            <a:r>
              <a:rPr dirty="0" sz="2800" lang="en-US" err="1">
                <a:solidFill>
                  <a:schemeClr val="tx1"/>
                </a:solidFill>
              </a:rPr>
              <a:t>structuralist</a:t>
            </a:r>
            <a:r>
              <a:rPr dirty="0" sz="2800" lang="en-US">
                <a:solidFill>
                  <a:schemeClr val="tx1"/>
                </a:solidFill>
              </a:rPr>
              <a:t> account of its dynamics and the constraints it imposes on state behavior.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The </a:t>
            </a:r>
            <a:r>
              <a:rPr dirty="0" sz="2800" lang="en-US">
                <a:solidFill>
                  <a:schemeClr val="tx1"/>
                </a:solidFill>
              </a:rPr>
              <a:t>international system is, for Waltz, </a:t>
            </a:r>
            <a:r>
              <a:rPr b="1" dirty="0" sz="2800" lang="en-US">
                <a:solidFill>
                  <a:srgbClr val="0070C0"/>
                </a:solidFill>
              </a:rPr>
              <a:t>anarchical and hence perpetually threatening and </a:t>
            </a:r>
            <a:r>
              <a:rPr b="1" dirty="0" sz="2800" lang="en-US" err="1">
                <a:solidFill>
                  <a:srgbClr val="0070C0"/>
                </a:solidFill>
              </a:rPr>
              <a:t>conflictual</a:t>
            </a:r>
            <a:r>
              <a:rPr dirty="0" sz="2800" lang="en-US">
                <a:solidFill>
                  <a:schemeClr val="tx1"/>
                </a:solidFill>
              </a:rPr>
              <a:t>.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What </a:t>
            </a:r>
            <a:r>
              <a:rPr dirty="0" sz="2800" lang="en-US">
                <a:solidFill>
                  <a:schemeClr val="tx1"/>
                </a:solidFill>
              </a:rPr>
              <a:t>is of interest to Waltz is </a:t>
            </a:r>
            <a:r>
              <a:rPr dirty="0" sz="2800" lang="en-US">
                <a:solidFill>
                  <a:srgbClr val="00B0F0"/>
                </a:solidFill>
                <a:effectLst>
                  <a:outerShdw algn="tl" blurRad="38100" dir="2700000" dist="38100">
                    <a:srgbClr val="000000">
                      <a:alpha val="43137"/>
                    </a:srgbClr>
                  </a:outerShdw>
                </a:effectLst>
              </a:rPr>
              <a:t>not the set of motives </a:t>
            </a:r>
            <a:r>
              <a:rPr dirty="0" sz="2800" lang="en-US">
                <a:solidFill>
                  <a:schemeClr val="tx1"/>
                </a:solidFill>
              </a:rPr>
              <a:t>which may determine state behavior, </a:t>
            </a:r>
            <a:r>
              <a:rPr dirty="0" sz="2800" lang="en-US">
                <a:solidFill>
                  <a:srgbClr val="C00000"/>
                </a:solidFill>
              </a:rPr>
              <a:t>but the imperatives of the international system and the distribution of capabilities within it. </a:t>
            </a:r>
            <a:endParaRPr dirty="0" sz="2800" lang="en-US" smtClean="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8" name="Subtitle 2"/>
          <p:cNvSpPr>
            <a:spLocks noGrp="1"/>
          </p:cNvSpPr>
          <p:nvPr>
            <p:ph type="subTitle" idx="1"/>
          </p:nvPr>
        </p:nvSpPr>
        <p:spPr>
          <a:xfrm>
            <a:off x="152400" y="152400"/>
            <a:ext cx="8839200" cy="6553200"/>
          </a:xfrm>
          <a:solidFill>
            <a:schemeClr val="bg1"/>
          </a:solidFill>
        </p:spPr>
        <p:txBody>
          <a:bodyPr>
            <a:normAutofit fontScale="92857" lnSpcReduction="10000"/>
          </a:bodyPr>
          <a:p>
            <a:pPr algn="just" indent="-457200" marL="457200">
              <a:buFont typeface="Wingdings" pitchFamily="2" charset="2"/>
              <a:buChar char="q"/>
            </a:pPr>
            <a:r>
              <a:rPr dirty="0" sz="2800" lang="en-GB">
                <a:solidFill>
                  <a:schemeClr val="tx1"/>
                </a:solidFill>
                <a:latin typeface="Times New Roman" pitchFamily="18" charset="0"/>
                <a:cs typeface="Times New Roman" pitchFamily="18" charset="0"/>
              </a:rPr>
              <a:t>According to Heywood (2014), nationalism is the doctrine that asserts the </a:t>
            </a:r>
            <a:r>
              <a:rPr dirty="0" sz="2800" lang="en-GB">
                <a:solidFill>
                  <a:srgbClr val="0070C0"/>
                </a:solidFill>
                <a:effectLst>
                  <a:outerShdw algn="tl" blurRad="38100" dir="2700000" dist="38100">
                    <a:srgbClr val="000000">
                      <a:alpha val="43137"/>
                    </a:srgbClr>
                  </a:outerShdw>
                </a:effectLst>
                <a:latin typeface="Times New Roman" pitchFamily="18" charset="0"/>
                <a:cs typeface="Times New Roman" pitchFamily="18" charset="0"/>
              </a:rPr>
              <a:t>nation as the basic political unit </a:t>
            </a:r>
            <a:r>
              <a:rPr dirty="0" sz="2800" lang="en-GB">
                <a:solidFill>
                  <a:schemeClr val="tx1"/>
                </a:solidFill>
                <a:latin typeface="Times New Roman" pitchFamily="18" charset="0"/>
                <a:cs typeface="Times New Roman" pitchFamily="18" charset="0"/>
              </a:rPr>
              <a:t>in organizing society. </a:t>
            </a:r>
            <a:endParaRPr dirty="0" sz="2800" lang="en-GB" smtClean="0">
              <a:solidFill>
                <a:schemeClr val="tx1"/>
              </a:solidFill>
              <a:latin typeface="Times New Roman" pitchFamily="18" charset="0"/>
              <a:cs typeface="Times New Roman" pitchFamily="18" charset="0"/>
            </a:endParaRPr>
          </a:p>
          <a:p>
            <a:pPr algn="just" indent="-457200" marL="457200">
              <a:buFont typeface="Wingdings" pitchFamily="2" charset="2"/>
              <a:buChar char="q"/>
            </a:pPr>
            <a:r>
              <a:rPr dirty="0" sz="2800" lang="en-GB">
                <a:solidFill>
                  <a:schemeClr val="tx1"/>
                </a:solidFill>
                <a:latin typeface="Times New Roman" pitchFamily="18" charset="0"/>
                <a:cs typeface="Times New Roman" pitchFamily="18" charset="0"/>
              </a:rPr>
              <a:t>In common parlance, the words </a:t>
            </a:r>
            <a:r>
              <a:rPr b="1" dirty="0" sz="2800" lang="en-GB">
                <a:solidFill>
                  <a:schemeClr val="tx1"/>
                </a:solidFill>
                <a:latin typeface="Times New Roman" pitchFamily="18" charset="0"/>
                <a:cs typeface="Times New Roman" pitchFamily="18" charset="0"/>
              </a:rPr>
              <a:t>‘nation’, ‘state’ and ‘country’ </a:t>
            </a:r>
            <a:r>
              <a:rPr dirty="0" sz="2800" lang="en-GB">
                <a:solidFill>
                  <a:schemeClr val="tx1"/>
                </a:solidFill>
                <a:latin typeface="Times New Roman" pitchFamily="18" charset="0"/>
                <a:cs typeface="Times New Roman" pitchFamily="18" charset="0"/>
              </a:rPr>
              <a:t>are used interchangeably and this is not correct. For instance, the word the ‘United Nations’ is a misnomer since in reality it is an association or a society of states-instead of nations. </a:t>
            </a:r>
            <a:endParaRPr dirty="0" sz="2800" lang="en-GB" smtClean="0">
              <a:solidFill>
                <a:schemeClr val="tx1"/>
              </a:solidFill>
              <a:latin typeface="Times New Roman" pitchFamily="18" charset="0"/>
              <a:cs typeface="Times New Roman" pitchFamily="18" charset="0"/>
            </a:endParaRPr>
          </a:p>
          <a:p>
            <a:pPr algn="just" indent="-457200" marL="457200">
              <a:buFont typeface="Wingdings" pitchFamily="2" charset="2"/>
              <a:buChar char="q"/>
            </a:pPr>
            <a:r>
              <a:rPr dirty="0" sz="2800" lang="en-GB" smtClean="0">
                <a:solidFill>
                  <a:schemeClr val="tx1"/>
                </a:solidFill>
                <a:latin typeface="Times New Roman" pitchFamily="18" charset="0"/>
                <a:cs typeface="Times New Roman" pitchFamily="18" charset="0"/>
              </a:rPr>
              <a:t>In </a:t>
            </a:r>
            <a:r>
              <a:rPr dirty="0" sz="2800" lang="en-GB">
                <a:solidFill>
                  <a:schemeClr val="tx1"/>
                </a:solidFill>
                <a:latin typeface="Times New Roman" pitchFamily="18" charset="0"/>
                <a:cs typeface="Times New Roman" pitchFamily="18" charset="0"/>
              </a:rPr>
              <a:t>international politics, it is also common but incorrect to refer the ‘Chinese’, the ‘Americans’ and the ‘Russians’ as ‘nations’. Hence, the question remains: </a:t>
            </a:r>
            <a:endParaRPr dirty="0" sz="2800" lang="en-GB" smtClean="0">
              <a:solidFill>
                <a:schemeClr val="tx1"/>
              </a:solidFill>
              <a:latin typeface="Times New Roman" pitchFamily="18" charset="0"/>
              <a:cs typeface="Times New Roman" pitchFamily="18" charset="0"/>
            </a:endParaRPr>
          </a:p>
          <a:p>
            <a:pPr algn="just" indent="-457200" marL="457200">
              <a:buFont typeface="Wingdings" pitchFamily="2" charset="2"/>
              <a:buChar char="q"/>
            </a:pPr>
            <a:r>
              <a:rPr b="1" dirty="0" sz="2800" lang="en-GB" smtClean="0">
                <a:solidFill>
                  <a:schemeClr val="tx1"/>
                </a:solidFill>
                <a:latin typeface="Times New Roman" pitchFamily="18" charset="0"/>
                <a:cs typeface="Times New Roman" pitchFamily="18" charset="0"/>
              </a:rPr>
              <a:t>what </a:t>
            </a:r>
            <a:r>
              <a:rPr b="1" dirty="0" sz="2800" lang="en-GB">
                <a:solidFill>
                  <a:schemeClr val="tx1"/>
                </a:solidFill>
                <a:latin typeface="Times New Roman" pitchFamily="18" charset="0"/>
                <a:cs typeface="Times New Roman" pitchFamily="18" charset="0"/>
              </a:rPr>
              <a:t>is a nation? </a:t>
            </a:r>
            <a:endParaRPr b="1" dirty="0" sz="2800" lang="en-GB" smtClean="0">
              <a:solidFill>
                <a:schemeClr val="tx1"/>
              </a:solidFill>
              <a:latin typeface="Times New Roman" pitchFamily="18" charset="0"/>
              <a:cs typeface="Times New Roman" pitchFamily="18" charset="0"/>
            </a:endParaRPr>
          </a:p>
          <a:p>
            <a:pPr algn="just" indent="-457200" marL="457200">
              <a:buFont typeface="Wingdings" pitchFamily="2" charset="2"/>
              <a:buChar char="q"/>
            </a:pPr>
            <a:r>
              <a:rPr dirty="0" sz="2800" lang="en-GB" smtClean="0">
                <a:solidFill>
                  <a:schemeClr val="tx1"/>
                </a:solidFill>
                <a:latin typeface="Times New Roman" pitchFamily="18" charset="0"/>
                <a:cs typeface="Times New Roman" pitchFamily="18" charset="0"/>
              </a:rPr>
              <a:t>According </a:t>
            </a:r>
            <a:r>
              <a:rPr dirty="0" sz="2800" lang="en-GB">
                <a:solidFill>
                  <a:schemeClr val="tx1"/>
                </a:solidFill>
                <a:latin typeface="Times New Roman" pitchFamily="18" charset="0"/>
                <a:cs typeface="Times New Roman" pitchFamily="18" charset="0"/>
              </a:rPr>
              <a:t>to Heywood, </a:t>
            </a:r>
            <a:r>
              <a:rPr dirty="0" sz="2800" lang="en-GB">
                <a:solidFill>
                  <a:srgbClr val="0070C0"/>
                </a:solidFill>
                <a:effectLst>
                  <a:outerShdw algn="tl" blurRad="38100" dir="2700000" dist="38100">
                    <a:srgbClr val="000000">
                      <a:alpha val="43137"/>
                    </a:srgbClr>
                  </a:outerShdw>
                </a:effectLst>
                <a:latin typeface="Times New Roman" pitchFamily="18" charset="0"/>
                <a:cs typeface="Times New Roman" pitchFamily="18" charset="0"/>
              </a:rPr>
              <a:t>‘nations are historical entities </a:t>
            </a:r>
            <a:r>
              <a:rPr dirty="0" sz="2800" lang="en-GB">
                <a:solidFill>
                  <a:schemeClr val="tx1"/>
                </a:solidFill>
                <a:latin typeface="Times New Roman" pitchFamily="18" charset="0"/>
                <a:cs typeface="Times New Roman" pitchFamily="18" charset="0"/>
              </a:rPr>
              <a:t>that evolve organically out of more similar ethnic communities and they reveal themselves in </a:t>
            </a:r>
            <a:r>
              <a:rPr b="1" dirty="0" sz="2800" lang="en-GB">
                <a:solidFill>
                  <a:schemeClr val="tx1"/>
                </a:solidFill>
                <a:latin typeface="Times New Roman" pitchFamily="18" charset="0"/>
                <a:cs typeface="Times New Roman" pitchFamily="18" charset="0"/>
              </a:rPr>
              <a:t>myths, legends, and songs </a:t>
            </a:r>
            <a:r>
              <a:rPr dirty="0" sz="2800" lang="en-GB">
                <a:solidFill>
                  <a:schemeClr val="tx1"/>
                </a:solidFill>
                <a:latin typeface="Times New Roman" pitchFamily="18" charset="0"/>
                <a:cs typeface="Times New Roman" pitchFamily="18" charset="0"/>
              </a:rPr>
              <a:t>(2014). </a:t>
            </a:r>
            <a:endParaRPr dirty="0" sz="2800" lang="en-US">
              <a:solidFill>
                <a:schemeClr val="tx1"/>
              </a:solidFill>
              <a:latin typeface="Times New Roman" pitchFamily="18" charset="0"/>
              <a:cs typeface="Times New Roman" pitchFamily="18" charset="0"/>
            </a:endParaRPr>
          </a:p>
          <a:p>
            <a:pPr algn="just"/>
            <a:endParaRPr dirty="0" sz="2800" lang="en-US">
              <a:solidFill>
                <a:schemeClr val="tx1"/>
              </a:solidFill>
            </a:endParaRPr>
          </a:p>
          <a:p>
            <a:pPr algn="just"/>
            <a:endParaRPr dirty="0" sz="2800" lang="en-US">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10" name="Subtitle 2"/>
          <p:cNvSpPr>
            <a:spLocks noGrp="1"/>
          </p:cNvSpPr>
          <p:nvPr>
            <p:ph type="subTitle" idx="1"/>
          </p:nvPr>
        </p:nvSpPr>
        <p:spPr>
          <a:xfrm>
            <a:off x="76200" y="152400"/>
            <a:ext cx="8991600" cy="6553200"/>
          </a:xfrm>
          <a:solidFill>
            <a:schemeClr val="bg1"/>
          </a:solidFill>
        </p:spPr>
        <p:txBody>
          <a:bodyPr>
            <a:normAutofit fontScale="96429" lnSpcReduction="20000"/>
          </a:bodyPr>
          <a:p>
            <a:pPr algn="just" indent="-457200" marL="457200">
              <a:buFont typeface="Wingdings" pitchFamily="2" charset="2"/>
              <a:buChar char="q"/>
            </a:pPr>
            <a:r>
              <a:rPr dirty="0" sz="2800" lang="en-US" smtClean="0">
                <a:solidFill>
                  <a:srgbClr val="0070C0"/>
                </a:solidFill>
                <a:effectLst>
                  <a:outerShdw algn="tl" blurRad="38100" dir="2700000" dist="38100">
                    <a:srgbClr val="000000">
                      <a:alpha val="43137"/>
                    </a:srgbClr>
                  </a:outerShdw>
                </a:effectLst>
              </a:rPr>
              <a:t>Realists indeed </a:t>
            </a:r>
            <a:r>
              <a:rPr dirty="0" sz="2800" lang="en-US">
                <a:solidFill>
                  <a:srgbClr val="0070C0"/>
                </a:solidFill>
                <a:effectLst>
                  <a:outerShdw algn="tl" blurRad="38100" dir="2700000" dist="38100">
                    <a:srgbClr val="000000">
                      <a:alpha val="43137"/>
                    </a:srgbClr>
                  </a:outerShdw>
                </a:effectLst>
              </a:rPr>
              <a:t>they see war as inevitable. </a:t>
            </a:r>
            <a:endParaRPr dirty="0" sz="2800" lang="en-US" smtClean="0">
              <a:solidFill>
                <a:srgbClr val="0070C0"/>
              </a:solidFill>
              <a:effectLst>
                <a:outerShdw algn="tl" blurRad="38100" dir="2700000" dist="38100">
                  <a:srgbClr val="000000">
                    <a:alpha val="43137"/>
                  </a:srgbClr>
                </a:outerShdw>
              </a:effectLst>
            </a:endParaRPr>
          </a:p>
          <a:p>
            <a:pPr algn="just" indent="-457200" marL="457200">
              <a:buFont typeface="Wingdings" pitchFamily="2" charset="2"/>
              <a:buChar char="q"/>
            </a:pPr>
            <a:r>
              <a:rPr dirty="0" sz="2800" lang="en-US" smtClean="0">
                <a:solidFill>
                  <a:schemeClr val="tx1"/>
                </a:solidFill>
              </a:rPr>
              <a:t> </a:t>
            </a:r>
            <a:r>
              <a:rPr dirty="0" sz="2800" lang="en-US">
                <a:solidFill>
                  <a:schemeClr val="tx1"/>
                </a:solidFill>
              </a:rPr>
              <a:t>‘international anarchy’ as the world has no sovereign to give it order.</a:t>
            </a:r>
          </a:p>
          <a:p>
            <a:pPr algn="just" indent="-457200" marL="457200">
              <a:buFont typeface="Wingdings" pitchFamily="2" charset="2"/>
              <a:buChar char="q"/>
            </a:pPr>
            <a:r>
              <a:rPr dirty="0" sz="2800" lang="en-US">
                <a:solidFill>
                  <a:schemeClr val="tx1"/>
                </a:solidFill>
              </a:rPr>
              <a:t>One </a:t>
            </a:r>
            <a:r>
              <a:rPr dirty="0" sz="2800" lang="en-US">
                <a:solidFill>
                  <a:srgbClr val="FF0000"/>
                </a:solidFill>
                <a:effectLst>
                  <a:outerShdw algn="tl" blurRad="38100" dir="2700000" dist="38100">
                    <a:srgbClr val="000000">
                      <a:alpha val="43137"/>
                    </a:srgbClr>
                  </a:outerShdw>
                </a:effectLst>
              </a:rPr>
              <a:t>central area </a:t>
            </a:r>
            <a:r>
              <a:rPr dirty="0" sz="2800" lang="en-US">
                <a:solidFill>
                  <a:schemeClr val="tx1"/>
                </a:solidFill>
              </a:rPr>
              <a:t>that sets realism and liberalism apart is </a:t>
            </a:r>
            <a:r>
              <a:rPr dirty="0" sz="2800" lang="en-US">
                <a:solidFill>
                  <a:srgbClr val="0070C0"/>
                </a:solidFill>
                <a:effectLst>
                  <a:outerShdw algn="tl" blurRad="38100" dir="2700000" dist="38100">
                    <a:srgbClr val="000000">
                      <a:alpha val="43137"/>
                    </a:srgbClr>
                  </a:outerShdw>
                </a:effectLst>
              </a:rPr>
              <a:t>how they view human nature</a:t>
            </a:r>
            <a:r>
              <a:rPr dirty="0" sz="2800" lang="en-US">
                <a:solidFill>
                  <a:schemeClr val="tx1"/>
                </a:solidFill>
              </a:rPr>
              <a:t>. Realists do not typically believe that human beings are inherently good, or have the potential for good, as liberals do.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Instead</a:t>
            </a:r>
            <a:r>
              <a:rPr dirty="0" sz="2800" lang="en-US">
                <a:solidFill>
                  <a:schemeClr val="tx1"/>
                </a:solidFill>
              </a:rPr>
              <a:t>, they claim individuals act in their own self-interests.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For </a:t>
            </a:r>
            <a:r>
              <a:rPr dirty="0" sz="2800" lang="en-US">
                <a:solidFill>
                  <a:schemeClr val="tx1"/>
                </a:solidFill>
              </a:rPr>
              <a:t>realists, people are selfish and behave according to their own needs without necessarily taking into account the needs of others.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Realists </a:t>
            </a:r>
            <a:r>
              <a:rPr dirty="0" sz="2800" lang="en-US">
                <a:solidFill>
                  <a:schemeClr val="tx1"/>
                </a:solidFill>
              </a:rPr>
              <a:t>believe conflict is unavoidable and perpetual and so war is common and inherent to humankind.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8" name="Subtitle 2"/>
          <p:cNvSpPr>
            <a:spLocks noGrp="1"/>
          </p:cNvSpPr>
          <p:nvPr>
            <p:ph type="subTitle" idx="1"/>
          </p:nvPr>
        </p:nvSpPr>
        <p:spPr>
          <a:xfrm>
            <a:off x="76200" y="152400"/>
            <a:ext cx="8991600" cy="6553200"/>
          </a:xfrm>
          <a:solidFill>
            <a:schemeClr val="bg1"/>
          </a:solidFill>
        </p:spPr>
        <p:txBody>
          <a:bodyPr>
            <a:normAutofit/>
          </a:bodyPr>
          <a:p>
            <a:pPr algn="just" indent="-457200" marL="457200">
              <a:buFont typeface="Wingdings" pitchFamily="2" charset="2"/>
              <a:buChar char="q"/>
            </a:pPr>
            <a:r>
              <a:rPr dirty="0" sz="2800" lang="en-US">
                <a:solidFill>
                  <a:schemeClr val="tx1"/>
                </a:solidFill>
              </a:rPr>
              <a:t>Liberals share an </a:t>
            </a:r>
            <a:r>
              <a:rPr dirty="0" sz="2800" lang="en-US">
                <a:solidFill>
                  <a:srgbClr val="00B0F0"/>
                </a:solidFill>
                <a:effectLst>
                  <a:outerShdw algn="tl" blurRad="38100" dir="2700000" dist="38100">
                    <a:srgbClr val="000000">
                      <a:alpha val="43137"/>
                    </a:srgbClr>
                  </a:outerShdw>
                </a:effectLst>
              </a:rPr>
              <a:t>optimistic view </a:t>
            </a:r>
            <a:r>
              <a:rPr dirty="0" sz="2800" lang="en-US">
                <a:solidFill>
                  <a:schemeClr val="tx1"/>
                </a:solidFill>
              </a:rPr>
              <a:t>of IR, </a:t>
            </a:r>
            <a:r>
              <a:rPr dirty="0" sz="2800" lang="en-US">
                <a:solidFill>
                  <a:srgbClr val="FF0000"/>
                </a:solidFill>
                <a:effectLst>
                  <a:outerShdw algn="tl" blurRad="38100" dir="2700000" dist="38100">
                    <a:srgbClr val="000000">
                      <a:alpha val="43137"/>
                    </a:srgbClr>
                  </a:outerShdw>
                </a:effectLst>
              </a:rPr>
              <a:t>believing that world order can be improved, with peace and progress gradually replacing war. </a:t>
            </a:r>
            <a:endParaRPr dirty="0" sz="2800" lang="en-US" smtClean="0">
              <a:solidFill>
                <a:srgbClr val="FF0000"/>
              </a:solidFill>
              <a:effectLst>
                <a:outerShdw algn="tl" blurRad="38100" dir="2700000" dist="38100">
                  <a:srgbClr val="000000">
                    <a:alpha val="43137"/>
                  </a:srgbClr>
                </a:outerShdw>
              </a:effectLst>
            </a:endParaRPr>
          </a:p>
          <a:p>
            <a:pPr algn="just" indent="-457200" marL="457200">
              <a:buFont typeface="Wingdings" pitchFamily="2" charset="2"/>
              <a:buChar char="q"/>
            </a:pPr>
            <a:r>
              <a:rPr dirty="0" sz="2800" lang="en-US">
                <a:solidFill>
                  <a:schemeClr val="tx1"/>
                </a:solidFill>
              </a:rPr>
              <a:t>Both liberalism and realism consider </a:t>
            </a:r>
            <a:r>
              <a:rPr dirty="0" sz="2800" lang="en-US">
                <a:solidFill>
                  <a:srgbClr val="00B050"/>
                </a:solidFill>
                <a:effectLst>
                  <a:outerShdw algn="tl" blurRad="38100" dir="2700000" dist="38100">
                    <a:srgbClr val="000000">
                      <a:alpha val="43137"/>
                    </a:srgbClr>
                  </a:outerShdw>
                </a:effectLst>
              </a:rPr>
              <a:t>the state to be the dominant actor in IR</a:t>
            </a:r>
            <a:r>
              <a:rPr dirty="0" sz="2800" lang="en-US">
                <a:solidFill>
                  <a:schemeClr val="tx1"/>
                </a:solidFill>
              </a:rPr>
              <a:t>, although liberalism does add a role for non-state actors such as international </a:t>
            </a:r>
            <a:r>
              <a:rPr dirty="0" sz="2800" lang="en-US" smtClean="0">
                <a:solidFill>
                  <a:schemeClr val="tx1"/>
                </a:solidFill>
              </a:rPr>
              <a:t>organizations</a:t>
            </a:r>
          </a:p>
          <a:p>
            <a:pPr algn="just" indent="-457200" marL="457200">
              <a:buFont typeface="Wingdings" pitchFamily="2" charset="2"/>
              <a:buChar char="q"/>
            </a:pPr>
            <a:r>
              <a:rPr dirty="0" sz="2800" lang="en-US">
                <a:solidFill>
                  <a:schemeClr val="tx1"/>
                </a:solidFill>
              </a:rPr>
              <a:t>In terms of liberalism, its proponents argue that organizations are valuable in assisting states in formulating decisions and helping to formalize cooperation that leads to peaceful outcomes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4" name="Subtitle 2"/>
          <p:cNvSpPr>
            <a:spLocks noGrp="1"/>
          </p:cNvSpPr>
          <p:nvPr>
            <p:ph type="subTitle" idx="1"/>
          </p:nvPr>
        </p:nvSpPr>
        <p:spPr>
          <a:xfrm>
            <a:off x="76200" y="152400"/>
            <a:ext cx="8991600" cy="6553200"/>
          </a:xfrm>
          <a:solidFill>
            <a:schemeClr val="bg1"/>
          </a:solidFill>
        </p:spPr>
        <p:txBody>
          <a:bodyPr>
            <a:normAutofit fontScale="92857" lnSpcReduction="20000"/>
          </a:bodyPr>
          <a:p>
            <a:pPr algn="just"/>
            <a:r>
              <a:rPr b="1" dirty="0" sz="2800" lang="en-GB" smtClean="0">
                <a:solidFill>
                  <a:schemeClr val="tx1"/>
                </a:solidFill>
              </a:rPr>
              <a:t>3. </a:t>
            </a:r>
            <a:r>
              <a:rPr b="1" sz="2800" lang="x-none" smtClean="0">
                <a:solidFill>
                  <a:schemeClr val="tx1"/>
                </a:solidFill>
              </a:rPr>
              <a:t>Structuralism/Marxism</a:t>
            </a:r>
            <a:endParaRPr b="1" dirty="0" sz="2800" lang="en-US">
              <a:solidFill>
                <a:schemeClr val="tx1"/>
              </a:solidFill>
            </a:endParaRPr>
          </a:p>
          <a:p>
            <a:pPr algn="just" indent="-457200" marL="457200">
              <a:buFont typeface="Wingdings" pitchFamily="2" charset="2"/>
              <a:buChar char="q"/>
            </a:pPr>
            <a:r>
              <a:rPr dirty="0" sz="2800" lang="en-US">
                <a:solidFill>
                  <a:schemeClr val="tx1"/>
                </a:solidFill>
              </a:rPr>
              <a:t>Marxism is an ideology that argues that a capitalist society is divided into two contradictory classes – the business class (the bourgeoisie) and the working class (the proletariat</a:t>
            </a:r>
            <a:r>
              <a:rPr dirty="0" sz="2800" lang="en-US" smtClean="0">
                <a:solidFill>
                  <a:schemeClr val="tx1"/>
                </a:solidFill>
              </a:rPr>
              <a:t>).</a:t>
            </a:r>
          </a:p>
          <a:p>
            <a:pPr algn="just" indent="-457200" marL="457200">
              <a:buFont typeface="Wingdings" pitchFamily="2" charset="2"/>
              <a:buChar char="q"/>
            </a:pPr>
            <a:r>
              <a:rPr dirty="0" sz="2800" lang="en-US" smtClean="0">
                <a:solidFill>
                  <a:schemeClr val="tx1"/>
                </a:solidFill>
              </a:rPr>
              <a:t>The </a:t>
            </a:r>
            <a:r>
              <a:rPr dirty="0" sz="2800" lang="en-US">
                <a:solidFill>
                  <a:schemeClr val="tx1"/>
                </a:solidFill>
              </a:rPr>
              <a:t>proletariats are at the mercy of the bourgeoisie who control their wages and therefore their standard of living</a:t>
            </a:r>
            <a:r>
              <a:rPr dirty="0" sz="2800" lang="en-US" smtClean="0">
                <a:solidFill>
                  <a:schemeClr val="tx1"/>
                </a:solidFill>
              </a:rPr>
              <a:t>.</a:t>
            </a:r>
          </a:p>
          <a:p>
            <a:pPr algn="just" indent="-457200" marL="457200">
              <a:buFont typeface="Wingdings" pitchFamily="2" charset="2"/>
              <a:buChar char="q"/>
            </a:pPr>
            <a:r>
              <a:rPr dirty="0" sz="2800" lang="en-US" smtClean="0">
                <a:solidFill>
                  <a:schemeClr val="tx1"/>
                </a:solidFill>
              </a:rPr>
              <a:t> </a:t>
            </a:r>
            <a:r>
              <a:rPr dirty="0" sz="2800" lang="en-US">
                <a:solidFill>
                  <a:schemeClr val="tx1"/>
                </a:solidFill>
              </a:rPr>
              <a:t>Marx hoped for an eventual end to the class society and overthrow of the bourgeoisie by the proletariat. </a:t>
            </a:r>
            <a:endParaRPr dirty="0" sz="2800" lang="en-US" smtClean="0">
              <a:solidFill>
                <a:schemeClr val="tx1"/>
              </a:solidFill>
            </a:endParaRPr>
          </a:p>
          <a:p>
            <a:pPr algn="just"/>
            <a:r>
              <a:rPr b="1" dirty="0" sz="2800" lang="en-GB" smtClean="0">
                <a:solidFill>
                  <a:schemeClr val="tx1"/>
                </a:solidFill>
              </a:rPr>
              <a:t>4. </a:t>
            </a:r>
            <a:r>
              <a:rPr b="1" sz="2800" lang="x-none" smtClean="0">
                <a:solidFill>
                  <a:schemeClr val="tx1"/>
                </a:solidFill>
              </a:rPr>
              <a:t>Constructivism </a:t>
            </a:r>
            <a:endParaRPr b="1" dirty="0" sz="2800" lang="en-US">
              <a:solidFill>
                <a:schemeClr val="tx1"/>
              </a:solidFill>
            </a:endParaRPr>
          </a:p>
          <a:p>
            <a:pPr algn="just" indent="-457200" marL="457200">
              <a:buFont typeface="Wingdings" pitchFamily="2" charset="2"/>
              <a:buChar char="q"/>
            </a:pPr>
            <a:r>
              <a:rPr dirty="0" sz="2800" lang="en-US">
                <a:solidFill>
                  <a:schemeClr val="tx1"/>
                </a:solidFill>
              </a:rPr>
              <a:t>Constructivism is another theory commonly viewed as a middle ground, but this time between mainstream theories and the critical theories that we will explore later. </a:t>
            </a:r>
          </a:p>
          <a:p>
            <a:pPr algn="just" indent="-457200" marL="457200">
              <a:buFont typeface="Wingdings" pitchFamily="2" charset="2"/>
              <a:buChar char="q"/>
            </a:pPr>
            <a:r>
              <a:rPr dirty="0" sz="2800" lang="en-US">
                <a:solidFill>
                  <a:schemeClr val="tx1"/>
                </a:solidFill>
              </a:rPr>
              <a:t>Unlike scholars from other perspectives, constructivists highlight the importance of values and shared interests between individuals who interact on the global stage. </a:t>
            </a:r>
          </a:p>
          <a:p>
            <a:pPr algn="just" indent="-457200" marL="457200">
              <a:buFont typeface="Wingdings" pitchFamily="2" charset="2"/>
              <a:buChar char="q"/>
            </a:pPr>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0" name="Subtitle 2"/>
          <p:cNvSpPr>
            <a:spLocks noGrp="1"/>
          </p:cNvSpPr>
          <p:nvPr>
            <p:ph type="subTitle" idx="1"/>
          </p:nvPr>
        </p:nvSpPr>
        <p:spPr>
          <a:xfrm>
            <a:off x="76200" y="152400"/>
            <a:ext cx="8991600" cy="6553200"/>
          </a:xfrm>
          <a:solidFill>
            <a:schemeClr val="bg1"/>
          </a:solidFill>
        </p:spPr>
        <p:txBody>
          <a:bodyPr>
            <a:normAutofit/>
          </a:bodyPr>
          <a:p>
            <a:pPr algn="just"/>
            <a:r>
              <a:rPr b="1" dirty="0" sz="2800" lang="en-GB" smtClean="0">
                <a:solidFill>
                  <a:schemeClr val="tx1"/>
                </a:solidFill>
              </a:rPr>
              <a:t>5. </a:t>
            </a:r>
            <a:r>
              <a:rPr b="1" sz="2800" lang="x-none" smtClean="0">
                <a:solidFill>
                  <a:schemeClr val="tx1"/>
                </a:solidFill>
              </a:rPr>
              <a:t>Critical </a:t>
            </a:r>
            <a:r>
              <a:rPr b="1" sz="2800" lang="x-none">
                <a:solidFill>
                  <a:schemeClr val="tx1"/>
                </a:solidFill>
              </a:rPr>
              <a:t>Theories</a:t>
            </a:r>
            <a:endParaRPr b="1" dirty="0" sz="2800" lang="en-US">
              <a:solidFill>
                <a:schemeClr val="tx1"/>
              </a:solidFill>
            </a:endParaRPr>
          </a:p>
          <a:p>
            <a:pPr algn="just" indent="-457200" marL="457200">
              <a:buFont typeface="Wingdings" pitchFamily="2" charset="2"/>
              <a:buChar char="q"/>
            </a:pPr>
            <a:r>
              <a:rPr dirty="0" sz="2800" lang="en-US">
                <a:solidFill>
                  <a:schemeClr val="tx1"/>
                </a:solidFill>
              </a:rPr>
              <a:t>Critical approaches refer to a wide spectrum of theories that have been established in response to mainstream approaches in the field, mainly liberalism and realism.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Thus</a:t>
            </a:r>
            <a:r>
              <a:rPr dirty="0" sz="2800" lang="en-US">
                <a:solidFill>
                  <a:schemeClr val="tx1"/>
                </a:solidFill>
              </a:rPr>
              <a:t>, altered circumstances call for new approaches that are better suited to understand, as well as question, the world we find ourselves in.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Critical </a:t>
            </a:r>
            <a:r>
              <a:rPr dirty="0" sz="2800" lang="en-US">
                <a:solidFill>
                  <a:schemeClr val="tx1"/>
                </a:solidFill>
              </a:rPr>
              <a:t>theories are valuable because they identify positions that have typically been ignored or overlooked within IR. </a:t>
            </a:r>
            <a:endParaRPr dirty="0" sz="2800" lang="en-US" smtClean="0">
              <a:solidFill>
                <a:schemeClr val="tx1"/>
              </a:solidFill>
            </a:endParaRPr>
          </a:p>
          <a:p>
            <a:pPr algn="just" indent="-457200" marL="457200">
              <a:buFont typeface="Wingdings" pitchFamily="2" charset="2"/>
              <a:buChar char="q"/>
            </a:pPr>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86" name="Subtitle 2"/>
          <p:cNvSpPr>
            <a:spLocks noGrp="1"/>
          </p:cNvSpPr>
          <p:nvPr>
            <p:ph type="subTitle" idx="1"/>
          </p:nvPr>
        </p:nvSpPr>
        <p:spPr>
          <a:xfrm>
            <a:off x="76200" y="152400"/>
            <a:ext cx="8991600" cy="6553200"/>
          </a:xfrm>
          <a:solidFill>
            <a:schemeClr val="bg1"/>
          </a:solidFill>
        </p:spPr>
        <p:txBody>
          <a:bodyPr>
            <a:normAutofit fontScale="96429" lnSpcReduction="20000"/>
          </a:bodyPr>
          <a:p>
            <a:pPr algn="just" indent="-457200" marL="457200">
              <a:buFont typeface="Wingdings" pitchFamily="2" charset="2"/>
              <a:buChar char="q"/>
            </a:pPr>
            <a:r>
              <a:rPr dirty="0" sz="2800" lang="en-US">
                <a:solidFill>
                  <a:schemeClr val="tx1"/>
                </a:solidFill>
              </a:rPr>
              <a:t>They also provide a voice to individuals who have frequently been marginalized, particularly women and those from the Global South</a:t>
            </a:r>
            <a:r>
              <a:rPr dirty="0" sz="2800" lang="en-US" smtClean="0">
                <a:solidFill>
                  <a:schemeClr val="tx1"/>
                </a:solidFill>
              </a:rPr>
              <a:t>.</a:t>
            </a:r>
          </a:p>
          <a:p>
            <a:pPr algn="just" indent="-457200" marL="457200">
              <a:buFont typeface="Wingdings" pitchFamily="2" charset="2"/>
              <a:buChar char="q"/>
            </a:pPr>
            <a:r>
              <a:rPr dirty="0" sz="2800" lang="en-US" smtClean="0">
                <a:solidFill>
                  <a:schemeClr val="tx1"/>
                </a:solidFill>
              </a:rPr>
              <a:t>of </a:t>
            </a:r>
            <a:r>
              <a:rPr dirty="0" sz="2800" lang="en-US">
                <a:solidFill>
                  <a:schemeClr val="tx1"/>
                </a:solidFill>
              </a:rPr>
              <a:t>the state must be questioned and ultimately dissolved. In that sense, emancipation from the state in some form is often part of the wider critical </a:t>
            </a:r>
            <a:r>
              <a:rPr dirty="0" sz="2800" lang="en-US" smtClean="0">
                <a:solidFill>
                  <a:schemeClr val="tx1"/>
                </a:solidFill>
              </a:rPr>
              <a:t>agenda.</a:t>
            </a:r>
          </a:p>
          <a:p>
            <a:pPr algn="just" indent="-457200" marL="457200">
              <a:buFont typeface="Wingdings" pitchFamily="2" charset="2"/>
              <a:buChar char="q"/>
            </a:pPr>
            <a:r>
              <a:rPr dirty="0" sz="2800" lang="en-US" smtClean="0">
                <a:solidFill>
                  <a:schemeClr val="tx1"/>
                </a:solidFill>
              </a:rPr>
              <a:t>Post-colonialism </a:t>
            </a:r>
            <a:r>
              <a:rPr dirty="0" sz="2800" lang="en-US">
                <a:solidFill>
                  <a:schemeClr val="tx1"/>
                </a:solidFill>
              </a:rPr>
              <a:t>differs from Marxism by focusing on the inequality between nations or regions, as opposed to classes.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Post-colonialism’s </a:t>
            </a:r>
            <a:r>
              <a:rPr dirty="0" sz="2800" lang="en-US">
                <a:solidFill>
                  <a:schemeClr val="tx1"/>
                </a:solidFill>
              </a:rPr>
              <a:t>origins can be traced to the Cold War period when much activity in international relations centered around decolonization and the ambition to undo the legacies of European imperialism.  </a:t>
            </a:r>
          </a:p>
          <a:p>
            <a:pPr algn="just" indent="-457200" marL="457200">
              <a:buFont typeface="Wingdings" pitchFamily="2" charset="2"/>
              <a:buChar char="q"/>
            </a:pPr>
            <a:endParaRPr dirty="0" sz="2800" lang="en-US">
              <a:solidFill>
                <a:schemeClr val="tx1"/>
              </a:solidFill>
            </a:endParaRPr>
          </a:p>
          <a:p>
            <a:pPr algn="just"/>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09" name="Subtitle 2"/>
          <p:cNvSpPr>
            <a:spLocks noGrp="1"/>
          </p:cNvSpPr>
          <p:nvPr>
            <p:ph type="subTitle" idx="1"/>
          </p:nvPr>
        </p:nvSpPr>
        <p:spPr>
          <a:xfrm>
            <a:off x="190500" y="-835211"/>
            <a:ext cx="8763000" cy="6400800"/>
          </a:xfrm>
          <a:solidFill>
            <a:schemeClr val="bg1"/>
          </a:solidFill>
        </p:spPr>
        <p:txBody>
          <a:bodyPr>
            <a:noAutofit/>
          </a:bodyPr>
          <a:p>
            <a:pPr algn="just" indent="-457200" marL="457200">
              <a:buFont typeface="Wingdings" pitchFamily="2" charset="2"/>
              <a:buChar char="q"/>
            </a:pPr>
            <a:r>
              <a:rPr dirty="0" sz="2800" lang="en-US" smtClean="0">
                <a:solidFill>
                  <a:schemeClr val="tx1"/>
                </a:solidFill>
                <a:latin typeface="Times New Roman" pitchFamily="18" charset="0"/>
                <a:cs typeface="Times New Roman" pitchFamily="18" charset="0"/>
              </a:rPr>
              <a:t>The </a:t>
            </a:r>
            <a:r>
              <a:rPr dirty="0" sz="2800" lang="en-US">
                <a:solidFill>
                  <a:schemeClr val="tx1"/>
                </a:solidFill>
                <a:latin typeface="Times New Roman" pitchFamily="18" charset="0"/>
                <a:cs typeface="Times New Roman" pitchFamily="18" charset="0"/>
              </a:rPr>
              <a:t>revolutions that took place in Britain’s North American colonies in 1776, and in France in 1789, provided models for other nationalists to follow. </a:t>
            </a:r>
            <a:endParaRPr dirty="0" sz="2800" lang="en-US" smtClean="0">
              <a:solidFill>
                <a:schemeClr val="tx1"/>
              </a:solidFill>
              <a:latin typeface="Times New Roman" pitchFamily="18" charset="0"/>
              <a:cs typeface="Times New Roman" pitchFamily="18" charset="0"/>
            </a:endParaRPr>
          </a:p>
          <a:p>
            <a:pPr algn="just" indent="-457200" marL="457200">
              <a:buFont typeface="Wingdings" pitchFamily="2" charset="2"/>
              <a:buChar char="q"/>
            </a:pPr>
            <a:r>
              <a:rPr dirty="0" sz="2800" lang="en-US" smtClean="0">
                <a:solidFill>
                  <a:schemeClr val="tx1"/>
                </a:solidFill>
                <a:latin typeface="Times New Roman" pitchFamily="18" charset="0"/>
                <a:cs typeface="Times New Roman" pitchFamily="18" charset="0"/>
              </a:rPr>
              <a:t>In </a:t>
            </a:r>
            <a:r>
              <a:rPr dirty="0" sz="2800" lang="en-US">
                <a:solidFill>
                  <a:schemeClr val="tx1"/>
                </a:solidFill>
                <a:latin typeface="Times New Roman" pitchFamily="18" charset="0"/>
                <a:cs typeface="Times New Roman" pitchFamily="18" charset="0"/>
              </a:rPr>
              <a:t>France, the king was officially the only legitimate political actor and the people as a whole were excluded from politics. </a:t>
            </a:r>
          </a:p>
          <a:p>
            <a:pPr algn="just" indent="-457200" marL="457200">
              <a:buFont typeface="Wingdings" pitchFamily="2" charset="2"/>
              <a:buChar char="q"/>
            </a:pPr>
            <a:r>
              <a:rPr dirty="0" sz="2800" lang="en-US">
                <a:solidFill>
                  <a:schemeClr val="tx1"/>
                </a:solidFill>
                <a:latin typeface="Times New Roman" pitchFamily="18" charset="0"/>
                <a:cs typeface="Times New Roman" pitchFamily="18" charset="0"/>
              </a:rPr>
              <a:t>In the revolution of 1789, the old regime was overthrown and with it the entire social order. </a:t>
            </a:r>
          </a:p>
          <a:p>
            <a:pPr algn="just" indent="-457200" marL="457200">
              <a:buFont typeface="Wingdings" pitchFamily="2" charset="2"/>
              <a:buChar char="q"/>
            </a:pPr>
            <a:r>
              <a:rPr dirty="0" sz="2800" lang="en-US">
                <a:solidFill>
                  <a:schemeClr val="tx1"/>
                </a:solidFill>
                <a:latin typeface="Times New Roman" pitchFamily="18" charset="0"/>
                <a:cs typeface="Times New Roman" pitchFamily="18" charset="0"/>
              </a:rPr>
              <a:t>The French nation was from now on to be governed by the people, the nation, and in accordance with the principles of </a:t>
            </a:r>
            <a:r>
              <a:rPr dirty="0" sz="2800" lang="en-US" err="1">
                <a:solidFill>
                  <a:schemeClr val="tx1"/>
                </a:solidFill>
                <a:latin typeface="Times New Roman" pitchFamily="18" charset="0"/>
                <a:cs typeface="Times New Roman" pitchFamily="18" charset="0"/>
              </a:rPr>
              <a:t>liberté</a:t>
            </a:r>
            <a:r>
              <a:rPr dirty="0" sz="2800" lang="en-US">
                <a:solidFill>
                  <a:schemeClr val="tx1"/>
                </a:solidFill>
                <a:latin typeface="Times New Roman" pitchFamily="18" charset="0"/>
                <a:cs typeface="Times New Roman" pitchFamily="18" charset="0"/>
              </a:rPr>
              <a:t>, </a:t>
            </a:r>
            <a:r>
              <a:rPr dirty="0" sz="2800" lang="en-US" err="1">
                <a:solidFill>
                  <a:schemeClr val="tx1"/>
                </a:solidFill>
                <a:latin typeface="Times New Roman" pitchFamily="18" charset="0"/>
                <a:cs typeface="Times New Roman" pitchFamily="18" charset="0"/>
              </a:rPr>
              <a:t>égalité</a:t>
            </a:r>
            <a:r>
              <a:rPr dirty="0" sz="2800" lang="en-US">
                <a:solidFill>
                  <a:schemeClr val="tx1"/>
                </a:solidFill>
                <a:latin typeface="Times New Roman" pitchFamily="18" charset="0"/>
                <a:cs typeface="Times New Roman" pitchFamily="18" charset="0"/>
              </a:rPr>
              <a:t> et </a:t>
            </a:r>
            <a:r>
              <a:rPr dirty="0" sz="2800" lang="en-US" err="1">
                <a:solidFill>
                  <a:schemeClr val="tx1"/>
                </a:solidFill>
                <a:latin typeface="Times New Roman" pitchFamily="18" charset="0"/>
                <a:cs typeface="Times New Roman" pitchFamily="18" charset="0"/>
              </a:rPr>
              <a:t>fraternité</a:t>
            </a:r>
            <a:r>
              <a:rPr dirty="0" sz="2800" lang="en-US">
                <a:solidFill>
                  <a:schemeClr val="tx1"/>
                </a:solidFill>
                <a:latin typeface="Times New Roman" pitchFamily="18" charset="0"/>
                <a:cs typeface="Times New Roman" pitchFamily="18" charset="0"/>
              </a:rPr>
              <a:t>– liberty, equality and brotherhood</a:t>
            </a:r>
            <a:r>
              <a:rPr dirty="0" sz="2800" lang="en-US" smtClean="0">
                <a:latin typeface="Times New Roman" pitchFamily="18" charset="0"/>
                <a:cs typeface="Times New Roman" pitchFamily="18" charset="0"/>
              </a:rPr>
              <a:t>.</a:t>
            </a:r>
          </a:p>
          <a:p>
            <a:pPr algn="just" indent="-457200" marL="457200">
              <a:buFont typeface="Wingdings" pitchFamily="2" charset="2"/>
              <a:buChar char="q"/>
            </a:pPr>
            <a:r>
              <a:rPr dirty="0" sz="2800" lang="en-US">
                <a:solidFill>
                  <a:schemeClr val="tx1"/>
                </a:solidFill>
                <a:latin typeface="Times New Roman" pitchFamily="18" charset="0"/>
                <a:cs typeface="Times New Roman" pitchFamily="18" charset="0"/>
              </a:rPr>
              <a:t>Nationalism in the first part of the nineteenth century was a </a:t>
            </a:r>
            <a:r>
              <a:rPr b="1" dirty="0" sz="2800" lang="en-US">
                <a:solidFill>
                  <a:schemeClr val="tx1"/>
                </a:solidFill>
                <a:latin typeface="Times New Roman" pitchFamily="18" charset="0"/>
                <a:cs typeface="Times New Roman" pitchFamily="18" charset="0"/>
              </a:rPr>
              <a:t>liberal sentiment </a:t>
            </a:r>
            <a:r>
              <a:rPr dirty="0" sz="2800" lang="en-US">
                <a:solidFill>
                  <a:schemeClr val="tx1"/>
                </a:solidFill>
                <a:latin typeface="Times New Roman" pitchFamily="18" charset="0"/>
                <a:cs typeface="Times New Roman" pitchFamily="18" charset="0"/>
              </a:rPr>
              <a:t>concerning </a:t>
            </a:r>
            <a:r>
              <a:rPr b="1" dirty="0" sz="2800" i="1" lang="en-US">
                <a:solidFill>
                  <a:schemeClr val="tx1"/>
                </a:solidFill>
                <a:latin typeface="Times New Roman" pitchFamily="18" charset="0"/>
                <a:cs typeface="Times New Roman" pitchFamily="18" charset="0"/>
              </a:rPr>
              <a:t>self-determination – the right of a people to determine its own fate. </a:t>
            </a:r>
          </a:p>
          <a:p>
            <a:pPr algn="just" indent="-457200" marL="457200">
              <a:buFont typeface="Wingdings" pitchFamily="2" charset="2"/>
              <a:buChar char="q"/>
            </a:pPr>
            <a:endParaRPr dirty="0" sz="2800" lang="en-US">
              <a:latin typeface="Times New Roman" pitchFamily="18" charset="0"/>
              <a:cs typeface="Times New Roman" pitchFamily="18" charset="0"/>
            </a:endParaRPr>
          </a:p>
          <a:p>
            <a:pPr algn="just"/>
            <a:endParaRPr dirty="0" sz="2800" lang="en-US">
              <a:solidFill>
                <a:schemeClr val="tx1"/>
              </a:solidFill>
              <a:latin typeface="Times New Roman" pitchFamily="18" charset="0"/>
              <a:cs typeface="Times New Roman" pitchFamily="18" charset="0"/>
            </a:endParaRPr>
          </a:p>
          <a:p>
            <a:pPr algn="just"/>
            <a:endParaRPr dirty="0" sz="2800" lang="en-US">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0" name="Subtitle 2"/>
          <p:cNvSpPr>
            <a:spLocks noGrp="1"/>
          </p:cNvSpPr>
          <p:nvPr>
            <p:ph type="subTitle" idx="1"/>
          </p:nvPr>
        </p:nvSpPr>
        <p:spPr>
          <a:xfrm>
            <a:off x="-456448" y="-240631"/>
            <a:ext cx="8839200" cy="6553200"/>
          </a:xfrm>
          <a:solidFill>
            <a:schemeClr val="bg1"/>
          </a:solidFill>
        </p:spPr>
        <p:txBody>
          <a:bodyPr>
            <a:noAutofit/>
          </a:bodyPr>
          <a:p>
            <a:r>
              <a:rPr b="1" dirty="0" sz="2800" lang="en-GB" smtClean="0">
                <a:solidFill>
                  <a:schemeClr val="tx1"/>
                </a:solidFill>
              </a:rPr>
              <a:t>1.2. </a:t>
            </a:r>
            <a:r>
              <a:rPr b="1" sz="2800" lang="x-none" smtClean="0">
                <a:solidFill>
                  <a:schemeClr val="tx1"/>
                </a:solidFill>
              </a:rPr>
              <a:t>Understanding </a:t>
            </a:r>
            <a:r>
              <a:rPr b="1" sz="2800" lang="x-none">
                <a:solidFill>
                  <a:schemeClr val="tx1"/>
                </a:solidFill>
              </a:rPr>
              <a:t>International Relations</a:t>
            </a:r>
            <a:endParaRPr b="1" dirty="0" sz="2800" lang="en-US">
              <a:solidFill>
                <a:schemeClr val="tx1"/>
              </a:solidFill>
            </a:endParaRPr>
          </a:p>
          <a:p>
            <a:pPr algn="just" indent="-457200" marL="457200">
              <a:buFont typeface="Wingdings" pitchFamily="2" charset="2"/>
              <a:buChar char="Ø"/>
            </a:pPr>
            <a:r>
              <a:rPr dirty="0" sz="2800" lang="en-US" smtClean="0">
                <a:solidFill>
                  <a:schemeClr val="tx1"/>
                </a:solidFill>
              </a:rPr>
              <a:t>Originally</a:t>
            </a:r>
            <a:r>
              <a:rPr dirty="0" sz="2800" lang="en-US">
                <a:solidFill>
                  <a:schemeClr val="tx1"/>
                </a:solidFill>
              </a:rPr>
              <a:t>, the study of international relations (a term first used by Jeremy Bentham in 1798) was seen largely as a branch of the study of law, philosophy or history. </a:t>
            </a:r>
            <a:endParaRPr dirty="0" sz="2800" lang="en-US" smtClean="0">
              <a:solidFill>
                <a:schemeClr val="tx1"/>
              </a:solidFill>
            </a:endParaRPr>
          </a:p>
          <a:p>
            <a:pPr algn="just" indent="-457200" lvl="1">
              <a:buFont typeface="Wingdings" pitchFamily="2" charset="2"/>
              <a:buChar char="Ø"/>
            </a:pPr>
            <a:r>
              <a:rPr dirty="0" lang="en-US" smtClean="0">
                <a:solidFill>
                  <a:schemeClr val="tx1"/>
                </a:solidFill>
              </a:rPr>
              <a:t>Today</a:t>
            </a:r>
            <a:r>
              <a:rPr dirty="0" lang="en-US">
                <a:solidFill>
                  <a:schemeClr val="tx1"/>
                </a:solidFill>
              </a:rPr>
              <a:t>, international relations could be used to describe a range of interactions between people, groups, firms, associations, parties, nations or states or between these and (non) governmental international organizations. </a:t>
            </a:r>
          </a:p>
          <a:p>
            <a:pPr algn="just" indent="-457200" lvl="1">
              <a:buFont typeface="Wingdings" pitchFamily="2" charset="2"/>
              <a:buChar char="Ø"/>
            </a:pPr>
            <a:r>
              <a:rPr dirty="0" lang="en-US">
                <a:solidFill>
                  <a:schemeClr val="tx1"/>
                </a:solidFill>
              </a:rPr>
              <a:t>These interactions usually take place between entities that exist in different parts of the world – in different territories, nations or states. </a:t>
            </a:r>
            <a:endParaRPr dirty="0" lang="en-US">
              <a:solidFill>
                <a:schemeClr val="tx1"/>
              </a:solidFill>
              <a:latin typeface="Times New Roman" pitchFamily="18" charset="0"/>
              <a:cs typeface="Times New Roman" pitchFamily="18" charset="0"/>
            </a:endParaRPr>
          </a:p>
          <a:p>
            <a:pPr algn="just" indent="-457200" marL="457200">
              <a:buFont typeface="Wingdings" pitchFamily="2" charset="2"/>
              <a:buChar char="Ø"/>
            </a:pPr>
            <a:endParaRPr b="1" dirty="0" sz="2800" lang="en-US">
              <a:solidFill>
                <a:schemeClr val="tx1"/>
              </a:solidFill>
              <a:latin typeface="Times New Roman" pitchFamily="18" charset="0"/>
              <a:cs typeface="Times New Roman" pitchFamily="18" charset="0"/>
            </a:endParaRPr>
          </a:p>
          <a:p>
            <a:pPr algn="just"/>
            <a:endParaRPr dirty="0" sz="2800" lang="en-US" smtClean="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4" name="Subtitle 2"/>
          <p:cNvSpPr>
            <a:spLocks noGrp="1"/>
          </p:cNvSpPr>
          <p:nvPr>
            <p:ph type="subTitle" idx="1"/>
          </p:nvPr>
        </p:nvSpPr>
        <p:spPr>
          <a:xfrm>
            <a:off x="76200" y="152400"/>
            <a:ext cx="8991600" cy="6553200"/>
          </a:xfrm>
          <a:solidFill>
            <a:schemeClr val="bg1"/>
          </a:solidFill>
        </p:spPr>
        <p:txBody>
          <a:bodyPr>
            <a:normAutofit fontScale="96429" lnSpcReduction="20000"/>
          </a:bodyPr>
          <a:p>
            <a:pPr algn="just" indent="-457200" lvl="1">
              <a:buFont typeface="Wingdings" pitchFamily="2" charset="2"/>
              <a:buChar char="q"/>
            </a:pPr>
            <a:r>
              <a:rPr dirty="0" lang="en-US">
                <a:solidFill>
                  <a:schemeClr val="tx1"/>
                </a:solidFill>
              </a:rPr>
              <a:t>Participation in international relations or politics is also inescapable. </a:t>
            </a:r>
            <a:endParaRPr dirty="0" lang="en-US" smtClean="0">
              <a:solidFill>
                <a:schemeClr val="tx1"/>
              </a:solidFill>
            </a:endParaRPr>
          </a:p>
          <a:p>
            <a:pPr algn="just" indent="-457200" lvl="1">
              <a:buFont typeface="Wingdings" pitchFamily="2" charset="2"/>
              <a:buChar char="q"/>
            </a:pPr>
            <a:r>
              <a:rPr dirty="0" lang="en-US" smtClean="0">
                <a:solidFill>
                  <a:schemeClr val="tx1"/>
                </a:solidFill>
              </a:rPr>
              <a:t>No </a:t>
            </a:r>
            <a:r>
              <a:rPr dirty="0" lang="en-US">
                <a:solidFill>
                  <a:schemeClr val="tx1"/>
                </a:solidFill>
              </a:rPr>
              <a:t>individual, people, nation or state can exist in splendid isolation or be master of its own fate; but none, no matter how powerful in military, diplomatic or economic circles, even a giant superpower, can compel everyone to do its bidding. </a:t>
            </a:r>
            <a:endParaRPr dirty="0" lang="en-US" smtClean="0">
              <a:solidFill>
                <a:schemeClr val="tx1"/>
              </a:solidFill>
            </a:endParaRPr>
          </a:p>
          <a:p>
            <a:pPr algn="just" indent="-457200" lvl="1">
              <a:buFont typeface="Wingdings" pitchFamily="2" charset="2"/>
              <a:buChar char="q"/>
            </a:pPr>
            <a:r>
              <a:rPr dirty="0" lang="en-US" smtClean="0">
                <a:solidFill>
                  <a:schemeClr val="tx1"/>
                </a:solidFill>
              </a:rPr>
              <a:t>None </a:t>
            </a:r>
            <a:r>
              <a:rPr dirty="0" lang="en-US">
                <a:solidFill>
                  <a:schemeClr val="tx1"/>
                </a:solidFill>
              </a:rPr>
              <a:t>can maintain or enhance their rate of social or economic progress or keep people alive without the contributions of foreigners or foreign states. </a:t>
            </a:r>
            <a:endParaRPr dirty="0" lang="en-US" smtClean="0">
              <a:solidFill>
                <a:schemeClr val="tx1"/>
              </a:solidFill>
            </a:endParaRPr>
          </a:p>
          <a:p>
            <a:pPr algn="just" indent="-457200" lvl="1">
              <a:buFont typeface="Wingdings" pitchFamily="2" charset="2"/>
              <a:buChar char="q"/>
            </a:pPr>
            <a:r>
              <a:rPr dirty="0" lang="en-US" smtClean="0">
                <a:solidFill>
                  <a:schemeClr val="tx1"/>
                </a:solidFill>
              </a:rPr>
              <a:t>On </a:t>
            </a:r>
            <a:r>
              <a:rPr dirty="0" lang="en-US">
                <a:solidFill>
                  <a:schemeClr val="tx1"/>
                </a:solidFill>
              </a:rPr>
              <a:t>the other hand, there are legal, political and social differences between domestic and international politics. </a:t>
            </a:r>
            <a:endParaRPr dirty="0" lang="en-US"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18" name="Subtitle 2"/>
          <p:cNvSpPr>
            <a:spLocks noGrp="1"/>
          </p:cNvSpPr>
          <p:nvPr>
            <p:ph type="subTitle" idx="1"/>
          </p:nvPr>
        </p:nvSpPr>
        <p:spPr>
          <a:xfrm>
            <a:off x="76200" y="152400"/>
            <a:ext cx="8991600" cy="6553200"/>
          </a:xfrm>
          <a:solidFill>
            <a:schemeClr val="bg1"/>
          </a:solidFill>
        </p:spPr>
        <p:txBody>
          <a:bodyPr>
            <a:normAutofit fontScale="96875" lnSpcReduction="20000"/>
          </a:bodyPr>
          <a:p>
            <a:pPr algn="just" indent="-457200" lvl="1">
              <a:buFont typeface="Wingdings" pitchFamily="2" charset="2"/>
              <a:buChar char="q"/>
            </a:pPr>
            <a:r>
              <a:rPr dirty="0" sz="3200" lang="en-US">
                <a:solidFill>
                  <a:schemeClr val="tx1"/>
                </a:solidFill>
              </a:rPr>
              <a:t>Domestically a government has a monopoly on the legitimate use of force. </a:t>
            </a:r>
            <a:endParaRPr dirty="0" sz="3200" lang="en-US" smtClean="0">
              <a:solidFill>
                <a:schemeClr val="tx1"/>
              </a:solidFill>
            </a:endParaRPr>
          </a:p>
          <a:p>
            <a:pPr algn="just" indent="-457200" lvl="1">
              <a:buFont typeface="Wingdings" pitchFamily="2" charset="2"/>
              <a:buChar char="q"/>
            </a:pPr>
            <a:r>
              <a:rPr dirty="0" sz="3200" lang="en-US" smtClean="0">
                <a:solidFill>
                  <a:schemeClr val="tx1"/>
                </a:solidFill>
              </a:rPr>
              <a:t>In </a:t>
            </a:r>
            <a:r>
              <a:rPr dirty="0" sz="3200" lang="en-US">
                <a:solidFill>
                  <a:schemeClr val="tx1"/>
                </a:solidFill>
              </a:rPr>
              <a:t>international politics no one has a monopoly of force, and therefore international politics has often been interpreted as the realm of self-help. It is also accepted that some states are stronger than others. </a:t>
            </a:r>
            <a:endParaRPr dirty="0" sz="3200" lang="en-US" smtClean="0">
              <a:solidFill>
                <a:schemeClr val="tx1"/>
              </a:solidFill>
            </a:endParaRPr>
          </a:p>
          <a:p>
            <a:pPr lvl="1" marL="0"/>
            <a:r>
              <a:rPr b="1" dirty="0" sz="3200" lang="en-US" smtClean="0">
                <a:solidFill>
                  <a:schemeClr val="tx1"/>
                </a:solidFill>
              </a:rPr>
              <a:t>IR and Scholars point of view </a:t>
            </a:r>
          </a:p>
          <a:p>
            <a:pPr algn="just" indent="-457200" lvl="1">
              <a:buFont typeface="Wingdings" pitchFamily="2" charset="2"/>
              <a:buChar char="q"/>
            </a:pPr>
            <a:r>
              <a:rPr dirty="0" sz="3200" i="1" lang="en-US">
                <a:solidFill>
                  <a:schemeClr val="tx1"/>
                </a:solidFill>
              </a:rPr>
              <a:t>The  Hobbesian versus the </a:t>
            </a:r>
            <a:r>
              <a:rPr dirty="0" sz="3200" i="1" lang="en-US" err="1">
                <a:solidFill>
                  <a:schemeClr val="tx1"/>
                </a:solidFill>
              </a:rPr>
              <a:t>Lockean</a:t>
            </a:r>
            <a:r>
              <a:rPr dirty="0" sz="3200" i="1" lang="en-US">
                <a:solidFill>
                  <a:schemeClr val="tx1"/>
                </a:solidFill>
              </a:rPr>
              <a:t> state of nature in the </a:t>
            </a:r>
            <a:r>
              <a:rPr dirty="0" sz="3200" i="1" lang="en-US" smtClean="0">
                <a:solidFill>
                  <a:schemeClr val="tx1"/>
                </a:solidFill>
              </a:rPr>
              <a:t>7</a:t>
            </a:r>
            <a:r>
              <a:rPr baseline="30000" dirty="0" sz="3200" i="1" lang="en-US" smtClean="0">
                <a:solidFill>
                  <a:schemeClr val="tx1"/>
                </a:solidFill>
              </a:rPr>
              <a:t>th</a:t>
            </a:r>
            <a:r>
              <a:rPr dirty="0" sz="3200" i="1" lang="en-US" smtClean="0">
                <a:solidFill>
                  <a:schemeClr val="tx1"/>
                </a:solidFill>
              </a:rPr>
              <a:t> C; </a:t>
            </a:r>
            <a:r>
              <a:rPr dirty="0" sz="3200" i="1" lang="en-US">
                <a:solidFill>
                  <a:schemeClr val="tx1"/>
                </a:solidFill>
              </a:rPr>
              <a:t>and </a:t>
            </a:r>
            <a:endParaRPr dirty="0" sz="3200" i="1" lang="en-US" smtClean="0">
              <a:solidFill>
                <a:schemeClr val="tx1"/>
              </a:solidFill>
            </a:endParaRPr>
          </a:p>
          <a:p>
            <a:pPr algn="just" indent="-457200" lvl="1">
              <a:buFont typeface="Wingdings" pitchFamily="2" charset="2"/>
              <a:buChar char="q"/>
            </a:pPr>
            <a:r>
              <a:rPr dirty="0" sz="3200" i="1" lang="en-US" smtClean="0">
                <a:solidFill>
                  <a:schemeClr val="tx1"/>
                </a:solidFill>
              </a:rPr>
              <a:t>the </a:t>
            </a:r>
            <a:r>
              <a:rPr dirty="0" sz="3200" i="1" lang="en-US">
                <a:solidFill>
                  <a:schemeClr val="tx1"/>
                </a:solidFill>
              </a:rPr>
              <a:t>Realist versus Idealist debate of the first part of the twentieth century. </a:t>
            </a:r>
          </a:p>
          <a:p>
            <a:pPr lvl="1" marL="0"/>
            <a:endParaRPr b="1" dirty="0" sz="32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22" name="Subtitle 2"/>
          <p:cNvSpPr>
            <a:spLocks noGrp="1"/>
          </p:cNvSpPr>
          <p:nvPr>
            <p:ph type="subTitle" idx="1"/>
          </p:nvPr>
        </p:nvSpPr>
        <p:spPr>
          <a:xfrm>
            <a:off x="76200" y="152400"/>
            <a:ext cx="8991600" cy="6553200"/>
          </a:xfrm>
          <a:solidFill>
            <a:schemeClr val="bg1"/>
          </a:solidFill>
        </p:spPr>
        <p:txBody>
          <a:bodyPr>
            <a:normAutofit/>
          </a:bodyPr>
          <a:p>
            <a:pPr algn="just" indent="-457200" marL="457200">
              <a:buFont typeface="Wingdings" pitchFamily="2" charset="2"/>
              <a:buChar char="Ø"/>
            </a:pPr>
            <a:r>
              <a:rPr dirty="0" sz="2800" lang="en-US" smtClean="0">
                <a:solidFill>
                  <a:schemeClr val="tx1"/>
                </a:solidFill>
              </a:rPr>
              <a:t>Hobbes</a:t>
            </a:r>
            <a:r>
              <a:rPr dirty="0" sz="2800" lang="en-US">
                <a:solidFill>
                  <a:schemeClr val="tx1"/>
                </a:solidFill>
              </a:rPr>
              <a:t>, writing in 1651, interpreted the state of society to be: ‘continual fear, and danger of violent death; and the life of man, solitary, poor, nasty, brutish, and short</a:t>
            </a:r>
            <a:r>
              <a:rPr dirty="0" sz="2800" lang="en-US" smtClean="0">
                <a:solidFill>
                  <a:schemeClr val="tx1"/>
                </a:solidFill>
              </a:rPr>
              <a:t>’.</a:t>
            </a:r>
          </a:p>
          <a:p>
            <a:pPr algn="just" indent="-457200" marL="457200">
              <a:buFont typeface="Wingdings" pitchFamily="2" charset="2"/>
              <a:buChar char="Ø"/>
            </a:pPr>
            <a:r>
              <a:rPr dirty="0" sz="2800" lang="en-US" smtClean="0">
                <a:solidFill>
                  <a:schemeClr val="tx1"/>
                </a:solidFill>
              </a:rPr>
              <a:t> </a:t>
            </a:r>
            <a:r>
              <a:rPr dirty="0" sz="2800" lang="en-US">
                <a:solidFill>
                  <a:schemeClr val="tx1"/>
                </a:solidFill>
              </a:rPr>
              <a:t>The concepts articulated by Hobbes still reverberate in many modern fundamental assumptions about the nature of the system and of human beings. </a:t>
            </a:r>
            <a:endParaRPr dirty="0" sz="2800" lang="en-US" smtClean="0">
              <a:solidFill>
                <a:schemeClr val="tx1"/>
              </a:solidFill>
            </a:endParaRPr>
          </a:p>
          <a:p>
            <a:pPr algn="just" indent="-457200" marL="457200">
              <a:buFont typeface="Wingdings" pitchFamily="2" charset="2"/>
              <a:buChar char="Ø"/>
            </a:pPr>
            <a:r>
              <a:rPr dirty="0" sz="2800" lang="en-US">
                <a:solidFill>
                  <a:schemeClr val="tx1"/>
                </a:solidFill>
              </a:rPr>
              <a:t>Whereas, </a:t>
            </a:r>
            <a:r>
              <a:rPr b="1" dirty="0" sz="2800" lang="en-US">
                <a:solidFill>
                  <a:schemeClr val="tx1"/>
                </a:solidFill>
              </a:rPr>
              <a:t>Locke</a:t>
            </a:r>
            <a:r>
              <a:rPr dirty="0" sz="2800" lang="en-US">
                <a:solidFill>
                  <a:schemeClr val="tx1"/>
                </a:solidFill>
              </a:rPr>
              <a:t> took a more optimistic view and suggested that sociability was the strongest bond between men –men were equal, sociable and free; but they were not licentious because they were governed by the laws of nature.</a:t>
            </a:r>
          </a:p>
          <a:p>
            <a:pPr algn="just" indent="-457200" marL="457200">
              <a:buFont typeface="Wingdings" pitchFamily="2" charset="2"/>
              <a:buChar char="Ø"/>
            </a:pPr>
            <a:endParaRPr dirty="0" sz="2800"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26" name="Subtitle 2"/>
          <p:cNvSpPr>
            <a:spLocks noGrp="1"/>
          </p:cNvSpPr>
          <p:nvPr>
            <p:ph type="subTitle" idx="1"/>
          </p:nvPr>
        </p:nvSpPr>
        <p:spPr>
          <a:xfrm>
            <a:off x="76200" y="152400"/>
            <a:ext cx="8991600" cy="6553200"/>
          </a:xfrm>
          <a:solidFill>
            <a:schemeClr val="bg1"/>
          </a:solidFill>
        </p:spPr>
        <p:txBody>
          <a:bodyPr>
            <a:noAutofit/>
          </a:bodyPr>
          <a:p>
            <a:pPr algn="just" indent="-457200" marL="457200">
              <a:buFont typeface="Wingdings" pitchFamily="2" charset="2"/>
              <a:buChar char="q"/>
            </a:pPr>
            <a:r>
              <a:rPr dirty="0" sz="2800" lang="en-US" smtClean="0">
                <a:solidFill>
                  <a:schemeClr val="tx1"/>
                </a:solidFill>
              </a:rPr>
              <a:t>He </a:t>
            </a:r>
            <a:r>
              <a:rPr dirty="0" sz="2800" lang="en-US">
                <a:solidFill>
                  <a:schemeClr val="tx1"/>
                </a:solidFill>
              </a:rPr>
              <a:t>was clear that nature did not arm man against man, and that some degree of society was possible even in the state preceding government. </a:t>
            </a:r>
            <a:endParaRPr dirty="0" sz="2800" lang="en-US" smtClean="0">
              <a:solidFill>
                <a:schemeClr val="tx1"/>
              </a:solidFill>
            </a:endParaRPr>
          </a:p>
          <a:p>
            <a:pPr algn="just" indent="-457200" marL="457200">
              <a:buFont typeface="Wingdings" pitchFamily="2" charset="2"/>
              <a:buChar char="q"/>
            </a:pPr>
            <a:r>
              <a:rPr dirty="0" sz="2800" lang="en-US" smtClean="0">
                <a:solidFill>
                  <a:schemeClr val="tx1"/>
                </a:solidFill>
              </a:rPr>
              <a:t>International </a:t>
            </a:r>
            <a:r>
              <a:rPr dirty="0" sz="2800" lang="en-US">
                <a:solidFill>
                  <a:schemeClr val="tx1"/>
                </a:solidFill>
              </a:rPr>
              <a:t>politics is pre-eminently concerned with the art of achieving group ends against the opposition of other groups. </a:t>
            </a:r>
            <a:endParaRPr dirty="0" sz="2800" lang="en-US" smtClean="0">
              <a:solidFill>
                <a:schemeClr val="tx1"/>
              </a:solidFill>
            </a:endParaRPr>
          </a:p>
          <a:p>
            <a:pPr algn="just" indent="-457200" marL="457200">
              <a:buFont typeface="Wingdings" pitchFamily="2" charset="2"/>
              <a:buChar char="q"/>
            </a:pPr>
            <a:r>
              <a:rPr dirty="0" sz="2800" lang="en-US">
                <a:solidFill>
                  <a:schemeClr val="tx1"/>
                </a:solidFill>
              </a:rPr>
              <a:t>But this is limited by the will and ability of other groups to impose their demands. </a:t>
            </a:r>
          </a:p>
          <a:p>
            <a:pPr algn="just" indent="-457200" marL="457200">
              <a:buFont typeface="Wingdings" pitchFamily="2" charset="2"/>
              <a:buChar char="q"/>
            </a:pPr>
            <a:r>
              <a:rPr dirty="0" sz="2800" lang="en-US">
                <a:solidFill>
                  <a:schemeClr val="tx1"/>
                </a:solidFill>
              </a:rPr>
              <a:t>International politics involves the delicate adjustment of power to power. </a:t>
            </a:r>
            <a:endParaRPr dirty="0" sz="2800" lang="en-US" smtClean="0">
              <a:solidFill>
                <a:schemeClr val="tx1"/>
              </a:solidFill>
            </a:endParaRPr>
          </a:p>
          <a:p>
            <a:pPr algn="just" indent="-457200" marL="457200">
              <a:buFont typeface="Wingdings" pitchFamily="2" charset="2"/>
              <a:buChar char="q"/>
            </a:pPr>
            <a:r>
              <a:rPr dirty="0" sz="2800" lang="en-US">
                <a:solidFill>
                  <a:schemeClr val="tx1"/>
                </a:solidFill>
              </a:rPr>
              <a:t>If physical force were to be used to resolve every disagreement there would result an intolerable existence for the world’s population. </a:t>
            </a:r>
          </a:p>
          <a:p>
            <a:pPr algn="just" indent="-457200" marL="457200">
              <a:buFont typeface="Wingdings" pitchFamily="2" charset="2"/>
              <a:buChar char="q"/>
            </a:pPr>
            <a:endParaRPr dirty="0" sz="2800" lang="en-US">
              <a:solidFill>
                <a:schemeClr val="tx1"/>
              </a:solidFill>
            </a:endParaRPr>
          </a:p>
          <a:p>
            <a:pPr algn="just"/>
            <a:endParaRPr dirty="0" sz="2800" lang="en-US">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p:transition>
    </mc:Choice>
    <mc:Fallback>
      <p:transition spd="slow">
        <p:fade/>
      </p:transition>
    </mc:Fallback>
  </mc:AlternateContent>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user</cp:lastModifiedBy>
  <dcterms:created xsi:type="dcterms:W3CDTF">2019-10-18T10:20:19Z</dcterms:created>
  <dcterms:modified xsi:type="dcterms:W3CDTF">2021-04-09T06:35:07Z</dcterms:modified>
</cp:coreProperties>
</file>