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327" r:id="rId2"/>
    <p:sldId id="384" r:id="rId3"/>
    <p:sldId id="487" r:id="rId4"/>
    <p:sldId id="488" r:id="rId5"/>
    <p:sldId id="342" r:id="rId6"/>
    <p:sldId id="389" r:id="rId7"/>
    <p:sldId id="258" r:id="rId8"/>
    <p:sldId id="465" r:id="rId9"/>
    <p:sldId id="415" r:id="rId10"/>
    <p:sldId id="511" r:id="rId11"/>
    <p:sldId id="516" r:id="rId12"/>
    <p:sldId id="416" r:id="rId13"/>
    <p:sldId id="525" r:id="rId14"/>
    <p:sldId id="449" r:id="rId15"/>
    <p:sldId id="417" r:id="rId16"/>
    <p:sldId id="393" r:id="rId17"/>
    <p:sldId id="462" r:id="rId18"/>
    <p:sldId id="426" r:id="rId19"/>
    <p:sldId id="428" r:id="rId20"/>
    <p:sldId id="536" r:id="rId21"/>
    <p:sldId id="390" r:id="rId22"/>
    <p:sldId id="538" r:id="rId23"/>
    <p:sldId id="539" r:id="rId24"/>
    <p:sldId id="547" r:id="rId25"/>
    <p:sldId id="537" r:id="rId26"/>
    <p:sldId id="394" r:id="rId27"/>
    <p:sldId id="489" r:id="rId28"/>
    <p:sldId id="545" r:id="rId29"/>
    <p:sldId id="424" r:id="rId30"/>
    <p:sldId id="514" r:id="rId31"/>
    <p:sldId id="515" r:id="rId32"/>
    <p:sldId id="517" r:id="rId33"/>
    <p:sldId id="540" r:id="rId34"/>
    <p:sldId id="541" r:id="rId35"/>
    <p:sldId id="544" r:id="rId36"/>
    <p:sldId id="542" r:id="rId37"/>
    <p:sldId id="543" r:id="rId38"/>
    <p:sldId id="549" r:id="rId39"/>
    <p:sldId id="419" r:id="rId40"/>
    <p:sldId id="490" r:id="rId41"/>
    <p:sldId id="528" r:id="rId42"/>
    <p:sldId id="421" r:id="rId43"/>
    <p:sldId id="548" r:id="rId44"/>
    <p:sldId id="518" r:id="rId45"/>
    <p:sldId id="492" r:id="rId46"/>
    <p:sldId id="493" r:id="rId47"/>
    <p:sldId id="463" r:id="rId48"/>
    <p:sldId id="425" r:id="rId49"/>
    <p:sldId id="530" r:id="rId50"/>
    <p:sldId id="531" r:id="rId51"/>
    <p:sldId id="429" r:id="rId52"/>
    <p:sldId id="430" r:id="rId53"/>
    <p:sldId id="431" r:id="rId54"/>
    <p:sldId id="432" r:id="rId55"/>
    <p:sldId id="495" r:id="rId56"/>
    <p:sldId id="467" r:id="rId57"/>
    <p:sldId id="529" r:id="rId58"/>
    <p:sldId id="433" r:id="rId59"/>
    <p:sldId id="434" r:id="rId60"/>
    <p:sldId id="532" r:id="rId61"/>
    <p:sldId id="482" r:id="rId62"/>
    <p:sldId id="438" r:id="rId63"/>
    <p:sldId id="444" r:id="rId64"/>
    <p:sldId id="447" r:id="rId65"/>
    <p:sldId id="448" r:id="rId66"/>
    <p:sldId id="439" r:id="rId67"/>
    <p:sldId id="435" r:id="rId68"/>
    <p:sldId id="440" r:id="rId69"/>
    <p:sldId id="496" r:id="rId70"/>
    <p:sldId id="497" r:id="rId71"/>
    <p:sldId id="498" r:id="rId72"/>
    <p:sldId id="499" r:id="rId73"/>
    <p:sldId id="501" r:id="rId74"/>
    <p:sldId id="533" r:id="rId75"/>
    <p:sldId id="534" r:id="rId76"/>
    <p:sldId id="505" r:id="rId77"/>
    <p:sldId id="535" r:id="rId78"/>
    <p:sldId id="510" r:id="rId79"/>
    <p:sldId id="506" r:id="rId80"/>
    <p:sldId id="508" r:id="rId81"/>
    <p:sldId id="478" r:id="rId82"/>
    <p:sldId id="479" r:id="rId83"/>
    <p:sldId id="483" r:id="rId84"/>
    <p:sldId id="480" r:id="rId85"/>
    <p:sldId id="524" r:id="rId86"/>
    <p:sldId id="519" r:id="rId87"/>
    <p:sldId id="521" r:id="rId88"/>
    <p:sldId id="522" r:id="rId89"/>
    <p:sldId id="523" r:id="rId90"/>
    <p:sldId id="550"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4DB3"/>
    <a:srgbClr val="9900FF"/>
    <a:srgbClr val="9900CC"/>
    <a:srgbClr val="893BC3"/>
    <a:srgbClr val="CC00FF"/>
    <a:srgbClr val="CC00CC"/>
    <a:srgbClr val="526D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69892" autoAdjust="0"/>
  </p:normalViewPr>
  <p:slideViewPr>
    <p:cSldViewPr>
      <p:cViewPr varScale="1">
        <p:scale>
          <a:sx n="72" d="100"/>
          <a:sy n="72" d="100"/>
        </p:scale>
        <p:origin x="133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654081-B124-4720-8BE8-10204EDA8DFF}" type="datetimeFigureOut">
              <a:rPr lang="en-US" smtClean="0"/>
              <a:pPr/>
              <a:t>4/29/2022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BEFC4F-83B7-477D-B5E6-BE3BE77D372A}" type="slidenum">
              <a:rPr lang="en-US" smtClean="0"/>
              <a:pPr/>
              <a:t>‹#›</a:t>
            </a:fld>
            <a:endParaRPr lang="en-US"/>
          </a:p>
        </p:txBody>
      </p:sp>
    </p:spTree>
    <p:extLst>
      <p:ext uri="{BB962C8B-B14F-4D97-AF65-F5344CB8AC3E}">
        <p14:creationId xmlns:p14="http://schemas.microsoft.com/office/powerpoint/2010/main" val="906837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72371" indent="-297066" eaLnBrk="0" hangingPunct="0">
              <a:defRPr>
                <a:solidFill>
                  <a:schemeClr val="tx1"/>
                </a:solidFill>
                <a:latin typeface="Arial" pitchFamily="34" charset="0"/>
              </a:defRPr>
            </a:lvl2pPr>
            <a:lvl3pPr marL="1188263" indent="-237653" eaLnBrk="0" hangingPunct="0">
              <a:defRPr>
                <a:solidFill>
                  <a:schemeClr val="tx1"/>
                </a:solidFill>
                <a:latin typeface="Arial" pitchFamily="34" charset="0"/>
              </a:defRPr>
            </a:lvl3pPr>
            <a:lvl4pPr marL="1663568" indent="-237653" eaLnBrk="0" hangingPunct="0">
              <a:defRPr>
                <a:solidFill>
                  <a:schemeClr val="tx1"/>
                </a:solidFill>
                <a:latin typeface="Arial" pitchFamily="34" charset="0"/>
              </a:defRPr>
            </a:lvl4pPr>
            <a:lvl5pPr marL="2138873" indent="-237653" eaLnBrk="0" hangingPunct="0">
              <a:defRPr>
                <a:solidFill>
                  <a:schemeClr val="tx1"/>
                </a:solidFill>
                <a:latin typeface="Arial" pitchFamily="34" charset="0"/>
              </a:defRPr>
            </a:lvl5pPr>
            <a:lvl6pPr marL="2614178" indent="-237653" eaLnBrk="0" fontAlgn="base" hangingPunct="0">
              <a:spcBef>
                <a:spcPct val="0"/>
              </a:spcBef>
              <a:spcAft>
                <a:spcPct val="0"/>
              </a:spcAft>
              <a:defRPr>
                <a:solidFill>
                  <a:schemeClr val="tx1"/>
                </a:solidFill>
                <a:latin typeface="Arial" pitchFamily="34" charset="0"/>
              </a:defRPr>
            </a:lvl6pPr>
            <a:lvl7pPr marL="3089483" indent="-237653" eaLnBrk="0" fontAlgn="base" hangingPunct="0">
              <a:spcBef>
                <a:spcPct val="0"/>
              </a:spcBef>
              <a:spcAft>
                <a:spcPct val="0"/>
              </a:spcAft>
              <a:defRPr>
                <a:solidFill>
                  <a:schemeClr val="tx1"/>
                </a:solidFill>
                <a:latin typeface="Arial" pitchFamily="34" charset="0"/>
              </a:defRPr>
            </a:lvl7pPr>
            <a:lvl8pPr marL="3564788" indent="-237653" eaLnBrk="0" fontAlgn="base" hangingPunct="0">
              <a:spcBef>
                <a:spcPct val="0"/>
              </a:spcBef>
              <a:spcAft>
                <a:spcPct val="0"/>
              </a:spcAft>
              <a:defRPr>
                <a:solidFill>
                  <a:schemeClr val="tx1"/>
                </a:solidFill>
                <a:latin typeface="Arial" pitchFamily="34" charset="0"/>
              </a:defRPr>
            </a:lvl8pPr>
            <a:lvl9pPr marL="4040094" indent="-237653" eaLnBrk="0" fontAlgn="base" hangingPunct="0">
              <a:spcBef>
                <a:spcPct val="0"/>
              </a:spcBef>
              <a:spcAft>
                <a:spcPct val="0"/>
              </a:spcAft>
              <a:defRPr>
                <a:solidFill>
                  <a:schemeClr val="tx1"/>
                </a:solidFill>
                <a:latin typeface="Arial" pitchFamily="34" charset="0"/>
              </a:defRPr>
            </a:lvl9pPr>
          </a:lstStyle>
          <a:p>
            <a:pPr eaLnBrk="1" hangingPunct="1"/>
            <a:fld id="{1658DEC6-1F16-4522-8AB9-F941FC5F3882}" type="slidenum">
              <a:rPr lang="en-US" smtClean="0"/>
              <a:pPr eaLnBrk="1" hangingPunct="1"/>
              <a:t>70</a:t>
            </a:fld>
            <a:endParaRPr lang="en-US"/>
          </a:p>
        </p:txBody>
      </p:sp>
      <p:sp>
        <p:nvSpPr>
          <p:cNvPr id="188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72371" indent="-297066" eaLnBrk="0" hangingPunct="0">
              <a:defRPr>
                <a:solidFill>
                  <a:schemeClr val="tx1"/>
                </a:solidFill>
                <a:latin typeface="Arial" pitchFamily="34" charset="0"/>
              </a:defRPr>
            </a:lvl2pPr>
            <a:lvl3pPr marL="1188263" indent="-237653" eaLnBrk="0" hangingPunct="0">
              <a:defRPr>
                <a:solidFill>
                  <a:schemeClr val="tx1"/>
                </a:solidFill>
                <a:latin typeface="Arial" pitchFamily="34" charset="0"/>
              </a:defRPr>
            </a:lvl3pPr>
            <a:lvl4pPr marL="1663568" indent="-237653" eaLnBrk="0" hangingPunct="0">
              <a:defRPr>
                <a:solidFill>
                  <a:schemeClr val="tx1"/>
                </a:solidFill>
                <a:latin typeface="Arial" pitchFamily="34" charset="0"/>
              </a:defRPr>
            </a:lvl4pPr>
            <a:lvl5pPr marL="2138873" indent="-237653" eaLnBrk="0" hangingPunct="0">
              <a:defRPr>
                <a:solidFill>
                  <a:schemeClr val="tx1"/>
                </a:solidFill>
                <a:latin typeface="Arial" pitchFamily="34" charset="0"/>
              </a:defRPr>
            </a:lvl5pPr>
            <a:lvl6pPr marL="2614178" indent="-237653" eaLnBrk="0" fontAlgn="base" hangingPunct="0">
              <a:spcBef>
                <a:spcPct val="0"/>
              </a:spcBef>
              <a:spcAft>
                <a:spcPct val="0"/>
              </a:spcAft>
              <a:defRPr>
                <a:solidFill>
                  <a:schemeClr val="tx1"/>
                </a:solidFill>
                <a:latin typeface="Arial" pitchFamily="34" charset="0"/>
              </a:defRPr>
            </a:lvl6pPr>
            <a:lvl7pPr marL="3089483" indent="-237653" eaLnBrk="0" fontAlgn="base" hangingPunct="0">
              <a:spcBef>
                <a:spcPct val="0"/>
              </a:spcBef>
              <a:spcAft>
                <a:spcPct val="0"/>
              </a:spcAft>
              <a:defRPr>
                <a:solidFill>
                  <a:schemeClr val="tx1"/>
                </a:solidFill>
                <a:latin typeface="Arial" pitchFamily="34" charset="0"/>
              </a:defRPr>
            </a:lvl7pPr>
            <a:lvl8pPr marL="3564788" indent="-237653" eaLnBrk="0" fontAlgn="base" hangingPunct="0">
              <a:spcBef>
                <a:spcPct val="0"/>
              </a:spcBef>
              <a:spcAft>
                <a:spcPct val="0"/>
              </a:spcAft>
              <a:defRPr>
                <a:solidFill>
                  <a:schemeClr val="tx1"/>
                </a:solidFill>
                <a:latin typeface="Arial" pitchFamily="34" charset="0"/>
              </a:defRPr>
            </a:lvl8pPr>
            <a:lvl9pPr marL="4040094" indent="-237653" eaLnBrk="0" fontAlgn="base" hangingPunct="0">
              <a:spcBef>
                <a:spcPct val="0"/>
              </a:spcBef>
              <a:spcAft>
                <a:spcPct val="0"/>
              </a:spcAft>
              <a:defRPr>
                <a:solidFill>
                  <a:schemeClr val="tx1"/>
                </a:solidFill>
                <a:latin typeface="Arial" pitchFamily="34" charset="0"/>
              </a:defRPr>
            </a:lvl9pPr>
          </a:lstStyle>
          <a:p>
            <a:pPr eaLnBrk="1" hangingPunct="1"/>
            <a:fld id="{F6DE1F37-48B3-468F-BB69-3227219949BF}" type="slidenum">
              <a:rPr lang="en-US" smtClean="0"/>
              <a:pPr eaLnBrk="1" hangingPunct="1"/>
              <a:t>71</a:t>
            </a:fld>
            <a:endParaRPr lang="en-US"/>
          </a:p>
        </p:txBody>
      </p:sp>
      <p:sp>
        <p:nvSpPr>
          <p:cNvPr id="189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72371" indent="-297066" eaLnBrk="0" hangingPunct="0">
              <a:defRPr>
                <a:solidFill>
                  <a:schemeClr val="tx1"/>
                </a:solidFill>
                <a:latin typeface="Arial" pitchFamily="34" charset="0"/>
              </a:defRPr>
            </a:lvl2pPr>
            <a:lvl3pPr marL="1188263" indent="-237653" eaLnBrk="0" hangingPunct="0">
              <a:defRPr>
                <a:solidFill>
                  <a:schemeClr val="tx1"/>
                </a:solidFill>
                <a:latin typeface="Arial" pitchFamily="34" charset="0"/>
              </a:defRPr>
            </a:lvl3pPr>
            <a:lvl4pPr marL="1663568" indent="-237653" eaLnBrk="0" hangingPunct="0">
              <a:defRPr>
                <a:solidFill>
                  <a:schemeClr val="tx1"/>
                </a:solidFill>
                <a:latin typeface="Arial" pitchFamily="34" charset="0"/>
              </a:defRPr>
            </a:lvl4pPr>
            <a:lvl5pPr marL="2138873" indent="-237653" eaLnBrk="0" hangingPunct="0">
              <a:defRPr>
                <a:solidFill>
                  <a:schemeClr val="tx1"/>
                </a:solidFill>
                <a:latin typeface="Arial" pitchFamily="34" charset="0"/>
              </a:defRPr>
            </a:lvl5pPr>
            <a:lvl6pPr marL="2614178" indent="-237653" eaLnBrk="0" fontAlgn="base" hangingPunct="0">
              <a:spcBef>
                <a:spcPct val="0"/>
              </a:spcBef>
              <a:spcAft>
                <a:spcPct val="0"/>
              </a:spcAft>
              <a:defRPr>
                <a:solidFill>
                  <a:schemeClr val="tx1"/>
                </a:solidFill>
                <a:latin typeface="Arial" pitchFamily="34" charset="0"/>
              </a:defRPr>
            </a:lvl6pPr>
            <a:lvl7pPr marL="3089483" indent="-237653" eaLnBrk="0" fontAlgn="base" hangingPunct="0">
              <a:spcBef>
                <a:spcPct val="0"/>
              </a:spcBef>
              <a:spcAft>
                <a:spcPct val="0"/>
              </a:spcAft>
              <a:defRPr>
                <a:solidFill>
                  <a:schemeClr val="tx1"/>
                </a:solidFill>
                <a:latin typeface="Arial" pitchFamily="34" charset="0"/>
              </a:defRPr>
            </a:lvl7pPr>
            <a:lvl8pPr marL="3564788" indent="-237653" eaLnBrk="0" fontAlgn="base" hangingPunct="0">
              <a:spcBef>
                <a:spcPct val="0"/>
              </a:spcBef>
              <a:spcAft>
                <a:spcPct val="0"/>
              </a:spcAft>
              <a:defRPr>
                <a:solidFill>
                  <a:schemeClr val="tx1"/>
                </a:solidFill>
                <a:latin typeface="Arial" pitchFamily="34" charset="0"/>
              </a:defRPr>
            </a:lvl8pPr>
            <a:lvl9pPr marL="4040094" indent="-237653" eaLnBrk="0" fontAlgn="base" hangingPunct="0">
              <a:spcBef>
                <a:spcPct val="0"/>
              </a:spcBef>
              <a:spcAft>
                <a:spcPct val="0"/>
              </a:spcAft>
              <a:defRPr>
                <a:solidFill>
                  <a:schemeClr val="tx1"/>
                </a:solidFill>
                <a:latin typeface="Arial" pitchFamily="34" charset="0"/>
              </a:defRPr>
            </a:lvl9pPr>
          </a:lstStyle>
          <a:p>
            <a:pPr eaLnBrk="1" hangingPunct="1"/>
            <a:fld id="{93ADE127-6229-4D3F-8243-DD5E9E8B39DF}" type="slidenum">
              <a:rPr lang="en-US" smtClean="0"/>
              <a:pPr eaLnBrk="1" hangingPunct="1"/>
              <a:t>72</a:t>
            </a:fld>
            <a:endParaRPr lang="en-US"/>
          </a:p>
        </p:txBody>
      </p:sp>
      <p:sp>
        <p:nvSpPr>
          <p:cNvPr id="190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D9E17A-E81C-4170-9C4A-D44BA1D75C6A}" type="datetime1">
              <a:rPr lang="en-US" smtClean="0"/>
              <a:pPr/>
              <a:t>4/29/2022</a:t>
            </a:fld>
            <a:endParaRPr lang="en-US"/>
          </a:p>
        </p:txBody>
      </p:sp>
      <p:sp>
        <p:nvSpPr>
          <p:cNvPr id="5" name="Footer Placeholder 4"/>
          <p:cNvSpPr>
            <a:spLocks noGrp="1"/>
          </p:cNvSpPr>
          <p:nvPr>
            <p:ph type="ftr" sz="quarter" idx="11"/>
          </p:nvPr>
        </p:nvSpPr>
        <p:spPr/>
        <p:txBody>
          <a:bodyPr/>
          <a:lstStyle/>
          <a:p>
            <a:r>
              <a:rPr lang="en-US"/>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D4CBB2-B800-4B0E-8234-C67213DB38AB}" type="datetime1">
              <a:rPr lang="en-US" smtClean="0"/>
              <a:pPr/>
              <a:t>4/29/2022</a:t>
            </a:fld>
            <a:endParaRPr lang="en-US"/>
          </a:p>
        </p:txBody>
      </p:sp>
      <p:sp>
        <p:nvSpPr>
          <p:cNvPr id="5" name="Footer Placeholder 4"/>
          <p:cNvSpPr>
            <a:spLocks noGrp="1"/>
          </p:cNvSpPr>
          <p:nvPr>
            <p:ph type="ftr" sz="quarter" idx="11"/>
          </p:nvPr>
        </p:nvSpPr>
        <p:spPr/>
        <p:txBody>
          <a:bodyPr/>
          <a:lstStyle/>
          <a:p>
            <a:r>
              <a:rPr lang="en-US"/>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095F1F-E05B-4150-88F7-FEC9255C2265}" type="datetime1">
              <a:rPr lang="en-US" smtClean="0"/>
              <a:pPr/>
              <a:t>4/29/2022</a:t>
            </a:fld>
            <a:endParaRPr lang="en-US"/>
          </a:p>
        </p:txBody>
      </p:sp>
      <p:sp>
        <p:nvSpPr>
          <p:cNvPr id="5" name="Footer Placeholder 4"/>
          <p:cNvSpPr>
            <a:spLocks noGrp="1"/>
          </p:cNvSpPr>
          <p:nvPr>
            <p:ph type="ftr" sz="quarter" idx="11"/>
          </p:nvPr>
        </p:nvSpPr>
        <p:spPr/>
        <p:txBody>
          <a:bodyPr/>
          <a:lstStyle/>
          <a:p>
            <a:r>
              <a:rPr lang="en-US"/>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067FAC-147B-46B9-9462-21E9F2FC45B6}" type="datetime1">
              <a:rPr lang="en-US" smtClean="0"/>
              <a:pPr/>
              <a:t>4/29/2022</a:t>
            </a:fld>
            <a:endParaRPr lang="en-US"/>
          </a:p>
        </p:txBody>
      </p:sp>
      <p:sp>
        <p:nvSpPr>
          <p:cNvPr id="5" name="Footer Placeholder 4"/>
          <p:cNvSpPr>
            <a:spLocks noGrp="1"/>
          </p:cNvSpPr>
          <p:nvPr>
            <p:ph type="ftr" sz="quarter" idx="11"/>
          </p:nvPr>
        </p:nvSpPr>
        <p:spPr/>
        <p:txBody>
          <a:bodyPr/>
          <a:lstStyle/>
          <a:p>
            <a:r>
              <a:rPr lang="en-US"/>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643B1-5F55-41A0-ACC0-DE9E025BD78E}" type="datetime1">
              <a:rPr lang="en-US" smtClean="0"/>
              <a:pPr/>
              <a:t>4/29/2022</a:t>
            </a:fld>
            <a:endParaRPr lang="en-US"/>
          </a:p>
        </p:txBody>
      </p:sp>
      <p:sp>
        <p:nvSpPr>
          <p:cNvPr id="5" name="Footer Placeholder 4"/>
          <p:cNvSpPr>
            <a:spLocks noGrp="1"/>
          </p:cNvSpPr>
          <p:nvPr>
            <p:ph type="ftr" sz="quarter" idx="11"/>
          </p:nvPr>
        </p:nvSpPr>
        <p:spPr/>
        <p:txBody>
          <a:bodyPr/>
          <a:lstStyle/>
          <a:p>
            <a:r>
              <a:rPr lang="en-US"/>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92BFD7-21E2-452E-81E7-CEDCAB6552B4}" type="datetime1">
              <a:rPr lang="en-US" smtClean="0"/>
              <a:pPr/>
              <a:t>4/29/2022</a:t>
            </a:fld>
            <a:endParaRPr lang="en-US"/>
          </a:p>
        </p:txBody>
      </p:sp>
      <p:sp>
        <p:nvSpPr>
          <p:cNvPr id="6" name="Footer Placeholder 5"/>
          <p:cNvSpPr>
            <a:spLocks noGrp="1"/>
          </p:cNvSpPr>
          <p:nvPr>
            <p:ph type="ftr" sz="quarter" idx="11"/>
          </p:nvPr>
        </p:nvSpPr>
        <p:spPr/>
        <p:txBody>
          <a:bodyPr/>
          <a:lstStyle/>
          <a:p>
            <a:r>
              <a:rPr lang="en-US"/>
              <a:t>Compiled By Atnafu J.</a:t>
            </a:r>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FFA2A0-0989-4338-8C85-8B20102D9EA6}" type="datetime1">
              <a:rPr lang="en-US" smtClean="0"/>
              <a:pPr/>
              <a:t>4/29/2022</a:t>
            </a:fld>
            <a:endParaRPr lang="en-US"/>
          </a:p>
        </p:txBody>
      </p:sp>
      <p:sp>
        <p:nvSpPr>
          <p:cNvPr id="8" name="Footer Placeholder 7"/>
          <p:cNvSpPr>
            <a:spLocks noGrp="1"/>
          </p:cNvSpPr>
          <p:nvPr>
            <p:ph type="ftr" sz="quarter" idx="11"/>
          </p:nvPr>
        </p:nvSpPr>
        <p:spPr/>
        <p:txBody>
          <a:bodyPr/>
          <a:lstStyle/>
          <a:p>
            <a:r>
              <a:rPr lang="en-US"/>
              <a:t>Compiled By Atnafu J.</a:t>
            </a:r>
          </a:p>
        </p:txBody>
      </p:sp>
      <p:sp>
        <p:nvSpPr>
          <p:cNvPr id="9" name="Slide Number Placeholder 8"/>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D5E532-44D6-441F-8A7B-2C98BE86CD29}" type="datetime1">
              <a:rPr lang="en-US" smtClean="0"/>
              <a:pPr/>
              <a:t>4/29/2022</a:t>
            </a:fld>
            <a:endParaRPr lang="en-US"/>
          </a:p>
        </p:txBody>
      </p:sp>
      <p:sp>
        <p:nvSpPr>
          <p:cNvPr id="4" name="Footer Placeholder 3"/>
          <p:cNvSpPr>
            <a:spLocks noGrp="1"/>
          </p:cNvSpPr>
          <p:nvPr>
            <p:ph type="ftr" sz="quarter" idx="11"/>
          </p:nvPr>
        </p:nvSpPr>
        <p:spPr/>
        <p:txBody>
          <a:bodyPr/>
          <a:lstStyle/>
          <a:p>
            <a:r>
              <a:rPr lang="en-US"/>
              <a:t>Compiled By Atnafu J.</a:t>
            </a:r>
          </a:p>
        </p:txBody>
      </p:sp>
      <p:sp>
        <p:nvSpPr>
          <p:cNvPr id="5" name="Slide Number Placeholder 4"/>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46D19-6636-45F9-9EC0-4551D33E0A70}" type="datetime1">
              <a:rPr lang="en-US" smtClean="0"/>
              <a:pPr/>
              <a:t>4/29/2022</a:t>
            </a:fld>
            <a:endParaRPr lang="en-US"/>
          </a:p>
        </p:txBody>
      </p:sp>
      <p:sp>
        <p:nvSpPr>
          <p:cNvPr id="3" name="Footer Placeholder 2"/>
          <p:cNvSpPr>
            <a:spLocks noGrp="1"/>
          </p:cNvSpPr>
          <p:nvPr>
            <p:ph type="ftr" sz="quarter" idx="11"/>
          </p:nvPr>
        </p:nvSpPr>
        <p:spPr/>
        <p:txBody>
          <a:bodyPr/>
          <a:lstStyle/>
          <a:p>
            <a:r>
              <a:rPr lang="en-US"/>
              <a:t>Compiled By Atnafu J.</a:t>
            </a:r>
          </a:p>
        </p:txBody>
      </p:sp>
      <p:sp>
        <p:nvSpPr>
          <p:cNvPr id="4" name="Slide Number Placeholder 3"/>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E851C-B1A1-40A1-92EE-EEF1F1EEEA41}" type="datetime1">
              <a:rPr lang="en-US" smtClean="0"/>
              <a:pPr/>
              <a:t>4/29/2022</a:t>
            </a:fld>
            <a:endParaRPr lang="en-US"/>
          </a:p>
        </p:txBody>
      </p:sp>
      <p:sp>
        <p:nvSpPr>
          <p:cNvPr id="6" name="Footer Placeholder 5"/>
          <p:cNvSpPr>
            <a:spLocks noGrp="1"/>
          </p:cNvSpPr>
          <p:nvPr>
            <p:ph type="ftr" sz="quarter" idx="11"/>
          </p:nvPr>
        </p:nvSpPr>
        <p:spPr/>
        <p:txBody>
          <a:bodyPr/>
          <a:lstStyle/>
          <a:p>
            <a:r>
              <a:rPr lang="en-US"/>
              <a:t>Compiled By Atnafu J.</a:t>
            </a:r>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BCA6D5-14B9-4194-AA9C-B6D0EBD00045}" type="datetime1">
              <a:rPr lang="en-US" smtClean="0"/>
              <a:pPr/>
              <a:t>4/29/2022</a:t>
            </a:fld>
            <a:endParaRPr lang="en-US"/>
          </a:p>
        </p:txBody>
      </p:sp>
      <p:sp>
        <p:nvSpPr>
          <p:cNvPr id="6" name="Footer Placeholder 5"/>
          <p:cNvSpPr>
            <a:spLocks noGrp="1"/>
          </p:cNvSpPr>
          <p:nvPr>
            <p:ph type="ftr" sz="quarter" idx="11"/>
          </p:nvPr>
        </p:nvSpPr>
        <p:spPr/>
        <p:txBody>
          <a:bodyPr/>
          <a:lstStyle/>
          <a:p>
            <a:r>
              <a:rPr lang="en-US"/>
              <a:t>Compiled By Atnafu J.</a:t>
            </a:r>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CC23-0DA4-4A61-B1C7-F2B4024F60D2}" type="datetime1">
              <a:rPr lang="en-US" smtClean="0"/>
              <a:pPr/>
              <a:t>4/29/2022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Compiled By Atnafu J.</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44E82-0D97-4C44-BD32-01B99DA0AB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US" i="1" dirty="0">
                <a:solidFill>
                  <a:schemeClr val="accent2"/>
                </a:solidFill>
              </a:rPr>
              <a:t>CS623 : Data Structures &amp; Algorithm Analysis</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US" dirty="0"/>
              <a:t>Chapter 3: Tree</a:t>
            </a: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Example: Array Implementation</a:t>
            </a: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10</a:t>
            </a:fld>
            <a:endParaRPr lang="en-US"/>
          </a:p>
        </p:txBody>
      </p:sp>
      <p:cxnSp>
        <p:nvCxnSpPr>
          <p:cNvPr id="41" name="AutoShape 8"/>
          <p:cNvCxnSpPr>
            <a:cxnSpLocks noChangeShapeType="1"/>
            <a:stCxn id="54" idx="2"/>
            <a:endCxn id="55" idx="7"/>
          </p:cNvCxnSpPr>
          <p:nvPr/>
        </p:nvCxnSpPr>
        <p:spPr bwMode="auto">
          <a:xfrm flipH="1">
            <a:off x="3082925" y="1997075"/>
            <a:ext cx="871538" cy="477838"/>
          </a:xfrm>
          <a:prstGeom prst="straightConnector1">
            <a:avLst/>
          </a:prstGeom>
          <a:noFill/>
          <a:ln w="15875">
            <a:solidFill>
              <a:schemeClr val="tx1"/>
            </a:solidFill>
            <a:round/>
            <a:headEnd/>
            <a:tailEnd/>
          </a:ln>
          <a:effectLst/>
        </p:spPr>
      </p:cxnSp>
      <p:cxnSp>
        <p:nvCxnSpPr>
          <p:cNvPr id="42" name="AutoShape 9"/>
          <p:cNvCxnSpPr>
            <a:cxnSpLocks noChangeShapeType="1"/>
            <a:stCxn id="54" idx="6"/>
            <a:endCxn id="61" idx="7"/>
          </p:cNvCxnSpPr>
          <p:nvPr/>
        </p:nvCxnSpPr>
        <p:spPr bwMode="auto">
          <a:xfrm>
            <a:off x="4400550" y="1997075"/>
            <a:ext cx="893763" cy="549275"/>
          </a:xfrm>
          <a:prstGeom prst="straightConnector1">
            <a:avLst/>
          </a:prstGeom>
          <a:noFill/>
          <a:ln w="15875">
            <a:solidFill>
              <a:schemeClr val="tx1"/>
            </a:solidFill>
            <a:round/>
            <a:headEnd/>
            <a:tailEnd/>
          </a:ln>
          <a:effectLst/>
        </p:spPr>
      </p:cxnSp>
      <p:cxnSp>
        <p:nvCxnSpPr>
          <p:cNvPr id="43" name="AutoShape 10"/>
          <p:cNvCxnSpPr>
            <a:cxnSpLocks noChangeShapeType="1"/>
            <a:stCxn id="55" idx="3"/>
            <a:endCxn id="56" idx="0"/>
          </p:cNvCxnSpPr>
          <p:nvPr/>
        </p:nvCxnSpPr>
        <p:spPr bwMode="auto">
          <a:xfrm flipH="1">
            <a:off x="2330450" y="2746375"/>
            <a:ext cx="449263" cy="779463"/>
          </a:xfrm>
          <a:prstGeom prst="straightConnector1">
            <a:avLst/>
          </a:prstGeom>
          <a:noFill/>
          <a:ln w="15875">
            <a:solidFill>
              <a:schemeClr val="tx1"/>
            </a:solidFill>
            <a:round/>
            <a:headEnd/>
            <a:tailEnd/>
          </a:ln>
          <a:effectLst/>
        </p:spPr>
      </p:cxnSp>
      <p:cxnSp>
        <p:nvCxnSpPr>
          <p:cNvPr id="44" name="AutoShape 11"/>
          <p:cNvCxnSpPr>
            <a:cxnSpLocks noChangeShapeType="1"/>
            <a:stCxn id="55" idx="5"/>
            <a:endCxn id="57" idx="0"/>
          </p:cNvCxnSpPr>
          <p:nvPr/>
        </p:nvCxnSpPr>
        <p:spPr bwMode="auto">
          <a:xfrm>
            <a:off x="3082925" y="2746375"/>
            <a:ext cx="455613" cy="827088"/>
          </a:xfrm>
          <a:prstGeom prst="straightConnector1">
            <a:avLst/>
          </a:prstGeom>
          <a:noFill/>
          <a:ln w="15875">
            <a:solidFill>
              <a:schemeClr val="tx1"/>
            </a:solidFill>
            <a:round/>
            <a:headEnd/>
            <a:tailEnd/>
          </a:ln>
          <a:effectLst/>
        </p:spPr>
      </p:cxnSp>
      <p:cxnSp>
        <p:nvCxnSpPr>
          <p:cNvPr id="45" name="AutoShape 12"/>
          <p:cNvCxnSpPr>
            <a:cxnSpLocks noChangeShapeType="1"/>
            <a:stCxn id="56" idx="5"/>
            <a:endCxn id="60" idx="0"/>
          </p:cNvCxnSpPr>
          <p:nvPr/>
        </p:nvCxnSpPr>
        <p:spPr bwMode="auto">
          <a:xfrm>
            <a:off x="2481263" y="3851275"/>
            <a:ext cx="96837" cy="708025"/>
          </a:xfrm>
          <a:prstGeom prst="straightConnector1">
            <a:avLst/>
          </a:prstGeom>
          <a:noFill/>
          <a:ln w="15875">
            <a:solidFill>
              <a:schemeClr val="tx1"/>
            </a:solidFill>
            <a:round/>
            <a:headEnd/>
            <a:tailEnd/>
          </a:ln>
          <a:effectLst/>
        </p:spPr>
      </p:cxnSp>
      <p:cxnSp>
        <p:nvCxnSpPr>
          <p:cNvPr id="47" name="AutoShape 14"/>
          <p:cNvCxnSpPr>
            <a:cxnSpLocks noChangeShapeType="1"/>
            <a:stCxn id="57" idx="5"/>
            <a:endCxn id="59" idx="0"/>
          </p:cNvCxnSpPr>
          <p:nvPr/>
        </p:nvCxnSpPr>
        <p:spPr bwMode="auto">
          <a:xfrm>
            <a:off x="3689350" y="3898900"/>
            <a:ext cx="130175" cy="660400"/>
          </a:xfrm>
          <a:prstGeom prst="straightConnector1">
            <a:avLst/>
          </a:prstGeom>
          <a:noFill/>
          <a:ln w="15875">
            <a:solidFill>
              <a:schemeClr val="tx1"/>
            </a:solidFill>
            <a:round/>
            <a:headEnd/>
            <a:tailEnd/>
          </a:ln>
          <a:effectLst/>
        </p:spPr>
      </p:cxnSp>
      <p:cxnSp>
        <p:nvCxnSpPr>
          <p:cNvPr id="48" name="AutoShape 15"/>
          <p:cNvCxnSpPr>
            <a:cxnSpLocks noChangeShapeType="1"/>
            <a:stCxn id="56" idx="3"/>
            <a:endCxn id="67" idx="0"/>
          </p:cNvCxnSpPr>
          <p:nvPr/>
        </p:nvCxnSpPr>
        <p:spPr bwMode="auto">
          <a:xfrm flipH="1">
            <a:off x="1968500" y="3851275"/>
            <a:ext cx="209550" cy="715963"/>
          </a:xfrm>
          <a:prstGeom prst="straightConnector1">
            <a:avLst/>
          </a:prstGeom>
          <a:noFill/>
          <a:ln w="15875">
            <a:solidFill>
              <a:schemeClr val="tx1"/>
            </a:solidFill>
            <a:round/>
            <a:headEnd/>
            <a:tailEnd/>
          </a:ln>
          <a:effectLst/>
        </p:spPr>
      </p:cxnSp>
      <p:cxnSp>
        <p:nvCxnSpPr>
          <p:cNvPr id="49" name="AutoShape 16"/>
          <p:cNvCxnSpPr>
            <a:cxnSpLocks noChangeShapeType="1"/>
            <a:stCxn id="61" idx="3"/>
            <a:endCxn id="62" idx="0"/>
          </p:cNvCxnSpPr>
          <p:nvPr/>
        </p:nvCxnSpPr>
        <p:spPr bwMode="auto">
          <a:xfrm>
            <a:off x="5599113" y="2819400"/>
            <a:ext cx="457200" cy="754063"/>
          </a:xfrm>
          <a:prstGeom prst="straightConnector1">
            <a:avLst/>
          </a:prstGeom>
          <a:noFill/>
          <a:ln w="15875">
            <a:solidFill>
              <a:schemeClr val="tx1"/>
            </a:solidFill>
            <a:round/>
            <a:headEnd/>
            <a:tailEnd/>
          </a:ln>
          <a:effectLst/>
        </p:spPr>
      </p:cxnSp>
      <p:cxnSp>
        <p:nvCxnSpPr>
          <p:cNvPr id="51" name="AutoShape 18"/>
          <p:cNvCxnSpPr>
            <a:cxnSpLocks noChangeShapeType="1"/>
            <a:stCxn id="62" idx="5"/>
            <a:endCxn id="64" idx="0"/>
          </p:cNvCxnSpPr>
          <p:nvPr/>
        </p:nvCxnSpPr>
        <p:spPr bwMode="auto">
          <a:xfrm flipH="1">
            <a:off x="5751513" y="3898900"/>
            <a:ext cx="152400" cy="681038"/>
          </a:xfrm>
          <a:prstGeom prst="straightConnector1">
            <a:avLst/>
          </a:prstGeom>
          <a:noFill/>
          <a:ln w="15875">
            <a:solidFill>
              <a:schemeClr val="tx1"/>
            </a:solidFill>
            <a:round/>
            <a:headEnd/>
            <a:tailEnd/>
          </a:ln>
          <a:effectLst/>
        </p:spPr>
      </p:cxnSp>
      <p:sp>
        <p:nvSpPr>
          <p:cNvPr id="54" name="Oval 21"/>
          <p:cNvSpPr>
            <a:spLocks noChangeAspect="1" noChangeArrowheads="1"/>
          </p:cNvSpPr>
          <p:nvPr/>
        </p:nvSpPr>
        <p:spPr bwMode="auto">
          <a:xfrm>
            <a:off x="3962400" y="1814513"/>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99</a:t>
            </a:r>
            <a:endParaRPr kumimoji="0" lang="en-US" sz="1600" dirty="0">
              <a:solidFill>
                <a:schemeClr val="bg1"/>
              </a:solidFill>
            </a:endParaRPr>
          </a:p>
        </p:txBody>
      </p:sp>
      <p:sp>
        <p:nvSpPr>
          <p:cNvPr id="55" name="Oval 22"/>
          <p:cNvSpPr>
            <a:spLocks noChangeAspect="1" noChangeArrowheads="1"/>
          </p:cNvSpPr>
          <p:nvPr/>
        </p:nvSpPr>
        <p:spPr bwMode="auto">
          <a:xfrm>
            <a:off x="2716213" y="24288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91</a:t>
            </a:r>
            <a:endParaRPr kumimoji="0" lang="en-US" sz="1600" dirty="0">
              <a:solidFill>
                <a:schemeClr val="bg1"/>
              </a:solidFill>
            </a:endParaRPr>
          </a:p>
        </p:txBody>
      </p:sp>
      <p:sp>
        <p:nvSpPr>
          <p:cNvPr id="56" name="Oval 23"/>
          <p:cNvSpPr>
            <a:spLocks noChangeAspect="1" noChangeArrowheads="1"/>
          </p:cNvSpPr>
          <p:nvPr/>
        </p:nvSpPr>
        <p:spPr bwMode="auto">
          <a:xfrm>
            <a:off x="2114550" y="35337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77</a:t>
            </a:r>
            <a:endParaRPr kumimoji="0" lang="en-US" sz="1600" dirty="0">
              <a:solidFill>
                <a:schemeClr val="bg1"/>
              </a:solidFill>
            </a:endParaRPr>
          </a:p>
        </p:txBody>
      </p:sp>
      <p:sp>
        <p:nvSpPr>
          <p:cNvPr id="57" name="Oval 24"/>
          <p:cNvSpPr>
            <a:spLocks noChangeAspect="1" noChangeArrowheads="1"/>
          </p:cNvSpPr>
          <p:nvPr/>
        </p:nvSpPr>
        <p:spPr bwMode="auto">
          <a:xfrm>
            <a:off x="3322638" y="35814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64</a:t>
            </a:r>
            <a:endParaRPr kumimoji="0" lang="en-US" sz="1600" dirty="0">
              <a:solidFill>
                <a:schemeClr val="bg1"/>
              </a:solidFill>
            </a:endParaRPr>
          </a:p>
        </p:txBody>
      </p:sp>
      <p:sp>
        <p:nvSpPr>
          <p:cNvPr id="59" name="Oval 26"/>
          <p:cNvSpPr>
            <a:spLocks noChangeAspect="1" noChangeArrowheads="1"/>
          </p:cNvSpPr>
          <p:nvPr/>
        </p:nvSpPr>
        <p:spPr bwMode="auto">
          <a:xfrm>
            <a:off x="3603625" y="45672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a:solidFill>
                  <a:schemeClr val="bg1"/>
                </a:solidFill>
              </a:rPr>
              <a:t>55</a:t>
            </a:r>
          </a:p>
        </p:txBody>
      </p:sp>
      <p:sp>
        <p:nvSpPr>
          <p:cNvPr id="60" name="Oval 27"/>
          <p:cNvSpPr>
            <a:spLocks noChangeAspect="1" noChangeArrowheads="1"/>
          </p:cNvSpPr>
          <p:nvPr/>
        </p:nvSpPr>
        <p:spPr bwMode="auto">
          <a:xfrm>
            <a:off x="2362200" y="45672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48</a:t>
            </a:r>
            <a:endParaRPr kumimoji="0" lang="en-US" sz="1600" dirty="0">
              <a:solidFill>
                <a:schemeClr val="bg1"/>
              </a:solidFill>
            </a:endParaRPr>
          </a:p>
        </p:txBody>
      </p:sp>
      <p:sp>
        <p:nvSpPr>
          <p:cNvPr id="61" name="Oval 28"/>
          <p:cNvSpPr>
            <a:spLocks noChangeAspect="1" noChangeArrowheads="1"/>
          </p:cNvSpPr>
          <p:nvPr/>
        </p:nvSpPr>
        <p:spPr bwMode="auto">
          <a:xfrm flipH="1">
            <a:off x="5230813" y="25019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83</a:t>
            </a:r>
            <a:endParaRPr kumimoji="0" lang="en-US" sz="1600" dirty="0">
              <a:solidFill>
                <a:schemeClr val="bg1"/>
              </a:solidFill>
            </a:endParaRPr>
          </a:p>
        </p:txBody>
      </p:sp>
      <p:sp>
        <p:nvSpPr>
          <p:cNvPr id="62" name="Oval 29"/>
          <p:cNvSpPr>
            <a:spLocks noChangeAspect="1" noChangeArrowheads="1"/>
          </p:cNvSpPr>
          <p:nvPr/>
        </p:nvSpPr>
        <p:spPr bwMode="auto">
          <a:xfrm flipH="1">
            <a:off x="5840413" y="35814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63</a:t>
            </a:r>
            <a:endParaRPr kumimoji="0" lang="en-US" sz="1600" dirty="0">
              <a:solidFill>
                <a:schemeClr val="bg1"/>
              </a:solidFill>
            </a:endParaRPr>
          </a:p>
        </p:txBody>
      </p:sp>
      <p:sp>
        <p:nvSpPr>
          <p:cNvPr id="64" name="Oval 31"/>
          <p:cNvSpPr>
            <a:spLocks noChangeAspect="1" noChangeArrowheads="1"/>
          </p:cNvSpPr>
          <p:nvPr/>
        </p:nvSpPr>
        <p:spPr bwMode="auto">
          <a:xfrm flipH="1">
            <a:off x="5535613" y="45878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a:t>
            </a:r>
            <a:endParaRPr kumimoji="0" lang="en-US" sz="1600" dirty="0">
              <a:solidFill>
                <a:schemeClr val="bg1"/>
              </a:solidFill>
            </a:endParaRPr>
          </a:p>
        </p:txBody>
      </p:sp>
      <p:sp>
        <p:nvSpPr>
          <p:cNvPr id="67" name="Oval 34"/>
          <p:cNvSpPr>
            <a:spLocks noChangeAspect="1" noChangeArrowheads="1"/>
          </p:cNvSpPr>
          <p:nvPr/>
        </p:nvSpPr>
        <p:spPr bwMode="auto">
          <a:xfrm>
            <a:off x="1752600" y="45751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14</a:t>
            </a:r>
            <a:endParaRPr kumimoji="0" lang="en-US" sz="1600" dirty="0">
              <a:solidFill>
                <a:schemeClr val="bg1"/>
              </a:solidFill>
            </a:endParaRPr>
          </a:p>
        </p:txBody>
      </p:sp>
      <p:sp>
        <p:nvSpPr>
          <p:cNvPr id="24" name="Footer Placeholder 23"/>
          <p:cNvSpPr>
            <a:spLocks noGrp="1"/>
          </p:cNvSpPr>
          <p:nvPr>
            <p:ph type="ftr" sz="quarter" idx="11"/>
          </p:nvPr>
        </p:nvSpPr>
        <p:spPr/>
        <p:txBody>
          <a:bodyPr/>
          <a:lstStyle/>
          <a:p>
            <a:r>
              <a:rPr lang="en-US"/>
              <a:t>Compiled By Atnafu J.</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Example: Array Implementation</a:t>
            </a: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11</a:t>
            </a:fld>
            <a:endParaRPr lang="en-US"/>
          </a:p>
        </p:txBody>
      </p:sp>
      <p:cxnSp>
        <p:nvCxnSpPr>
          <p:cNvPr id="24" name="AutoShape 8"/>
          <p:cNvCxnSpPr>
            <a:cxnSpLocks noChangeShapeType="1"/>
            <a:stCxn id="37" idx="2"/>
            <a:endCxn id="38" idx="7"/>
          </p:cNvCxnSpPr>
          <p:nvPr/>
        </p:nvCxnSpPr>
        <p:spPr bwMode="auto">
          <a:xfrm flipH="1">
            <a:off x="2701925" y="2011362"/>
            <a:ext cx="871538" cy="477838"/>
          </a:xfrm>
          <a:prstGeom prst="straightConnector1">
            <a:avLst/>
          </a:prstGeom>
          <a:noFill/>
          <a:ln w="15875">
            <a:solidFill>
              <a:schemeClr val="tx1"/>
            </a:solidFill>
            <a:round/>
            <a:headEnd/>
            <a:tailEnd/>
          </a:ln>
          <a:effectLst/>
        </p:spPr>
      </p:cxnSp>
      <p:cxnSp>
        <p:nvCxnSpPr>
          <p:cNvPr id="25" name="AutoShape 9"/>
          <p:cNvCxnSpPr>
            <a:cxnSpLocks noChangeShapeType="1"/>
            <a:stCxn id="37" idx="6"/>
            <a:endCxn id="53" idx="7"/>
          </p:cNvCxnSpPr>
          <p:nvPr/>
        </p:nvCxnSpPr>
        <p:spPr bwMode="auto">
          <a:xfrm>
            <a:off x="4019550" y="2011362"/>
            <a:ext cx="893763" cy="549275"/>
          </a:xfrm>
          <a:prstGeom prst="straightConnector1">
            <a:avLst/>
          </a:prstGeom>
          <a:noFill/>
          <a:ln w="15875">
            <a:solidFill>
              <a:schemeClr val="tx1"/>
            </a:solidFill>
            <a:round/>
            <a:headEnd/>
            <a:tailEnd/>
          </a:ln>
          <a:effectLst/>
        </p:spPr>
      </p:cxnSp>
      <p:cxnSp>
        <p:nvCxnSpPr>
          <p:cNvPr id="26" name="AutoShape 10"/>
          <p:cNvCxnSpPr>
            <a:cxnSpLocks noChangeShapeType="1"/>
            <a:stCxn id="38" idx="3"/>
            <a:endCxn id="39" idx="0"/>
          </p:cNvCxnSpPr>
          <p:nvPr/>
        </p:nvCxnSpPr>
        <p:spPr bwMode="auto">
          <a:xfrm flipH="1">
            <a:off x="1949450" y="2760662"/>
            <a:ext cx="449263" cy="779463"/>
          </a:xfrm>
          <a:prstGeom prst="straightConnector1">
            <a:avLst/>
          </a:prstGeom>
          <a:noFill/>
          <a:ln w="15875">
            <a:solidFill>
              <a:schemeClr val="tx1"/>
            </a:solidFill>
            <a:round/>
            <a:headEnd/>
            <a:tailEnd/>
          </a:ln>
          <a:effectLst/>
        </p:spPr>
      </p:cxnSp>
      <p:cxnSp>
        <p:nvCxnSpPr>
          <p:cNvPr id="27" name="AutoShape 11"/>
          <p:cNvCxnSpPr>
            <a:cxnSpLocks noChangeShapeType="1"/>
            <a:stCxn id="38" idx="5"/>
            <a:endCxn id="40" idx="0"/>
          </p:cNvCxnSpPr>
          <p:nvPr/>
        </p:nvCxnSpPr>
        <p:spPr bwMode="auto">
          <a:xfrm>
            <a:off x="2701925" y="2760662"/>
            <a:ext cx="455613" cy="827088"/>
          </a:xfrm>
          <a:prstGeom prst="straightConnector1">
            <a:avLst/>
          </a:prstGeom>
          <a:noFill/>
          <a:ln w="15875">
            <a:solidFill>
              <a:schemeClr val="tx1"/>
            </a:solidFill>
            <a:round/>
            <a:headEnd/>
            <a:tailEnd/>
          </a:ln>
          <a:effectLst/>
        </p:spPr>
      </p:cxnSp>
      <p:cxnSp>
        <p:nvCxnSpPr>
          <p:cNvPr id="28" name="AutoShape 12"/>
          <p:cNvCxnSpPr>
            <a:cxnSpLocks noChangeShapeType="1"/>
            <a:stCxn id="39" idx="5"/>
            <a:endCxn id="52" idx="0"/>
          </p:cNvCxnSpPr>
          <p:nvPr/>
        </p:nvCxnSpPr>
        <p:spPr bwMode="auto">
          <a:xfrm>
            <a:off x="2100263" y="3865562"/>
            <a:ext cx="96837" cy="708025"/>
          </a:xfrm>
          <a:prstGeom prst="straightConnector1">
            <a:avLst/>
          </a:prstGeom>
          <a:noFill/>
          <a:ln w="15875">
            <a:solidFill>
              <a:schemeClr val="tx1"/>
            </a:solidFill>
            <a:round/>
            <a:headEnd/>
            <a:tailEnd/>
          </a:ln>
          <a:effectLst/>
        </p:spPr>
      </p:cxnSp>
      <p:cxnSp>
        <p:nvCxnSpPr>
          <p:cNvPr id="29" name="AutoShape 13"/>
          <p:cNvCxnSpPr>
            <a:cxnSpLocks noChangeShapeType="1"/>
            <a:stCxn id="40" idx="3"/>
            <a:endCxn id="46" idx="0"/>
          </p:cNvCxnSpPr>
          <p:nvPr/>
        </p:nvCxnSpPr>
        <p:spPr bwMode="auto">
          <a:xfrm flipH="1">
            <a:off x="2779713" y="3913187"/>
            <a:ext cx="225425" cy="671513"/>
          </a:xfrm>
          <a:prstGeom prst="straightConnector1">
            <a:avLst/>
          </a:prstGeom>
          <a:noFill/>
          <a:ln w="15875">
            <a:solidFill>
              <a:schemeClr val="tx1"/>
            </a:solidFill>
            <a:round/>
            <a:headEnd/>
            <a:tailEnd/>
          </a:ln>
          <a:effectLst/>
        </p:spPr>
      </p:cxnSp>
      <p:cxnSp>
        <p:nvCxnSpPr>
          <p:cNvPr id="30" name="AutoShape 14"/>
          <p:cNvCxnSpPr>
            <a:cxnSpLocks noChangeShapeType="1"/>
            <a:stCxn id="40" idx="5"/>
            <a:endCxn id="50" idx="0"/>
          </p:cNvCxnSpPr>
          <p:nvPr/>
        </p:nvCxnSpPr>
        <p:spPr bwMode="auto">
          <a:xfrm>
            <a:off x="3308350" y="3913187"/>
            <a:ext cx="130175" cy="660400"/>
          </a:xfrm>
          <a:prstGeom prst="straightConnector1">
            <a:avLst/>
          </a:prstGeom>
          <a:noFill/>
          <a:ln w="15875">
            <a:solidFill>
              <a:schemeClr val="tx1"/>
            </a:solidFill>
            <a:round/>
            <a:headEnd/>
            <a:tailEnd/>
          </a:ln>
          <a:effectLst/>
        </p:spPr>
      </p:cxnSp>
      <p:cxnSp>
        <p:nvCxnSpPr>
          <p:cNvPr id="31" name="AutoShape 15"/>
          <p:cNvCxnSpPr>
            <a:cxnSpLocks noChangeShapeType="1"/>
            <a:stCxn id="39" idx="3"/>
            <a:endCxn id="69" idx="0"/>
          </p:cNvCxnSpPr>
          <p:nvPr/>
        </p:nvCxnSpPr>
        <p:spPr bwMode="auto">
          <a:xfrm flipH="1">
            <a:off x="1587500" y="3865562"/>
            <a:ext cx="209550" cy="715963"/>
          </a:xfrm>
          <a:prstGeom prst="straightConnector1">
            <a:avLst/>
          </a:prstGeom>
          <a:noFill/>
          <a:ln w="15875">
            <a:solidFill>
              <a:schemeClr val="tx1"/>
            </a:solidFill>
            <a:round/>
            <a:headEnd/>
            <a:tailEnd/>
          </a:ln>
          <a:effectLst/>
        </p:spPr>
      </p:cxnSp>
      <p:cxnSp>
        <p:nvCxnSpPr>
          <p:cNvPr id="32" name="AutoShape 16"/>
          <p:cNvCxnSpPr>
            <a:cxnSpLocks noChangeShapeType="1"/>
            <a:stCxn id="53" idx="3"/>
            <a:endCxn id="58" idx="0"/>
          </p:cNvCxnSpPr>
          <p:nvPr/>
        </p:nvCxnSpPr>
        <p:spPr bwMode="auto">
          <a:xfrm>
            <a:off x="5218113" y="2833687"/>
            <a:ext cx="457200" cy="754063"/>
          </a:xfrm>
          <a:prstGeom prst="straightConnector1">
            <a:avLst/>
          </a:prstGeom>
          <a:noFill/>
          <a:ln w="15875">
            <a:solidFill>
              <a:schemeClr val="tx1"/>
            </a:solidFill>
            <a:round/>
            <a:headEnd/>
            <a:tailEnd/>
          </a:ln>
          <a:effectLst/>
        </p:spPr>
      </p:cxnSp>
      <p:cxnSp>
        <p:nvCxnSpPr>
          <p:cNvPr id="33" name="AutoShape 17"/>
          <p:cNvCxnSpPr>
            <a:cxnSpLocks noChangeShapeType="1"/>
            <a:stCxn id="53" idx="5"/>
            <a:endCxn id="63" idx="0"/>
          </p:cNvCxnSpPr>
          <p:nvPr/>
        </p:nvCxnSpPr>
        <p:spPr bwMode="auto">
          <a:xfrm flipH="1">
            <a:off x="4406900" y="2833687"/>
            <a:ext cx="506413" cy="754063"/>
          </a:xfrm>
          <a:prstGeom prst="straightConnector1">
            <a:avLst/>
          </a:prstGeom>
          <a:noFill/>
          <a:ln w="15875">
            <a:solidFill>
              <a:schemeClr val="tx1"/>
            </a:solidFill>
            <a:round/>
            <a:headEnd/>
            <a:tailEnd/>
          </a:ln>
          <a:effectLst/>
        </p:spPr>
      </p:cxnSp>
      <p:cxnSp>
        <p:nvCxnSpPr>
          <p:cNvPr id="34" name="AutoShape 18"/>
          <p:cNvCxnSpPr>
            <a:cxnSpLocks noChangeShapeType="1"/>
            <a:stCxn id="58" idx="5"/>
            <a:endCxn id="65" idx="0"/>
          </p:cNvCxnSpPr>
          <p:nvPr/>
        </p:nvCxnSpPr>
        <p:spPr bwMode="auto">
          <a:xfrm flipH="1">
            <a:off x="5370513" y="3913187"/>
            <a:ext cx="152400" cy="681038"/>
          </a:xfrm>
          <a:prstGeom prst="straightConnector1">
            <a:avLst/>
          </a:prstGeom>
          <a:noFill/>
          <a:ln w="15875">
            <a:solidFill>
              <a:schemeClr val="tx1"/>
            </a:solidFill>
            <a:round/>
            <a:headEnd/>
            <a:tailEnd/>
          </a:ln>
          <a:effectLst/>
        </p:spPr>
      </p:cxnSp>
      <p:cxnSp>
        <p:nvCxnSpPr>
          <p:cNvPr id="35" name="AutoShape 19"/>
          <p:cNvCxnSpPr>
            <a:cxnSpLocks noChangeShapeType="1"/>
            <a:stCxn id="63" idx="3"/>
            <a:endCxn id="68" idx="0"/>
          </p:cNvCxnSpPr>
          <p:nvPr/>
        </p:nvCxnSpPr>
        <p:spPr bwMode="auto">
          <a:xfrm rot="16200000" flipH="1">
            <a:off x="4229320" y="4234876"/>
            <a:ext cx="696176" cy="38396"/>
          </a:xfrm>
          <a:prstGeom prst="straightConnector1">
            <a:avLst/>
          </a:prstGeom>
          <a:noFill/>
          <a:ln w="15875">
            <a:solidFill>
              <a:schemeClr val="tx1"/>
            </a:solidFill>
            <a:round/>
            <a:headEnd/>
            <a:tailEnd/>
          </a:ln>
          <a:effectLst/>
        </p:spPr>
      </p:cxnSp>
      <p:cxnSp>
        <p:nvCxnSpPr>
          <p:cNvPr id="36" name="AutoShape 20"/>
          <p:cNvCxnSpPr>
            <a:cxnSpLocks noChangeShapeType="1"/>
            <a:stCxn id="63" idx="5"/>
            <a:endCxn id="66" idx="0"/>
          </p:cNvCxnSpPr>
          <p:nvPr/>
        </p:nvCxnSpPr>
        <p:spPr bwMode="auto">
          <a:xfrm flipH="1">
            <a:off x="4075113" y="3913187"/>
            <a:ext cx="179387" cy="669925"/>
          </a:xfrm>
          <a:prstGeom prst="straightConnector1">
            <a:avLst/>
          </a:prstGeom>
          <a:noFill/>
          <a:ln w="15875">
            <a:solidFill>
              <a:schemeClr val="tx1"/>
            </a:solidFill>
            <a:round/>
            <a:headEnd/>
            <a:tailEnd/>
          </a:ln>
          <a:effectLst/>
        </p:spPr>
      </p:cxnSp>
      <p:sp>
        <p:nvSpPr>
          <p:cNvPr id="37" name="Oval 21"/>
          <p:cNvSpPr>
            <a:spLocks noChangeAspect="1" noChangeArrowheads="1"/>
          </p:cNvSpPr>
          <p:nvPr/>
        </p:nvSpPr>
        <p:spPr bwMode="auto">
          <a:xfrm>
            <a:off x="3581400" y="1828800"/>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99</a:t>
            </a:r>
            <a:endParaRPr kumimoji="0" lang="en-US" sz="1600" dirty="0">
              <a:solidFill>
                <a:schemeClr val="bg1"/>
              </a:solidFill>
            </a:endParaRPr>
          </a:p>
        </p:txBody>
      </p:sp>
      <p:sp>
        <p:nvSpPr>
          <p:cNvPr id="38" name="Oval 22"/>
          <p:cNvSpPr>
            <a:spLocks noChangeAspect="1" noChangeArrowheads="1"/>
          </p:cNvSpPr>
          <p:nvPr/>
        </p:nvSpPr>
        <p:spPr bwMode="auto">
          <a:xfrm>
            <a:off x="2335213" y="2443162"/>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91</a:t>
            </a:r>
            <a:endParaRPr kumimoji="0" lang="en-US" sz="1600" dirty="0">
              <a:solidFill>
                <a:schemeClr val="bg1"/>
              </a:solidFill>
            </a:endParaRPr>
          </a:p>
        </p:txBody>
      </p:sp>
      <p:sp>
        <p:nvSpPr>
          <p:cNvPr id="39" name="Oval 23"/>
          <p:cNvSpPr>
            <a:spLocks noChangeAspect="1" noChangeArrowheads="1"/>
          </p:cNvSpPr>
          <p:nvPr/>
        </p:nvSpPr>
        <p:spPr bwMode="auto">
          <a:xfrm>
            <a:off x="1733550" y="3548062"/>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77</a:t>
            </a:r>
            <a:endParaRPr kumimoji="0" lang="en-US" sz="1600" dirty="0">
              <a:solidFill>
                <a:schemeClr val="bg1"/>
              </a:solidFill>
            </a:endParaRPr>
          </a:p>
        </p:txBody>
      </p:sp>
      <p:sp>
        <p:nvSpPr>
          <p:cNvPr id="40" name="Oval 24"/>
          <p:cNvSpPr>
            <a:spLocks noChangeAspect="1" noChangeArrowheads="1"/>
          </p:cNvSpPr>
          <p:nvPr/>
        </p:nvSpPr>
        <p:spPr bwMode="auto">
          <a:xfrm>
            <a:off x="2941638" y="3595687"/>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64</a:t>
            </a:r>
            <a:endParaRPr kumimoji="0" lang="en-US" sz="1600" dirty="0">
              <a:solidFill>
                <a:schemeClr val="bg1"/>
              </a:solidFill>
            </a:endParaRPr>
          </a:p>
        </p:txBody>
      </p:sp>
      <p:sp>
        <p:nvSpPr>
          <p:cNvPr id="46" name="Oval 25"/>
          <p:cNvSpPr>
            <a:spLocks noChangeAspect="1" noChangeArrowheads="1"/>
          </p:cNvSpPr>
          <p:nvPr/>
        </p:nvSpPr>
        <p:spPr bwMode="auto">
          <a:xfrm>
            <a:off x="2563813" y="4592637"/>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D</a:t>
            </a:r>
            <a:endParaRPr kumimoji="0" lang="en-US" sz="1600" dirty="0">
              <a:solidFill>
                <a:schemeClr val="bg1"/>
              </a:solidFill>
            </a:endParaRPr>
          </a:p>
        </p:txBody>
      </p:sp>
      <p:sp>
        <p:nvSpPr>
          <p:cNvPr id="50" name="Oval 26"/>
          <p:cNvSpPr>
            <a:spLocks noChangeAspect="1" noChangeArrowheads="1"/>
          </p:cNvSpPr>
          <p:nvPr/>
        </p:nvSpPr>
        <p:spPr bwMode="auto">
          <a:xfrm>
            <a:off x="3222625" y="4581525"/>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a:solidFill>
                  <a:schemeClr val="bg1"/>
                </a:solidFill>
              </a:rPr>
              <a:t>55</a:t>
            </a:r>
          </a:p>
        </p:txBody>
      </p:sp>
      <p:sp>
        <p:nvSpPr>
          <p:cNvPr id="52" name="Oval 27"/>
          <p:cNvSpPr>
            <a:spLocks noChangeAspect="1" noChangeArrowheads="1"/>
          </p:cNvSpPr>
          <p:nvPr/>
        </p:nvSpPr>
        <p:spPr bwMode="auto">
          <a:xfrm>
            <a:off x="1981200" y="4581525"/>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48</a:t>
            </a:r>
            <a:endParaRPr kumimoji="0" lang="en-US" sz="1600" dirty="0">
              <a:solidFill>
                <a:schemeClr val="bg1"/>
              </a:solidFill>
            </a:endParaRPr>
          </a:p>
        </p:txBody>
      </p:sp>
      <p:sp>
        <p:nvSpPr>
          <p:cNvPr id="53" name="Oval 28"/>
          <p:cNvSpPr>
            <a:spLocks noChangeAspect="1" noChangeArrowheads="1"/>
          </p:cNvSpPr>
          <p:nvPr/>
        </p:nvSpPr>
        <p:spPr bwMode="auto">
          <a:xfrm flipH="1">
            <a:off x="4849813" y="2516187"/>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83</a:t>
            </a:r>
            <a:endParaRPr kumimoji="0" lang="en-US" sz="1600" dirty="0">
              <a:solidFill>
                <a:schemeClr val="bg1"/>
              </a:solidFill>
            </a:endParaRPr>
          </a:p>
        </p:txBody>
      </p:sp>
      <p:sp>
        <p:nvSpPr>
          <p:cNvPr id="58" name="Oval 29"/>
          <p:cNvSpPr>
            <a:spLocks noChangeAspect="1" noChangeArrowheads="1"/>
          </p:cNvSpPr>
          <p:nvPr/>
        </p:nvSpPr>
        <p:spPr bwMode="auto">
          <a:xfrm flipH="1">
            <a:off x="5459413" y="3595687"/>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63</a:t>
            </a:r>
            <a:endParaRPr kumimoji="0" lang="en-US" sz="1600" dirty="0">
              <a:solidFill>
                <a:schemeClr val="bg1"/>
              </a:solidFill>
            </a:endParaRPr>
          </a:p>
        </p:txBody>
      </p:sp>
      <p:sp>
        <p:nvSpPr>
          <p:cNvPr id="63" name="Oval 30"/>
          <p:cNvSpPr>
            <a:spLocks noChangeAspect="1" noChangeArrowheads="1"/>
          </p:cNvSpPr>
          <p:nvPr/>
        </p:nvSpPr>
        <p:spPr bwMode="auto">
          <a:xfrm flipH="1">
            <a:off x="4191000" y="3595687"/>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D</a:t>
            </a:r>
            <a:endParaRPr kumimoji="0" lang="en-US" sz="1600" dirty="0">
              <a:solidFill>
                <a:schemeClr val="bg1"/>
              </a:solidFill>
            </a:endParaRPr>
          </a:p>
        </p:txBody>
      </p:sp>
      <p:sp>
        <p:nvSpPr>
          <p:cNvPr id="65" name="Oval 31"/>
          <p:cNvSpPr>
            <a:spLocks noChangeAspect="1" noChangeArrowheads="1"/>
          </p:cNvSpPr>
          <p:nvPr/>
        </p:nvSpPr>
        <p:spPr bwMode="auto">
          <a:xfrm flipH="1">
            <a:off x="5154613" y="4602162"/>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a:t>
            </a:r>
            <a:endParaRPr kumimoji="0" lang="en-US" sz="1600" dirty="0">
              <a:solidFill>
                <a:schemeClr val="bg1"/>
              </a:solidFill>
            </a:endParaRPr>
          </a:p>
        </p:txBody>
      </p:sp>
      <p:sp>
        <p:nvSpPr>
          <p:cNvPr id="66" name="Oval 32"/>
          <p:cNvSpPr>
            <a:spLocks noChangeAspect="1" noChangeArrowheads="1"/>
          </p:cNvSpPr>
          <p:nvPr/>
        </p:nvSpPr>
        <p:spPr bwMode="auto">
          <a:xfrm flipH="1">
            <a:off x="3859213" y="4591050"/>
            <a:ext cx="430212"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D</a:t>
            </a:r>
            <a:endParaRPr kumimoji="0" lang="en-US" sz="1600" dirty="0">
              <a:solidFill>
                <a:schemeClr val="bg1"/>
              </a:solidFill>
            </a:endParaRPr>
          </a:p>
        </p:txBody>
      </p:sp>
      <p:sp>
        <p:nvSpPr>
          <p:cNvPr id="68" name="Oval 33"/>
          <p:cNvSpPr>
            <a:spLocks noChangeAspect="1" noChangeArrowheads="1"/>
          </p:cNvSpPr>
          <p:nvPr/>
        </p:nvSpPr>
        <p:spPr bwMode="auto">
          <a:xfrm flipH="1">
            <a:off x="4468813" y="4602162"/>
            <a:ext cx="255587"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D</a:t>
            </a:r>
            <a:endParaRPr kumimoji="0" lang="en-US" sz="1600" dirty="0">
              <a:solidFill>
                <a:schemeClr val="bg1"/>
              </a:solidFill>
            </a:endParaRPr>
          </a:p>
        </p:txBody>
      </p:sp>
      <p:sp>
        <p:nvSpPr>
          <p:cNvPr id="69" name="Oval 34"/>
          <p:cNvSpPr>
            <a:spLocks noChangeAspect="1" noChangeArrowheads="1"/>
          </p:cNvSpPr>
          <p:nvPr/>
        </p:nvSpPr>
        <p:spPr bwMode="auto">
          <a:xfrm>
            <a:off x="1371600" y="4589462"/>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14</a:t>
            </a:r>
            <a:endParaRPr kumimoji="0" lang="en-US" sz="1600" dirty="0">
              <a:solidFill>
                <a:schemeClr val="bg1"/>
              </a:solidFill>
            </a:endParaRPr>
          </a:p>
        </p:txBody>
      </p:sp>
      <p:sp>
        <p:nvSpPr>
          <p:cNvPr id="70" name="Text Box 35"/>
          <p:cNvSpPr txBox="1">
            <a:spLocks noChangeArrowheads="1"/>
          </p:cNvSpPr>
          <p:nvPr/>
        </p:nvSpPr>
        <p:spPr bwMode="auto">
          <a:xfrm>
            <a:off x="3657600" y="21478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0</a:t>
            </a:r>
          </a:p>
        </p:txBody>
      </p:sp>
      <p:sp>
        <p:nvSpPr>
          <p:cNvPr id="71" name="Text Box 36"/>
          <p:cNvSpPr txBox="1">
            <a:spLocks noChangeArrowheads="1"/>
          </p:cNvSpPr>
          <p:nvPr/>
        </p:nvSpPr>
        <p:spPr bwMode="auto">
          <a:xfrm>
            <a:off x="2374900" y="27955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1</a:t>
            </a:r>
          </a:p>
        </p:txBody>
      </p:sp>
      <p:sp>
        <p:nvSpPr>
          <p:cNvPr id="72" name="Text Box 37"/>
          <p:cNvSpPr txBox="1">
            <a:spLocks noChangeArrowheads="1"/>
          </p:cNvSpPr>
          <p:nvPr/>
        </p:nvSpPr>
        <p:spPr bwMode="auto">
          <a:xfrm>
            <a:off x="4914900" y="28463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2</a:t>
            </a:r>
          </a:p>
        </p:txBody>
      </p:sp>
      <p:sp>
        <p:nvSpPr>
          <p:cNvPr id="73" name="Text Box 38"/>
          <p:cNvSpPr txBox="1">
            <a:spLocks noChangeArrowheads="1"/>
          </p:cNvSpPr>
          <p:nvPr/>
        </p:nvSpPr>
        <p:spPr bwMode="auto">
          <a:xfrm>
            <a:off x="1781175" y="38877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3</a:t>
            </a:r>
          </a:p>
        </p:txBody>
      </p:sp>
      <p:sp>
        <p:nvSpPr>
          <p:cNvPr id="74" name="Text Box 39"/>
          <p:cNvSpPr txBox="1">
            <a:spLocks noChangeArrowheads="1"/>
          </p:cNvSpPr>
          <p:nvPr/>
        </p:nvSpPr>
        <p:spPr bwMode="auto">
          <a:xfrm>
            <a:off x="2978150" y="39131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4</a:t>
            </a:r>
          </a:p>
        </p:txBody>
      </p:sp>
      <p:sp>
        <p:nvSpPr>
          <p:cNvPr id="75" name="Text Box 40"/>
          <p:cNvSpPr txBox="1">
            <a:spLocks noChangeArrowheads="1"/>
          </p:cNvSpPr>
          <p:nvPr/>
        </p:nvSpPr>
        <p:spPr bwMode="auto">
          <a:xfrm>
            <a:off x="4251325" y="39131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5</a:t>
            </a:r>
          </a:p>
        </p:txBody>
      </p:sp>
      <p:sp>
        <p:nvSpPr>
          <p:cNvPr id="76" name="Text Box 41"/>
          <p:cNvSpPr txBox="1">
            <a:spLocks noChangeArrowheads="1"/>
          </p:cNvSpPr>
          <p:nvPr/>
        </p:nvSpPr>
        <p:spPr bwMode="auto">
          <a:xfrm>
            <a:off x="5537200" y="39385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6</a:t>
            </a:r>
          </a:p>
        </p:txBody>
      </p:sp>
      <p:sp>
        <p:nvSpPr>
          <p:cNvPr id="77" name="Text Box 42"/>
          <p:cNvSpPr txBox="1">
            <a:spLocks noChangeArrowheads="1"/>
          </p:cNvSpPr>
          <p:nvPr/>
        </p:nvSpPr>
        <p:spPr bwMode="auto">
          <a:xfrm>
            <a:off x="1430338" y="49545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7</a:t>
            </a:r>
          </a:p>
        </p:txBody>
      </p:sp>
      <p:sp>
        <p:nvSpPr>
          <p:cNvPr id="78" name="Text Box 43"/>
          <p:cNvSpPr txBox="1">
            <a:spLocks noChangeArrowheads="1"/>
          </p:cNvSpPr>
          <p:nvPr/>
        </p:nvSpPr>
        <p:spPr bwMode="auto">
          <a:xfrm>
            <a:off x="2047875" y="4954587"/>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8</a:t>
            </a:r>
          </a:p>
        </p:txBody>
      </p:sp>
      <p:sp>
        <p:nvSpPr>
          <p:cNvPr id="79" name="Text Box 44"/>
          <p:cNvSpPr txBox="1">
            <a:spLocks noChangeArrowheads="1"/>
          </p:cNvSpPr>
          <p:nvPr/>
        </p:nvSpPr>
        <p:spPr bwMode="auto">
          <a:xfrm>
            <a:off x="2549525" y="4954587"/>
            <a:ext cx="4730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9</a:t>
            </a:r>
          </a:p>
        </p:txBody>
      </p:sp>
      <p:sp>
        <p:nvSpPr>
          <p:cNvPr id="80" name="Text Box 45"/>
          <p:cNvSpPr txBox="1">
            <a:spLocks noChangeArrowheads="1"/>
          </p:cNvSpPr>
          <p:nvPr/>
        </p:nvSpPr>
        <p:spPr bwMode="auto">
          <a:xfrm>
            <a:off x="3219450" y="4967287"/>
            <a:ext cx="4984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10</a:t>
            </a:r>
          </a:p>
        </p:txBody>
      </p:sp>
      <p:sp>
        <p:nvSpPr>
          <p:cNvPr id="81" name="Text Box 46"/>
          <p:cNvSpPr txBox="1">
            <a:spLocks noChangeArrowheads="1"/>
          </p:cNvSpPr>
          <p:nvPr/>
        </p:nvSpPr>
        <p:spPr bwMode="auto">
          <a:xfrm>
            <a:off x="3821113" y="4954587"/>
            <a:ext cx="4730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11</a:t>
            </a:r>
          </a:p>
        </p:txBody>
      </p:sp>
      <p:sp>
        <p:nvSpPr>
          <p:cNvPr id="82" name="Text Box 47"/>
          <p:cNvSpPr txBox="1">
            <a:spLocks noChangeArrowheads="1"/>
          </p:cNvSpPr>
          <p:nvPr/>
        </p:nvSpPr>
        <p:spPr bwMode="auto">
          <a:xfrm>
            <a:off x="4478338" y="4967287"/>
            <a:ext cx="4984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12</a:t>
            </a:r>
          </a:p>
        </p:txBody>
      </p:sp>
      <p:sp>
        <p:nvSpPr>
          <p:cNvPr id="83" name="Text Box 48"/>
          <p:cNvSpPr txBox="1">
            <a:spLocks noChangeArrowheads="1"/>
          </p:cNvSpPr>
          <p:nvPr/>
        </p:nvSpPr>
        <p:spPr bwMode="auto">
          <a:xfrm>
            <a:off x="5170488" y="4965700"/>
            <a:ext cx="473075" cy="366712"/>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13</a:t>
            </a:r>
          </a:p>
        </p:txBody>
      </p:sp>
      <p:cxnSp>
        <p:nvCxnSpPr>
          <p:cNvPr id="84" name="AutoShape 19"/>
          <p:cNvCxnSpPr>
            <a:cxnSpLocks noChangeShapeType="1"/>
            <a:endCxn id="85" idx="0"/>
          </p:cNvCxnSpPr>
          <p:nvPr/>
        </p:nvCxnSpPr>
        <p:spPr bwMode="auto">
          <a:xfrm rot="16200000" flipH="1">
            <a:off x="5519460" y="4245252"/>
            <a:ext cx="696176" cy="38396"/>
          </a:xfrm>
          <a:prstGeom prst="straightConnector1">
            <a:avLst/>
          </a:prstGeom>
          <a:noFill/>
          <a:ln w="15875">
            <a:solidFill>
              <a:schemeClr val="tx1"/>
            </a:solidFill>
            <a:round/>
            <a:headEnd/>
            <a:tailEnd/>
          </a:ln>
          <a:effectLst/>
        </p:spPr>
      </p:cxnSp>
      <p:sp>
        <p:nvSpPr>
          <p:cNvPr id="85" name="Oval 33"/>
          <p:cNvSpPr>
            <a:spLocks noChangeAspect="1" noChangeArrowheads="1"/>
          </p:cNvSpPr>
          <p:nvPr/>
        </p:nvSpPr>
        <p:spPr bwMode="auto">
          <a:xfrm flipH="1">
            <a:off x="5758953" y="4612538"/>
            <a:ext cx="255587"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D</a:t>
            </a:r>
            <a:endParaRPr kumimoji="0" lang="en-US" sz="1600" dirty="0">
              <a:solidFill>
                <a:schemeClr val="bg1"/>
              </a:solidFill>
            </a:endParaRPr>
          </a:p>
        </p:txBody>
      </p:sp>
      <p:sp>
        <p:nvSpPr>
          <p:cNvPr id="86" name="Text Box 48"/>
          <p:cNvSpPr txBox="1">
            <a:spLocks noChangeArrowheads="1"/>
          </p:cNvSpPr>
          <p:nvPr/>
        </p:nvSpPr>
        <p:spPr bwMode="auto">
          <a:xfrm>
            <a:off x="5848350" y="4983162"/>
            <a:ext cx="473075" cy="366712"/>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14</a:t>
            </a:r>
          </a:p>
        </p:txBody>
      </p:sp>
      <p:sp>
        <p:nvSpPr>
          <p:cNvPr id="87" name="TextBox 86"/>
          <p:cNvSpPr txBox="1"/>
          <p:nvPr/>
        </p:nvSpPr>
        <p:spPr>
          <a:xfrm>
            <a:off x="1447800" y="5715000"/>
            <a:ext cx="4857740" cy="369332"/>
          </a:xfrm>
          <a:prstGeom prst="rect">
            <a:avLst/>
          </a:prstGeom>
          <a:noFill/>
        </p:spPr>
        <p:txBody>
          <a:bodyPr wrap="none" rtlCol="0">
            <a:spAutoFit/>
          </a:bodyPr>
          <a:lstStyle/>
          <a:p>
            <a:r>
              <a:rPr lang="en-US" dirty="0"/>
              <a:t>Where nodes represented by D are dummy nodes</a:t>
            </a:r>
          </a:p>
        </p:txBody>
      </p:sp>
      <p:sp>
        <p:nvSpPr>
          <p:cNvPr id="51" name="Footer Placeholder 50"/>
          <p:cNvSpPr>
            <a:spLocks noGrp="1"/>
          </p:cNvSpPr>
          <p:nvPr>
            <p:ph type="ftr" sz="quarter" idx="11"/>
          </p:nvPr>
        </p:nvSpPr>
        <p:spPr/>
        <p:txBody>
          <a:bodyPr/>
          <a:lstStyle/>
          <a:p>
            <a:r>
              <a:rPr lang="en-US"/>
              <a:t>Compiled By Atnafu J.</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Example: Array Implementation</a:t>
            </a: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12</a:t>
            </a:fld>
            <a:endParaRPr lang="en-US"/>
          </a:p>
        </p:txBody>
      </p:sp>
      <p:graphicFrame>
        <p:nvGraphicFramePr>
          <p:cNvPr id="7" name="Group 3"/>
          <p:cNvGraphicFramePr>
            <a:graphicFrameLocks/>
          </p:cNvGraphicFramePr>
          <p:nvPr/>
        </p:nvGraphicFramePr>
        <p:xfrm>
          <a:off x="1066800" y="1524000"/>
          <a:ext cx="2265362" cy="5029200"/>
        </p:xfrm>
        <a:graphic>
          <a:graphicData uri="http://schemas.openxmlformats.org/drawingml/2006/table">
            <a:tbl>
              <a:tblPr/>
              <a:tblGrid>
                <a:gridCol w="754062">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tblGrid>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cs typeface="Arial" charset="0"/>
                        </a:rPr>
                        <a:t>0</a:t>
                      </a:r>
                      <a:endParaRPr kumimoji="0" lang="en-GB" sz="1600" b="0" i="0" u="none" strike="noStrike" cap="none" normalizeH="0" baseline="0" dirty="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cs typeface="Arial" charset="0"/>
                        </a:rPr>
                        <a:t>99</a:t>
                      </a:r>
                      <a:endParaRPr kumimoji="0" lang="en-GB" sz="16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cs typeface="Arial" charset="0"/>
                        </a:rPr>
                        <a:t>1</a:t>
                      </a:r>
                      <a:endParaRPr kumimoji="0" lang="en-GB" sz="1600" b="0" i="0" u="none" strike="noStrike" cap="none" normalizeH="0" baseline="0" dirty="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cs typeface="Arial" charset="0"/>
                        </a:rPr>
                        <a:t>91</a:t>
                      </a:r>
                      <a:endParaRPr kumimoji="0" lang="en-GB" sz="16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cs typeface="Arial" charset="0"/>
                        </a:rPr>
                        <a:t>2</a:t>
                      </a:r>
                      <a:endParaRPr kumimoji="0" lang="en-GB" sz="1600" b="0" i="0" u="none" strike="noStrike" cap="none" normalizeH="0" baseline="0" dirty="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cs typeface="Arial" charset="0"/>
                        </a:rPr>
                        <a:t>83</a:t>
                      </a:r>
                      <a:endParaRPr kumimoji="0" lang="en-GB" sz="16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cs typeface="Arial" charset="0"/>
                        </a:rPr>
                        <a:t>3</a:t>
                      </a:r>
                      <a:endParaRPr kumimoji="0" lang="en-GB" sz="1600" b="0" i="0" u="none" strike="noStrike" cap="none" normalizeH="0" baseline="0" dirty="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cs typeface="Arial" charset="0"/>
                        </a:rPr>
                        <a:t>77</a:t>
                      </a:r>
                      <a:endParaRPr kumimoji="0" lang="en-GB" sz="16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cs typeface="Arial" charset="0"/>
                        </a:rPr>
                        <a:t>4</a:t>
                      </a:r>
                      <a:endParaRPr kumimoji="0" lang="en-GB" sz="1600" b="0" i="0" u="none" strike="noStrike" cap="none" normalizeH="0" baseline="0" dirty="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cs typeface="Arial" charset="0"/>
                        </a:rPr>
                        <a:t>64</a:t>
                      </a:r>
                      <a:endParaRPr kumimoji="0" lang="en-GB" sz="16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cs typeface="Arial" charset="0"/>
                        </a:rPr>
                        <a:t>5</a:t>
                      </a:r>
                      <a:endParaRPr kumimoji="0" lang="en-GB" sz="1600" b="0" i="0" u="none" strike="noStrike" cap="none" normalizeH="0" baseline="0" dirty="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a:ln>
                            <a:noFill/>
                          </a:ln>
                          <a:solidFill>
                            <a:schemeClr val="tx1"/>
                          </a:solidFill>
                          <a:effectLst/>
                          <a:latin typeface="Verdana" pitchFamily="34" charset="0"/>
                          <a:cs typeface="Arial" charset="0"/>
                        </a:rPr>
                        <a:t>Dummy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cs typeface="Arial" charset="0"/>
                        </a:rPr>
                        <a:t>6</a:t>
                      </a:r>
                      <a:endParaRPr kumimoji="0" lang="en-GB" sz="1600" b="0" i="0" u="none" strike="noStrike" cap="none" normalizeH="0" baseline="0" dirty="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cs typeface="Arial" charset="0"/>
                        </a:rPr>
                        <a:t>63</a:t>
                      </a:r>
                      <a:endParaRPr kumimoji="0" lang="en-GB" sz="16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a:ln>
                            <a:noFill/>
                          </a:ln>
                          <a:solidFill>
                            <a:schemeClr val="tx1"/>
                          </a:solidFill>
                          <a:effectLst/>
                          <a:latin typeface="Verdana" pitchFamily="34" charset="0"/>
                          <a:cs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a:ln>
                            <a:noFill/>
                          </a:ln>
                          <a:solidFill>
                            <a:schemeClr val="tx1"/>
                          </a:solidFill>
                          <a:effectLst/>
                          <a:latin typeface="Verdana" pitchFamily="34" charset="0"/>
                          <a:cs typeface="Arial"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a:ln>
                            <a:noFill/>
                          </a:ln>
                          <a:solidFill>
                            <a:schemeClr val="tx1"/>
                          </a:solidFill>
                          <a:effectLst/>
                          <a:latin typeface="Verdana" pitchFamily="34" charset="0"/>
                          <a:cs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a:ln>
                            <a:noFill/>
                          </a:ln>
                          <a:solidFill>
                            <a:schemeClr val="tx1"/>
                          </a:solidFill>
                          <a:effectLst/>
                          <a:latin typeface="Verdana" pitchFamily="34" charset="0"/>
                          <a:cs typeface="Arial" charset="0"/>
                        </a:rPr>
                        <a:t>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a:ln>
                            <a:noFill/>
                          </a:ln>
                          <a:solidFill>
                            <a:schemeClr val="tx1"/>
                          </a:solidFill>
                          <a:effectLst/>
                          <a:latin typeface="Verdana" pitchFamily="34"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a:ln>
                            <a:noFill/>
                          </a:ln>
                          <a:solidFill>
                            <a:schemeClr val="tx1"/>
                          </a:solidFill>
                          <a:effectLst/>
                          <a:latin typeface="Verdana" pitchFamily="34" charset="0"/>
                          <a:cs typeface="Arial" charset="0"/>
                        </a:rPr>
                        <a:t>Dummy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a:ln>
                            <a:noFill/>
                          </a:ln>
                          <a:solidFill>
                            <a:schemeClr val="tx1"/>
                          </a:solidFill>
                          <a:effectLst/>
                          <a:latin typeface="Verdana" pitchFamily="34" charset="0"/>
                          <a:cs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a:ln>
                            <a:noFill/>
                          </a:ln>
                          <a:solidFill>
                            <a:schemeClr val="tx1"/>
                          </a:solidFill>
                          <a:effectLst/>
                          <a:latin typeface="Verdana" pitchFamily="34" charset="0"/>
                          <a:cs typeface="Arial" charset="0"/>
                        </a:rPr>
                        <a:t>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a:ln>
                            <a:noFill/>
                          </a:ln>
                          <a:solidFill>
                            <a:schemeClr val="tx1"/>
                          </a:solidFill>
                          <a:effectLst/>
                          <a:latin typeface="Verdana" pitchFamily="34" charset="0"/>
                          <a:cs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a:ln>
                            <a:noFill/>
                          </a:ln>
                          <a:solidFill>
                            <a:schemeClr val="tx1"/>
                          </a:solidFill>
                          <a:effectLst/>
                          <a:latin typeface="Verdana" pitchFamily="34" charset="0"/>
                          <a:cs typeface="Arial" charset="0"/>
                        </a:rPr>
                        <a:t>Dummy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a:ln>
                            <a:noFill/>
                          </a:ln>
                          <a:solidFill>
                            <a:schemeClr val="tx1"/>
                          </a:solidFill>
                          <a:effectLst/>
                          <a:latin typeface="Verdana" pitchFamily="34" charset="0"/>
                          <a:cs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a:ln>
                            <a:noFill/>
                          </a:ln>
                          <a:solidFill>
                            <a:schemeClr val="tx1"/>
                          </a:solidFill>
                          <a:effectLst/>
                          <a:latin typeface="Verdana" pitchFamily="34" charset="0"/>
                          <a:cs typeface="Arial" charset="0"/>
                        </a:rPr>
                        <a:t>Dummy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a:ln>
                            <a:noFill/>
                          </a:ln>
                          <a:solidFill>
                            <a:schemeClr val="tx1"/>
                          </a:solidFill>
                          <a:effectLst/>
                          <a:latin typeface="Verdana" pitchFamily="34"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a:ln>
                            <a:noFill/>
                          </a:ln>
                          <a:solidFill>
                            <a:schemeClr val="tx1"/>
                          </a:solidFill>
                          <a:effectLst/>
                          <a:latin typeface="Verdana" pitchFamily="34"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930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a:ln>
                            <a:noFill/>
                          </a:ln>
                          <a:solidFill>
                            <a:schemeClr val="tx1"/>
                          </a:solidFill>
                          <a:effectLst/>
                          <a:latin typeface="Verdana" pitchFamily="34" charset="0"/>
                          <a:cs typeface="Arial"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1600" b="0" i="0" u="none" strike="noStrike" cap="none" normalizeH="0" baseline="0" dirty="0">
                          <a:ln>
                            <a:noFill/>
                          </a:ln>
                          <a:solidFill>
                            <a:schemeClr val="tx1"/>
                          </a:solidFill>
                          <a:effectLst/>
                          <a:latin typeface="Verdana" pitchFamily="34" charset="0"/>
                          <a:cs typeface="Arial" charset="0"/>
                        </a:rPr>
                        <a:t>Dummy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8" name="Text Box 29"/>
          <p:cNvSpPr txBox="1">
            <a:spLocks noChangeArrowheads="1"/>
          </p:cNvSpPr>
          <p:nvPr/>
        </p:nvSpPr>
        <p:spPr bwMode="auto">
          <a:xfrm>
            <a:off x="3886200" y="1447800"/>
            <a:ext cx="4392612" cy="779462"/>
          </a:xfrm>
          <a:prstGeom prst="rect">
            <a:avLst/>
          </a:prstGeom>
          <a:noFill/>
          <a:ln w="9525">
            <a:noFill/>
            <a:miter lim="800000"/>
            <a:headEnd/>
            <a:tailEnd/>
          </a:ln>
          <a:effectLst/>
        </p:spPr>
        <p:txBody>
          <a:bodyPr>
            <a:spAutoFit/>
          </a:bodyPr>
          <a:lstStyle/>
          <a:p>
            <a:pPr>
              <a:spcBef>
                <a:spcPct val="50000"/>
              </a:spcBef>
            </a:pPr>
            <a:r>
              <a:rPr lang="en-US" dirty="0"/>
              <a:t>Depth = 3</a:t>
            </a:r>
          </a:p>
          <a:p>
            <a:pPr>
              <a:spcBef>
                <a:spcPct val="50000"/>
              </a:spcBef>
            </a:pPr>
            <a:r>
              <a:rPr lang="en-US" dirty="0"/>
              <a:t>Array Size = 2</a:t>
            </a:r>
            <a:r>
              <a:rPr lang="en-US" baseline="30000" dirty="0"/>
              <a:t>3+1</a:t>
            </a:r>
            <a:r>
              <a:rPr lang="en-US" dirty="0"/>
              <a:t>- 1= 15</a:t>
            </a:r>
            <a:endParaRPr lang="en-GB" dirty="0"/>
          </a:p>
        </p:txBody>
      </p:sp>
      <p:cxnSp>
        <p:nvCxnSpPr>
          <p:cNvPr id="41" name="AutoShape 8"/>
          <p:cNvCxnSpPr>
            <a:cxnSpLocks noChangeShapeType="1"/>
            <a:stCxn id="54" idx="2"/>
            <a:endCxn id="55" idx="7"/>
          </p:cNvCxnSpPr>
          <p:nvPr/>
        </p:nvCxnSpPr>
        <p:spPr bwMode="auto">
          <a:xfrm flipH="1">
            <a:off x="5311775" y="2667000"/>
            <a:ext cx="871538" cy="477838"/>
          </a:xfrm>
          <a:prstGeom prst="straightConnector1">
            <a:avLst/>
          </a:prstGeom>
          <a:noFill/>
          <a:ln w="15875">
            <a:solidFill>
              <a:schemeClr val="tx1"/>
            </a:solidFill>
            <a:round/>
            <a:headEnd/>
            <a:tailEnd/>
          </a:ln>
          <a:effectLst/>
        </p:spPr>
      </p:cxnSp>
      <p:cxnSp>
        <p:nvCxnSpPr>
          <p:cNvPr id="42" name="AutoShape 9"/>
          <p:cNvCxnSpPr>
            <a:cxnSpLocks noChangeShapeType="1"/>
            <a:stCxn id="54" idx="6"/>
            <a:endCxn id="61" idx="7"/>
          </p:cNvCxnSpPr>
          <p:nvPr/>
        </p:nvCxnSpPr>
        <p:spPr bwMode="auto">
          <a:xfrm>
            <a:off x="6629400" y="2667000"/>
            <a:ext cx="893763" cy="549275"/>
          </a:xfrm>
          <a:prstGeom prst="straightConnector1">
            <a:avLst/>
          </a:prstGeom>
          <a:noFill/>
          <a:ln w="15875">
            <a:solidFill>
              <a:schemeClr val="tx1"/>
            </a:solidFill>
            <a:round/>
            <a:headEnd/>
            <a:tailEnd/>
          </a:ln>
          <a:effectLst/>
        </p:spPr>
      </p:cxnSp>
      <p:cxnSp>
        <p:nvCxnSpPr>
          <p:cNvPr id="43" name="AutoShape 10"/>
          <p:cNvCxnSpPr>
            <a:cxnSpLocks noChangeShapeType="1"/>
            <a:stCxn id="55" idx="3"/>
            <a:endCxn id="56" idx="0"/>
          </p:cNvCxnSpPr>
          <p:nvPr/>
        </p:nvCxnSpPr>
        <p:spPr bwMode="auto">
          <a:xfrm flipH="1">
            <a:off x="4559300" y="3416300"/>
            <a:ext cx="449263" cy="779463"/>
          </a:xfrm>
          <a:prstGeom prst="straightConnector1">
            <a:avLst/>
          </a:prstGeom>
          <a:noFill/>
          <a:ln w="15875">
            <a:solidFill>
              <a:schemeClr val="tx1"/>
            </a:solidFill>
            <a:round/>
            <a:headEnd/>
            <a:tailEnd/>
          </a:ln>
          <a:effectLst/>
        </p:spPr>
      </p:cxnSp>
      <p:cxnSp>
        <p:nvCxnSpPr>
          <p:cNvPr id="44" name="AutoShape 11"/>
          <p:cNvCxnSpPr>
            <a:cxnSpLocks noChangeShapeType="1"/>
            <a:stCxn id="55" idx="5"/>
            <a:endCxn id="57" idx="0"/>
          </p:cNvCxnSpPr>
          <p:nvPr/>
        </p:nvCxnSpPr>
        <p:spPr bwMode="auto">
          <a:xfrm>
            <a:off x="5311775" y="3416300"/>
            <a:ext cx="455613" cy="827088"/>
          </a:xfrm>
          <a:prstGeom prst="straightConnector1">
            <a:avLst/>
          </a:prstGeom>
          <a:noFill/>
          <a:ln w="15875">
            <a:solidFill>
              <a:schemeClr val="tx1"/>
            </a:solidFill>
            <a:round/>
            <a:headEnd/>
            <a:tailEnd/>
          </a:ln>
          <a:effectLst/>
        </p:spPr>
      </p:cxnSp>
      <p:cxnSp>
        <p:nvCxnSpPr>
          <p:cNvPr id="45" name="AutoShape 12"/>
          <p:cNvCxnSpPr>
            <a:cxnSpLocks noChangeShapeType="1"/>
            <a:stCxn id="56" idx="5"/>
            <a:endCxn id="60" idx="0"/>
          </p:cNvCxnSpPr>
          <p:nvPr/>
        </p:nvCxnSpPr>
        <p:spPr bwMode="auto">
          <a:xfrm>
            <a:off x="4710113" y="4521200"/>
            <a:ext cx="96837" cy="708025"/>
          </a:xfrm>
          <a:prstGeom prst="straightConnector1">
            <a:avLst/>
          </a:prstGeom>
          <a:noFill/>
          <a:ln w="15875">
            <a:solidFill>
              <a:schemeClr val="tx1"/>
            </a:solidFill>
            <a:round/>
            <a:headEnd/>
            <a:tailEnd/>
          </a:ln>
          <a:effectLst/>
        </p:spPr>
      </p:cxnSp>
      <p:cxnSp>
        <p:nvCxnSpPr>
          <p:cNvPr id="46" name="AutoShape 13"/>
          <p:cNvCxnSpPr>
            <a:cxnSpLocks noChangeShapeType="1"/>
            <a:stCxn id="57" idx="3"/>
            <a:endCxn id="58" idx="0"/>
          </p:cNvCxnSpPr>
          <p:nvPr/>
        </p:nvCxnSpPr>
        <p:spPr bwMode="auto">
          <a:xfrm flipH="1">
            <a:off x="5389563" y="4568825"/>
            <a:ext cx="225425" cy="671513"/>
          </a:xfrm>
          <a:prstGeom prst="straightConnector1">
            <a:avLst/>
          </a:prstGeom>
          <a:noFill/>
          <a:ln w="15875">
            <a:solidFill>
              <a:schemeClr val="tx1"/>
            </a:solidFill>
            <a:round/>
            <a:headEnd/>
            <a:tailEnd/>
          </a:ln>
          <a:effectLst/>
        </p:spPr>
      </p:cxnSp>
      <p:cxnSp>
        <p:nvCxnSpPr>
          <p:cNvPr id="47" name="AutoShape 14"/>
          <p:cNvCxnSpPr>
            <a:cxnSpLocks noChangeShapeType="1"/>
            <a:stCxn id="57" idx="5"/>
            <a:endCxn id="59" idx="0"/>
          </p:cNvCxnSpPr>
          <p:nvPr/>
        </p:nvCxnSpPr>
        <p:spPr bwMode="auto">
          <a:xfrm>
            <a:off x="5918200" y="4568825"/>
            <a:ext cx="130175" cy="660400"/>
          </a:xfrm>
          <a:prstGeom prst="straightConnector1">
            <a:avLst/>
          </a:prstGeom>
          <a:noFill/>
          <a:ln w="15875">
            <a:solidFill>
              <a:schemeClr val="tx1"/>
            </a:solidFill>
            <a:round/>
            <a:headEnd/>
            <a:tailEnd/>
          </a:ln>
          <a:effectLst/>
        </p:spPr>
      </p:cxnSp>
      <p:cxnSp>
        <p:nvCxnSpPr>
          <p:cNvPr id="48" name="AutoShape 15"/>
          <p:cNvCxnSpPr>
            <a:cxnSpLocks noChangeShapeType="1"/>
            <a:stCxn id="56" idx="3"/>
            <a:endCxn id="67" idx="0"/>
          </p:cNvCxnSpPr>
          <p:nvPr/>
        </p:nvCxnSpPr>
        <p:spPr bwMode="auto">
          <a:xfrm flipH="1">
            <a:off x="4197350" y="4521200"/>
            <a:ext cx="209550" cy="715963"/>
          </a:xfrm>
          <a:prstGeom prst="straightConnector1">
            <a:avLst/>
          </a:prstGeom>
          <a:noFill/>
          <a:ln w="15875">
            <a:solidFill>
              <a:schemeClr val="tx1"/>
            </a:solidFill>
            <a:round/>
            <a:headEnd/>
            <a:tailEnd/>
          </a:ln>
          <a:effectLst/>
        </p:spPr>
      </p:cxnSp>
      <p:cxnSp>
        <p:nvCxnSpPr>
          <p:cNvPr id="49" name="AutoShape 16"/>
          <p:cNvCxnSpPr>
            <a:cxnSpLocks noChangeShapeType="1"/>
            <a:stCxn id="61" idx="3"/>
            <a:endCxn id="62" idx="0"/>
          </p:cNvCxnSpPr>
          <p:nvPr/>
        </p:nvCxnSpPr>
        <p:spPr bwMode="auto">
          <a:xfrm>
            <a:off x="7827963" y="3489325"/>
            <a:ext cx="457200" cy="754063"/>
          </a:xfrm>
          <a:prstGeom prst="straightConnector1">
            <a:avLst/>
          </a:prstGeom>
          <a:noFill/>
          <a:ln w="15875">
            <a:solidFill>
              <a:schemeClr val="tx1"/>
            </a:solidFill>
            <a:round/>
            <a:headEnd/>
            <a:tailEnd/>
          </a:ln>
          <a:effectLst/>
        </p:spPr>
      </p:cxnSp>
      <p:cxnSp>
        <p:nvCxnSpPr>
          <p:cNvPr id="50" name="AutoShape 17"/>
          <p:cNvCxnSpPr>
            <a:cxnSpLocks noChangeShapeType="1"/>
            <a:stCxn id="61" idx="5"/>
            <a:endCxn id="63" idx="0"/>
          </p:cNvCxnSpPr>
          <p:nvPr/>
        </p:nvCxnSpPr>
        <p:spPr bwMode="auto">
          <a:xfrm flipH="1">
            <a:off x="7016750" y="3489325"/>
            <a:ext cx="506413" cy="754063"/>
          </a:xfrm>
          <a:prstGeom prst="straightConnector1">
            <a:avLst/>
          </a:prstGeom>
          <a:noFill/>
          <a:ln w="15875">
            <a:solidFill>
              <a:schemeClr val="tx1"/>
            </a:solidFill>
            <a:round/>
            <a:headEnd/>
            <a:tailEnd/>
          </a:ln>
          <a:effectLst/>
        </p:spPr>
      </p:cxnSp>
      <p:cxnSp>
        <p:nvCxnSpPr>
          <p:cNvPr id="51" name="AutoShape 18"/>
          <p:cNvCxnSpPr>
            <a:cxnSpLocks noChangeShapeType="1"/>
            <a:stCxn id="62" idx="5"/>
            <a:endCxn id="64" idx="0"/>
          </p:cNvCxnSpPr>
          <p:nvPr/>
        </p:nvCxnSpPr>
        <p:spPr bwMode="auto">
          <a:xfrm flipH="1">
            <a:off x="7980363" y="4568825"/>
            <a:ext cx="152400" cy="681038"/>
          </a:xfrm>
          <a:prstGeom prst="straightConnector1">
            <a:avLst/>
          </a:prstGeom>
          <a:noFill/>
          <a:ln w="15875">
            <a:solidFill>
              <a:schemeClr val="tx1"/>
            </a:solidFill>
            <a:round/>
            <a:headEnd/>
            <a:tailEnd/>
          </a:ln>
          <a:effectLst/>
        </p:spPr>
      </p:cxnSp>
      <p:cxnSp>
        <p:nvCxnSpPr>
          <p:cNvPr id="52" name="AutoShape 19"/>
          <p:cNvCxnSpPr>
            <a:cxnSpLocks noChangeShapeType="1"/>
            <a:stCxn id="63" idx="3"/>
            <a:endCxn id="66" idx="0"/>
          </p:cNvCxnSpPr>
          <p:nvPr/>
        </p:nvCxnSpPr>
        <p:spPr bwMode="auto">
          <a:xfrm rot="16200000" flipH="1">
            <a:off x="6839170" y="4890514"/>
            <a:ext cx="696176" cy="38396"/>
          </a:xfrm>
          <a:prstGeom prst="straightConnector1">
            <a:avLst/>
          </a:prstGeom>
          <a:noFill/>
          <a:ln w="15875">
            <a:solidFill>
              <a:schemeClr val="tx1"/>
            </a:solidFill>
            <a:round/>
            <a:headEnd/>
            <a:tailEnd/>
          </a:ln>
          <a:effectLst/>
        </p:spPr>
      </p:cxnSp>
      <p:cxnSp>
        <p:nvCxnSpPr>
          <p:cNvPr id="53" name="AutoShape 20"/>
          <p:cNvCxnSpPr>
            <a:cxnSpLocks noChangeShapeType="1"/>
            <a:stCxn id="63" idx="5"/>
            <a:endCxn id="65" idx="0"/>
          </p:cNvCxnSpPr>
          <p:nvPr/>
        </p:nvCxnSpPr>
        <p:spPr bwMode="auto">
          <a:xfrm flipH="1">
            <a:off x="6684963" y="4568825"/>
            <a:ext cx="179387" cy="669925"/>
          </a:xfrm>
          <a:prstGeom prst="straightConnector1">
            <a:avLst/>
          </a:prstGeom>
          <a:noFill/>
          <a:ln w="15875">
            <a:solidFill>
              <a:schemeClr val="tx1"/>
            </a:solidFill>
            <a:round/>
            <a:headEnd/>
            <a:tailEnd/>
          </a:ln>
          <a:effectLst/>
        </p:spPr>
      </p:cxnSp>
      <p:sp>
        <p:nvSpPr>
          <p:cNvPr id="54" name="Oval 21"/>
          <p:cNvSpPr>
            <a:spLocks noChangeAspect="1" noChangeArrowheads="1"/>
          </p:cNvSpPr>
          <p:nvPr/>
        </p:nvSpPr>
        <p:spPr bwMode="auto">
          <a:xfrm>
            <a:off x="6191250" y="24844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99</a:t>
            </a:r>
            <a:endParaRPr kumimoji="0" lang="en-US" sz="1600" dirty="0">
              <a:solidFill>
                <a:schemeClr val="bg1"/>
              </a:solidFill>
            </a:endParaRPr>
          </a:p>
        </p:txBody>
      </p:sp>
      <p:sp>
        <p:nvSpPr>
          <p:cNvPr id="55" name="Oval 22"/>
          <p:cNvSpPr>
            <a:spLocks noChangeAspect="1" noChangeArrowheads="1"/>
          </p:cNvSpPr>
          <p:nvPr/>
        </p:nvSpPr>
        <p:spPr bwMode="auto">
          <a:xfrm>
            <a:off x="4945063" y="30988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91</a:t>
            </a:r>
            <a:endParaRPr kumimoji="0" lang="en-US" sz="1600" dirty="0">
              <a:solidFill>
                <a:schemeClr val="bg1"/>
              </a:solidFill>
            </a:endParaRPr>
          </a:p>
        </p:txBody>
      </p:sp>
      <p:sp>
        <p:nvSpPr>
          <p:cNvPr id="56" name="Oval 23"/>
          <p:cNvSpPr>
            <a:spLocks noChangeAspect="1" noChangeArrowheads="1"/>
          </p:cNvSpPr>
          <p:nvPr/>
        </p:nvSpPr>
        <p:spPr bwMode="auto">
          <a:xfrm>
            <a:off x="4343400" y="4203700"/>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77</a:t>
            </a:r>
            <a:endParaRPr kumimoji="0" lang="en-US" sz="1600" dirty="0">
              <a:solidFill>
                <a:schemeClr val="bg1"/>
              </a:solidFill>
            </a:endParaRPr>
          </a:p>
        </p:txBody>
      </p:sp>
      <p:sp>
        <p:nvSpPr>
          <p:cNvPr id="57" name="Oval 24"/>
          <p:cNvSpPr>
            <a:spLocks noChangeAspect="1" noChangeArrowheads="1"/>
          </p:cNvSpPr>
          <p:nvPr/>
        </p:nvSpPr>
        <p:spPr bwMode="auto">
          <a:xfrm>
            <a:off x="5551488" y="425132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64</a:t>
            </a:r>
            <a:endParaRPr kumimoji="0" lang="en-US" sz="1600" dirty="0">
              <a:solidFill>
                <a:schemeClr val="bg1"/>
              </a:solidFill>
            </a:endParaRPr>
          </a:p>
        </p:txBody>
      </p:sp>
      <p:sp>
        <p:nvSpPr>
          <p:cNvPr id="58" name="Oval 25"/>
          <p:cNvSpPr>
            <a:spLocks noChangeAspect="1" noChangeArrowheads="1"/>
          </p:cNvSpPr>
          <p:nvPr/>
        </p:nvSpPr>
        <p:spPr bwMode="auto">
          <a:xfrm>
            <a:off x="5173663" y="52482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D</a:t>
            </a:r>
            <a:endParaRPr kumimoji="0" lang="en-US" sz="1600" dirty="0">
              <a:solidFill>
                <a:schemeClr val="bg1"/>
              </a:solidFill>
            </a:endParaRPr>
          </a:p>
        </p:txBody>
      </p:sp>
      <p:sp>
        <p:nvSpPr>
          <p:cNvPr id="59" name="Oval 26"/>
          <p:cNvSpPr>
            <a:spLocks noChangeAspect="1" noChangeArrowheads="1"/>
          </p:cNvSpPr>
          <p:nvPr/>
        </p:nvSpPr>
        <p:spPr bwMode="auto">
          <a:xfrm>
            <a:off x="5832475" y="5237163"/>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a:solidFill>
                  <a:schemeClr val="bg1"/>
                </a:solidFill>
              </a:rPr>
              <a:t>55</a:t>
            </a:r>
          </a:p>
        </p:txBody>
      </p:sp>
      <p:sp>
        <p:nvSpPr>
          <p:cNvPr id="60" name="Oval 27"/>
          <p:cNvSpPr>
            <a:spLocks noChangeAspect="1" noChangeArrowheads="1"/>
          </p:cNvSpPr>
          <p:nvPr/>
        </p:nvSpPr>
        <p:spPr bwMode="auto">
          <a:xfrm>
            <a:off x="4591050" y="5237163"/>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48</a:t>
            </a:r>
            <a:endParaRPr kumimoji="0" lang="en-US" sz="1600" dirty="0">
              <a:solidFill>
                <a:schemeClr val="bg1"/>
              </a:solidFill>
            </a:endParaRPr>
          </a:p>
        </p:txBody>
      </p:sp>
      <p:sp>
        <p:nvSpPr>
          <p:cNvPr id="61" name="Oval 28"/>
          <p:cNvSpPr>
            <a:spLocks noChangeAspect="1" noChangeArrowheads="1"/>
          </p:cNvSpPr>
          <p:nvPr/>
        </p:nvSpPr>
        <p:spPr bwMode="auto">
          <a:xfrm flipH="1">
            <a:off x="7459663" y="317182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83</a:t>
            </a:r>
            <a:endParaRPr kumimoji="0" lang="en-US" sz="1600" dirty="0">
              <a:solidFill>
                <a:schemeClr val="bg1"/>
              </a:solidFill>
            </a:endParaRPr>
          </a:p>
        </p:txBody>
      </p:sp>
      <p:sp>
        <p:nvSpPr>
          <p:cNvPr id="62" name="Oval 29"/>
          <p:cNvSpPr>
            <a:spLocks noChangeAspect="1" noChangeArrowheads="1"/>
          </p:cNvSpPr>
          <p:nvPr/>
        </p:nvSpPr>
        <p:spPr bwMode="auto">
          <a:xfrm flipH="1">
            <a:off x="8069263" y="425132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63</a:t>
            </a:r>
            <a:endParaRPr kumimoji="0" lang="en-US" sz="1600" dirty="0">
              <a:solidFill>
                <a:schemeClr val="bg1"/>
              </a:solidFill>
            </a:endParaRPr>
          </a:p>
        </p:txBody>
      </p:sp>
      <p:sp>
        <p:nvSpPr>
          <p:cNvPr id="63" name="Oval 30"/>
          <p:cNvSpPr>
            <a:spLocks noChangeAspect="1" noChangeArrowheads="1"/>
          </p:cNvSpPr>
          <p:nvPr/>
        </p:nvSpPr>
        <p:spPr bwMode="auto">
          <a:xfrm flipH="1">
            <a:off x="6800850" y="425132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D</a:t>
            </a:r>
            <a:endParaRPr kumimoji="0" lang="en-US" sz="1600" dirty="0">
              <a:solidFill>
                <a:schemeClr val="bg1"/>
              </a:solidFill>
            </a:endParaRPr>
          </a:p>
        </p:txBody>
      </p:sp>
      <p:sp>
        <p:nvSpPr>
          <p:cNvPr id="64" name="Oval 31"/>
          <p:cNvSpPr>
            <a:spLocks noChangeAspect="1" noChangeArrowheads="1"/>
          </p:cNvSpPr>
          <p:nvPr/>
        </p:nvSpPr>
        <p:spPr bwMode="auto">
          <a:xfrm flipH="1">
            <a:off x="7764463" y="52578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7</a:t>
            </a:r>
            <a:endParaRPr kumimoji="0" lang="en-US" sz="1600" dirty="0">
              <a:solidFill>
                <a:schemeClr val="bg1"/>
              </a:solidFill>
            </a:endParaRPr>
          </a:p>
        </p:txBody>
      </p:sp>
      <p:sp>
        <p:nvSpPr>
          <p:cNvPr id="65" name="Oval 32"/>
          <p:cNvSpPr>
            <a:spLocks noChangeAspect="1" noChangeArrowheads="1"/>
          </p:cNvSpPr>
          <p:nvPr/>
        </p:nvSpPr>
        <p:spPr bwMode="auto">
          <a:xfrm flipH="1">
            <a:off x="6469063" y="5246688"/>
            <a:ext cx="430212"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D</a:t>
            </a:r>
            <a:endParaRPr kumimoji="0" lang="en-US" sz="1600" dirty="0">
              <a:solidFill>
                <a:schemeClr val="bg1"/>
              </a:solidFill>
            </a:endParaRPr>
          </a:p>
        </p:txBody>
      </p:sp>
      <p:sp>
        <p:nvSpPr>
          <p:cNvPr id="66" name="Oval 33"/>
          <p:cNvSpPr>
            <a:spLocks noChangeAspect="1" noChangeArrowheads="1"/>
          </p:cNvSpPr>
          <p:nvPr/>
        </p:nvSpPr>
        <p:spPr bwMode="auto">
          <a:xfrm flipH="1">
            <a:off x="7078663" y="5257800"/>
            <a:ext cx="255587"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D</a:t>
            </a:r>
            <a:endParaRPr kumimoji="0" lang="en-US" sz="1600" dirty="0">
              <a:solidFill>
                <a:schemeClr val="bg1"/>
              </a:solidFill>
            </a:endParaRPr>
          </a:p>
        </p:txBody>
      </p:sp>
      <p:sp>
        <p:nvSpPr>
          <p:cNvPr id="67" name="Oval 34"/>
          <p:cNvSpPr>
            <a:spLocks noChangeAspect="1" noChangeArrowheads="1"/>
          </p:cNvSpPr>
          <p:nvPr/>
        </p:nvSpPr>
        <p:spPr bwMode="auto">
          <a:xfrm>
            <a:off x="3981450" y="52451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14</a:t>
            </a:r>
            <a:endParaRPr kumimoji="0" lang="en-US" sz="1600" dirty="0">
              <a:solidFill>
                <a:schemeClr val="bg1"/>
              </a:solidFill>
            </a:endParaRPr>
          </a:p>
        </p:txBody>
      </p:sp>
      <p:sp>
        <p:nvSpPr>
          <p:cNvPr id="68" name="Text Box 35"/>
          <p:cNvSpPr txBox="1">
            <a:spLocks noChangeArrowheads="1"/>
          </p:cNvSpPr>
          <p:nvPr/>
        </p:nvSpPr>
        <p:spPr bwMode="auto">
          <a:xfrm>
            <a:off x="6267450" y="28035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0</a:t>
            </a:r>
          </a:p>
        </p:txBody>
      </p:sp>
      <p:sp>
        <p:nvSpPr>
          <p:cNvPr id="69" name="Text Box 36"/>
          <p:cNvSpPr txBox="1">
            <a:spLocks noChangeArrowheads="1"/>
          </p:cNvSpPr>
          <p:nvPr/>
        </p:nvSpPr>
        <p:spPr bwMode="auto">
          <a:xfrm>
            <a:off x="4984750" y="34512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1</a:t>
            </a:r>
          </a:p>
        </p:txBody>
      </p:sp>
      <p:sp>
        <p:nvSpPr>
          <p:cNvPr id="70" name="Text Box 37"/>
          <p:cNvSpPr txBox="1">
            <a:spLocks noChangeArrowheads="1"/>
          </p:cNvSpPr>
          <p:nvPr/>
        </p:nvSpPr>
        <p:spPr bwMode="auto">
          <a:xfrm>
            <a:off x="7524750" y="35020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2</a:t>
            </a:r>
          </a:p>
        </p:txBody>
      </p:sp>
      <p:sp>
        <p:nvSpPr>
          <p:cNvPr id="71" name="Text Box 38"/>
          <p:cNvSpPr txBox="1">
            <a:spLocks noChangeArrowheads="1"/>
          </p:cNvSpPr>
          <p:nvPr/>
        </p:nvSpPr>
        <p:spPr bwMode="auto">
          <a:xfrm>
            <a:off x="4391025" y="45434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3</a:t>
            </a:r>
          </a:p>
        </p:txBody>
      </p:sp>
      <p:sp>
        <p:nvSpPr>
          <p:cNvPr id="72" name="Text Box 39"/>
          <p:cNvSpPr txBox="1">
            <a:spLocks noChangeArrowheads="1"/>
          </p:cNvSpPr>
          <p:nvPr/>
        </p:nvSpPr>
        <p:spPr bwMode="auto">
          <a:xfrm>
            <a:off x="5588000" y="45688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4</a:t>
            </a:r>
          </a:p>
        </p:txBody>
      </p:sp>
      <p:sp>
        <p:nvSpPr>
          <p:cNvPr id="73" name="Text Box 40"/>
          <p:cNvSpPr txBox="1">
            <a:spLocks noChangeArrowheads="1"/>
          </p:cNvSpPr>
          <p:nvPr/>
        </p:nvSpPr>
        <p:spPr bwMode="auto">
          <a:xfrm>
            <a:off x="6861175" y="45688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5</a:t>
            </a:r>
          </a:p>
        </p:txBody>
      </p:sp>
      <p:sp>
        <p:nvSpPr>
          <p:cNvPr id="74" name="Text Box 41"/>
          <p:cNvSpPr txBox="1">
            <a:spLocks noChangeArrowheads="1"/>
          </p:cNvSpPr>
          <p:nvPr/>
        </p:nvSpPr>
        <p:spPr bwMode="auto">
          <a:xfrm>
            <a:off x="8147050" y="45942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6</a:t>
            </a:r>
          </a:p>
        </p:txBody>
      </p:sp>
      <p:sp>
        <p:nvSpPr>
          <p:cNvPr id="75" name="Text Box 42"/>
          <p:cNvSpPr txBox="1">
            <a:spLocks noChangeArrowheads="1"/>
          </p:cNvSpPr>
          <p:nvPr/>
        </p:nvSpPr>
        <p:spPr bwMode="auto">
          <a:xfrm>
            <a:off x="4040188" y="56102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7</a:t>
            </a:r>
          </a:p>
        </p:txBody>
      </p:sp>
      <p:sp>
        <p:nvSpPr>
          <p:cNvPr id="76" name="Text Box 43"/>
          <p:cNvSpPr txBox="1">
            <a:spLocks noChangeArrowheads="1"/>
          </p:cNvSpPr>
          <p:nvPr/>
        </p:nvSpPr>
        <p:spPr bwMode="auto">
          <a:xfrm>
            <a:off x="4657725" y="5610225"/>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8</a:t>
            </a:r>
          </a:p>
        </p:txBody>
      </p:sp>
      <p:sp>
        <p:nvSpPr>
          <p:cNvPr id="77" name="Text Box 44"/>
          <p:cNvSpPr txBox="1">
            <a:spLocks noChangeArrowheads="1"/>
          </p:cNvSpPr>
          <p:nvPr/>
        </p:nvSpPr>
        <p:spPr bwMode="auto">
          <a:xfrm>
            <a:off x="5159375" y="5610225"/>
            <a:ext cx="4730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9</a:t>
            </a:r>
          </a:p>
        </p:txBody>
      </p:sp>
      <p:sp>
        <p:nvSpPr>
          <p:cNvPr id="78" name="Text Box 45"/>
          <p:cNvSpPr txBox="1">
            <a:spLocks noChangeArrowheads="1"/>
          </p:cNvSpPr>
          <p:nvPr/>
        </p:nvSpPr>
        <p:spPr bwMode="auto">
          <a:xfrm>
            <a:off x="5829300" y="5622925"/>
            <a:ext cx="4984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10</a:t>
            </a:r>
          </a:p>
        </p:txBody>
      </p:sp>
      <p:sp>
        <p:nvSpPr>
          <p:cNvPr id="79" name="Text Box 46"/>
          <p:cNvSpPr txBox="1">
            <a:spLocks noChangeArrowheads="1"/>
          </p:cNvSpPr>
          <p:nvPr/>
        </p:nvSpPr>
        <p:spPr bwMode="auto">
          <a:xfrm>
            <a:off x="6430963" y="5610225"/>
            <a:ext cx="4730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11</a:t>
            </a:r>
          </a:p>
        </p:txBody>
      </p:sp>
      <p:sp>
        <p:nvSpPr>
          <p:cNvPr id="80" name="Text Box 47"/>
          <p:cNvSpPr txBox="1">
            <a:spLocks noChangeArrowheads="1"/>
          </p:cNvSpPr>
          <p:nvPr/>
        </p:nvSpPr>
        <p:spPr bwMode="auto">
          <a:xfrm>
            <a:off x="7088188" y="5622925"/>
            <a:ext cx="4984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12</a:t>
            </a:r>
          </a:p>
        </p:txBody>
      </p:sp>
      <p:sp>
        <p:nvSpPr>
          <p:cNvPr id="81" name="Text Box 48"/>
          <p:cNvSpPr txBox="1">
            <a:spLocks noChangeArrowheads="1"/>
          </p:cNvSpPr>
          <p:nvPr/>
        </p:nvSpPr>
        <p:spPr bwMode="auto">
          <a:xfrm>
            <a:off x="7780338" y="5621338"/>
            <a:ext cx="473075" cy="366712"/>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13</a:t>
            </a:r>
          </a:p>
        </p:txBody>
      </p:sp>
      <p:cxnSp>
        <p:nvCxnSpPr>
          <p:cNvPr id="82" name="AutoShape 19"/>
          <p:cNvCxnSpPr>
            <a:cxnSpLocks noChangeShapeType="1"/>
            <a:endCxn id="83" idx="0"/>
          </p:cNvCxnSpPr>
          <p:nvPr/>
        </p:nvCxnSpPr>
        <p:spPr bwMode="auto">
          <a:xfrm rot="16200000" flipH="1">
            <a:off x="8129310" y="4900890"/>
            <a:ext cx="696176" cy="38396"/>
          </a:xfrm>
          <a:prstGeom prst="straightConnector1">
            <a:avLst/>
          </a:prstGeom>
          <a:noFill/>
          <a:ln w="15875">
            <a:solidFill>
              <a:schemeClr val="tx1"/>
            </a:solidFill>
            <a:round/>
            <a:headEnd/>
            <a:tailEnd/>
          </a:ln>
          <a:effectLst/>
        </p:spPr>
      </p:cxnSp>
      <p:sp>
        <p:nvSpPr>
          <p:cNvPr id="83" name="Oval 33"/>
          <p:cNvSpPr>
            <a:spLocks noChangeAspect="1" noChangeArrowheads="1"/>
          </p:cNvSpPr>
          <p:nvPr/>
        </p:nvSpPr>
        <p:spPr bwMode="auto">
          <a:xfrm flipH="1">
            <a:off x="8368803" y="5268176"/>
            <a:ext cx="255587"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D</a:t>
            </a:r>
            <a:endParaRPr kumimoji="0" lang="en-US" sz="1600" dirty="0">
              <a:solidFill>
                <a:schemeClr val="bg1"/>
              </a:solidFill>
            </a:endParaRPr>
          </a:p>
        </p:txBody>
      </p:sp>
      <p:sp>
        <p:nvSpPr>
          <p:cNvPr id="84" name="Text Box 48"/>
          <p:cNvSpPr txBox="1">
            <a:spLocks noChangeArrowheads="1"/>
          </p:cNvSpPr>
          <p:nvPr/>
        </p:nvSpPr>
        <p:spPr bwMode="auto">
          <a:xfrm>
            <a:off x="8458200" y="5638800"/>
            <a:ext cx="473075" cy="366712"/>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a:solidFill>
                  <a:srgbClr val="006600"/>
                </a:solidFill>
                <a:latin typeface="Courier New" pitchFamily="49" charset="0"/>
              </a:rPr>
              <a:t>14</a:t>
            </a:r>
          </a:p>
        </p:txBody>
      </p:sp>
      <p:sp>
        <p:nvSpPr>
          <p:cNvPr id="85" name="Footer Placeholder 84"/>
          <p:cNvSpPr>
            <a:spLocks noGrp="1"/>
          </p:cNvSpPr>
          <p:nvPr>
            <p:ph type="ftr" sz="quarter" idx="11"/>
          </p:nvPr>
        </p:nvSpPr>
        <p:spPr/>
        <p:txBody>
          <a:bodyPr/>
          <a:lstStyle/>
          <a:p>
            <a:r>
              <a:rPr lang="en-US"/>
              <a:t>Compiled By Atnafu J.</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a:solidFill>
                  <a:schemeClr val="accent2"/>
                </a:solidFill>
              </a:rPr>
              <a:t>Array Implementation...</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lstStyle/>
          <a:p>
            <a:r>
              <a:rPr lang="en-US" dirty="0"/>
              <a:t>Given a child, its parent node can be identified (easily) and vice versa</a:t>
            </a:r>
          </a:p>
          <a:p>
            <a:pPr lvl="2"/>
            <a:r>
              <a:rPr lang="en-US" dirty="0">
                <a:latin typeface="Courier New" pitchFamily="49" charset="0"/>
              </a:rPr>
              <a:t>Parent(</a:t>
            </a:r>
            <a:r>
              <a:rPr lang="en-US" dirty="0" err="1">
                <a:latin typeface="Courier New" pitchFamily="49" charset="0"/>
              </a:rPr>
              <a:t>i</a:t>
            </a:r>
            <a:r>
              <a:rPr lang="en-US" dirty="0">
                <a:latin typeface="Courier New" pitchFamily="49" charset="0"/>
              </a:rPr>
              <a:t>) = </a:t>
            </a:r>
            <a:r>
              <a:rPr lang="en-US" dirty="0">
                <a:latin typeface="Courier New" pitchFamily="49" charset="0"/>
                <a:sym typeface="Symbol" pitchFamily="18" charset="2"/>
              </a:rPr>
              <a:t>(i-1)/2</a:t>
            </a:r>
            <a:r>
              <a:rPr lang="en-US" dirty="0">
                <a:sym typeface="Symbol" pitchFamily="18" charset="2"/>
              </a:rPr>
              <a:t> </a:t>
            </a:r>
            <a:endParaRPr lang="en-US" dirty="0"/>
          </a:p>
          <a:p>
            <a:pPr lvl="2"/>
            <a:r>
              <a:rPr lang="en-US" dirty="0">
                <a:latin typeface="Courier New" pitchFamily="49" charset="0"/>
              </a:rPr>
              <a:t>Left(</a:t>
            </a:r>
            <a:r>
              <a:rPr lang="en-US" dirty="0" err="1">
                <a:latin typeface="Courier New" pitchFamily="49" charset="0"/>
              </a:rPr>
              <a:t>i</a:t>
            </a:r>
            <a:r>
              <a:rPr lang="en-US" dirty="0">
                <a:latin typeface="Courier New" pitchFamily="49" charset="0"/>
              </a:rPr>
              <a:t>)   = 2i</a:t>
            </a:r>
            <a:r>
              <a:rPr lang="en-US" dirty="0">
                <a:sym typeface="Symbol" pitchFamily="18" charset="2"/>
              </a:rPr>
              <a:t> + 1</a:t>
            </a:r>
            <a:endParaRPr lang="en-US" dirty="0"/>
          </a:p>
          <a:p>
            <a:pPr lvl="2"/>
            <a:r>
              <a:rPr lang="en-US" dirty="0">
                <a:latin typeface="Courier New" pitchFamily="49" charset="0"/>
              </a:rPr>
              <a:t>Right(</a:t>
            </a:r>
            <a:r>
              <a:rPr lang="en-US" dirty="0" err="1">
                <a:latin typeface="Courier New" pitchFamily="49" charset="0"/>
              </a:rPr>
              <a:t>i</a:t>
            </a:r>
            <a:r>
              <a:rPr lang="en-US" dirty="0">
                <a:latin typeface="Courier New" pitchFamily="49" charset="0"/>
              </a:rPr>
              <a:t>)  = 2i + 2</a:t>
            </a:r>
            <a:endParaRPr lang="en-US" dirty="0"/>
          </a:p>
          <a:p>
            <a:pPr lvl="1"/>
            <a:endParaRPr lang="en-US" dirty="0"/>
          </a:p>
        </p:txBody>
      </p:sp>
      <p:sp>
        <p:nvSpPr>
          <p:cNvPr id="6" name="Slide Number Placeholder 5"/>
          <p:cNvSpPr>
            <a:spLocks noGrp="1"/>
          </p:cNvSpPr>
          <p:nvPr>
            <p:ph type="sldNum" sz="quarter" idx="12"/>
          </p:nvPr>
        </p:nvSpPr>
        <p:spPr/>
        <p:txBody>
          <a:bodyPr/>
          <a:lstStyle/>
          <a:p>
            <a:fld id="{59044E82-0D97-4C44-BD32-01B99DA0AB14}" type="slidenum">
              <a:rPr lang="en-US" smtClean="0"/>
              <a:pPr/>
              <a:t>13</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a:solidFill>
                  <a:schemeClr val="accent2"/>
                </a:solidFill>
              </a:rPr>
              <a:t>Exercise: Array Implementation of BT</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US" sz="2800" dirty="0"/>
              <a:t>See how the following operations can be served:</a:t>
            </a:r>
          </a:p>
          <a:p>
            <a:r>
              <a:rPr lang="en-GB" sz="2800" dirty="0"/>
              <a:t>Create()</a:t>
            </a:r>
          </a:p>
          <a:p>
            <a:r>
              <a:rPr lang="en-GB" sz="2800" dirty="0" err="1"/>
              <a:t>isEmpty</a:t>
            </a:r>
            <a:r>
              <a:rPr lang="en-GB" sz="2800" dirty="0"/>
              <a:t>()</a:t>
            </a:r>
          </a:p>
          <a:p>
            <a:r>
              <a:rPr lang="en-GB" sz="2800" dirty="0"/>
              <a:t>Traverse()</a:t>
            </a:r>
          </a:p>
          <a:p>
            <a:r>
              <a:rPr lang="en-GB" sz="2800" dirty="0"/>
              <a:t>Find( item, location)</a:t>
            </a:r>
          </a:p>
          <a:p>
            <a:pPr>
              <a:lnSpc>
                <a:spcPct val="80000"/>
              </a:lnSpc>
              <a:buNone/>
            </a:pPr>
            <a:endParaRPr lang="en-GB" sz="2300" dirty="0"/>
          </a:p>
          <a:p>
            <a:pPr>
              <a:buNone/>
            </a:pPr>
            <a:endParaRPr lang="en-GB" sz="2800" dirty="0"/>
          </a:p>
          <a:p>
            <a:pPr>
              <a:lnSpc>
                <a:spcPct val="90000"/>
              </a:lnSpc>
              <a:buNone/>
            </a:pPr>
            <a:endParaRPr lang="en-GB" sz="2800" dirty="0"/>
          </a:p>
          <a:p>
            <a:endParaRPr lang="en-GB" sz="2800" dirty="0">
              <a:solidFill>
                <a:srgbClr val="0033CC"/>
              </a:solidFill>
            </a:endParaRP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14</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a:solidFill>
                  <a:schemeClr val="accent2"/>
                </a:solidFill>
              </a:rPr>
              <a:t>Array Implementation of BT</a:t>
            </a:r>
            <a:br>
              <a:rPr lang="en-GB" sz="4000" i="1" dirty="0">
                <a:solidFill>
                  <a:schemeClr val="accent2"/>
                </a:solidFill>
              </a:rPr>
            </a:br>
            <a:r>
              <a:rPr lang="en-GB" sz="4000" i="1" dirty="0">
                <a:solidFill>
                  <a:schemeClr val="accent2"/>
                </a:solidFill>
              </a:rPr>
              <a:t>Efficiency Consideration</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US" sz="2300" dirty="0"/>
              <a:t>Adv:</a:t>
            </a:r>
          </a:p>
          <a:p>
            <a:pPr>
              <a:lnSpc>
                <a:spcPct val="90000"/>
              </a:lnSpc>
              <a:buNone/>
            </a:pPr>
            <a:r>
              <a:rPr lang="en-US" sz="2300" dirty="0"/>
              <a:t>- Simplicity</a:t>
            </a:r>
          </a:p>
          <a:p>
            <a:pPr>
              <a:lnSpc>
                <a:spcPct val="90000"/>
              </a:lnSpc>
              <a:buNone/>
            </a:pPr>
            <a:r>
              <a:rPr lang="en-US" sz="2300" dirty="0"/>
              <a:t>- Given a child, its parent node can be identified (easily) and vice versa</a:t>
            </a:r>
          </a:p>
          <a:p>
            <a:pPr>
              <a:lnSpc>
                <a:spcPct val="90000"/>
              </a:lnSpc>
              <a:buNone/>
            </a:pPr>
            <a:endParaRPr lang="en-US" sz="2300" dirty="0"/>
          </a:p>
          <a:p>
            <a:pPr>
              <a:lnSpc>
                <a:spcPct val="90000"/>
              </a:lnSpc>
              <a:buNone/>
            </a:pPr>
            <a:r>
              <a:rPr lang="en-US" sz="2300" dirty="0" err="1"/>
              <a:t>Disadv</a:t>
            </a:r>
            <a:r>
              <a:rPr lang="en-US" sz="2300" dirty="0"/>
              <a:t>:</a:t>
            </a:r>
          </a:p>
          <a:p>
            <a:pPr>
              <a:lnSpc>
                <a:spcPct val="90000"/>
              </a:lnSpc>
              <a:buNone/>
            </a:pPr>
            <a:r>
              <a:rPr lang="en-US" sz="2300" dirty="0"/>
              <a:t>- Wastage of space (esp. if the tree is not balanced)</a:t>
            </a:r>
          </a:p>
          <a:p>
            <a:pPr>
              <a:lnSpc>
                <a:spcPct val="90000"/>
              </a:lnSpc>
              <a:buNone/>
            </a:pPr>
            <a:r>
              <a:rPr lang="en-US" sz="2300" dirty="0"/>
              <a:t>- Reordering the elements due to shifting in case of deletion.</a:t>
            </a:r>
          </a:p>
          <a:p>
            <a:pPr>
              <a:buNone/>
            </a:pPr>
            <a:endParaRPr lang="en-GB" sz="2800" dirty="0"/>
          </a:p>
          <a:p>
            <a:pPr>
              <a:lnSpc>
                <a:spcPct val="90000"/>
              </a:lnSpc>
              <a:buNone/>
            </a:pPr>
            <a:endParaRPr lang="en-GB" sz="2800" dirty="0"/>
          </a:p>
          <a:p>
            <a:endParaRPr lang="en-GB" sz="2800" dirty="0">
              <a:solidFill>
                <a:srgbClr val="0033CC"/>
              </a:solidFill>
            </a:endParaRP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15</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Pointer Implementation of BT</a:t>
            </a:r>
            <a:endParaRPr lang="en-US" sz="4000" i="1" dirty="0">
              <a:solidFill>
                <a:schemeClr val="accent2"/>
              </a:solidFill>
            </a:endParaRPr>
          </a:p>
        </p:txBody>
      </p:sp>
      <p:sp>
        <p:nvSpPr>
          <p:cNvPr id="147459" name="Rectangle 1027"/>
          <p:cNvSpPr>
            <a:spLocks noGrp="1" noChangeArrowheads="1"/>
          </p:cNvSpPr>
          <p:nvPr>
            <p:ph type="body" idx="1"/>
          </p:nvPr>
        </p:nvSpPr>
        <p:spPr>
          <a:xfrm>
            <a:off x="609600" y="1676400"/>
            <a:ext cx="7772400" cy="4648200"/>
          </a:xfrm>
        </p:spPr>
        <p:txBody>
          <a:bodyPr wrap="square">
            <a:noAutofit/>
          </a:bodyPr>
          <a:lstStyle/>
          <a:p>
            <a:pPr>
              <a:lnSpc>
                <a:spcPct val="80000"/>
              </a:lnSpc>
              <a:buNone/>
            </a:pPr>
            <a:r>
              <a:rPr lang="en-GB" sz="2800" dirty="0"/>
              <a:t>Node Construction/Declaration:</a:t>
            </a:r>
          </a:p>
          <a:p>
            <a:pPr>
              <a:lnSpc>
                <a:spcPct val="80000"/>
              </a:lnSpc>
              <a:buNone/>
            </a:pPr>
            <a:r>
              <a:rPr lang="en-GB" sz="2800" dirty="0"/>
              <a:t>	template &lt;class T&gt;</a:t>
            </a:r>
          </a:p>
          <a:p>
            <a:pPr>
              <a:lnSpc>
                <a:spcPct val="80000"/>
              </a:lnSpc>
              <a:buNone/>
            </a:pPr>
            <a:r>
              <a:rPr lang="en-GB" sz="2800" dirty="0"/>
              <a:t>	</a:t>
            </a:r>
            <a:r>
              <a:rPr lang="en-GB" sz="2800" dirty="0" err="1"/>
              <a:t>struct</a:t>
            </a:r>
            <a:r>
              <a:rPr lang="en-GB" sz="2800" dirty="0"/>
              <a:t> </a:t>
            </a:r>
            <a:r>
              <a:rPr lang="en-GB" sz="2800" dirty="0" err="1"/>
              <a:t>nodeTree</a:t>
            </a:r>
            <a:r>
              <a:rPr lang="en-GB" sz="2800" dirty="0"/>
              <a:t> {</a:t>
            </a:r>
          </a:p>
          <a:p>
            <a:pPr>
              <a:lnSpc>
                <a:spcPct val="80000"/>
              </a:lnSpc>
              <a:buNone/>
            </a:pPr>
            <a:r>
              <a:rPr lang="en-GB" sz="2800" dirty="0"/>
              <a:t>	   T		data;</a:t>
            </a:r>
          </a:p>
          <a:p>
            <a:pPr>
              <a:lnSpc>
                <a:spcPct val="80000"/>
              </a:lnSpc>
              <a:buNone/>
            </a:pPr>
            <a:r>
              <a:rPr lang="en-GB" sz="2800" dirty="0"/>
              <a:t>	   </a:t>
            </a:r>
            <a:r>
              <a:rPr lang="en-GB" sz="2800" dirty="0" err="1"/>
              <a:t>nodeTree</a:t>
            </a:r>
            <a:r>
              <a:rPr lang="en-GB" sz="2800" dirty="0"/>
              <a:t> &lt;T&gt; *	left;</a:t>
            </a:r>
          </a:p>
          <a:p>
            <a:pPr>
              <a:lnSpc>
                <a:spcPct val="80000"/>
              </a:lnSpc>
              <a:buNone/>
            </a:pPr>
            <a:r>
              <a:rPr lang="en-GB" sz="2800" dirty="0"/>
              <a:t>	   </a:t>
            </a:r>
            <a:r>
              <a:rPr lang="en-GB" sz="2800" dirty="0" err="1"/>
              <a:t>nodeTree</a:t>
            </a:r>
            <a:r>
              <a:rPr lang="en-GB" sz="2800" dirty="0"/>
              <a:t> &lt;T&gt; * 	right;</a:t>
            </a:r>
          </a:p>
          <a:p>
            <a:pPr>
              <a:lnSpc>
                <a:spcPct val="80000"/>
              </a:lnSpc>
              <a:buNone/>
            </a:pPr>
            <a:r>
              <a:rPr lang="en-GB" sz="2800" dirty="0"/>
              <a:t>	};</a:t>
            </a:r>
          </a:p>
          <a:p>
            <a:pPr>
              <a:lnSpc>
                <a:spcPct val="80000"/>
              </a:lnSpc>
              <a:buNone/>
            </a:pPr>
            <a:r>
              <a:rPr lang="en-GB" sz="2800" dirty="0"/>
              <a:t>	</a:t>
            </a:r>
          </a:p>
          <a:p>
            <a:pPr>
              <a:lnSpc>
                <a:spcPct val="80000"/>
              </a:lnSpc>
              <a:buNone/>
            </a:pPr>
            <a:r>
              <a:rPr lang="en-GB" sz="2800" dirty="0"/>
              <a:t>BT Construction:</a:t>
            </a:r>
          </a:p>
          <a:p>
            <a:pPr>
              <a:lnSpc>
                <a:spcPct val="80000"/>
              </a:lnSpc>
              <a:buNone/>
            </a:pPr>
            <a:r>
              <a:rPr lang="en-GB" sz="2800" dirty="0"/>
              <a:t>	 </a:t>
            </a:r>
            <a:r>
              <a:rPr lang="en-GB" sz="2800" dirty="0" err="1"/>
              <a:t>nodeTree</a:t>
            </a:r>
            <a:r>
              <a:rPr lang="en-GB" sz="2800" dirty="0"/>
              <a:t> &lt;</a:t>
            </a:r>
            <a:r>
              <a:rPr lang="en-GB" sz="2800" dirty="0" err="1"/>
              <a:t>int</a:t>
            </a:r>
            <a:r>
              <a:rPr lang="en-GB" sz="2800" dirty="0"/>
              <a:t>&gt;  * root; </a:t>
            </a:r>
            <a:r>
              <a:rPr lang="en-GB" sz="2200" dirty="0"/>
              <a:t>// contains the address of the root node</a:t>
            </a:r>
          </a:p>
        </p:txBody>
      </p:sp>
      <p:cxnSp>
        <p:nvCxnSpPr>
          <p:cNvPr id="4" name="Straight Connector 3"/>
          <p:cNvCxnSpPr/>
          <p:nvPr/>
        </p:nvCxnSpPr>
        <p:spPr>
          <a:xfrm>
            <a:off x="609600" y="1447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16</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wipe(down)">
                                      <p:cBhvr>
                                        <p:cTn id="19" dur="500"/>
                                        <p:tgtEl>
                                          <p:spTgt spid="14745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wipe(down)">
                                      <p:cBhvr>
                                        <p:cTn id="22" dur="500"/>
                                        <p:tgtEl>
                                          <p:spTgt spid="14745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wipe(down)">
                                      <p:cBhvr>
                                        <p:cTn id="25" dur="500"/>
                                        <p:tgtEl>
                                          <p:spTgt spid="14745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wipe(down)">
                                      <p:cBhvr>
                                        <p:cTn id="28" dur="500"/>
                                        <p:tgtEl>
                                          <p:spTgt spid="147459">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wipe(down)">
                                      <p:cBhvr>
                                        <p:cTn id="31" dur="500"/>
                                        <p:tgtEl>
                                          <p:spTgt spid="147459">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wipe(down)">
                                      <p:cBhvr>
                                        <p:cTn id="34" dur="500"/>
                                        <p:tgtEl>
                                          <p:spTgt spid="147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a:solidFill>
                  <a:schemeClr val="accent2"/>
                </a:solidFill>
              </a:rPr>
              <a:t>BT Operations</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US" sz="2800" dirty="0"/>
              <a:t>See how the following operations can be served:</a:t>
            </a:r>
          </a:p>
          <a:p>
            <a:r>
              <a:rPr lang="en-GB" sz="2800" dirty="0"/>
              <a:t>Create(root)</a:t>
            </a:r>
          </a:p>
          <a:p>
            <a:r>
              <a:rPr lang="en-GB" sz="2800" dirty="0" err="1"/>
              <a:t>isEmpty</a:t>
            </a:r>
            <a:r>
              <a:rPr lang="en-GB" sz="2800" dirty="0"/>
              <a:t>(root)</a:t>
            </a:r>
          </a:p>
          <a:p>
            <a:r>
              <a:rPr lang="en-GB" sz="2800" dirty="0"/>
              <a:t>Traverse(root)</a:t>
            </a:r>
          </a:p>
          <a:p>
            <a:r>
              <a:rPr lang="en-GB" sz="2800" dirty="0"/>
              <a:t>Find(root, item, location)</a:t>
            </a:r>
          </a:p>
          <a:p>
            <a:r>
              <a:rPr lang="en-GB" sz="2800" dirty="0"/>
              <a:t>Add(root, node)</a:t>
            </a:r>
          </a:p>
          <a:p>
            <a:r>
              <a:rPr lang="en-GB" sz="2800" dirty="0"/>
              <a:t>Remove(root, node)</a:t>
            </a:r>
          </a:p>
          <a:p>
            <a:pPr>
              <a:lnSpc>
                <a:spcPct val="80000"/>
              </a:lnSpc>
              <a:buNone/>
            </a:pPr>
            <a:endParaRPr lang="en-GB" sz="2300" dirty="0"/>
          </a:p>
          <a:p>
            <a:pPr>
              <a:buNone/>
            </a:pPr>
            <a:endParaRPr lang="en-GB" sz="2800" dirty="0"/>
          </a:p>
          <a:p>
            <a:pPr>
              <a:lnSpc>
                <a:spcPct val="90000"/>
              </a:lnSpc>
              <a:buNone/>
            </a:pPr>
            <a:endParaRPr lang="en-GB" sz="2800" dirty="0"/>
          </a:p>
          <a:p>
            <a:endParaRPr lang="en-GB" sz="2800" dirty="0">
              <a:solidFill>
                <a:srgbClr val="0033CC"/>
              </a:solidFill>
            </a:endParaRP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17</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Create()</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GB" dirty="0"/>
              <a:t>template &lt;class T&gt;</a:t>
            </a:r>
          </a:p>
          <a:p>
            <a:pPr>
              <a:buNone/>
            </a:pPr>
            <a:r>
              <a:rPr lang="en-GB" dirty="0"/>
              <a:t>void create(node&lt;T&gt; * &amp; root) {</a:t>
            </a:r>
          </a:p>
          <a:p>
            <a:pPr>
              <a:buNone/>
            </a:pPr>
            <a:r>
              <a:rPr lang="en-GB" dirty="0"/>
              <a:t>	root = NULL;</a:t>
            </a:r>
          </a:p>
          <a:p>
            <a:pPr>
              <a:buNone/>
            </a:pPr>
            <a:r>
              <a:rPr lang="en-GB" dirty="0"/>
              <a:t>}</a:t>
            </a:r>
          </a:p>
          <a:p>
            <a:pPr>
              <a:spcBef>
                <a:spcPct val="50000"/>
              </a:spcBef>
              <a:buNone/>
            </a:pPr>
            <a:endParaRPr lang="en-US" sz="1800" dirty="0"/>
          </a:p>
          <a:p>
            <a:pPr>
              <a:lnSpc>
                <a:spcPct val="90000"/>
              </a:lnSpc>
            </a:pPr>
            <a:endParaRPr lang="en-GB" sz="2800" dirty="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18</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err="1">
                <a:solidFill>
                  <a:schemeClr val="accent2"/>
                </a:solidFill>
              </a:rPr>
              <a:t>isEmpty</a:t>
            </a:r>
            <a:r>
              <a:rPr lang="en-GB" sz="4000" i="1" dirty="0">
                <a:solidFill>
                  <a:schemeClr val="accent2"/>
                </a:solidFill>
              </a:rPr>
              <a:t>()</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GB" sz="2800" dirty="0"/>
              <a:t>template &lt;class T&gt;</a:t>
            </a:r>
          </a:p>
          <a:p>
            <a:pPr>
              <a:buNone/>
            </a:pPr>
            <a:r>
              <a:rPr lang="en-GB" sz="2800" dirty="0" err="1"/>
              <a:t>int</a:t>
            </a:r>
            <a:r>
              <a:rPr lang="en-GB" sz="2800" dirty="0"/>
              <a:t> </a:t>
            </a:r>
            <a:r>
              <a:rPr lang="en-GB" sz="2800" dirty="0" err="1"/>
              <a:t>isEmpty</a:t>
            </a:r>
            <a:r>
              <a:rPr lang="en-GB" sz="2800" dirty="0"/>
              <a:t>(node&lt;T&gt; * root){</a:t>
            </a:r>
          </a:p>
          <a:p>
            <a:pPr>
              <a:buNone/>
            </a:pPr>
            <a:r>
              <a:rPr lang="en-GB" sz="2800" dirty="0"/>
              <a:t>	return (root == NULL);</a:t>
            </a:r>
          </a:p>
          <a:p>
            <a:pPr>
              <a:buNone/>
            </a:pPr>
            <a:r>
              <a:rPr lang="en-GB" sz="2800" dirty="0"/>
              <a:t>}</a:t>
            </a: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19</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anim calcmode="lin" valueType="num">
                                      <p:cBhvr additive="base">
                                        <p:cTn id="11" dur="500" fill="hold"/>
                                        <p:tgtEl>
                                          <p:spTgt spid="1474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74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anim calcmode="lin" valueType="num">
                                      <p:cBhvr additive="base">
                                        <p:cTn id="15" dur="500" fill="hold"/>
                                        <p:tgtEl>
                                          <p:spTgt spid="1474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74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7459">
                                            <p:txEl>
                                              <p:pRg st="3" end="3"/>
                                            </p:txEl>
                                          </p:spTgt>
                                        </p:tgtEl>
                                        <p:attrNameLst>
                                          <p:attrName>style.visibility</p:attrName>
                                        </p:attrNameLst>
                                      </p:cBhvr>
                                      <p:to>
                                        <p:strVal val="visible"/>
                                      </p:to>
                                    </p:set>
                                    <p:anim calcmode="lin" valueType="num">
                                      <p:cBhvr additive="base">
                                        <p:cTn id="19" dur="500" fill="hold"/>
                                        <p:tgtEl>
                                          <p:spTgt spid="1474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4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a:solidFill>
                  <a:schemeClr val="accent2"/>
                </a:solidFill>
              </a:rPr>
              <a:t>Tree: Recursive Definition</a:t>
            </a:r>
            <a:endParaRPr lang="en-US" dirty="0"/>
          </a:p>
        </p:txBody>
      </p:sp>
      <p:sp>
        <p:nvSpPr>
          <p:cNvPr id="147459" name="Rectangle 1027"/>
          <p:cNvSpPr>
            <a:spLocks noGrp="1" noChangeArrowheads="1"/>
          </p:cNvSpPr>
          <p:nvPr>
            <p:ph type="body" idx="1"/>
          </p:nvPr>
        </p:nvSpPr>
        <p:spPr>
          <a:xfrm>
            <a:off x="621792" y="1828800"/>
            <a:ext cx="7772400" cy="4572000"/>
          </a:xfrm>
        </p:spPr>
        <p:txBody>
          <a:bodyPr wrap="square">
            <a:noAutofit/>
          </a:bodyPr>
          <a:lstStyle/>
          <a:p>
            <a:pPr marL="0" indent="0">
              <a:lnSpc>
                <a:spcPct val="80000"/>
              </a:lnSpc>
              <a:buNone/>
            </a:pPr>
            <a:r>
              <a:rPr lang="en-GB" sz="2400" b="1" dirty="0"/>
              <a:t>A general tree </a:t>
            </a:r>
            <a:r>
              <a:rPr lang="en-GB" sz="2400" dirty="0"/>
              <a:t>is a finite set of </a:t>
            </a:r>
            <a:r>
              <a:rPr lang="en-GB" sz="2400" b="1" dirty="0"/>
              <a:t>node</a:t>
            </a:r>
            <a:r>
              <a:rPr lang="en-GB" sz="2400" dirty="0"/>
              <a:t>s, i.e. either empty or not, which has a designated node called </a:t>
            </a:r>
            <a:r>
              <a:rPr lang="en-GB" sz="2400" b="1" dirty="0"/>
              <a:t>the root node </a:t>
            </a:r>
            <a:r>
              <a:rPr lang="en-GB" sz="2400" dirty="0"/>
              <a:t>from which (hierarchically) descend zero or more </a:t>
            </a:r>
            <a:r>
              <a:rPr lang="en-GB" sz="2400" b="1" dirty="0"/>
              <a:t>sub-trees</a:t>
            </a:r>
            <a:r>
              <a:rPr lang="en-GB" sz="2400" dirty="0"/>
              <a:t>. A number of sub-trees may be constituted from the same tree by rooting at each of the nodes in a recursive manner. </a:t>
            </a:r>
          </a:p>
          <a:p>
            <a:pPr marL="0" indent="0">
              <a:buNone/>
            </a:pPr>
            <a:endParaRPr lang="en-GB" sz="2800" dirty="0"/>
          </a:p>
          <a:p>
            <a:pPr marL="0" indent="0">
              <a:buNone/>
            </a:pPr>
            <a:endParaRPr lang="en-US" dirty="0"/>
          </a:p>
        </p:txBody>
      </p:sp>
      <p:cxnSp>
        <p:nvCxnSpPr>
          <p:cNvPr id="4" name="Straight Connector 3"/>
          <p:cNvCxnSpPr/>
          <p:nvPr/>
        </p:nvCxnSpPr>
        <p:spPr>
          <a:xfrm>
            <a:off x="685800" y="1524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a:t>
            </a:fld>
            <a:endParaRPr lang="en-US"/>
          </a:p>
        </p:txBody>
      </p:sp>
      <p:pic>
        <p:nvPicPr>
          <p:cNvPr id="42" name="Picture 41"/>
          <p:cNvPicPr>
            <a:picLocks noChangeAspect="1" noChangeArrowheads="1"/>
          </p:cNvPicPr>
          <p:nvPr/>
        </p:nvPicPr>
        <p:blipFill>
          <a:blip r:embed="rId2"/>
          <a:srcRect/>
          <a:stretch>
            <a:fillRect/>
          </a:stretch>
        </p:blipFill>
        <p:spPr>
          <a:xfrm>
            <a:off x="762000" y="3657600"/>
            <a:ext cx="7239000" cy="2819400"/>
          </a:xfrm>
          <a:prstGeom prst="rect">
            <a:avLst/>
          </a:prstGeom>
          <a:noFill/>
          <a:ln/>
        </p:spPr>
      </p:pic>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Tree Traversal </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600" dirty="0"/>
              <a:t>Any process that requires each node of the tree be processed once and only once in a predetermined sequence is called </a:t>
            </a:r>
            <a:r>
              <a:rPr lang="en-US" sz="2600" b="1" dirty="0">
                <a:solidFill>
                  <a:srgbClr val="FF0000"/>
                </a:solidFill>
              </a:rPr>
              <a:t>a traversal</a:t>
            </a:r>
            <a:r>
              <a:rPr lang="en-US" sz="2600" dirty="0"/>
              <a:t>. </a:t>
            </a:r>
          </a:p>
          <a:p>
            <a:pPr marL="0" indent="0">
              <a:buNone/>
            </a:pPr>
            <a:r>
              <a:rPr lang="en-GB" sz="2600" dirty="0"/>
              <a:t>There are two class of traversal that need special attention</a:t>
            </a:r>
            <a:r>
              <a:rPr lang="en-GB" sz="2600" b="1" dirty="0">
                <a:solidFill>
                  <a:srgbClr val="FF0000"/>
                </a:solidFill>
              </a:rPr>
              <a:t>: Breadth First Traversal and Depth First Traversal</a:t>
            </a:r>
          </a:p>
          <a:p>
            <a:pPr>
              <a:buNone/>
            </a:pPr>
            <a:endParaRPr lang="en-GB" sz="2600" dirty="0"/>
          </a:p>
          <a:p>
            <a:endParaRPr lang="en-GB" dirty="0"/>
          </a:p>
          <a:p>
            <a:pPr>
              <a:buFont typeface="Wingdings" pitchFamily="2" charset="2"/>
              <a:buNone/>
            </a:pPr>
            <a:endParaRPr lang="en-GB" dirty="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20</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Breadth First Traversal </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1752600"/>
            <a:ext cx="7772400" cy="4648200"/>
          </a:xfrm>
        </p:spPr>
        <p:txBody>
          <a:bodyPr wrap="square">
            <a:noAutofit/>
          </a:bodyPr>
          <a:lstStyle/>
          <a:p>
            <a:pPr marL="0" indent="0">
              <a:buNone/>
            </a:pPr>
            <a:r>
              <a:rPr lang="en-US" sz="2400" dirty="0"/>
              <a:t>This traversal visits each node starting from the lowest(or highest) level and moving down(or up) level by level visiting nodes on each level from left to right (or from right to left). </a:t>
            </a:r>
          </a:p>
          <a:p>
            <a:pPr marL="0" indent="0">
              <a:buNone/>
            </a:pPr>
            <a:r>
              <a:rPr lang="en-US" sz="2400" dirty="0">
                <a:solidFill>
                  <a:srgbClr val="FF0000"/>
                </a:solidFill>
              </a:rPr>
              <a:t>Visit the sibling before the children(or parent).</a:t>
            </a:r>
            <a:endParaRPr lang="en-US" sz="2400" dirty="0"/>
          </a:p>
          <a:p>
            <a:pPr marL="0" indent="0">
              <a:buNone/>
            </a:pPr>
            <a:r>
              <a:rPr lang="en-US" sz="2400" dirty="0"/>
              <a:t>There are four possibilities:</a:t>
            </a:r>
          </a:p>
          <a:p>
            <a:pPr marL="514350" indent="-514350"/>
            <a:r>
              <a:rPr lang="en-US" sz="2400" dirty="0"/>
              <a:t>Top-down, left to right</a:t>
            </a:r>
          </a:p>
          <a:p>
            <a:pPr marL="514350" indent="-514350"/>
            <a:r>
              <a:rPr lang="en-US" sz="2400" dirty="0"/>
              <a:t>Top-down, right to left</a:t>
            </a:r>
          </a:p>
          <a:p>
            <a:pPr marL="514350" indent="-514350"/>
            <a:r>
              <a:rPr lang="en-US" sz="2400" dirty="0"/>
              <a:t>Bottom-up, left to right</a:t>
            </a:r>
          </a:p>
          <a:p>
            <a:pPr marL="514350" indent="-514350"/>
            <a:r>
              <a:rPr lang="en-US" sz="2400" dirty="0"/>
              <a:t>Bottom-up, right to left</a:t>
            </a:r>
          </a:p>
          <a:p>
            <a:pPr marL="0" indent="0">
              <a:buNone/>
            </a:pPr>
            <a:r>
              <a:rPr lang="en-US" sz="2400" dirty="0"/>
              <a:t>Implementation of this kind of traversal is straightforward if we use a queue.</a:t>
            </a:r>
          </a:p>
          <a:p>
            <a:pPr marL="0" indent="0">
              <a:buNone/>
            </a:pPr>
            <a:endParaRPr lang="en-US" sz="2600" dirty="0"/>
          </a:p>
          <a:p>
            <a:pPr marL="0" indent="0">
              <a:buNone/>
            </a:pPr>
            <a:endParaRPr lang="en-US" sz="2600" dirty="0"/>
          </a:p>
          <a:p>
            <a:pPr marL="0" indent="0">
              <a:buNone/>
            </a:pPr>
            <a:endParaRPr lang="en-US" sz="2600" dirty="0"/>
          </a:p>
          <a:p>
            <a:endParaRPr lang="en-GB" dirty="0"/>
          </a:p>
          <a:p>
            <a:pPr>
              <a:buFont typeface="Wingdings" pitchFamily="2" charset="2"/>
              <a:buNone/>
            </a:pPr>
            <a:endParaRPr lang="en-GB" dirty="0"/>
          </a:p>
          <a:p>
            <a:pPr marL="0" indent="0">
              <a:buNone/>
            </a:pPr>
            <a:endParaRPr lang="en-US" dirty="0"/>
          </a:p>
        </p:txBody>
      </p:sp>
      <p:cxnSp>
        <p:nvCxnSpPr>
          <p:cNvPr id="4" name="Straight Connector 3"/>
          <p:cNvCxnSpPr/>
          <p:nvPr/>
        </p:nvCxnSpPr>
        <p:spPr>
          <a:xfrm>
            <a:off x="609600" y="1447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21</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Breadth First:  </a:t>
            </a:r>
            <a:r>
              <a:rPr lang="en-US" sz="4000" i="1" dirty="0">
                <a:solidFill>
                  <a:schemeClr val="accent2"/>
                </a:solidFill>
              </a:rPr>
              <a:t>Top-down, left to right</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dirty="0"/>
              <a:t>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400" dirty="0"/>
              <a:t>45, 36, 76 , 23, 39, 56, 89, 29, 41, 48, 69, 115, 26, 31</a:t>
            </a:r>
          </a:p>
          <a:p>
            <a:pPr marL="0" indent="0">
              <a:buNone/>
            </a:pP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22</a:t>
            </a:fld>
            <a:endParaRPr lang="en-US"/>
          </a:p>
        </p:txBody>
      </p:sp>
      <p:grpSp>
        <p:nvGrpSpPr>
          <p:cNvPr id="2" name="Group 10"/>
          <p:cNvGrpSpPr/>
          <p:nvPr/>
        </p:nvGrpSpPr>
        <p:grpSpPr>
          <a:xfrm>
            <a:off x="533400" y="2209800"/>
            <a:ext cx="7781925" cy="2286000"/>
            <a:chOff x="685800" y="1905000"/>
            <a:chExt cx="7781925" cy="3219450"/>
          </a:xfrm>
        </p:grpSpPr>
        <p:pic>
          <p:nvPicPr>
            <p:cNvPr id="7" name="Picture 4"/>
            <p:cNvPicPr>
              <a:picLocks noChangeAspect="1" noChangeArrowheads="1"/>
            </p:cNvPicPr>
            <p:nvPr/>
          </p:nvPicPr>
          <p:blipFill>
            <a:blip r:embed="rId2"/>
            <a:srcRect/>
            <a:stretch>
              <a:fillRect/>
            </a:stretch>
          </p:blipFill>
          <p:spPr bwMode="auto">
            <a:xfrm>
              <a:off x="685800" y="1905000"/>
              <a:ext cx="7781925" cy="3219450"/>
            </a:xfrm>
            <a:prstGeom prst="rect">
              <a:avLst/>
            </a:prstGeom>
            <a:noFill/>
            <a:ln w="9525">
              <a:noFill/>
              <a:miter lim="800000"/>
              <a:headEnd/>
              <a:tailEnd/>
            </a:ln>
            <a:effectLst/>
          </p:spPr>
        </p:pic>
        <p:sp>
          <p:nvSpPr>
            <p:cNvPr id="8" name="Oval 7"/>
            <p:cNvSpPr/>
            <p:nvPr/>
          </p:nvSpPr>
          <p:spPr>
            <a:xfrm>
              <a:off x="1752600" y="4495800"/>
              <a:ext cx="609600"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29</a:t>
              </a:r>
            </a:p>
          </p:txBody>
        </p:sp>
        <p:cxnSp>
          <p:nvCxnSpPr>
            <p:cNvPr id="10" name="Straight Connector 9"/>
            <p:cNvCxnSpPr>
              <a:endCxn id="8" idx="1"/>
            </p:cNvCxnSpPr>
            <p:nvPr/>
          </p:nvCxnSpPr>
          <p:spPr>
            <a:xfrm rot="16200000" flipH="1">
              <a:off x="1567680" y="4299720"/>
              <a:ext cx="382915" cy="1654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Oval 14"/>
          <p:cNvSpPr/>
          <p:nvPr/>
        </p:nvSpPr>
        <p:spPr>
          <a:xfrm>
            <a:off x="1066800" y="4724400"/>
            <a:ext cx="609600" cy="3787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26</a:t>
            </a:r>
          </a:p>
        </p:txBody>
      </p:sp>
      <p:sp>
        <p:nvSpPr>
          <p:cNvPr id="17" name="Oval 16"/>
          <p:cNvSpPr/>
          <p:nvPr/>
        </p:nvSpPr>
        <p:spPr>
          <a:xfrm>
            <a:off x="2209800" y="4636026"/>
            <a:ext cx="609600" cy="3787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31</a:t>
            </a:r>
          </a:p>
        </p:txBody>
      </p:sp>
      <p:cxnSp>
        <p:nvCxnSpPr>
          <p:cNvPr id="18" name="Straight Connector 17"/>
          <p:cNvCxnSpPr>
            <a:endCxn id="17" idx="1"/>
          </p:cNvCxnSpPr>
          <p:nvPr/>
        </p:nvCxnSpPr>
        <p:spPr>
          <a:xfrm rot="16200000" flipH="1">
            <a:off x="2080391" y="4472809"/>
            <a:ext cx="271892" cy="1654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a:endCxn id="8" idx="3"/>
          </p:cNvCxnSpPr>
          <p:nvPr/>
        </p:nvCxnSpPr>
        <p:spPr>
          <a:xfrm rot="5400000" flipH="1" flipV="1">
            <a:off x="1354688" y="4389614"/>
            <a:ext cx="351699" cy="317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ooter Placeholder 13"/>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7459">
                                            <p:txEl>
                                              <p:pRg st="5" end="5"/>
                                            </p:txEl>
                                          </p:spTgt>
                                        </p:tgtEl>
                                        <p:attrNameLst>
                                          <p:attrName>style.visibility</p:attrName>
                                        </p:attrNameLst>
                                      </p:cBhvr>
                                      <p:to>
                                        <p:strVal val="visible"/>
                                      </p:to>
                                    </p:set>
                                    <p:anim calcmode="lin" valueType="num">
                                      <p:cBhvr additive="base">
                                        <p:cTn id="13" dur="500" fill="hold"/>
                                        <p:tgtEl>
                                          <p:spTgt spid="14745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4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685800"/>
          </a:xfrm>
        </p:spPr>
        <p:txBody>
          <a:bodyPr>
            <a:normAutofit fontScale="90000"/>
          </a:bodyPr>
          <a:lstStyle/>
          <a:p>
            <a:pPr algn="l"/>
            <a:r>
              <a:rPr lang="en-GB" sz="4000" i="1" dirty="0">
                <a:solidFill>
                  <a:schemeClr val="accent2"/>
                </a:solidFill>
              </a:rPr>
              <a:t>Breadth First:  </a:t>
            </a:r>
            <a:r>
              <a:rPr lang="en-US" sz="4000" i="1" dirty="0">
                <a:solidFill>
                  <a:schemeClr val="accent2"/>
                </a:solidFill>
              </a:rPr>
              <a:t>Top-down, left to right</a:t>
            </a:r>
          </a:p>
        </p:txBody>
      </p:sp>
      <p:sp>
        <p:nvSpPr>
          <p:cNvPr id="147459" name="Rectangle 1027"/>
          <p:cNvSpPr>
            <a:spLocks noGrp="1" noChangeArrowheads="1"/>
          </p:cNvSpPr>
          <p:nvPr>
            <p:ph type="body" idx="1"/>
          </p:nvPr>
        </p:nvSpPr>
        <p:spPr>
          <a:xfrm>
            <a:off x="621792" y="1447800"/>
            <a:ext cx="7772400" cy="4953000"/>
          </a:xfrm>
        </p:spPr>
        <p:txBody>
          <a:bodyPr wrap="square">
            <a:noAutofit/>
          </a:bodyPr>
          <a:lstStyle/>
          <a:p>
            <a:pPr>
              <a:lnSpc>
                <a:spcPct val="90000"/>
              </a:lnSpc>
              <a:buNone/>
            </a:pPr>
            <a:r>
              <a:rPr lang="en-GB" sz="2000" dirty="0"/>
              <a:t>template &lt;class T&gt;</a:t>
            </a:r>
          </a:p>
          <a:p>
            <a:pPr>
              <a:lnSpc>
                <a:spcPct val="90000"/>
              </a:lnSpc>
              <a:buNone/>
            </a:pPr>
            <a:r>
              <a:rPr lang="en-GB" sz="2000" dirty="0"/>
              <a:t>void </a:t>
            </a:r>
            <a:r>
              <a:rPr lang="en-GB" sz="2000" dirty="0" err="1"/>
              <a:t>bredthFirst</a:t>
            </a:r>
            <a:r>
              <a:rPr lang="en-GB" sz="2000" dirty="0"/>
              <a:t>(</a:t>
            </a:r>
            <a:r>
              <a:rPr lang="en-GB" sz="2000" dirty="0" err="1"/>
              <a:t>nodeTree</a:t>
            </a:r>
            <a:r>
              <a:rPr lang="en-GB" sz="2000" dirty="0"/>
              <a:t> &lt;T&gt; * root) {</a:t>
            </a:r>
          </a:p>
          <a:p>
            <a:pPr>
              <a:lnSpc>
                <a:spcPct val="90000"/>
              </a:lnSpc>
              <a:buNone/>
            </a:pPr>
            <a:r>
              <a:rPr lang="en-GB" sz="2000" dirty="0"/>
              <a:t>	Queue&lt;</a:t>
            </a:r>
            <a:r>
              <a:rPr lang="en-GB" sz="2000" dirty="0" err="1"/>
              <a:t>nodeTree</a:t>
            </a:r>
            <a:r>
              <a:rPr lang="en-GB" sz="2000" dirty="0"/>
              <a:t> &lt;T&gt; *&gt;  q;</a:t>
            </a:r>
          </a:p>
          <a:p>
            <a:pPr>
              <a:lnSpc>
                <a:spcPct val="90000"/>
              </a:lnSpc>
              <a:buNone/>
            </a:pPr>
            <a:r>
              <a:rPr lang="en-GB" sz="2000" dirty="0"/>
              <a:t>	</a:t>
            </a:r>
            <a:r>
              <a:rPr lang="en-GB" sz="2000" dirty="0" err="1"/>
              <a:t>nodeTre</a:t>
            </a:r>
            <a:r>
              <a:rPr lang="en-GB" sz="2000" dirty="0"/>
              <a:t>&lt;T&gt; *  p=root;</a:t>
            </a:r>
          </a:p>
          <a:p>
            <a:pPr>
              <a:lnSpc>
                <a:spcPct val="90000"/>
              </a:lnSpc>
              <a:buNone/>
            </a:pPr>
            <a:r>
              <a:rPr lang="en-GB" sz="2000" dirty="0"/>
              <a:t>	if (p !=NULL) {</a:t>
            </a:r>
          </a:p>
          <a:p>
            <a:pPr>
              <a:lnSpc>
                <a:spcPct val="90000"/>
              </a:lnSpc>
              <a:buNone/>
            </a:pPr>
            <a:r>
              <a:rPr lang="en-GB" sz="2000" dirty="0"/>
              <a:t>		</a:t>
            </a:r>
            <a:r>
              <a:rPr lang="en-GB" sz="2000" dirty="0" err="1"/>
              <a:t>q.enQueue</a:t>
            </a:r>
            <a:r>
              <a:rPr lang="en-GB" sz="2000" dirty="0"/>
              <a:t>(p);</a:t>
            </a:r>
          </a:p>
          <a:p>
            <a:pPr>
              <a:lnSpc>
                <a:spcPct val="90000"/>
              </a:lnSpc>
              <a:buNone/>
            </a:pPr>
            <a:r>
              <a:rPr lang="en-GB" sz="2000" dirty="0"/>
              <a:t>		while(!</a:t>
            </a:r>
            <a:r>
              <a:rPr lang="en-GB" sz="2000" dirty="0" err="1"/>
              <a:t>q.isEmpty</a:t>
            </a:r>
            <a:r>
              <a:rPr lang="en-GB" sz="2000" dirty="0"/>
              <a:t>()){</a:t>
            </a:r>
          </a:p>
          <a:p>
            <a:pPr>
              <a:lnSpc>
                <a:spcPct val="90000"/>
              </a:lnSpc>
              <a:buNone/>
            </a:pPr>
            <a:r>
              <a:rPr lang="en-GB" sz="2000" dirty="0"/>
              <a:t>		         p=</a:t>
            </a:r>
            <a:r>
              <a:rPr lang="en-GB" sz="2000" dirty="0" err="1"/>
              <a:t>q.deQueue</a:t>
            </a:r>
            <a:r>
              <a:rPr lang="en-GB" sz="2000" dirty="0"/>
              <a:t>();</a:t>
            </a:r>
          </a:p>
          <a:p>
            <a:pPr>
              <a:lnSpc>
                <a:spcPct val="90000"/>
              </a:lnSpc>
              <a:buNone/>
            </a:pPr>
            <a:r>
              <a:rPr lang="en-GB" sz="2000" dirty="0"/>
              <a:t>		        “visit” p-&gt;data;</a:t>
            </a:r>
          </a:p>
          <a:p>
            <a:pPr>
              <a:lnSpc>
                <a:spcPct val="90000"/>
              </a:lnSpc>
              <a:buNone/>
            </a:pPr>
            <a:r>
              <a:rPr lang="en-GB" sz="2000" dirty="0"/>
              <a:t>		         if(p-&gt;left != NULL)</a:t>
            </a:r>
          </a:p>
          <a:p>
            <a:pPr>
              <a:lnSpc>
                <a:spcPct val="90000"/>
              </a:lnSpc>
              <a:buNone/>
            </a:pPr>
            <a:r>
              <a:rPr lang="en-GB" sz="2000" dirty="0"/>
              <a:t>			 </a:t>
            </a:r>
            <a:r>
              <a:rPr lang="en-GB" sz="2000" dirty="0" err="1"/>
              <a:t>q.enQueue</a:t>
            </a:r>
            <a:r>
              <a:rPr lang="en-GB" sz="2000" dirty="0"/>
              <a:t>(p-&gt;left);</a:t>
            </a:r>
          </a:p>
          <a:p>
            <a:pPr>
              <a:lnSpc>
                <a:spcPct val="90000"/>
              </a:lnSpc>
              <a:buNone/>
            </a:pPr>
            <a:r>
              <a:rPr lang="en-GB" sz="2000" dirty="0"/>
              <a:t>		         if(p-&gt;right != NULL)</a:t>
            </a:r>
          </a:p>
          <a:p>
            <a:pPr>
              <a:lnSpc>
                <a:spcPct val="90000"/>
              </a:lnSpc>
              <a:buNone/>
            </a:pPr>
            <a:r>
              <a:rPr lang="en-GB" sz="2000" dirty="0"/>
              <a:t>			 </a:t>
            </a:r>
            <a:r>
              <a:rPr lang="en-GB" sz="2000" dirty="0" err="1"/>
              <a:t>q.enQueue</a:t>
            </a:r>
            <a:r>
              <a:rPr lang="en-GB" sz="2000" dirty="0"/>
              <a:t> (p-&gt;right);</a:t>
            </a:r>
          </a:p>
          <a:p>
            <a:pPr>
              <a:lnSpc>
                <a:spcPct val="90000"/>
              </a:lnSpc>
              <a:buNone/>
            </a:pPr>
            <a:r>
              <a:rPr lang="en-GB" sz="2000" dirty="0"/>
              <a:t>		}	</a:t>
            </a:r>
          </a:p>
          <a:p>
            <a:pPr>
              <a:lnSpc>
                <a:spcPct val="90000"/>
              </a:lnSpc>
              <a:buNone/>
            </a:pPr>
            <a:r>
              <a:rPr lang="en-GB" sz="2000" dirty="0"/>
              <a:t>	}</a:t>
            </a:r>
          </a:p>
          <a:p>
            <a:pPr>
              <a:lnSpc>
                <a:spcPct val="90000"/>
              </a:lnSpc>
              <a:buNone/>
            </a:pPr>
            <a:r>
              <a:rPr lang="en-GB" sz="2000" dirty="0"/>
              <a:t>}</a:t>
            </a:r>
          </a:p>
          <a:p>
            <a:pPr>
              <a:lnSpc>
                <a:spcPct val="80000"/>
              </a:lnSpc>
              <a:buNone/>
            </a:pPr>
            <a:endParaRPr lang="en-US" sz="2400" dirty="0"/>
          </a:p>
        </p:txBody>
      </p:sp>
      <p:cxnSp>
        <p:nvCxnSpPr>
          <p:cNvPr id="4" name="Straight Connector 3"/>
          <p:cNvCxnSpPr/>
          <p:nvPr/>
        </p:nvCxnSpPr>
        <p:spPr>
          <a:xfrm>
            <a:off x="533400" y="1143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23</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wipe(down)">
                                      <p:cBhvr>
                                        <p:cTn id="19" dur="500"/>
                                        <p:tgtEl>
                                          <p:spTgt spid="14745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wipe(down)">
                                      <p:cBhvr>
                                        <p:cTn id="22" dur="500"/>
                                        <p:tgtEl>
                                          <p:spTgt spid="14745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wipe(down)">
                                      <p:cBhvr>
                                        <p:cTn id="25" dur="500"/>
                                        <p:tgtEl>
                                          <p:spTgt spid="14745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wipe(down)">
                                      <p:cBhvr>
                                        <p:cTn id="28" dur="500"/>
                                        <p:tgtEl>
                                          <p:spTgt spid="147459">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wipe(down)">
                                      <p:cBhvr>
                                        <p:cTn id="31" dur="500"/>
                                        <p:tgtEl>
                                          <p:spTgt spid="147459">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wipe(down)">
                                      <p:cBhvr>
                                        <p:cTn id="34" dur="500"/>
                                        <p:tgtEl>
                                          <p:spTgt spid="147459">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wipe(down)">
                                      <p:cBhvr>
                                        <p:cTn id="37" dur="500"/>
                                        <p:tgtEl>
                                          <p:spTgt spid="147459">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wipe(down)">
                                      <p:cBhvr>
                                        <p:cTn id="40" dur="500"/>
                                        <p:tgtEl>
                                          <p:spTgt spid="147459">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wipe(down)">
                                      <p:cBhvr>
                                        <p:cTn id="43" dur="500"/>
                                        <p:tgtEl>
                                          <p:spTgt spid="147459">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7459">
                                            <p:txEl>
                                              <p:pRg st="13" end="13"/>
                                            </p:txEl>
                                          </p:spTgt>
                                        </p:tgtEl>
                                        <p:attrNameLst>
                                          <p:attrName>style.visibility</p:attrName>
                                        </p:attrNameLst>
                                      </p:cBhvr>
                                      <p:to>
                                        <p:strVal val="visible"/>
                                      </p:to>
                                    </p:set>
                                    <p:animEffect transition="in" filter="wipe(down)">
                                      <p:cBhvr>
                                        <p:cTn id="46" dur="500"/>
                                        <p:tgtEl>
                                          <p:spTgt spid="147459">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47459">
                                            <p:txEl>
                                              <p:pRg st="14" end="14"/>
                                            </p:txEl>
                                          </p:spTgt>
                                        </p:tgtEl>
                                        <p:attrNameLst>
                                          <p:attrName>style.visibility</p:attrName>
                                        </p:attrNameLst>
                                      </p:cBhvr>
                                      <p:to>
                                        <p:strVal val="visible"/>
                                      </p:to>
                                    </p:set>
                                    <p:animEffect transition="in" filter="wipe(down)">
                                      <p:cBhvr>
                                        <p:cTn id="49" dur="500"/>
                                        <p:tgtEl>
                                          <p:spTgt spid="147459">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47459">
                                            <p:txEl>
                                              <p:pRg st="15" end="15"/>
                                            </p:txEl>
                                          </p:spTgt>
                                        </p:tgtEl>
                                        <p:attrNameLst>
                                          <p:attrName>style.visibility</p:attrName>
                                        </p:attrNameLst>
                                      </p:cBhvr>
                                      <p:to>
                                        <p:strVal val="visible"/>
                                      </p:to>
                                    </p:set>
                                    <p:animEffect transition="in" filter="wipe(down)">
                                      <p:cBhvr>
                                        <p:cTn id="52" dur="500"/>
                                        <p:tgtEl>
                                          <p:spTgt spid="14745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GB" sz="4000" i="1" dirty="0">
                <a:solidFill>
                  <a:schemeClr val="accent2"/>
                </a:solidFill>
              </a:rPr>
              <a:t>Breadth First </a:t>
            </a:r>
            <a:r>
              <a:rPr lang="en-US" sz="4000" i="1" dirty="0">
                <a:solidFill>
                  <a:schemeClr val="accent2"/>
                </a:solidFill>
              </a:rPr>
              <a:t>Bottom-up, left to right</a:t>
            </a:r>
            <a:r>
              <a:rPr lang="en-GB" sz="4000" i="1" dirty="0">
                <a:solidFill>
                  <a:schemeClr val="accent2"/>
                </a:solidFill>
              </a:rPr>
              <a:t>: Exercise</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sz="2800" dirty="0"/>
              <a:t>The implementation of bottom-up  left to right traversal can be obtained easily if we observe that the sequence generated by </a:t>
            </a:r>
            <a:r>
              <a:rPr lang="en-GB" sz="2800" b="1" dirty="0">
                <a:solidFill>
                  <a:srgbClr val="FF0000"/>
                </a:solidFill>
              </a:rPr>
              <a:t>Top-down  right to left traversal </a:t>
            </a:r>
            <a:r>
              <a:rPr lang="en-GB" sz="2800" dirty="0"/>
              <a:t>is the same as the </a:t>
            </a:r>
            <a:r>
              <a:rPr lang="en-GB" sz="2800" b="1" dirty="0">
                <a:solidFill>
                  <a:srgbClr val="FF0000"/>
                </a:solidFill>
              </a:rPr>
              <a:t>reversed </a:t>
            </a:r>
            <a:r>
              <a:rPr lang="en-GB" sz="2800" dirty="0"/>
              <a:t>sequence generated by </a:t>
            </a:r>
            <a:r>
              <a:rPr lang="en-GB" sz="2800" b="1" dirty="0">
                <a:solidFill>
                  <a:srgbClr val="FF0000"/>
                </a:solidFill>
              </a:rPr>
              <a:t>the bottom-up  left to right traversal(VLR). </a:t>
            </a:r>
            <a:r>
              <a:rPr lang="en-GB" sz="2800" dirty="0"/>
              <a:t>Implement  the traversal.</a:t>
            </a: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24</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Depth First Traversal </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marL="0" indent="0">
              <a:buNone/>
            </a:pPr>
            <a:r>
              <a:rPr lang="en-US" sz="2000" dirty="0"/>
              <a:t>This traversal proceeds as far as possible to the left(or right), then back up until the first crossroad , goes one step to the right(or left), and again as far as possible to the left(or right). This process will be repeated until all nodes are visited. </a:t>
            </a:r>
          </a:p>
          <a:p>
            <a:pPr marL="0" indent="0">
              <a:buNone/>
            </a:pPr>
            <a:r>
              <a:rPr lang="en-US" sz="2000" dirty="0">
                <a:solidFill>
                  <a:srgbClr val="FF0000"/>
                </a:solidFill>
              </a:rPr>
              <a:t>Visit the children before the sibling.</a:t>
            </a:r>
            <a:endParaRPr lang="en-US" sz="2000" dirty="0"/>
          </a:p>
          <a:p>
            <a:pPr marL="0" indent="0">
              <a:buNone/>
            </a:pPr>
            <a:r>
              <a:rPr lang="en-US" sz="2000" dirty="0"/>
              <a:t>There are six variation based on when the node is visited:</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000" dirty="0"/>
              <a:t>If the move is always from left to right, we will have only three traversal(the first column): </a:t>
            </a:r>
            <a:r>
              <a:rPr lang="en-US" sz="2000" b="1" dirty="0">
                <a:solidFill>
                  <a:srgbClr val="FF0000"/>
                </a:solidFill>
              </a:rPr>
              <a:t>pre-order, In-order and Post-order.</a:t>
            </a:r>
          </a:p>
          <a:p>
            <a:pPr marL="0" indent="0">
              <a:buNone/>
            </a:pPr>
            <a:r>
              <a:rPr lang="en-US" sz="2000" dirty="0"/>
              <a:t>Implementation of this kind of traversal is straightforward if we use recursion. Alternatively it can be implemented using stack iteratively.</a:t>
            </a:r>
          </a:p>
          <a:p>
            <a:pPr marL="0" indent="0">
              <a:buNone/>
            </a:pPr>
            <a:endParaRPr lang="en-US" sz="2600" dirty="0"/>
          </a:p>
          <a:p>
            <a:pPr marL="0" indent="0">
              <a:buNone/>
            </a:pPr>
            <a:endParaRPr lang="en-US" sz="2600" dirty="0"/>
          </a:p>
          <a:p>
            <a:pPr marL="0" indent="0">
              <a:buNone/>
            </a:pPr>
            <a:endParaRPr lang="en-US" sz="2600" dirty="0"/>
          </a:p>
          <a:p>
            <a:endParaRPr lang="en-GB" dirty="0"/>
          </a:p>
          <a:p>
            <a:pPr>
              <a:buFont typeface="Wingdings" pitchFamily="2" charset="2"/>
              <a:buNone/>
            </a:pPr>
            <a:endParaRPr lang="en-GB" dirty="0"/>
          </a:p>
          <a:p>
            <a:pPr marL="0" indent="0">
              <a:buNone/>
            </a:pPr>
            <a:endParaRPr lang="en-US" dirty="0"/>
          </a:p>
        </p:txBody>
      </p:sp>
      <p:cxnSp>
        <p:nvCxnSpPr>
          <p:cNvPr id="4" name="Straight Connector 3"/>
          <p:cNvCxnSpPr/>
          <p:nvPr/>
        </p:nvCxnSpPr>
        <p:spPr>
          <a:xfrm>
            <a:off x="533400" y="12954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25</a:t>
            </a:fld>
            <a:endParaRPr lang="en-US"/>
          </a:p>
        </p:txBody>
      </p:sp>
      <p:graphicFrame>
        <p:nvGraphicFramePr>
          <p:cNvPr id="6" name="Table 5"/>
          <p:cNvGraphicFramePr>
            <a:graphicFrameLocks noGrp="1"/>
          </p:cNvGraphicFramePr>
          <p:nvPr/>
        </p:nvGraphicFramePr>
        <p:xfrm>
          <a:off x="685800" y="3657600"/>
          <a:ext cx="7058527" cy="1188720"/>
        </p:xfrm>
        <a:graphic>
          <a:graphicData uri="http://schemas.openxmlformats.org/drawingml/2006/table">
            <a:tbl>
              <a:tblPr firstRow="1" bandRow="1">
                <a:tableStyleId>{5C22544A-7EE6-4342-B048-85BDC9FD1C3A}</a:tableStyleId>
              </a:tblPr>
              <a:tblGrid>
                <a:gridCol w="3342386">
                  <a:extLst>
                    <a:ext uri="{9D8B030D-6E8A-4147-A177-3AD203B41FA5}">
                      <a16:colId xmlns:a16="http://schemas.microsoft.com/office/drawing/2014/main" val="20000"/>
                    </a:ext>
                  </a:extLst>
                </a:gridCol>
                <a:gridCol w="3716141">
                  <a:extLst>
                    <a:ext uri="{9D8B030D-6E8A-4147-A177-3AD203B41FA5}">
                      <a16:colId xmlns:a16="http://schemas.microsoft.com/office/drawing/2014/main" val="20001"/>
                    </a:ext>
                  </a:extLst>
                </a:gridCol>
              </a:tblGrid>
              <a:tr h="1066800">
                <a:tc>
                  <a:txBody>
                    <a:bodyPr/>
                    <a:lstStyle/>
                    <a:p>
                      <a:pPr marL="342900" marR="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a:t>Pre-order, </a:t>
                      </a:r>
                      <a:r>
                        <a:rPr lang="en-US" sz="1800" baseline="0" dirty="0"/>
                        <a:t>left to right (VLR) </a:t>
                      </a:r>
                    </a:p>
                    <a:p>
                      <a:pPr marL="342900" marR="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a:t>In-order,</a:t>
                      </a:r>
                      <a:r>
                        <a:rPr lang="en-US" sz="1800" baseline="0" dirty="0"/>
                        <a:t> left to right (LVR) </a:t>
                      </a:r>
                      <a:endParaRPr lang="en-US" sz="1800" dirty="0"/>
                    </a:p>
                    <a:p>
                      <a:pPr marL="342900" marR="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a:t>Post-order,</a:t>
                      </a:r>
                      <a:r>
                        <a:rPr lang="en-US" sz="1800" baseline="0" dirty="0"/>
                        <a:t> left to right (LRV)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a:t>Pre-order, </a:t>
                      </a:r>
                      <a:r>
                        <a:rPr lang="en-US" sz="1800" baseline="0" dirty="0"/>
                        <a:t>right to left (VRL) </a:t>
                      </a:r>
                    </a:p>
                    <a:p>
                      <a:pPr marL="342900" marR="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a:t>In-order,</a:t>
                      </a:r>
                      <a:r>
                        <a:rPr lang="en-US" sz="1800" baseline="0" dirty="0"/>
                        <a:t> right to left (RVL) </a:t>
                      </a:r>
                      <a:endParaRPr lang="en-US" sz="1800" dirty="0"/>
                    </a:p>
                    <a:p>
                      <a:pPr marL="342900" marR="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a:t>Post-order,</a:t>
                      </a:r>
                      <a:r>
                        <a:rPr lang="en-US" sz="1800" baseline="0" dirty="0"/>
                        <a:t> right to left (RLV) </a:t>
                      </a:r>
                      <a:endParaRPr lang="en-US" dirty="0"/>
                    </a:p>
                  </a:txBody>
                  <a:tcPr/>
                </a:tc>
                <a:extLst>
                  <a:ext uri="{0D108BD9-81ED-4DB2-BD59-A6C34878D82A}">
                    <a16:rowId xmlns:a16="http://schemas.microsoft.com/office/drawing/2014/main" val="10000"/>
                  </a:ext>
                </a:extLst>
              </a:tr>
            </a:tbl>
          </a:graphicData>
        </a:graphic>
      </p:graphicFrame>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Pre-Order Traversal</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b="1" dirty="0">
                <a:solidFill>
                  <a:srgbClr val="FF0000"/>
                </a:solidFill>
              </a:rPr>
              <a:t>Visit the root</a:t>
            </a:r>
            <a:r>
              <a:rPr lang="en-GB" dirty="0"/>
              <a:t>, visit all the nodes of the </a:t>
            </a:r>
            <a:r>
              <a:rPr lang="en-GB" b="1" dirty="0">
                <a:solidFill>
                  <a:srgbClr val="FF0000"/>
                </a:solidFill>
              </a:rPr>
              <a:t>left sub-trees</a:t>
            </a:r>
            <a:r>
              <a:rPr lang="en-GB" dirty="0"/>
              <a:t> and then visit all the nodes of the </a:t>
            </a:r>
            <a:r>
              <a:rPr lang="en-GB" b="1" dirty="0">
                <a:solidFill>
                  <a:srgbClr val="FF0000"/>
                </a:solidFill>
              </a:rPr>
              <a:t>right sub-trees</a:t>
            </a: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26</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Pre-Order Traversal</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dirty="0"/>
              <a:t>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400" dirty="0"/>
              <a:t>45, 36, 23, 29, 26, 31, 39, 41, 76, 56, 48, 69, 89, 115</a:t>
            </a:r>
          </a:p>
          <a:p>
            <a:pPr marL="0" indent="0">
              <a:buNone/>
            </a:pP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27</a:t>
            </a:fld>
            <a:endParaRPr lang="en-US"/>
          </a:p>
        </p:txBody>
      </p:sp>
      <p:grpSp>
        <p:nvGrpSpPr>
          <p:cNvPr id="11" name="Group 10"/>
          <p:cNvGrpSpPr/>
          <p:nvPr/>
        </p:nvGrpSpPr>
        <p:grpSpPr>
          <a:xfrm>
            <a:off x="533400" y="2209800"/>
            <a:ext cx="7781925" cy="2286000"/>
            <a:chOff x="685800" y="1905000"/>
            <a:chExt cx="7781925" cy="3219450"/>
          </a:xfrm>
        </p:grpSpPr>
        <p:pic>
          <p:nvPicPr>
            <p:cNvPr id="7" name="Picture 4"/>
            <p:cNvPicPr>
              <a:picLocks noChangeAspect="1" noChangeArrowheads="1"/>
            </p:cNvPicPr>
            <p:nvPr/>
          </p:nvPicPr>
          <p:blipFill>
            <a:blip r:embed="rId2"/>
            <a:srcRect/>
            <a:stretch>
              <a:fillRect/>
            </a:stretch>
          </p:blipFill>
          <p:spPr bwMode="auto">
            <a:xfrm>
              <a:off x="685800" y="1905000"/>
              <a:ext cx="7781925" cy="3219450"/>
            </a:xfrm>
            <a:prstGeom prst="rect">
              <a:avLst/>
            </a:prstGeom>
            <a:noFill/>
            <a:ln w="9525">
              <a:noFill/>
              <a:miter lim="800000"/>
              <a:headEnd/>
              <a:tailEnd/>
            </a:ln>
            <a:effectLst/>
          </p:spPr>
        </p:pic>
        <p:sp>
          <p:nvSpPr>
            <p:cNvPr id="8" name="Oval 7"/>
            <p:cNvSpPr/>
            <p:nvPr/>
          </p:nvSpPr>
          <p:spPr>
            <a:xfrm>
              <a:off x="1752600" y="4495800"/>
              <a:ext cx="609600"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29</a:t>
              </a:r>
            </a:p>
          </p:txBody>
        </p:sp>
        <p:cxnSp>
          <p:nvCxnSpPr>
            <p:cNvPr id="10" name="Straight Connector 9"/>
            <p:cNvCxnSpPr>
              <a:endCxn id="8" idx="1"/>
            </p:cNvCxnSpPr>
            <p:nvPr/>
          </p:nvCxnSpPr>
          <p:spPr>
            <a:xfrm rot="16200000" flipH="1">
              <a:off x="1567680" y="4299720"/>
              <a:ext cx="382915" cy="1654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Oval 14"/>
          <p:cNvSpPr/>
          <p:nvPr/>
        </p:nvSpPr>
        <p:spPr>
          <a:xfrm>
            <a:off x="1066800" y="4724400"/>
            <a:ext cx="609600" cy="3787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26</a:t>
            </a:r>
          </a:p>
        </p:txBody>
      </p:sp>
      <p:sp>
        <p:nvSpPr>
          <p:cNvPr id="17" name="Oval 16"/>
          <p:cNvSpPr/>
          <p:nvPr/>
        </p:nvSpPr>
        <p:spPr>
          <a:xfrm>
            <a:off x="2209800" y="4636026"/>
            <a:ext cx="609600" cy="3787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31</a:t>
            </a:r>
          </a:p>
        </p:txBody>
      </p:sp>
      <p:cxnSp>
        <p:nvCxnSpPr>
          <p:cNvPr id="18" name="Straight Connector 17"/>
          <p:cNvCxnSpPr>
            <a:endCxn id="17" idx="1"/>
          </p:cNvCxnSpPr>
          <p:nvPr/>
        </p:nvCxnSpPr>
        <p:spPr>
          <a:xfrm rot="16200000" flipH="1">
            <a:off x="2080391" y="4472809"/>
            <a:ext cx="271892" cy="1654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a:endCxn id="8" idx="3"/>
          </p:cNvCxnSpPr>
          <p:nvPr/>
        </p:nvCxnSpPr>
        <p:spPr>
          <a:xfrm rot="5400000" flipH="1" flipV="1">
            <a:off x="1354688" y="4389614"/>
            <a:ext cx="351699" cy="317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ooter Placeholder 13"/>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7459">
                                            <p:txEl>
                                              <p:pRg st="6" end="6"/>
                                            </p:txEl>
                                          </p:spTgt>
                                        </p:tgtEl>
                                        <p:attrNameLst>
                                          <p:attrName>style.visibility</p:attrName>
                                        </p:attrNameLst>
                                      </p:cBhvr>
                                      <p:to>
                                        <p:strVal val="visible"/>
                                      </p:to>
                                    </p:set>
                                    <p:animEffect transition="in" filter="wipe(down)">
                                      <p:cBhvr>
                                        <p:cTn id="12" dur="500"/>
                                        <p:tgtEl>
                                          <p:spTgt spid="147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Exercise: Pre-order Traversal</a:t>
            </a:r>
            <a:endParaRPr lang="en-US" sz="4000" i="1" dirty="0">
              <a:solidFill>
                <a:schemeClr val="accent2"/>
              </a:solidFill>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28</a:t>
            </a:fld>
            <a:endParaRPr lang="en-US"/>
          </a:p>
        </p:txBody>
      </p:sp>
      <p:sp>
        <p:nvSpPr>
          <p:cNvPr id="75" name="Text Box 38"/>
          <p:cNvSpPr txBox="1">
            <a:spLocks noChangeArrowheads="1"/>
          </p:cNvSpPr>
          <p:nvPr/>
        </p:nvSpPr>
        <p:spPr bwMode="auto">
          <a:xfrm>
            <a:off x="5978525" y="5838825"/>
            <a:ext cx="457200" cy="342900"/>
          </a:xfrm>
          <a:prstGeom prst="rect">
            <a:avLst/>
          </a:prstGeom>
          <a:noFill/>
          <a:ln w="9525">
            <a:noFill/>
            <a:miter lim="800000"/>
            <a:headEnd/>
            <a:tailEnd/>
          </a:ln>
        </p:spPr>
        <p:txBody>
          <a:bodyPr/>
          <a:lstStyle/>
          <a:p>
            <a:endParaRPr lang="en-GB" dirty="0"/>
          </a:p>
        </p:txBody>
      </p:sp>
      <p:sp>
        <p:nvSpPr>
          <p:cNvPr id="109" name="Oval 55"/>
          <p:cNvSpPr>
            <a:spLocks noChangeArrowheads="1"/>
          </p:cNvSpPr>
          <p:nvPr/>
        </p:nvSpPr>
        <p:spPr bwMode="auto">
          <a:xfrm>
            <a:off x="5095875" y="2819400"/>
            <a:ext cx="342900" cy="34290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0" name="Text Box 56"/>
          <p:cNvSpPr txBox="1">
            <a:spLocks noChangeArrowheads="1"/>
          </p:cNvSpPr>
          <p:nvPr/>
        </p:nvSpPr>
        <p:spPr bwMode="auto">
          <a:xfrm>
            <a:off x="5084762" y="2819400"/>
            <a:ext cx="457200" cy="34290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20</a:t>
            </a:r>
            <a:endParaRPr lang="en-GB" dirty="0"/>
          </a:p>
        </p:txBody>
      </p:sp>
      <p:grpSp>
        <p:nvGrpSpPr>
          <p:cNvPr id="2" name="Group 57"/>
          <p:cNvGrpSpPr>
            <a:grpSpLocks/>
          </p:cNvGrpSpPr>
          <p:nvPr/>
        </p:nvGrpSpPr>
        <p:grpSpPr bwMode="auto">
          <a:xfrm>
            <a:off x="5491162" y="2038350"/>
            <a:ext cx="457200" cy="352425"/>
            <a:chOff x="5025" y="7560"/>
            <a:chExt cx="720" cy="555"/>
          </a:xfrm>
        </p:grpSpPr>
        <p:sp>
          <p:nvSpPr>
            <p:cNvPr id="112" name="Oval 5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3" name="Text Box 5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50</a:t>
              </a:r>
              <a:endParaRPr lang="en-GB" dirty="0"/>
            </a:p>
          </p:txBody>
        </p:sp>
      </p:grpSp>
      <p:sp>
        <p:nvSpPr>
          <p:cNvPr id="114" name="Oval 61"/>
          <p:cNvSpPr>
            <a:spLocks noChangeArrowheads="1"/>
          </p:cNvSpPr>
          <p:nvPr/>
        </p:nvSpPr>
        <p:spPr bwMode="auto">
          <a:xfrm>
            <a:off x="4530725" y="3802063"/>
            <a:ext cx="342900" cy="34290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5" name="Text Box 62"/>
          <p:cNvSpPr txBox="1">
            <a:spLocks noChangeArrowheads="1"/>
          </p:cNvSpPr>
          <p:nvPr/>
        </p:nvSpPr>
        <p:spPr bwMode="auto">
          <a:xfrm>
            <a:off x="4502150" y="3802063"/>
            <a:ext cx="457200" cy="34290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10</a:t>
            </a:r>
            <a:endParaRPr lang="en-GB" dirty="0"/>
          </a:p>
        </p:txBody>
      </p:sp>
      <p:grpSp>
        <p:nvGrpSpPr>
          <p:cNvPr id="3" name="Group 63"/>
          <p:cNvGrpSpPr>
            <a:grpSpLocks/>
          </p:cNvGrpSpPr>
          <p:nvPr/>
        </p:nvGrpSpPr>
        <p:grpSpPr bwMode="auto">
          <a:xfrm>
            <a:off x="4140200" y="4564063"/>
            <a:ext cx="457200" cy="352425"/>
            <a:chOff x="5025" y="7560"/>
            <a:chExt cx="720" cy="555"/>
          </a:xfrm>
        </p:grpSpPr>
        <p:sp>
          <p:nvSpPr>
            <p:cNvPr id="117" name="Oval 6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8" name="Text Box 6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4</a:t>
              </a:r>
              <a:endParaRPr lang="en-GB"/>
            </a:p>
          </p:txBody>
        </p:sp>
      </p:grpSp>
      <p:grpSp>
        <p:nvGrpSpPr>
          <p:cNvPr id="6" name="Group 66"/>
          <p:cNvGrpSpPr>
            <a:grpSpLocks/>
          </p:cNvGrpSpPr>
          <p:nvPr/>
        </p:nvGrpSpPr>
        <p:grpSpPr bwMode="auto">
          <a:xfrm>
            <a:off x="4727575" y="5056188"/>
            <a:ext cx="457200" cy="352425"/>
            <a:chOff x="5025" y="7560"/>
            <a:chExt cx="720" cy="555"/>
          </a:xfrm>
        </p:grpSpPr>
        <p:sp>
          <p:nvSpPr>
            <p:cNvPr id="120"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1"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8</a:t>
              </a:r>
              <a:endParaRPr lang="en-GB"/>
            </a:p>
          </p:txBody>
        </p:sp>
      </p:grpSp>
      <p:sp>
        <p:nvSpPr>
          <p:cNvPr id="122" name="Line 69"/>
          <p:cNvSpPr>
            <a:spLocks noChangeShapeType="1"/>
          </p:cNvSpPr>
          <p:nvPr/>
        </p:nvSpPr>
        <p:spPr bwMode="auto">
          <a:xfrm flipH="1">
            <a:off x="4368800" y="4125913"/>
            <a:ext cx="230187" cy="457200"/>
          </a:xfrm>
          <a:prstGeom prst="line">
            <a:avLst/>
          </a:prstGeom>
          <a:noFill/>
          <a:ln w="9525">
            <a:solidFill>
              <a:srgbClr val="000000"/>
            </a:solidFill>
            <a:round/>
            <a:headEnd/>
            <a:tailEnd type="triangle" w="med" len="med"/>
          </a:ln>
        </p:spPr>
        <p:txBody>
          <a:bodyPr/>
          <a:lstStyle/>
          <a:p>
            <a:endParaRPr lang="en-US"/>
          </a:p>
        </p:txBody>
      </p:sp>
      <p:sp>
        <p:nvSpPr>
          <p:cNvPr id="123" name="Line 70"/>
          <p:cNvSpPr>
            <a:spLocks noChangeShapeType="1"/>
          </p:cNvSpPr>
          <p:nvPr/>
        </p:nvSpPr>
        <p:spPr bwMode="auto">
          <a:xfrm flipH="1">
            <a:off x="4819650" y="3149600"/>
            <a:ext cx="374650" cy="673100"/>
          </a:xfrm>
          <a:prstGeom prst="line">
            <a:avLst/>
          </a:prstGeom>
          <a:noFill/>
          <a:ln w="9525">
            <a:solidFill>
              <a:srgbClr val="000000"/>
            </a:solidFill>
            <a:round/>
            <a:headEnd/>
            <a:tailEnd type="triangle" w="med" len="med"/>
          </a:ln>
        </p:spPr>
        <p:txBody>
          <a:bodyPr/>
          <a:lstStyle/>
          <a:p>
            <a:endParaRPr lang="en-US"/>
          </a:p>
        </p:txBody>
      </p:sp>
      <p:grpSp>
        <p:nvGrpSpPr>
          <p:cNvPr id="7" name="Group 71"/>
          <p:cNvGrpSpPr>
            <a:grpSpLocks/>
          </p:cNvGrpSpPr>
          <p:nvPr/>
        </p:nvGrpSpPr>
        <p:grpSpPr bwMode="auto">
          <a:xfrm>
            <a:off x="5665787" y="3365500"/>
            <a:ext cx="457200" cy="352425"/>
            <a:chOff x="5025" y="7560"/>
            <a:chExt cx="720" cy="555"/>
          </a:xfrm>
        </p:grpSpPr>
        <p:sp>
          <p:nvSpPr>
            <p:cNvPr id="125" name="Oval 7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6" name="Text Box 7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30</a:t>
              </a:r>
              <a:endParaRPr lang="en-GB" dirty="0"/>
            </a:p>
          </p:txBody>
        </p:sp>
      </p:grpSp>
      <p:grpSp>
        <p:nvGrpSpPr>
          <p:cNvPr id="8" name="Group 74"/>
          <p:cNvGrpSpPr>
            <a:grpSpLocks/>
          </p:cNvGrpSpPr>
          <p:nvPr/>
        </p:nvGrpSpPr>
        <p:grpSpPr bwMode="auto">
          <a:xfrm>
            <a:off x="3721100" y="5297488"/>
            <a:ext cx="457200" cy="352425"/>
            <a:chOff x="5025" y="7560"/>
            <a:chExt cx="720" cy="555"/>
          </a:xfrm>
        </p:grpSpPr>
        <p:sp>
          <p:nvSpPr>
            <p:cNvPr id="128" name="Oval 75"/>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9" name="Text Box 76"/>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0</a:t>
              </a:r>
              <a:endParaRPr lang="en-GB"/>
            </a:p>
          </p:txBody>
        </p:sp>
      </p:grpSp>
      <p:sp>
        <p:nvSpPr>
          <p:cNvPr id="130" name="Line 77"/>
          <p:cNvSpPr>
            <a:spLocks noChangeShapeType="1"/>
          </p:cNvSpPr>
          <p:nvPr/>
        </p:nvSpPr>
        <p:spPr bwMode="auto">
          <a:xfrm flipH="1">
            <a:off x="3987800" y="4868863"/>
            <a:ext cx="230187" cy="457200"/>
          </a:xfrm>
          <a:prstGeom prst="line">
            <a:avLst/>
          </a:prstGeom>
          <a:noFill/>
          <a:ln w="9525">
            <a:solidFill>
              <a:srgbClr val="000000"/>
            </a:solidFill>
            <a:round/>
            <a:headEnd/>
            <a:tailEnd type="triangle" w="med" len="med"/>
          </a:ln>
        </p:spPr>
        <p:txBody>
          <a:bodyPr/>
          <a:lstStyle/>
          <a:p>
            <a:endParaRPr lang="en-US"/>
          </a:p>
        </p:txBody>
      </p:sp>
      <p:grpSp>
        <p:nvGrpSpPr>
          <p:cNvPr id="9" name="Group 79"/>
          <p:cNvGrpSpPr>
            <a:grpSpLocks/>
          </p:cNvGrpSpPr>
          <p:nvPr/>
        </p:nvGrpSpPr>
        <p:grpSpPr bwMode="auto">
          <a:xfrm>
            <a:off x="5116512" y="4279900"/>
            <a:ext cx="457200" cy="352425"/>
            <a:chOff x="5025" y="7560"/>
            <a:chExt cx="720" cy="555"/>
          </a:xfrm>
        </p:grpSpPr>
        <p:sp>
          <p:nvSpPr>
            <p:cNvPr id="132" name="Oval 80"/>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33" name="Text Box 81"/>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12</a:t>
              </a:r>
              <a:endParaRPr lang="en-GB"/>
            </a:p>
          </p:txBody>
        </p:sp>
      </p:grpSp>
      <p:sp>
        <p:nvSpPr>
          <p:cNvPr id="134" name="Line 82"/>
          <p:cNvSpPr>
            <a:spLocks noChangeShapeType="1"/>
          </p:cNvSpPr>
          <p:nvPr/>
        </p:nvSpPr>
        <p:spPr bwMode="auto">
          <a:xfrm>
            <a:off x="5383212" y="3119438"/>
            <a:ext cx="317500" cy="317500"/>
          </a:xfrm>
          <a:prstGeom prst="line">
            <a:avLst/>
          </a:prstGeom>
          <a:noFill/>
          <a:ln w="9525">
            <a:solidFill>
              <a:schemeClr val="tx1"/>
            </a:solidFill>
            <a:round/>
            <a:headEnd/>
            <a:tailEnd type="triangle" w="med" len="med"/>
          </a:ln>
          <a:effectLst/>
        </p:spPr>
        <p:txBody>
          <a:bodyPr/>
          <a:lstStyle/>
          <a:p>
            <a:endParaRPr lang="en-US"/>
          </a:p>
        </p:txBody>
      </p:sp>
      <p:sp>
        <p:nvSpPr>
          <p:cNvPr id="135" name="Line 83"/>
          <p:cNvSpPr>
            <a:spLocks noChangeShapeType="1"/>
          </p:cNvSpPr>
          <p:nvPr/>
        </p:nvSpPr>
        <p:spPr bwMode="auto">
          <a:xfrm>
            <a:off x="4800600" y="4076700"/>
            <a:ext cx="360362" cy="288925"/>
          </a:xfrm>
          <a:prstGeom prst="line">
            <a:avLst/>
          </a:prstGeom>
          <a:noFill/>
          <a:ln w="9525">
            <a:solidFill>
              <a:schemeClr val="tx1"/>
            </a:solidFill>
            <a:round/>
            <a:headEnd/>
            <a:tailEnd type="triangle" w="med" len="med"/>
          </a:ln>
          <a:effectLst/>
        </p:spPr>
        <p:txBody>
          <a:bodyPr/>
          <a:lstStyle/>
          <a:p>
            <a:endParaRPr lang="en-US"/>
          </a:p>
        </p:txBody>
      </p:sp>
      <p:sp>
        <p:nvSpPr>
          <p:cNvPr id="136" name="Line 84"/>
          <p:cNvSpPr>
            <a:spLocks noChangeShapeType="1"/>
          </p:cNvSpPr>
          <p:nvPr/>
        </p:nvSpPr>
        <p:spPr bwMode="auto">
          <a:xfrm>
            <a:off x="4454525" y="4811713"/>
            <a:ext cx="360362" cy="288925"/>
          </a:xfrm>
          <a:prstGeom prst="line">
            <a:avLst/>
          </a:prstGeom>
          <a:noFill/>
          <a:ln w="9525">
            <a:solidFill>
              <a:schemeClr val="tx1"/>
            </a:solidFill>
            <a:round/>
            <a:headEnd/>
            <a:tailEnd type="triangle" w="med" len="med"/>
          </a:ln>
          <a:effectLst/>
        </p:spPr>
        <p:txBody>
          <a:bodyPr/>
          <a:lstStyle/>
          <a:p>
            <a:endParaRPr lang="en-US"/>
          </a:p>
        </p:txBody>
      </p:sp>
      <p:grpSp>
        <p:nvGrpSpPr>
          <p:cNvPr id="10" name="Group 85"/>
          <p:cNvGrpSpPr>
            <a:grpSpLocks/>
          </p:cNvGrpSpPr>
          <p:nvPr/>
        </p:nvGrpSpPr>
        <p:grpSpPr bwMode="auto">
          <a:xfrm>
            <a:off x="5688012" y="4822825"/>
            <a:ext cx="457200" cy="352425"/>
            <a:chOff x="5025" y="7560"/>
            <a:chExt cx="720" cy="555"/>
          </a:xfrm>
        </p:grpSpPr>
        <p:sp>
          <p:nvSpPr>
            <p:cNvPr id="138" name="Oval 86"/>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39" name="Text Box 87"/>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15</a:t>
              </a:r>
              <a:endParaRPr lang="en-GB"/>
            </a:p>
          </p:txBody>
        </p:sp>
      </p:grpSp>
      <p:grpSp>
        <p:nvGrpSpPr>
          <p:cNvPr id="11" name="Group 88"/>
          <p:cNvGrpSpPr>
            <a:grpSpLocks/>
          </p:cNvGrpSpPr>
          <p:nvPr/>
        </p:nvGrpSpPr>
        <p:grpSpPr bwMode="auto">
          <a:xfrm>
            <a:off x="6270625" y="5346700"/>
            <a:ext cx="457200" cy="352425"/>
            <a:chOff x="5025" y="7560"/>
            <a:chExt cx="720" cy="555"/>
          </a:xfrm>
        </p:grpSpPr>
        <p:sp>
          <p:nvSpPr>
            <p:cNvPr id="141" name="Oval 8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42" name="Text Box 9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18</a:t>
              </a:r>
              <a:endParaRPr lang="en-GB" dirty="0"/>
            </a:p>
          </p:txBody>
        </p:sp>
      </p:grpSp>
      <p:grpSp>
        <p:nvGrpSpPr>
          <p:cNvPr id="12" name="Group 91"/>
          <p:cNvGrpSpPr>
            <a:grpSpLocks/>
          </p:cNvGrpSpPr>
          <p:nvPr/>
        </p:nvGrpSpPr>
        <p:grpSpPr bwMode="auto">
          <a:xfrm>
            <a:off x="5268912" y="5556250"/>
            <a:ext cx="457200" cy="352425"/>
            <a:chOff x="5025" y="7560"/>
            <a:chExt cx="720" cy="555"/>
          </a:xfrm>
        </p:grpSpPr>
        <p:sp>
          <p:nvSpPr>
            <p:cNvPr id="144" name="Oval 9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45"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13</a:t>
              </a:r>
              <a:endParaRPr lang="en-GB"/>
            </a:p>
          </p:txBody>
        </p:sp>
      </p:grpSp>
      <p:sp>
        <p:nvSpPr>
          <p:cNvPr id="146" name="Line 94"/>
          <p:cNvSpPr>
            <a:spLocks noChangeShapeType="1"/>
          </p:cNvSpPr>
          <p:nvPr/>
        </p:nvSpPr>
        <p:spPr bwMode="auto">
          <a:xfrm flipH="1">
            <a:off x="5535612" y="5127625"/>
            <a:ext cx="230188" cy="457200"/>
          </a:xfrm>
          <a:prstGeom prst="line">
            <a:avLst/>
          </a:prstGeom>
          <a:noFill/>
          <a:ln w="9525">
            <a:solidFill>
              <a:srgbClr val="000000"/>
            </a:solidFill>
            <a:round/>
            <a:headEnd/>
            <a:tailEnd type="triangle" w="med" len="med"/>
          </a:ln>
        </p:spPr>
        <p:txBody>
          <a:bodyPr/>
          <a:lstStyle/>
          <a:p>
            <a:endParaRPr lang="en-US"/>
          </a:p>
        </p:txBody>
      </p:sp>
      <p:sp>
        <p:nvSpPr>
          <p:cNvPr id="147" name="Line 95"/>
          <p:cNvSpPr>
            <a:spLocks noChangeShapeType="1"/>
          </p:cNvSpPr>
          <p:nvPr/>
        </p:nvSpPr>
        <p:spPr bwMode="auto">
          <a:xfrm>
            <a:off x="6002337" y="5102225"/>
            <a:ext cx="360363" cy="288925"/>
          </a:xfrm>
          <a:prstGeom prst="line">
            <a:avLst/>
          </a:prstGeom>
          <a:noFill/>
          <a:ln w="9525">
            <a:solidFill>
              <a:schemeClr val="tx1"/>
            </a:solidFill>
            <a:round/>
            <a:headEnd/>
            <a:tailEnd type="triangle" w="med" len="med"/>
          </a:ln>
          <a:effectLst/>
        </p:spPr>
        <p:txBody>
          <a:bodyPr/>
          <a:lstStyle/>
          <a:p>
            <a:endParaRPr lang="en-US"/>
          </a:p>
        </p:txBody>
      </p:sp>
      <p:sp>
        <p:nvSpPr>
          <p:cNvPr id="148" name="Line 96"/>
          <p:cNvSpPr>
            <a:spLocks noChangeShapeType="1"/>
          </p:cNvSpPr>
          <p:nvPr/>
        </p:nvSpPr>
        <p:spPr bwMode="auto">
          <a:xfrm>
            <a:off x="5435600" y="4583113"/>
            <a:ext cx="360362" cy="288925"/>
          </a:xfrm>
          <a:prstGeom prst="line">
            <a:avLst/>
          </a:prstGeom>
          <a:noFill/>
          <a:ln w="9525">
            <a:solidFill>
              <a:schemeClr val="tx1"/>
            </a:solidFill>
            <a:round/>
            <a:headEnd/>
            <a:tailEnd type="triangle" w="med" len="med"/>
          </a:ln>
          <a:effectLst/>
        </p:spPr>
        <p:txBody>
          <a:bodyPr/>
          <a:lstStyle/>
          <a:p>
            <a:endParaRPr lang="en-US"/>
          </a:p>
        </p:txBody>
      </p:sp>
      <p:grpSp>
        <p:nvGrpSpPr>
          <p:cNvPr id="13" name="Group 97"/>
          <p:cNvGrpSpPr>
            <a:grpSpLocks/>
          </p:cNvGrpSpPr>
          <p:nvPr/>
        </p:nvGrpSpPr>
        <p:grpSpPr bwMode="auto">
          <a:xfrm>
            <a:off x="5846762" y="6045200"/>
            <a:ext cx="457200" cy="352425"/>
            <a:chOff x="5025" y="7560"/>
            <a:chExt cx="720" cy="555"/>
          </a:xfrm>
        </p:grpSpPr>
        <p:sp>
          <p:nvSpPr>
            <p:cNvPr id="150" name="Oval 9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51" name="Text Box 9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16</a:t>
              </a:r>
              <a:endParaRPr lang="en-GB"/>
            </a:p>
          </p:txBody>
        </p:sp>
      </p:grpSp>
      <p:sp>
        <p:nvSpPr>
          <p:cNvPr id="152" name="Line 100"/>
          <p:cNvSpPr>
            <a:spLocks noChangeShapeType="1"/>
          </p:cNvSpPr>
          <p:nvPr/>
        </p:nvSpPr>
        <p:spPr bwMode="auto">
          <a:xfrm flipH="1">
            <a:off x="6113462" y="5616575"/>
            <a:ext cx="230188" cy="457200"/>
          </a:xfrm>
          <a:prstGeom prst="line">
            <a:avLst/>
          </a:prstGeom>
          <a:noFill/>
          <a:ln w="9525">
            <a:solidFill>
              <a:srgbClr val="000000"/>
            </a:solidFill>
            <a:round/>
            <a:headEnd/>
            <a:tailEnd type="triangle" w="med" len="med"/>
          </a:ln>
        </p:spPr>
        <p:txBody>
          <a:bodyPr/>
          <a:lstStyle/>
          <a:p>
            <a:endParaRPr lang="en-US"/>
          </a:p>
        </p:txBody>
      </p:sp>
      <p:grpSp>
        <p:nvGrpSpPr>
          <p:cNvPr id="14" name="Group 103"/>
          <p:cNvGrpSpPr>
            <a:grpSpLocks/>
          </p:cNvGrpSpPr>
          <p:nvPr/>
        </p:nvGrpSpPr>
        <p:grpSpPr bwMode="auto">
          <a:xfrm>
            <a:off x="6283325" y="3898900"/>
            <a:ext cx="457200" cy="352425"/>
            <a:chOff x="5025" y="7560"/>
            <a:chExt cx="720" cy="555"/>
          </a:xfrm>
        </p:grpSpPr>
        <p:sp>
          <p:nvSpPr>
            <p:cNvPr id="155" name="Oval 10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56" name="Text Box 10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40</a:t>
              </a:r>
              <a:endParaRPr lang="en-GB" dirty="0"/>
            </a:p>
          </p:txBody>
        </p:sp>
      </p:grpSp>
      <p:sp>
        <p:nvSpPr>
          <p:cNvPr id="157" name="Line 106"/>
          <p:cNvSpPr>
            <a:spLocks noChangeShapeType="1"/>
          </p:cNvSpPr>
          <p:nvPr/>
        </p:nvSpPr>
        <p:spPr bwMode="auto">
          <a:xfrm>
            <a:off x="6015037" y="3654425"/>
            <a:ext cx="360363" cy="288925"/>
          </a:xfrm>
          <a:prstGeom prst="line">
            <a:avLst/>
          </a:prstGeom>
          <a:noFill/>
          <a:ln w="9525">
            <a:solidFill>
              <a:schemeClr val="tx1"/>
            </a:solidFill>
            <a:round/>
            <a:headEnd/>
            <a:tailEnd type="triangle" w="med" len="med"/>
          </a:ln>
          <a:effectLst/>
        </p:spPr>
        <p:txBody>
          <a:bodyPr/>
          <a:lstStyle/>
          <a:p>
            <a:endParaRPr lang="en-US"/>
          </a:p>
        </p:txBody>
      </p:sp>
      <p:grpSp>
        <p:nvGrpSpPr>
          <p:cNvPr id="15" name="Group 108"/>
          <p:cNvGrpSpPr>
            <a:grpSpLocks/>
          </p:cNvGrpSpPr>
          <p:nvPr/>
        </p:nvGrpSpPr>
        <p:grpSpPr bwMode="auto">
          <a:xfrm>
            <a:off x="5443537" y="4013200"/>
            <a:ext cx="457200" cy="352425"/>
            <a:chOff x="5025" y="7560"/>
            <a:chExt cx="720" cy="555"/>
          </a:xfrm>
        </p:grpSpPr>
        <p:sp>
          <p:nvSpPr>
            <p:cNvPr id="159" name="Oval 10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60" name="Text Box 11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25</a:t>
              </a:r>
              <a:endParaRPr lang="en-GB"/>
            </a:p>
          </p:txBody>
        </p:sp>
      </p:grpSp>
      <p:sp>
        <p:nvSpPr>
          <p:cNvPr id="161" name="Line 111"/>
          <p:cNvSpPr>
            <a:spLocks noChangeShapeType="1"/>
          </p:cNvSpPr>
          <p:nvPr/>
        </p:nvSpPr>
        <p:spPr bwMode="auto">
          <a:xfrm flipH="1">
            <a:off x="5732462" y="3725863"/>
            <a:ext cx="71438" cy="287337"/>
          </a:xfrm>
          <a:prstGeom prst="line">
            <a:avLst/>
          </a:prstGeom>
          <a:noFill/>
          <a:ln w="9525">
            <a:solidFill>
              <a:schemeClr val="tx1"/>
            </a:solidFill>
            <a:round/>
            <a:headEnd/>
            <a:tailEnd type="triangle" w="med" len="med"/>
          </a:ln>
          <a:effectLst/>
        </p:spPr>
        <p:txBody>
          <a:bodyPr/>
          <a:lstStyle/>
          <a:p>
            <a:endParaRPr lang="en-US"/>
          </a:p>
        </p:txBody>
      </p:sp>
      <p:grpSp>
        <p:nvGrpSpPr>
          <p:cNvPr id="16" name="Group 112"/>
          <p:cNvGrpSpPr>
            <a:grpSpLocks/>
          </p:cNvGrpSpPr>
          <p:nvPr/>
        </p:nvGrpSpPr>
        <p:grpSpPr bwMode="auto">
          <a:xfrm>
            <a:off x="6164262" y="2501900"/>
            <a:ext cx="457200" cy="352425"/>
            <a:chOff x="5025" y="7560"/>
            <a:chExt cx="720" cy="555"/>
          </a:xfrm>
        </p:grpSpPr>
        <p:sp>
          <p:nvSpPr>
            <p:cNvPr id="163" name="Oval 113"/>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64" name="Text Box 114"/>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70</a:t>
              </a:r>
              <a:endParaRPr lang="en-GB"/>
            </a:p>
          </p:txBody>
        </p:sp>
      </p:grpSp>
      <p:sp>
        <p:nvSpPr>
          <p:cNvPr id="165" name="Line 115"/>
          <p:cNvSpPr>
            <a:spLocks noChangeShapeType="1"/>
          </p:cNvSpPr>
          <p:nvPr/>
        </p:nvSpPr>
        <p:spPr bwMode="auto">
          <a:xfrm>
            <a:off x="5803900" y="2357438"/>
            <a:ext cx="360362" cy="215900"/>
          </a:xfrm>
          <a:prstGeom prst="line">
            <a:avLst/>
          </a:prstGeom>
          <a:noFill/>
          <a:ln w="9525">
            <a:solidFill>
              <a:schemeClr val="tx1"/>
            </a:solidFill>
            <a:round/>
            <a:headEnd/>
            <a:tailEnd type="triangle" w="med" len="med"/>
          </a:ln>
          <a:effectLst/>
        </p:spPr>
        <p:txBody>
          <a:bodyPr/>
          <a:lstStyle/>
          <a:p>
            <a:endParaRPr lang="en-US"/>
          </a:p>
        </p:txBody>
      </p:sp>
      <p:sp>
        <p:nvSpPr>
          <p:cNvPr id="166" name="Line 69"/>
          <p:cNvSpPr>
            <a:spLocks noChangeShapeType="1"/>
          </p:cNvSpPr>
          <p:nvPr/>
        </p:nvSpPr>
        <p:spPr bwMode="auto">
          <a:xfrm flipH="1">
            <a:off x="5334000" y="2362200"/>
            <a:ext cx="230187" cy="457200"/>
          </a:xfrm>
          <a:prstGeom prst="line">
            <a:avLst/>
          </a:prstGeom>
          <a:noFill/>
          <a:ln w="9525">
            <a:solidFill>
              <a:srgbClr val="000000"/>
            </a:solidFill>
            <a:round/>
            <a:headEnd/>
            <a:tailEnd type="triangle" w="med" len="med"/>
          </a:ln>
        </p:spPr>
        <p:txBody>
          <a:bodyPr/>
          <a:lstStyle/>
          <a:p>
            <a:endParaRPr lang="en-US"/>
          </a:p>
        </p:txBody>
      </p:sp>
      <p:sp>
        <p:nvSpPr>
          <p:cNvPr id="63" name="Footer Placeholder 62"/>
          <p:cNvSpPr>
            <a:spLocks noGrp="1"/>
          </p:cNvSpPr>
          <p:nvPr>
            <p:ph type="ftr" sz="quarter" idx="11"/>
          </p:nvPr>
        </p:nvSpPr>
        <p:spPr/>
        <p:txBody>
          <a:bodyPr/>
          <a:lstStyle/>
          <a:p>
            <a:r>
              <a:rPr lang="en-US"/>
              <a:t>Compiled By Atnafu J.</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Pre-Order Traversal Recursive</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GB" sz="2800" dirty="0"/>
              <a:t>template &lt;class T&gt;</a:t>
            </a:r>
          </a:p>
          <a:p>
            <a:pPr>
              <a:lnSpc>
                <a:spcPct val="90000"/>
              </a:lnSpc>
              <a:buNone/>
            </a:pPr>
            <a:r>
              <a:rPr lang="en-GB" sz="2800" dirty="0"/>
              <a:t>void </a:t>
            </a:r>
            <a:r>
              <a:rPr lang="en-GB" sz="2800" dirty="0" err="1"/>
              <a:t>preOrder</a:t>
            </a:r>
            <a:r>
              <a:rPr lang="en-GB" sz="2800" dirty="0"/>
              <a:t>(node&lt;T&gt; * root) {</a:t>
            </a:r>
          </a:p>
          <a:p>
            <a:pPr>
              <a:lnSpc>
                <a:spcPct val="90000"/>
              </a:lnSpc>
              <a:buNone/>
            </a:pPr>
            <a:r>
              <a:rPr lang="en-GB" sz="2800" dirty="0"/>
              <a:t>	if (root !=NULL) {</a:t>
            </a:r>
          </a:p>
          <a:p>
            <a:pPr>
              <a:lnSpc>
                <a:spcPct val="90000"/>
              </a:lnSpc>
              <a:buNone/>
            </a:pPr>
            <a:r>
              <a:rPr lang="en-GB" sz="2800" dirty="0"/>
              <a:t>		“visit” root-&gt;data;</a:t>
            </a:r>
          </a:p>
          <a:p>
            <a:pPr>
              <a:lnSpc>
                <a:spcPct val="90000"/>
              </a:lnSpc>
              <a:buNone/>
            </a:pPr>
            <a:r>
              <a:rPr lang="en-GB" sz="2800" dirty="0"/>
              <a:t>		</a:t>
            </a:r>
            <a:r>
              <a:rPr lang="en-GB" sz="2800" dirty="0" err="1"/>
              <a:t>preOrder</a:t>
            </a:r>
            <a:r>
              <a:rPr lang="en-GB" sz="2800" dirty="0"/>
              <a:t>(root-&gt;left);</a:t>
            </a:r>
          </a:p>
          <a:p>
            <a:pPr>
              <a:lnSpc>
                <a:spcPct val="90000"/>
              </a:lnSpc>
              <a:buNone/>
            </a:pPr>
            <a:r>
              <a:rPr lang="en-GB" sz="2800" dirty="0"/>
              <a:t>		</a:t>
            </a:r>
            <a:r>
              <a:rPr lang="en-GB" sz="2800" dirty="0" err="1"/>
              <a:t>preOrder</a:t>
            </a:r>
            <a:r>
              <a:rPr lang="en-GB" sz="2800" dirty="0"/>
              <a:t>(root-&gt;right);</a:t>
            </a:r>
          </a:p>
          <a:p>
            <a:pPr>
              <a:lnSpc>
                <a:spcPct val="90000"/>
              </a:lnSpc>
              <a:buNone/>
            </a:pPr>
            <a:r>
              <a:rPr lang="en-GB" sz="2800" dirty="0"/>
              <a:t>	}</a:t>
            </a:r>
          </a:p>
          <a:p>
            <a:pPr>
              <a:lnSpc>
                <a:spcPct val="90000"/>
              </a:lnSpc>
              <a:buNone/>
            </a:pPr>
            <a:r>
              <a:rPr lang="en-GB" sz="2800" dirty="0"/>
              <a:t>}</a:t>
            </a:r>
            <a:endParaRPr lang="en-GB" dirty="0"/>
          </a:p>
          <a:p>
            <a:pPr>
              <a:lnSpc>
                <a:spcPct val="80000"/>
              </a:lnSpc>
              <a:buNone/>
            </a:pPr>
            <a:endParaRPr lang="en-US" sz="24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29</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a:solidFill>
                  <a:schemeClr val="accent2"/>
                </a:solidFill>
              </a:rPr>
              <a:t>Tree: Non recursive Definition </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80000"/>
              </a:lnSpc>
              <a:buNone/>
              <a:defRPr/>
            </a:pPr>
            <a:r>
              <a:rPr lang="en-US" sz="2400" dirty="0"/>
              <a:t>A tree is an abstract data structure consists of a finite set of elements, called </a:t>
            </a:r>
            <a:r>
              <a:rPr lang="en-US" sz="2400" b="1" dirty="0"/>
              <a:t>nodes (or vertices)</a:t>
            </a:r>
            <a:r>
              <a:rPr lang="en-US" sz="2400" dirty="0"/>
              <a:t> and a finite set of directed lines, called </a:t>
            </a:r>
            <a:r>
              <a:rPr lang="en-US" sz="2400" b="1" dirty="0"/>
              <a:t>arcs (edges)</a:t>
            </a:r>
            <a:r>
              <a:rPr lang="en-US" sz="2400" dirty="0"/>
              <a:t>, that connect pairs of the nodes.</a:t>
            </a:r>
          </a:p>
          <a:p>
            <a:pPr marL="0" indent="0">
              <a:buNone/>
            </a:pPr>
            <a:endParaRPr lang="en-GB" sz="2800" dirty="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a:t>
            </a:fld>
            <a:endParaRPr lang="en-US"/>
          </a:p>
        </p:txBody>
      </p:sp>
      <p:sp>
        <p:nvSpPr>
          <p:cNvPr id="11" name="TextBox 10"/>
          <p:cNvSpPr txBox="1"/>
          <p:nvPr/>
        </p:nvSpPr>
        <p:spPr>
          <a:xfrm>
            <a:off x="6934200" y="3733800"/>
            <a:ext cx="727571" cy="369332"/>
          </a:xfrm>
          <a:prstGeom prst="rect">
            <a:avLst/>
          </a:prstGeom>
          <a:noFill/>
        </p:spPr>
        <p:txBody>
          <a:bodyPr wrap="none" rtlCol="0">
            <a:spAutoFit/>
          </a:bodyPr>
          <a:lstStyle/>
          <a:p>
            <a:r>
              <a:rPr lang="en-US" dirty="0"/>
              <a:t>Edges</a:t>
            </a:r>
          </a:p>
        </p:txBody>
      </p:sp>
      <p:cxnSp>
        <p:nvCxnSpPr>
          <p:cNvPr id="13" name="Straight Arrow Connector 12"/>
          <p:cNvCxnSpPr>
            <a:stCxn id="11" idx="2"/>
          </p:cNvCxnSpPr>
          <p:nvPr/>
        </p:nvCxnSpPr>
        <p:spPr>
          <a:xfrm rot="5400000">
            <a:off x="6272059" y="3317473"/>
            <a:ext cx="240268" cy="18115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2"/>
          </p:cNvCxnSpPr>
          <p:nvPr/>
        </p:nvCxnSpPr>
        <p:spPr>
          <a:xfrm rot="5400000">
            <a:off x="6462559" y="4269973"/>
            <a:ext cx="1002268" cy="6685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43000" y="3505200"/>
            <a:ext cx="782587" cy="369332"/>
          </a:xfrm>
          <a:prstGeom prst="rect">
            <a:avLst/>
          </a:prstGeom>
          <a:noFill/>
        </p:spPr>
        <p:txBody>
          <a:bodyPr wrap="none" rtlCol="0">
            <a:spAutoFit/>
          </a:bodyPr>
          <a:lstStyle/>
          <a:p>
            <a:r>
              <a:rPr lang="en-US" dirty="0"/>
              <a:t>Nodes</a:t>
            </a:r>
          </a:p>
        </p:txBody>
      </p:sp>
      <p:cxnSp>
        <p:nvCxnSpPr>
          <p:cNvPr id="18" name="Straight Arrow Connector 17"/>
          <p:cNvCxnSpPr/>
          <p:nvPr/>
        </p:nvCxnSpPr>
        <p:spPr>
          <a:xfrm rot="16200000" flipH="1">
            <a:off x="1562100" y="38481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600200" y="3810000"/>
            <a:ext cx="2133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990600" y="3657600"/>
            <a:ext cx="6248400" cy="2286000"/>
            <a:chOff x="990600" y="3657600"/>
            <a:chExt cx="6248400" cy="2286000"/>
          </a:xfrm>
        </p:grpSpPr>
        <p:sp>
          <p:nvSpPr>
            <p:cNvPr id="19" name="Oval 18"/>
            <p:cNvSpPr/>
            <p:nvPr/>
          </p:nvSpPr>
          <p:spPr>
            <a:xfrm>
              <a:off x="3810000" y="3657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21" name="Oval 20"/>
            <p:cNvSpPr/>
            <p:nvPr/>
          </p:nvSpPr>
          <p:spPr>
            <a:xfrm>
              <a:off x="2133600" y="43434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22" name="Oval 21"/>
            <p:cNvSpPr/>
            <p:nvPr/>
          </p:nvSpPr>
          <p:spPr>
            <a:xfrm>
              <a:off x="990600" y="54864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23" name="Oval 22"/>
            <p:cNvSpPr/>
            <p:nvPr/>
          </p:nvSpPr>
          <p:spPr>
            <a:xfrm>
              <a:off x="3200400" y="54864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24" name="Oval 23"/>
            <p:cNvSpPr/>
            <p:nvPr/>
          </p:nvSpPr>
          <p:spPr>
            <a:xfrm>
              <a:off x="3810000" y="4419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25" name="Oval 24"/>
            <p:cNvSpPr/>
            <p:nvPr/>
          </p:nvSpPr>
          <p:spPr>
            <a:xfrm>
              <a:off x="5791200" y="4419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26" name="Oval 25"/>
            <p:cNvSpPr/>
            <p:nvPr/>
          </p:nvSpPr>
          <p:spPr>
            <a:xfrm>
              <a:off x="4648200" y="5562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27" name="Oval 26"/>
            <p:cNvSpPr/>
            <p:nvPr/>
          </p:nvSpPr>
          <p:spPr>
            <a:xfrm>
              <a:off x="5791200" y="5562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28" name="Oval 27"/>
            <p:cNvSpPr/>
            <p:nvPr/>
          </p:nvSpPr>
          <p:spPr>
            <a:xfrm>
              <a:off x="6858000" y="5562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29" name="Straight Connector 28"/>
            <p:cNvCxnSpPr>
              <a:stCxn id="19" idx="2"/>
              <a:endCxn id="21" idx="7"/>
            </p:cNvCxnSpPr>
            <p:nvPr/>
          </p:nvCxnSpPr>
          <p:spPr>
            <a:xfrm rot="10800000" flipV="1">
              <a:off x="2458804" y="3848100"/>
              <a:ext cx="13511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9" idx="6"/>
              <a:endCxn id="25" idx="1"/>
            </p:cNvCxnSpPr>
            <p:nvPr/>
          </p:nvCxnSpPr>
          <p:spPr>
            <a:xfrm>
              <a:off x="4191000" y="3848100"/>
              <a:ext cx="1655996"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9" idx="4"/>
              <a:endCxn id="24" idx="0"/>
            </p:cNvCxnSpPr>
            <p:nvPr/>
          </p:nvCxnSpPr>
          <p:spPr>
            <a:xfrm rot="5400000">
              <a:off x="3810000" y="42291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1" idx="2"/>
              <a:endCxn id="22" idx="7"/>
            </p:cNvCxnSpPr>
            <p:nvPr/>
          </p:nvCxnSpPr>
          <p:spPr>
            <a:xfrm rot="10800000" flipV="1">
              <a:off x="1315804" y="4533900"/>
              <a:ext cx="817796" cy="1008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1" idx="6"/>
              <a:endCxn id="23" idx="1"/>
            </p:cNvCxnSpPr>
            <p:nvPr/>
          </p:nvCxnSpPr>
          <p:spPr>
            <a:xfrm>
              <a:off x="2514600" y="4533900"/>
              <a:ext cx="741596" cy="1008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5" idx="3"/>
              <a:endCxn id="26" idx="7"/>
            </p:cNvCxnSpPr>
            <p:nvPr/>
          </p:nvCxnSpPr>
          <p:spPr>
            <a:xfrm rot="5400000">
              <a:off x="4973404" y="4744804"/>
              <a:ext cx="873592" cy="873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5" idx="4"/>
              <a:endCxn id="27" idx="0"/>
            </p:cNvCxnSpPr>
            <p:nvPr/>
          </p:nvCxnSpPr>
          <p:spPr>
            <a:xfrm rot="5400000">
              <a:off x="5600700" y="51816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28" idx="1"/>
            </p:cNvCxnSpPr>
            <p:nvPr/>
          </p:nvCxnSpPr>
          <p:spPr>
            <a:xfrm rot="16200000" flipH="1">
              <a:off x="6096000" y="4800600"/>
              <a:ext cx="893996" cy="7415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Footer Placeholder 36"/>
          <p:cNvSpPr>
            <a:spLocks noGrp="1"/>
          </p:cNvSpPr>
          <p:nvPr>
            <p:ph type="ftr" sz="quarter" idx="11"/>
          </p:nvPr>
        </p:nvSpPr>
        <p:spPr/>
        <p:txBody>
          <a:bodyPr/>
          <a:lstStyle/>
          <a:p>
            <a:r>
              <a:rPr lang="en-US"/>
              <a:t>Compiled By Atnafu J.</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Pre-Order Traversal Iterative</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r>
              <a:rPr lang="en-US" sz="2000" dirty="0"/>
              <a:t>In a preorder traversal, a node is processed first, followed by its left and right children nodes. This is easy with recursion. But while doing it iteratively, the right child node needs to be saved so that after the processing of the whole left </a:t>
            </a:r>
            <a:r>
              <a:rPr lang="en-US" sz="2000" dirty="0" err="1"/>
              <a:t>subtree</a:t>
            </a:r>
            <a:r>
              <a:rPr lang="en-US" sz="2000" dirty="0"/>
              <a:t>, the saved node can be taken for execution. This procedure needs to be followed for every node. Therefore, we need to use a stack.</a:t>
            </a:r>
          </a:p>
          <a:p>
            <a:r>
              <a:rPr lang="en-US" sz="2000" dirty="0"/>
              <a:t>We process the root node, push its right child (if it exists) in a stack, and take its left child (if it exists) for processing. This is done in a loop which results in the processing of all the nodes in the left </a:t>
            </a:r>
            <a:r>
              <a:rPr lang="en-US" sz="2000" dirty="0" err="1"/>
              <a:t>subtree</a:t>
            </a:r>
            <a:r>
              <a:rPr lang="en-US" sz="2000" dirty="0"/>
              <a:t> of the root node. We then pop the right child node and start processing it the same way. Thus we get a preorder traversal of the tree.</a:t>
            </a: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30</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Pre-Order Traversal Iterative</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1752600"/>
            <a:ext cx="7772400" cy="4648200"/>
          </a:xfrm>
        </p:spPr>
        <p:txBody>
          <a:bodyPr wrap="square">
            <a:noAutofit/>
          </a:bodyPr>
          <a:lstStyle/>
          <a:p>
            <a:r>
              <a:rPr lang="en-US" sz="2000" dirty="0"/>
              <a:t>Node Declaration for the tree</a:t>
            </a:r>
          </a:p>
          <a:p>
            <a:pPr>
              <a:buNone/>
            </a:pPr>
            <a:r>
              <a:rPr lang="en-US" sz="2000" dirty="0"/>
              <a:t>     template &lt;class T&gt;</a:t>
            </a:r>
          </a:p>
          <a:p>
            <a:pPr>
              <a:buNone/>
            </a:pPr>
            <a:r>
              <a:rPr lang="en-US" sz="2000" dirty="0"/>
              <a:t>	</a:t>
            </a:r>
            <a:r>
              <a:rPr lang="en-US" sz="2000" dirty="0" err="1"/>
              <a:t>struct</a:t>
            </a:r>
            <a:r>
              <a:rPr lang="en-US" sz="2000" dirty="0"/>
              <a:t> </a:t>
            </a:r>
            <a:r>
              <a:rPr lang="en-US" sz="2000" dirty="0" err="1"/>
              <a:t>nodeTree</a:t>
            </a:r>
            <a:r>
              <a:rPr lang="en-US" sz="2000" dirty="0"/>
              <a:t>{</a:t>
            </a:r>
          </a:p>
          <a:p>
            <a:pPr>
              <a:buNone/>
            </a:pPr>
            <a:r>
              <a:rPr lang="en-US" sz="2000" dirty="0"/>
              <a:t>		T	 data;</a:t>
            </a:r>
          </a:p>
          <a:p>
            <a:pPr>
              <a:buNone/>
            </a:pPr>
            <a:r>
              <a:rPr lang="en-US" sz="2000" dirty="0"/>
              <a:t>		 </a:t>
            </a:r>
            <a:r>
              <a:rPr lang="en-US" sz="2000" dirty="0" err="1"/>
              <a:t>nodeTree</a:t>
            </a:r>
            <a:r>
              <a:rPr lang="en-US" sz="2000" dirty="0"/>
              <a:t>&lt;T&gt; * left;</a:t>
            </a:r>
          </a:p>
          <a:p>
            <a:pPr>
              <a:buNone/>
            </a:pPr>
            <a:r>
              <a:rPr lang="en-US" sz="2000" dirty="0"/>
              <a:t>		 </a:t>
            </a:r>
            <a:r>
              <a:rPr lang="en-US" sz="2000" dirty="0" err="1"/>
              <a:t>nodeTree</a:t>
            </a:r>
            <a:r>
              <a:rPr lang="en-US" sz="2000" dirty="0"/>
              <a:t>&lt;T&gt; * right;</a:t>
            </a:r>
          </a:p>
          <a:p>
            <a:pPr>
              <a:buNone/>
            </a:pPr>
            <a:r>
              <a:rPr lang="en-US" sz="2000" dirty="0"/>
              <a:t>	};</a:t>
            </a:r>
          </a:p>
          <a:p>
            <a:r>
              <a:rPr lang="en-US" sz="2000" dirty="0"/>
              <a:t>Node Declaration for the stack</a:t>
            </a:r>
          </a:p>
          <a:p>
            <a:pPr>
              <a:buNone/>
            </a:pPr>
            <a:r>
              <a:rPr lang="en-US" sz="2000" dirty="0"/>
              <a:t> 	template &lt;class T&gt;</a:t>
            </a:r>
          </a:p>
          <a:p>
            <a:pPr>
              <a:buNone/>
            </a:pPr>
            <a:r>
              <a:rPr lang="en-US" sz="2000" dirty="0"/>
              <a:t>	</a:t>
            </a:r>
            <a:r>
              <a:rPr lang="en-US" sz="2000" dirty="0" err="1"/>
              <a:t>struct</a:t>
            </a:r>
            <a:r>
              <a:rPr lang="en-US" sz="2000" dirty="0"/>
              <a:t> </a:t>
            </a:r>
            <a:r>
              <a:rPr lang="en-US" sz="2000" dirty="0" err="1"/>
              <a:t>nodeStack</a:t>
            </a:r>
            <a:r>
              <a:rPr lang="en-US" sz="2000" dirty="0"/>
              <a:t> { </a:t>
            </a:r>
          </a:p>
          <a:p>
            <a:pPr>
              <a:buNone/>
            </a:pPr>
            <a:r>
              <a:rPr lang="en-US" sz="2000" dirty="0"/>
              <a:t>		T data; </a:t>
            </a:r>
          </a:p>
          <a:p>
            <a:pPr>
              <a:buNone/>
            </a:pPr>
            <a:r>
              <a:rPr lang="en-US" sz="2000" dirty="0"/>
              <a:t>		 </a:t>
            </a:r>
            <a:r>
              <a:rPr lang="en-US" sz="2000" dirty="0" err="1"/>
              <a:t>nodeStack</a:t>
            </a:r>
            <a:r>
              <a:rPr lang="en-US" sz="2000" dirty="0"/>
              <a:t> *next; </a:t>
            </a:r>
          </a:p>
          <a:p>
            <a:pPr>
              <a:buNone/>
            </a:pPr>
            <a:r>
              <a:rPr lang="en-US" sz="2000" dirty="0"/>
              <a:t>	};</a:t>
            </a:r>
          </a:p>
        </p:txBody>
      </p:sp>
      <p:cxnSp>
        <p:nvCxnSpPr>
          <p:cNvPr id="4" name="Straight Connector 3"/>
          <p:cNvCxnSpPr/>
          <p:nvPr/>
        </p:nvCxnSpPr>
        <p:spPr>
          <a:xfrm>
            <a:off x="6096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31</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Pre-Order Traversal Iterative</a:t>
            </a:r>
            <a:endParaRPr lang="en-US" sz="4000" i="1" dirty="0" err="1">
              <a:solidFill>
                <a:schemeClr val="accent2"/>
              </a:solidFill>
            </a:endParaRPr>
          </a:p>
        </p:txBody>
      </p:sp>
      <p:sp>
        <p:nvSpPr>
          <p:cNvPr id="147459" name="Rectangle 1027"/>
          <p:cNvSpPr>
            <a:spLocks noGrp="1" noChangeArrowheads="1"/>
          </p:cNvSpPr>
          <p:nvPr>
            <p:ph type="body" idx="1"/>
          </p:nvPr>
        </p:nvSpPr>
        <p:spPr>
          <a:xfrm>
            <a:off x="533400" y="1295400"/>
            <a:ext cx="7772400" cy="5257800"/>
          </a:xfrm>
        </p:spPr>
        <p:txBody>
          <a:bodyPr wrap="square">
            <a:noAutofit/>
          </a:bodyPr>
          <a:lstStyle/>
          <a:p>
            <a:pPr>
              <a:lnSpc>
                <a:spcPct val="90000"/>
              </a:lnSpc>
              <a:buNone/>
            </a:pPr>
            <a:r>
              <a:rPr lang="en-US" sz="1800" dirty="0"/>
              <a:t>template &lt;class T&gt;</a:t>
            </a:r>
          </a:p>
          <a:p>
            <a:pPr>
              <a:lnSpc>
                <a:spcPct val="90000"/>
              </a:lnSpc>
              <a:buNone/>
            </a:pPr>
            <a:r>
              <a:rPr lang="en-US" sz="1800" dirty="0"/>
              <a:t>void Preorder(</a:t>
            </a:r>
            <a:r>
              <a:rPr lang="en-US" sz="1800" dirty="0" err="1"/>
              <a:t>nodeTree</a:t>
            </a:r>
            <a:r>
              <a:rPr lang="en-US" sz="1800" dirty="0"/>
              <a:t>&lt;T&gt; *root ) { </a:t>
            </a:r>
          </a:p>
          <a:p>
            <a:pPr>
              <a:lnSpc>
                <a:spcPct val="90000"/>
              </a:lnSpc>
              <a:buNone/>
            </a:pPr>
            <a:r>
              <a:rPr lang="en-US" sz="1800" dirty="0"/>
              <a:t>/* prints tree in preorder iteratively using a stack. */ </a:t>
            </a:r>
          </a:p>
          <a:p>
            <a:pPr>
              <a:lnSpc>
                <a:spcPct val="90000"/>
              </a:lnSpc>
              <a:buNone/>
            </a:pPr>
            <a:r>
              <a:rPr lang="en-US" sz="1800" dirty="0"/>
              <a:t>	 </a:t>
            </a:r>
            <a:r>
              <a:rPr lang="en-US" sz="1800" dirty="0" err="1"/>
              <a:t>nodeStack</a:t>
            </a:r>
            <a:r>
              <a:rPr lang="en-US" sz="1800" dirty="0"/>
              <a:t> &lt; </a:t>
            </a:r>
            <a:r>
              <a:rPr lang="en-US" sz="1800" dirty="0" err="1"/>
              <a:t>nodeTree</a:t>
            </a:r>
            <a:r>
              <a:rPr lang="en-US" sz="1800" dirty="0"/>
              <a:t>&lt;T&gt; *&gt; s;</a:t>
            </a:r>
          </a:p>
          <a:p>
            <a:pPr>
              <a:lnSpc>
                <a:spcPct val="90000"/>
              </a:lnSpc>
              <a:buNone/>
            </a:pPr>
            <a:r>
              <a:rPr lang="en-US" sz="1800" dirty="0"/>
              <a:t>	if(root != NULL){</a:t>
            </a:r>
          </a:p>
          <a:p>
            <a:pPr>
              <a:lnSpc>
                <a:spcPct val="90000"/>
              </a:lnSpc>
              <a:buNone/>
            </a:pPr>
            <a:r>
              <a:rPr lang="en-US" sz="1800" dirty="0"/>
              <a:t>	        </a:t>
            </a:r>
            <a:r>
              <a:rPr lang="en-US" sz="1800" dirty="0" err="1"/>
              <a:t>s.push</a:t>
            </a:r>
            <a:r>
              <a:rPr lang="en-US" sz="1800" dirty="0"/>
              <a:t>( root); </a:t>
            </a:r>
          </a:p>
          <a:p>
            <a:pPr lvl="1">
              <a:lnSpc>
                <a:spcPct val="90000"/>
              </a:lnSpc>
              <a:buNone/>
            </a:pPr>
            <a:r>
              <a:rPr lang="en-US" sz="1400" dirty="0"/>
              <a:t>	</a:t>
            </a:r>
            <a:r>
              <a:rPr lang="en-US" sz="1800" dirty="0"/>
              <a:t>while( !</a:t>
            </a:r>
            <a:r>
              <a:rPr lang="en-US" sz="1800" dirty="0" err="1"/>
              <a:t>s.isEmpty</a:t>
            </a:r>
            <a:r>
              <a:rPr lang="en-US" sz="1800" dirty="0"/>
              <a:t>() ) {</a:t>
            </a:r>
          </a:p>
          <a:p>
            <a:pPr lvl="1">
              <a:lnSpc>
                <a:spcPct val="90000"/>
              </a:lnSpc>
              <a:buNone/>
            </a:pPr>
            <a:r>
              <a:rPr lang="en-US" sz="1800" dirty="0"/>
              <a:t>         </a:t>
            </a:r>
            <a:r>
              <a:rPr lang="en-US" sz="1800" dirty="0" err="1"/>
              <a:t>s.pop</a:t>
            </a:r>
            <a:r>
              <a:rPr lang="en-US" sz="1800" dirty="0"/>
              <a:t>(root);</a:t>
            </a:r>
          </a:p>
          <a:p>
            <a:pPr lvl="1">
              <a:lnSpc>
                <a:spcPct val="90000"/>
              </a:lnSpc>
              <a:buNone/>
            </a:pPr>
            <a:r>
              <a:rPr lang="en-US" sz="1800" dirty="0"/>
              <a:t>		</a:t>
            </a:r>
            <a:r>
              <a:rPr lang="en-US" sz="1800" dirty="0" err="1"/>
              <a:t>cout</a:t>
            </a:r>
            <a:r>
              <a:rPr lang="en-US" sz="1800" dirty="0"/>
              <a:t> &lt;&lt; root-&gt;data &lt;&lt; ‘\t’; //</a:t>
            </a:r>
            <a:r>
              <a:rPr lang="en-GB" sz="1800" dirty="0"/>
              <a:t> “visit” root-&gt;data;</a:t>
            </a:r>
            <a:endParaRPr lang="en-US" sz="1800" dirty="0"/>
          </a:p>
          <a:p>
            <a:pPr lvl="1">
              <a:lnSpc>
                <a:spcPct val="90000"/>
              </a:lnSpc>
              <a:buNone/>
            </a:pPr>
            <a:r>
              <a:rPr lang="en-US" sz="1800" dirty="0"/>
              <a:t>		if( root-&gt;right != NULL ) </a:t>
            </a:r>
          </a:p>
          <a:p>
            <a:pPr lvl="1">
              <a:lnSpc>
                <a:spcPct val="90000"/>
              </a:lnSpc>
              <a:buNone/>
            </a:pPr>
            <a:r>
              <a:rPr lang="en-US" sz="1800" dirty="0"/>
              <a:t>			</a:t>
            </a:r>
            <a:r>
              <a:rPr lang="en-US" sz="1800" dirty="0" err="1"/>
              <a:t>s.push</a:t>
            </a:r>
            <a:r>
              <a:rPr lang="en-US" sz="1800" dirty="0"/>
              <a:t>(root-&gt;right ); </a:t>
            </a:r>
          </a:p>
          <a:p>
            <a:pPr lvl="1">
              <a:lnSpc>
                <a:spcPct val="90000"/>
              </a:lnSpc>
              <a:buNone/>
            </a:pPr>
            <a:r>
              <a:rPr lang="en-US" sz="1800" dirty="0"/>
              <a:t>		if( root-&gt;left != NULL ) </a:t>
            </a:r>
          </a:p>
          <a:p>
            <a:pPr lvl="1">
              <a:lnSpc>
                <a:spcPct val="90000"/>
              </a:lnSpc>
              <a:buNone/>
            </a:pPr>
            <a:r>
              <a:rPr lang="en-US" sz="1800" dirty="0"/>
              <a:t>			 </a:t>
            </a:r>
            <a:r>
              <a:rPr lang="en-US" sz="1800" dirty="0" err="1"/>
              <a:t>s.push</a:t>
            </a:r>
            <a:r>
              <a:rPr lang="en-US" sz="1800" dirty="0"/>
              <a:t>(root-&gt;left ); </a:t>
            </a:r>
          </a:p>
          <a:p>
            <a:pPr lvl="1">
              <a:lnSpc>
                <a:spcPct val="90000"/>
              </a:lnSpc>
              <a:buNone/>
            </a:pPr>
            <a:r>
              <a:rPr lang="en-US" sz="1800" dirty="0"/>
              <a:t>	 }</a:t>
            </a:r>
          </a:p>
          <a:p>
            <a:pPr lvl="1">
              <a:lnSpc>
                <a:spcPct val="90000"/>
              </a:lnSpc>
              <a:buNone/>
            </a:pPr>
            <a:r>
              <a:rPr lang="en-US" sz="1400" dirty="0"/>
              <a:t>}</a:t>
            </a:r>
          </a:p>
          <a:p>
            <a:pPr>
              <a:lnSpc>
                <a:spcPct val="90000"/>
              </a:lnSpc>
              <a:buNone/>
            </a:pPr>
            <a:r>
              <a:rPr lang="en-US" sz="1800" dirty="0"/>
              <a:t> } </a:t>
            </a:r>
            <a:endParaRPr lang="en-GB" sz="1800" dirty="0"/>
          </a:p>
          <a:p>
            <a:pPr>
              <a:lnSpc>
                <a:spcPct val="80000"/>
              </a:lnSpc>
              <a:buNone/>
            </a:pPr>
            <a:endParaRPr lang="en-US" sz="2400" dirty="0"/>
          </a:p>
        </p:txBody>
      </p:sp>
      <p:cxnSp>
        <p:nvCxnSpPr>
          <p:cNvPr id="4" name="Straight Connector 3"/>
          <p:cNvCxnSpPr/>
          <p:nvPr/>
        </p:nvCxnSpPr>
        <p:spPr>
          <a:xfrm>
            <a:off x="609600" y="1143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32</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Post-Order Traversal</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dirty="0"/>
              <a:t>Visit all the nodes of the </a:t>
            </a:r>
            <a:r>
              <a:rPr lang="en-GB" b="1" dirty="0">
                <a:solidFill>
                  <a:srgbClr val="FF0000"/>
                </a:solidFill>
              </a:rPr>
              <a:t>left sub-trees</a:t>
            </a:r>
            <a:r>
              <a:rPr lang="en-GB" dirty="0"/>
              <a:t>, visit all the nodes of the </a:t>
            </a:r>
            <a:r>
              <a:rPr lang="en-GB" b="1" dirty="0">
                <a:solidFill>
                  <a:srgbClr val="FF0000"/>
                </a:solidFill>
              </a:rPr>
              <a:t>right sub-trees </a:t>
            </a:r>
            <a:r>
              <a:rPr lang="en-GB" dirty="0"/>
              <a:t>and then visit </a:t>
            </a:r>
            <a:r>
              <a:rPr lang="en-GB" b="1" dirty="0">
                <a:solidFill>
                  <a:srgbClr val="FF0000"/>
                </a:solidFill>
              </a:rPr>
              <a:t>the root</a:t>
            </a:r>
            <a:r>
              <a:rPr lang="en-GB" dirty="0"/>
              <a:t>.</a:t>
            </a:r>
          </a:p>
          <a:p>
            <a:pPr>
              <a:lnSpc>
                <a:spcPct val="80000"/>
              </a:lnSpc>
              <a:buNone/>
            </a:pPr>
            <a:endParaRPr lang="en-US" sz="24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33</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Post-Order Traversal</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dirty="0"/>
              <a:t>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a:t>5 18 </a:t>
            </a:r>
            <a:r>
              <a:rPr lang="en-US" dirty="0"/>
              <a:t>19 20 23, 41, 39, 36, 48, 69, 56, 115,89, 76, 45</a:t>
            </a:r>
          </a:p>
          <a:p>
            <a:pPr marL="0" indent="0">
              <a:buNone/>
            </a:pPr>
            <a:endParaRPr lang="en-GB" dirty="0"/>
          </a:p>
        </p:txBody>
      </p:sp>
      <p:cxnSp>
        <p:nvCxnSpPr>
          <p:cNvPr id="4" name="Straight Connector 3"/>
          <p:cNvCxnSpPr/>
          <p:nvPr/>
        </p:nvCxnSpPr>
        <p:spPr>
          <a:xfrm>
            <a:off x="381000" y="1460067"/>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34</a:t>
            </a:fld>
            <a:endParaRPr lang="en-US"/>
          </a:p>
        </p:txBody>
      </p:sp>
      <p:pic>
        <p:nvPicPr>
          <p:cNvPr id="7" name="Picture 4"/>
          <p:cNvPicPr>
            <a:picLocks noChangeAspect="1" noChangeArrowheads="1"/>
          </p:cNvPicPr>
          <p:nvPr/>
        </p:nvPicPr>
        <p:blipFill>
          <a:blip r:embed="rId2"/>
          <a:srcRect/>
          <a:stretch>
            <a:fillRect/>
          </a:stretch>
        </p:blipFill>
        <p:spPr bwMode="auto">
          <a:xfrm>
            <a:off x="810024" y="1473922"/>
            <a:ext cx="7781925" cy="3219450"/>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r>
              <a:rPr lang="en-US"/>
              <a:t>Compiled By Atnafu J.</a:t>
            </a:r>
          </a:p>
        </p:txBody>
      </p:sp>
      <p:cxnSp>
        <p:nvCxnSpPr>
          <p:cNvPr id="3" name="Straight Connector 2">
            <a:extLst>
              <a:ext uri="{FF2B5EF4-FFF2-40B4-BE49-F238E27FC236}">
                <a16:creationId xmlns:a16="http://schemas.microsoft.com/office/drawing/2014/main" id="{A0A7D001-B9A2-4EDA-90A1-E45DD65004DB}"/>
              </a:ext>
            </a:extLst>
          </p:cNvPr>
          <p:cNvCxnSpPr>
            <a:cxnSpLocks/>
          </p:cNvCxnSpPr>
          <p:nvPr/>
        </p:nvCxnSpPr>
        <p:spPr>
          <a:xfrm>
            <a:off x="1800624" y="3759922"/>
            <a:ext cx="2286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B06EF04-E7AE-46A5-8238-CF34FA3019AF}"/>
              </a:ext>
            </a:extLst>
          </p:cNvPr>
          <p:cNvSpPr/>
          <p:nvPr/>
        </p:nvSpPr>
        <p:spPr>
          <a:xfrm>
            <a:off x="1876824" y="4064722"/>
            <a:ext cx="60960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cxnSp>
        <p:nvCxnSpPr>
          <p:cNvPr id="14" name="Straight Connector 13">
            <a:extLst>
              <a:ext uri="{FF2B5EF4-FFF2-40B4-BE49-F238E27FC236}">
                <a16:creationId xmlns:a16="http://schemas.microsoft.com/office/drawing/2014/main" id="{1CFCA236-8B09-40C2-882D-9DB5D6084361}"/>
              </a:ext>
            </a:extLst>
          </p:cNvPr>
          <p:cNvCxnSpPr>
            <a:cxnSpLocks/>
          </p:cNvCxnSpPr>
          <p:nvPr/>
        </p:nvCxnSpPr>
        <p:spPr>
          <a:xfrm>
            <a:off x="2410224" y="4540972"/>
            <a:ext cx="2286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665D6BAD-3209-4508-88BE-2A19A4AE2840}"/>
              </a:ext>
            </a:extLst>
          </p:cNvPr>
          <p:cNvSpPr/>
          <p:nvPr/>
        </p:nvSpPr>
        <p:spPr>
          <a:xfrm>
            <a:off x="2486424" y="4845772"/>
            <a:ext cx="60960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cxnSp>
        <p:nvCxnSpPr>
          <p:cNvPr id="16" name="Straight Connector 15">
            <a:extLst>
              <a:ext uri="{FF2B5EF4-FFF2-40B4-BE49-F238E27FC236}">
                <a16:creationId xmlns:a16="http://schemas.microsoft.com/office/drawing/2014/main" id="{B078F52D-92B6-4B11-9343-5A112A8B9979}"/>
              </a:ext>
            </a:extLst>
          </p:cNvPr>
          <p:cNvCxnSpPr>
            <a:cxnSpLocks/>
            <a:stCxn id="9" idx="3"/>
          </p:cNvCxnSpPr>
          <p:nvPr/>
        </p:nvCxnSpPr>
        <p:spPr>
          <a:xfrm flipH="1">
            <a:off x="1584216" y="4601308"/>
            <a:ext cx="381882" cy="222233"/>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4ED06264-C34A-4744-B9F5-09E4A87B24D9}"/>
              </a:ext>
            </a:extLst>
          </p:cNvPr>
          <p:cNvSpPr/>
          <p:nvPr/>
        </p:nvSpPr>
        <p:spPr>
          <a:xfrm>
            <a:off x="1000524" y="4540972"/>
            <a:ext cx="60960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cxnSp>
        <p:nvCxnSpPr>
          <p:cNvPr id="28" name="Straight Connector 27">
            <a:extLst>
              <a:ext uri="{FF2B5EF4-FFF2-40B4-BE49-F238E27FC236}">
                <a16:creationId xmlns:a16="http://schemas.microsoft.com/office/drawing/2014/main" id="{26D84750-EB1B-499F-A9FC-43AAAE9A5952}"/>
              </a:ext>
            </a:extLst>
          </p:cNvPr>
          <p:cNvCxnSpPr>
            <a:cxnSpLocks/>
            <a:stCxn id="17" idx="3"/>
          </p:cNvCxnSpPr>
          <p:nvPr/>
        </p:nvCxnSpPr>
        <p:spPr>
          <a:xfrm flipH="1">
            <a:off x="874032" y="5077558"/>
            <a:ext cx="215766" cy="134921"/>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D88E2AE-EE7B-4945-AF4E-E94C8E5400C2}"/>
              </a:ext>
            </a:extLst>
          </p:cNvPr>
          <p:cNvSpPr/>
          <p:nvPr/>
        </p:nvSpPr>
        <p:spPr>
          <a:xfrm>
            <a:off x="231666" y="5068022"/>
            <a:ext cx="60960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7459">
                                            <p:txEl>
                                              <p:pRg st="6" end="6"/>
                                            </p:txEl>
                                          </p:spTgt>
                                        </p:tgtEl>
                                        <p:attrNameLst>
                                          <p:attrName>style.visibility</p:attrName>
                                        </p:attrNameLst>
                                      </p:cBhvr>
                                      <p:to>
                                        <p:strVal val="visible"/>
                                      </p:to>
                                    </p:set>
                                    <p:animEffect transition="in" filter="wipe(down)">
                                      <p:cBhvr>
                                        <p:cTn id="12" dur="500"/>
                                        <p:tgtEl>
                                          <p:spTgt spid="147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Exercise: Post-order Traversal</a:t>
            </a:r>
            <a:endParaRPr lang="en-US" sz="4000" i="1" dirty="0">
              <a:solidFill>
                <a:schemeClr val="accent2"/>
              </a:solidFill>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35</a:t>
            </a:fld>
            <a:endParaRPr lang="en-US"/>
          </a:p>
        </p:txBody>
      </p:sp>
      <p:sp>
        <p:nvSpPr>
          <p:cNvPr id="75" name="Text Box 38"/>
          <p:cNvSpPr txBox="1">
            <a:spLocks noChangeArrowheads="1"/>
          </p:cNvSpPr>
          <p:nvPr/>
        </p:nvSpPr>
        <p:spPr bwMode="auto">
          <a:xfrm>
            <a:off x="5978525" y="5838825"/>
            <a:ext cx="457200" cy="342900"/>
          </a:xfrm>
          <a:prstGeom prst="rect">
            <a:avLst/>
          </a:prstGeom>
          <a:noFill/>
          <a:ln w="9525">
            <a:noFill/>
            <a:miter lim="800000"/>
            <a:headEnd/>
            <a:tailEnd/>
          </a:ln>
        </p:spPr>
        <p:txBody>
          <a:bodyPr/>
          <a:lstStyle/>
          <a:p>
            <a:endParaRPr lang="en-GB" dirty="0"/>
          </a:p>
        </p:txBody>
      </p:sp>
      <p:sp>
        <p:nvSpPr>
          <p:cNvPr id="109" name="Oval 55"/>
          <p:cNvSpPr>
            <a:spLocks noChangeArrowheads="1"/>
          </p:cNvSpPr>
          <p:nvPr/>
        </p:nvSpPr>
        <p:spPr bwMode="auto">
          <a:xfrm>
            <a:off x="5095875" y="2819400"/>
            <a:ext cx="342900" cy="34290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0" name="Text Box 56"/>
          <p:cNvSpPr txBox="1">
            <a:spLocks noChangeArrowheads="1"/>
          </p:cNvSpPr>
          <p:nvPr/>
        </p:nvSpPr>
        <p:spPr bwMode="auto">
          <a:xfrm>
            <a:off x="5084762" y="2819400"/>
            <a:ext cx="457200" cy="34290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20</a:t>
            </a:r>
            <a:endParaRPr lang="en-GB" dirty="0"/>
          </a:p>
        </p:txBody>
      </p:sp>
      <p:grpSp>
        <p:nvGrpSpPr>
          <p:cNvPr id="2" name="Group 57"/>
          <p:cNvGrpSpPr>
            <a:grpSpLocks/>
          </p:cNvGrpSpPr>
          <p:nvPr/>
        </p:nvGrpSpPr>
        <p:grpSpPr bwMode="auto">
          <a:xfrm>
            <a:off x="5491162" y="2038350"/>
            <a:ext cx="457200" cy="352425"/>
            <a:chOff x="5025" y="7560"/>
            <a:chExt cx="720" cy="555"/>
          </a:xfrm>
        </p:grpSpPr>
        <p:sp>
          <p:nvSpPr>
            <p:cNvPr id="112" name="Oval 5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3" name="Text Box 5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50</a:t>
              </a:r>
              <a:endParaRPr lang="en-GB" dirty="0"/>
            </a:p>
          </p:txBody>
        </p:sp>
      </p:grpSp>
      <p:sp>
        <p:nvSpPr>
          <p:cNvPr id="114" name="Oval 61"/>
          <p:cNvSpPr>
            <a:spLocks noChangeArrowheads="1"/>
          </p:cNvSpPr>
          <p:nvPr/>
        </p:nvSpPr>
        <p:spPr bwMode="auto">
          <a:xfrm>
            <a:off x="4530725" y="3802063"/>
            <a:ext cx="342900" cy="34290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5" name="Text Box 62"/>
          <p:cNvSpPr txBox="1">
            <a:spLocks noChangeArrowheads="1"/>
          </p:cNvSpPr>
          <p:nvPr/>
        </p:nvSpPr>
        <p:spPr bwMode="auto">
          <a:xfrm>
            <a:off x="4502150" y="3802063"/>
            <a:ext cx="457200" cy="34290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10</a:t>
            </a:r>
            <a:endParaRPr lang="en-GB" dirty="0"/>
          </a:p>
        </p:txBody>
      </p:sp>
      <p:grpSp>
        <p:nvGrpSpPr>
          <p:cNvPr id="3" name="Group 63"/>
          <p:cNvGrpSpPr>
            <a:grpSpLocks/>
          </p:cNvGrpSpPr>
          <p:nvPr/>
        </p:nvGrpSpPr>
        <p:grpSpPr bwMode="auto">
          <a:xfrm>
            <a:off x="4140200" y="4564063"/>
            <a:ext cx="457200" cy="352425"/>
            <a:chOff x="5025" y="7560"/>
            <a:chExt cx="720" cy="555"/>
          </a:xfrm>
        </p:grpSpPr>
        <p:sp>
          <p:nvSpPr>
            <p:cNvPr id="117" name="Oval 6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8" name="Text Box 6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4</a:t>
              </a:r>
              <a:endParaRPr lang="en-GB"/>
            </a:p>
          </p:txBody>
        </p:sp>
      </p:grpSp>
      <p:grpSp>
        <p:nvGrpSpPr>
          <p:cNvPr id="6" name="Group 66"/>
          <p:cNvGrpSpPr>
            <a:grpSpLocks/>
          </p:cNvGrpSpPr>
          <p:nvPr/>
        </p:nvGrpSpPr>
        <p:grpSpPr bwMode="auto">
          <a:xfrm>
            <a:off x="4727575" y="5056188"/>
            <a:ext cx="457200" cy="352425"/>
            <a:chOff x="5025" y="7560"/>
            <a:chExt cx="720" cy="555"/>
          </a:xfrm>
        </p:grpSpPr>
        <p:sp>
          <p:nvSpPr>
            <p:cNvPr id="120"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1"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8</a:t>
              </a:r>
              <a:endParaRPr lang="en-GB"/>
            </a:p>
          </p:txBody>
        </p:sp>
      </p:grpSp>
      <p:sp>
        <p:nvSpPr>
          <p:cNvPr id="122" name="Line 69"/>
          <p:cNvSpPr>
            <a:spLocks noChangeShapeType="1"/>
          </p:cNvSpPr>
          <p:nvPr/>
        </p:nvSpPr>
        <p:spPr bwMode="auto">
          <a:xfrm flipH="1">
            <a:off x="4368800" y="4125913"/>
            <a:ext cx="230187" cy="457200"/>
          </a:xfrm>
          <a:prstGeom prst="line">
            <a:avLst/>
          </a:prstGeom>
          <a:noFill/>
          <a:ln w="9525">
            <a:solidFill>
              <a:srgbClr val="000000"/>
            </a:solidFill>
            <a:round/>
            <a:headEnd/>
            <a:tailEnd type="triangle" w="med" len="med"/>
          </a:ln>
        </p:spPr>
        <p:txBody>
          <a:bodyPr/>
          <a:lstStyle/>
          <a:p>
            <a:endParaRPr lang="en-US"/>
          </a:p>
        </p:txBody>
      </p:sp>
      <p:sp>
        <p:nvSpPr>
          <p:cNvPr id="123" name="Line 70"/>
          <p:cNvSpPr>
            <a:spLocks noChangeShapeType="1"/>
          </p:cNvSpPr>
          <p:nvPr/>
        </p:nvSpPr>
        <p:spPr bwMode="auto">
          <a:xfrm flipH="1">
            <a:off x="4819650" y="3149600"/>
            <a:ext cx="374650" cy="673100"/>
          </a:xfrm>
          <a:prstGeom prst="line">
            <a:avLst/>
          </a:prstGeom>
          <a:noFill/>
          <a:ln w="9525">
            <a:solidFill>
              <a:srgbClr val="000000"/>
            </a:solidFill>
            <a:round/>
            <a:headEnd/>
            <a:tailEnd type="triangle" w="med" len="med"/>
          </a:ln>
        </p:spPr>
        <p:txBody>
          <a:bodyPr/>
          <a:lstStyle/>
          <a:p>
            <a:endParaRPr lang="en-US"/>
          </a:p>
        </p:txBody>
      </p:sp>
      <p:grpSp>
        <p:nvGrpSpPr>
          <p:cNvPr id="7" name="Group 71"/>
          <p:cNvGrpSpPr>
            <a:grpSpLocks/>
          </p:cNvGrpSpPr>
          <p:nvPr/>
        </p:nvGrpSpPr>
        <p:grpSpPr bwMode="auto">
          <a:xfrm>
            <a:off x="5665787" y="3365500"/>
            <a:ext cx="457200" cy="352425"/>
            <a:chOff x="5025" y="7560"/>
            <a:chExt cx="720" cy="555"/>
          </a:xfrm>
        </p:grpSpPr>
        <p:sp>
          <p:nvSpPr>
            <p:cNvPr id="125" name="Oval 7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6" name="Text Box 7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30</a:t>
              </a:r>
              <a:endParaRPr lang="en-GB" dirty="0"/>
            </a:p>
          </p:txBody>
        </p:sp>
      </p:grpSp>
      <p:grpSp>
        <p:nvGrpSpPr>
          <p:cNvPr id="8" name="Group 74"/>
          <p:cNvGrpSpPr>
            <a:grpSpLocks/>
          </p:cNvGrpSpPr>
          <p:nvPr/>
        </p:nvGrpSpPr>
        <p:grpSpPr bwMode="auto">
          <a:xfrm>
            <a:off x="3721100" y="5297488"/>
            <a:ext cx="457200" cy="352425"/>
            <a:chOff x="5025" y="7560"/>
            <a:chExt cx="720" cy="555"/>
          </a:xfrm>
        </p:grpSpPr>
        <p:sp>
          <p:nvSpPr>
            <p:cNvPr id="128" name="Oval 75"/>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9" name="Text Box 76"/>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0</a:t>
              </a:r>
              <a:endParaRPr lang="en-GB"/>
            </a:p>
          </p:txBody>
        </p:sp>
      </p:grpSp>
      <p:sp>
        <p:nvSpPr>
          <p:cNvPr id="130" name="Line 77"/>
          <p:cNvSpPr>
            <a:spLocks noChangeShapeType="1"/>
          </p:cNvSpPr>
          <p:nvPr/>
        </p:nvSpPr>
        <p:spPr bwMode="auto">
          <a:xfrm flipH="1">
            <a:off x="3987800" y="4868863"/>
            <a:ext cx="230187" cy="457200"/>
          </a:xfrm>
          <a:prstGeom prst="line">
            <a:avLst/>
          </a:prstGeom>
          <a:noFill/>
          <a:ln w="9525">
            <a:solidFill>
              <a:srgbClr val="000000"/>
            </a:solidFill>
            <a:round/>
            <a:headEnd/>
            <a:tailEnd type="triangle" w="med" len="med"/>
          </a:ln>
        </p:spPr>
        <p:txBody>
          <a:bodyPr/>
          <a:lstStyle/>
          <a:p>
            <a:endParaRPr lang="en-US"/>
          </a:p>
        </p:txBody>
      </p:sp>
      <p:grpSp>
        <p:nvGrpSpPr>
          <p:cNvPr id="9" name="Group 79"/>
          <p:cNvGrpSpPr>
            <a:grpSpLocks/>
          </p:cNvGrpSpPr>
          <p:nvPr/>
        </p:nvGrpSpPr>
        <p:grpSpPr bwMode="auto">
          <a:xfrm>
            <a:off x="5116512" y="4279900"/>
            <a:ext cx="457200" cy="352425"/>
            <a:chOff x="5025" y="7560"/>
            <a:chExt cx="720" cy="555"/>
          </a:xfrm>
        </p:grpSpPr>
        <p:sp>
          <p:nvSpPr>
            <p:cNvPr id="132" name="Oval 80"/>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33" name="Text Box 81"/>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12</a:t>
              </a:r>
              <a:endParaRPr lang="en-GB"/>
            </a:p>
          </p:txBody>
        </p:sp>
      </p:grpSp>
      <p:sp>
        <p:nvSpPr>
          <p:cNvPr id="134" name="Line 82"/>
          <p:cNvSpPr>
            <a:spLocks noChangeShapeType="1"/>
          </p:cNvSpPr>
          <p:nvPr/>
        </p:nvSpPr>
        <p:spPr bwMode="auto">
          <a:xfrm>
            <a:off x="5383212" y="3119438"/>
            <a:ext cx="317500" cy="317500"/>
          </a:xfrm>
          <a:prstGeom prst="line">
            <a:avLst/>
          </a:prstGeom>
          <a:noFill/>
          <a:ln w="9525">
            <a:solidFill>
              <a:schemeClr val="tx1"/>
            </a:solidFill>
            <a:round/>
            <a:headEnd/>
            <a:tailEnd type="triangle" w="med" len="med"/>
          </a:ln>
          <a:effectLst/>
        </p:spPr>
        <p:txBody>
          <a:bodyPr/>
          <a:lstStyle/>
          <a:p>
            <a:endParaRPr lang="en-US"/>
          </a:p>
        </p:txBody>
      </p:sp>
      <p:sp>
        <p:nvSpPr>
          <p:cNvPr id="135" name="Line 83"/>
          <p:cNvSpPr>
            <a:spLocks noChangeShapeType="1"/>
          </p:cNvSpPr>
          <p:nvPr/>
        </p:nvSpPr>
        <p:spPr bwMode="auto">
          <a:xfrm>
            <a:off x="4800600" y="4076700"/>
            <a:ext cx="360362" cy="288925"/>
          </a:xfrm>
          <a:prstGeom prst="line">
            <a:avLst/>
          </a:prstGeom>
          <a:noFill/>
          <a:ln w="9525">
            <a:solidFill>
              <a:schemeClr val="tx1"/>
            </a:solidFill>
            <a:round/>
            <a:headEnd/>
            <a:tailEnd type="triangle" w="med" len="med"/>
          </a:ln>
          <a:effectLst/>
        </p:spPr>
        <p:txBody>
          <a:bodyPr/>
          <a:lstStyle/>
          <a:p>
            <a:endParaRPr lang="en-US"/>
          </a:p>
        </p:txBody>
      </p:sp>
      <p:sp>
        <p:nvSpPr>
          <p:cNvPr id="136" name="Line 84"/>
          <p:cNvSpPr>
            <a:spLocks noChangeShapeType="1"/>
          </p:cNvSpPr>
          <p:nvPr/>
        </p:nvSpPr>
        <p:spPr bwMode="auto">
          <a:xfrm>
            <a:off x="4454525" y="4811713"/>
            <a:ext cx="360362" cy="288925"/>
          </a:xfrm>
          <a:prstGeom prst="line">
            <a:avLst/>
          </a:prstGeom>
          <a:noFill/>
          <a:ln w="9525">
            <a:solidFill>
              <a:schemeClr val="tx1"/>
            </a:solidFill>
            <a:round/>
            <a:headEnd/>
            <a:tailEnd type="triangle" w="med" len="med"/>
          </a:ln>
          <a:effectLst/>
        </p:spPr>
        <p:txBody>
          <a:bodyPr/>
          <a:lstStyle/>
          <a:p>
            <a:endParaRPr lang="en-US"/>
          </a:p>
        </p:txBody>
      </p:sp>
      <p:grpSp>
        <p:nvGrpSpPr>
          <p:cNvPr id="10" name="Group 85"/>
          <p:cNvGrpSpPr>
            <a:grpSpLocks/>
          </p:cNvGrpSpPr>
          <p:nvPr/>
        </p:nvGrpSpPr>
        <p:grpSpPr bwMode="auto">
          <a:xfrm>
            <a:off x="5688012" y="4822825"/>
            <a:ext cx="457200" cy="352425"/>
            <a:chOff x="5025" y="7560"/>
            <a:chExt cx="720" cy="555"/>
          </a:xfrm>
        </p:grpSpPr>
        <p:sp>
          <p:nvSpPr>
            <p:cNvPr id="138" name="Oval 86"/>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39" name="Text Box 87"/>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15</a:t>
              </a:r>
              <a:endParaRPr lang="en-GB"/>
            </a:p>
          </p:txBody>
        </p:sp>
      </p:grpSp>
      <p:grpSp>
        <p:nvGrpSpPr>
          <p:cNvPr id="11" name="Group 88"/>
          <p:cNvGrpSpPr>
            <a:grpSpLocks/>
          </p:cNvGrpSpPr>
          <p:nvPr/>
        </p:nvGrpSpPr>
        <p:grpSpPr bwMode="auto">
          <a:xfrm>
            <a:off x="6270625" y="5346700"/>
            <a:ext cx="457200" cy="352425"/>
            <a:chOff x="5025" y="7560"/>
            <a:chExt cx="720" cy="555"/>
          </a:xfrm>
        </p:grpSpPr>
        <p:sp>
          <p:nvSpPr>
            <p:cNvPr id="141" name="Oval 8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42" name="Text Box 9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18</a:t>
              </a:r>
              <a:endParaRPr lang="en-GB" dirty="0"/>
            </a:p>
          </p:txBody>
        </p:sp>
      </p:grpSp>
      <p:grpSp>
        <p:nvGrpSpPr>
          <p:cNvPr id="12" name="Group 91"/>
          <p:cNvGrpSpPr>
            <a:grpSpLocks/>
          </p:cNvGrpSpPr>
          <p:nvPr/>
        </p:nvGrpSpPr>
        <p:grpSpPr bwMode="auto">
          <a:xfrm>
            <a:off x="5268912" y="5556250"/>
            <a:ext cx="457200" cy="352425"/>
            <a:chOff x="5025" y="7560"/>
            <a:chExt cx="720" cy="555"/>
          </a:xfrm>
        </p:grpSpPr>
        <p:sp>
          <p:nvSpPr>
            <p:cNvPr id="144" name="Oval 9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45"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13</a:t>
              </a:r>
              <a:endParaRPr lang="en-GB"/>
            </a:p>
          </p:txBody>
        </p:sp>
      </p:grpSp>
      <p:sp>
        <p:nvSpPr>
          <p:cNvPr id="146" name="Line 94"/>
          <p:cNvSpPr>
            <a:spLocks noChangeShapeType="1"/>
          </p:cNvSpPr>
          <p:nvPr/>
        </p:nvSpPr>
        <p:spPr bwMode="auto">
          <a:xfrm flipH="1">
            <a:off x="5535612" y="5127625"/>
            <a:ext cx="230188" cy="457200"/>
          </a:xfrm>
          <a:prstGeom prst="line">
            <a:avLst/>
          </a:prstGeom>
          <a:noFill/>
          <a:ln w="9525">
            <a:solidFill>
              <a:srgbClr val="000000"/>
            </a:solidFill>
            <a:round/>
            <a:headEnd/>
            <a:tailEnd type="triangle" w="med" len="med"/>
          </a:ln>
        </p:spPr>
        <p:txBody>
          <a:bodyPr/>
          <a:lstStyle/>
          <a:p>
            <a:endParaRPr lang="en-US"/>
          </a:p>
        </p:txBody>
      </p:sp>
      <p:sp>
        <p:nvSpPr>
          <p:cNvPr id="147" name="Line 95"/>
          <p:cNvSpPr>
            <a:spLocks noChangeShapeType="1"/>
          </p:cNvSpPr>
          <p:nvPr/>
        </p:nvSpPr>
        <p:spPr bwMode="auto">
          <a:xfrm>
            <a:off x="6002337" y="5102225"/>
            <a:ext cx="360363" cy="288925"/>
          </a:xfrm>
          <a:prstGeom prst="line">
            <a:avLst/>
          </a:prstGeom>
          <a:noFill/>
          <a:ln w="9525">
            <a:solidFill>
              <a:schemeClr val="tx1"/>
            </a:solidFill>
            <a:round/>
            <a:headEnd/>
            <a:tailEnd type="triangle" w="med" len="med"/>
          </a:ln>
          <a:effectLst/>
        </p:spPr>
        <p:txBody>
          <a:bodyPr/>
          <a:lstStyle/>
          <a:p>
            <a:endParaRPr lang="en-US"/>
          </a:p>
        </p:txBody>
      </p:sp>
      <p:sp>
        <p:nvSpPr>
          <p:cNvPr id="148" name="Line 96"/>
          <p:cNvSpPr>
            <a:spLocks noChangeShapeType="1"/>
          </p:cNvSpPr>
          <p:nvPr/>
        </p:nvSpPr>
        <p:spPr bwMode="auto">
          <a:xfrm>
            <a:off x="5435600" y="4583113"/>
            <a:ext cx="360362" cy="288925"/>
          </a:xfrm>
          <a:prstGeom prst="line">
            <a:avLst/>
          </a:prstGeom>
          <a:noFill/>
          <a:ln w="9525">
            <a:solidFill>
              <a:schemeClr val="tx1"/>
            </a:solidFill>
            <a:round/>
            <a:headEnd/>
            <a:tailEnd type="triangle" w="med" len="med"/>
          </a:ln>
          <a:effectLst/>
        </p:spPr>
        <p:txBody>
          <a:bodyPr/>
          <a:lstStyle/>
          <a:p>
            <a:endParaRPr lang="en-US"/>
          </a:p>
        </p:txBody>
      </p:sp>
      <p:grpSp>
        <p:nvGrpSpPr>
          <p:cNvPr id="13" name="Group 97"/>
          <p:cNvGrpSpPr>
            <a:grpSpLocks/>
          </p:cNvGrpSpPr>
          <p:nvPr/>
        </p:nvGrpSpPr>
        <p:grpSpPr bwMode="auto">
          <a:xfrm>
            <a:off x="5846762" y="6045200"/>
            <a:ext cx="457200" cy="352425"/>
            <a:chOff x="5025" y="7560"/>
            <a:chExt cx="720" cy="555"/>
          </a:xfrm>
        </p:grpSpPr>
        <p:sp>
          <p:nvSpPr>
            <p:cNvPr id="150" name="Oval 9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51" name="Text Box 9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16</a:t>
              </a:r>
              <a:endParaRPr lang="en-GB"/>
            </a:p>
          </p:txBody>
        </p:sp>
      </p:grpSp>
      <p:sp>
        <p:nvSpPr>
          <p:cNvPr id="152" name="Line 100"/>
          <p:cNvSpPr>
            <a:spLocks noChangeShapeType="1"/>
          </p:cNvSpPr>
          <p:nvPr/>
        </p:nvSpPr>
        <p:spPr bwMode="auto">
          <a:xfrm flipH="1">
            <a:off x="6113462" y="5616575"/>
            <a:ext cx="230188" cy="457200"/>
          </a:xfrm>
          <a:prstGeom prst="line">
            <a:avLst/>
          </a:prstGeom>
          <a:noFill/>
          <a:ln w="9525">
            <a:solidFill>
              <a:srgbClr val="000000"/>
            </a:solidFill>
            <a:round/>
            <a:headEnd/>
            <a:tailEnd type="triangle" w="med" len="med"/>
          </a:ln>
        </p:spPr>
        <p:txBody>
          <a:bodyPr/>
          <a:lstStyle/>
          <a:p>
            <a:endParaRPr lang="en-US"/>
          </a:p>
        </p:txBody>
      </p:sp>
      <p:grpSp>
        <p:nvGrpSpPr>
          <p:cNvPr id="14" name="Group 103"/>
          <p:cNvGrpSpPr>
            <a:grpSpLocks/>
          </p:cNvGrpSpPr>
          <p:nvPr/>
        </p:nvGrpSpPr>
        <p:grpSpPr bwMode="auto">
          <a:xfrm>
            <a:off x="6283325" y="3898900"/>
            <a:ext cx="457200" cy="352425"/>
            <a:chOff x="5025" y="7560"/>
            <a:chExt cx="720" cy="555"/>
          </a:xfrm>
        </p:grpSpPr>
        <p:sp>
          <p:nvSpPr>
            <p:cNvPr id="155" name="Oval 10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56" name="Text Box 10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40</a:t>
              </a:r>
              <a:endParaRPr lang="en-GB" dirty="0"/>
            </a:p>
          </p:txBody>
        </p:sp>
      </p:grpSp>
      <p:sp>
        <p:nvSpPr>
          <p:cNvPr id="157" name="Line 106"/>
          <p:cNvSpPr>
            <a:spLocks noChangeShapeType="1"/>
          </p:cNvSpPr>
          <p:nvPr/>
        </p:nvSpPr>
        <p:spPr bwMode="auto">
          <a:xfrm>
            <a:off x="6015037" y="3654425"/>
            <a:ext cx="360363" cy="288925"/>
          </a:xfrm>
          <a:prstGeom prst="line">
            <a:avLst/>
          </a:prstGeom>
          <a:noFill/>
          <a:ln w="9525">
            <a:solidFill>
              <a:schemeClr val="tx1"/>
            </a:solidFill>
            <a:round/>
            <a:headEnd/>
            <a:tailEnd type="triangle" w="med" len="med"/>
          </a:ln>
          <a:effectLst/>
        </p:spPr>
        <p:txBody>
          <a:bodyPr/>
          <a:lstStyle/>
          <a:p>
            <a:endParaRPr lang="en-US"/>
          </a:p>
        </p:txBody>
      </p:sp>
      <p:grpSp>
        <p:nvGrpSpPr>
          <p:cNvPr id="15" name="Group 108"/>
          <p:cNvGrpSpPr>
            <a:grpSpLocks/>
          </p:cNvGrpSpPr>
          <p:nvPr/>
        </p:nvGrpSpPr>
        <p:grpSpPr bwMode="auto">
          <a:xfrm>
            <a:off x="5443537" y="4013200"/>
            <a:ext cx="457200" cy="352425"/>
            <a:chOff x="5025" y="7560"/>
            <a:chExt cx="720" cy="555"/>
          </a:xfrm>
        </p:grpSpPr>
        <p:sp>
          <p:nvSpPr>
            <p:cNvPr id="159" name="Oval 10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60" name="Text Box 11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25</a:t>
              </a:r>
              <a:endParaRPr lang="en-GB"/>
            </a:p>
          </p:txBody>
        </p:sp>
      </p:grpSp>
      <p:sp>
        <p:nvSpPr>
          <p:cNvPr id="161" name="Line 111"/>
          <p:cNvSpPr>
            <a:spLocks noChangeShapeType="1"/>
          </p:cNvSpPr>
          <p:nvPr/>
        </p:nvSpPr>
        <p:spPr bwMode="auto">
          <a:xfrm flipH="1">
            <a:off x="5732462" y="3725863"/>
            <a:ext cx="71438" cy="287337"/>
          </a:xfrm>
          <a:prstGeom prst="line">
            <a:avLst/>
          </a:prstGeom>
          <a:noFill/>
          <a:ln w="9525">
            <a:solidFill>
              <a:schemeClr val="tx1"/>
            </a:solidFill>
            <a:round/>
            <a:headEnd/>
            <a:tailEnd type="triangle" w="med" len="med"/>
          </a:ln>
          <a:effectLst/>
        </p:spPr>
        <p:txBody>
          <a:bodyPr/>
          <a:lstStyle/>
          <a:p>
            <a:endParaRPr lang="en-US"/>
          </a:p>
        </p:txBody>
      </p:sp>
      <p:grpSp>
        <p:nvGrpSpPr>
          <p:cNvPr id="16" name="Group 112"/>
          <p:cNvGrpSpPr>
            <a:grpSpLocks/>
          </p:cNvGrpSpPr>
          <p:nvPr/>
        </p:nvGrpSpPr>
        <p:grpSpPr bwMode="auto">
          <a:xfrm>
            <a:off x="6164262" y="2501900"/>
            <a:ext cx="457200" cy="352425"/>
            <a:chOff x="5025" y="7560"/>
            <a:chExt cx="720" cy="555"/>
          </a:xfrm>
        </p:grpSpPr>
        <p:sp>
          <p:nvSpPr>
            <p:cNvPr id="163" name="Oval 113"/>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64" name="Text Box 114"/>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70</a:t>
              </a:r>
              <a:endParaRPr lang="en-GB"/>
            </a:p>
          </p:txBody>
        </p:sp>
      </p:grpSp>
      <p:sp>
        <p:nvSpPr>
          <p:cNvPr id="165" name="Line 115"/>
          <p:cNvSpPr>
            <a:spLocks noChangeShapeType="1"/>
          </p:cNvSpPr>
          <p:nvPr/>
        </p:nvSpPr>
        <p:spPr bwMode="auto">
          <a:xfrm>
            <a:off x="5803900" y="2357438"/>
            <a:ext cx="360362" cy="215900"/>
          </a:xfrm>
          <a:prstGeom prst="line">
            <a:avLst/>
          </a:prstGeom>
          <a:noFill/>
          <a:ln w="9525">
            <a:solidFill>
              <a:schemeClr val="tx1"/>
            </a:solidFill>
            <a:round/>
            <a:headEnd/>
            <a:tailEnd type="triangle" w="med" len="med"/>
          </a:ln>
          <a:effectLst/>
        </p:spPr>
        <p:txBody>
          <a:bodyPr/>
          <a:lstStyle/>
          <a:p>
            <a:endParaRPr lang="en-US"/>
          </a:p>
        </p:txBody>
      </p:sp>
      <p:sp>
        <p:nvSpPr>
          <p:cNvPr id="166" name="Line 69"/>
          <p:cNvSpPr>
            <a:spLocks noChangeShapeType="1"/>
          </p:cNvSpPr>
          <p:nvPr/>
        </p:nvSpPr>
        <p:spPr bwMode="auto">
          <a:xfrm flipH="1">
            <a:off x="5334000" y="2362200"/>
            <a:ext cx="230187" cy="457200"/>
          </a:xfrm>
          <a:prstGeom prst="line">
            <a:avLst/>
          </a:prstGeom>
          <a:noFill/>
          <a:ln w="9525">
            <a:solidFill>
              <a:srgbClr val="000000"/>
            </a:solidFill>
            <a:round/>
            <a:headEnd/>
            <a:tailEnd type="triangle" w="med" len="med"/>
          </a:ln>
        </p:spPr>
        <p:txBody>
          <a:bodyPr/>
          <a:lstStyle/>
          <a:p>
            <a:endParaRPr lang="en-US"/>
          </a:p>
        </p:txBody>
      </p:sp>
      <p:sp>
        <p:nvSpPr>
          <p:cNvPr id="63" name="Footer Placeholder 62"/>
          <p:cNvSpPr>
            <a:spLocks noGrp="1"/>
          </p:cNvSpPr>
          <p:nvPr>
            <p:ph type="ftr" sz="quarter" idx="11"/>
          </p:nvPr>
        </p:nvSpPr>
        <p:spPr/>
        <p:txBody>
          <a:bodyPr/>
          <a:lstStyle/>
          <a:p>
            <a:r>
              <a:rPr lang="en-US"/>
              <a:t>Compiled By Atnafu J.</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Post-Order Traversal</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US" dirty="0"/>
              <a:t> template &lt;class T&gt;</a:t>
            </a:r>
            <a:endParaRPr lang="en-GB" dirty="0"/>
          </a:p>
          <a:p>
            <a:pPr>
              <a:lnSpc>
                <a:spcPct val="90000"/>
              </a:lnSpc>
              <a:buNone/>
            </a:pPr>
            <a:r>
              <a:rPr lang="en-GB" dirty="0"/>
              <a:t>void </a:t>
            </a:r>
            <a:r>
              <a:rPr lang="en-GB" dirty="0" err="1"/>
              <a:t>postOrder</a:t>
            </a:r>
            <a:r>
              <a:rPr lang="en-GB" dirty="0"/>
              <a:t>(node&lt;T&gt; * root) {</a:t>
            </a:r>
          </a:p>
          <a:p>
            <a:pPr>
              <a:lnSpc>
                <a:spcPct val="90000"/>
              </a:lnSpc>
              <a:buNone/>
            </a:pPr>
            <a:r>
              <a:rPr lang="en-GB" dirty="0"/>
              <a:t>	if (root !=NULL) {</a:t>
            </a:r>
          </a:p>
          <a:p>
            <a:pPr>
              <a:lnSpc>
                <a:spcPct val="90000"/>
              </a:lnSpc>
              <a:buNone/>
            </a:pPr>
            <a:r>
              <a:rPr lang="en-GB" dirty="0"/>
              <a:t>		</a:t>
            </a:r>
            <a:r>
              <a:rPr lang="en-GB" dirty="0" err="1"/>
              <a:t>postOrder</a:t>
            </a:r>
            <a:r>
              <a:rPr lang="en-GB" dirty="0"/>
              <a:t>(root-&gt;left);</a:t>
            </a:r>
          </a:p>
          <a:p>
            <a:pPr>
              <a:lnSpc>
                <a:spcPct val="90000"/>
              </a:lnSpc>
              <a:buNone/>
            </a:pPr>
            <a:r>
              <a:rPr lang="en-GB" dirty="0"/>
              <a:t>		</a:t>
            </a:r>
            <a:r>
              <a:rPr lang="en-GB" dirty="0" err="1"/>
              <a:t>postOrder</a:t>
            </a:r>
            <a:r>
              <a:rPr lang="en-GB" dirty="0"/>
              <a:t>(root-&gt;right);</a:t>
            </a:r>
          </a:p>
          <a:p>
            <a:pPr>
              <a:lnSpc>
                <a:spcPct val="90000"/>
              </a:lnSpc>
              <a:buNone/>
            </a:pPr>
            <a:r>
              <a:rPr lang="en-GB" dirty="0"/>
              <a:t>		“visit” root-&gt;data;</a:t>
            </a:r>
          </a:p>
          <a:p>
            <a:pPr>
              <a:lnSpc>
                <a:spcPct val="90000"/>
              </a:lnSpc>
              <a:buNone/>
            </a:pPr>
            <a:r>
              <a:rPr lang="en-GB" dirty="0"/>
              <a:t>	}</a:t>
            </a:r>
          </a:p>
          <a:p>
            <a:pPr>
              <a:lnSpc>
                <a:spcPct val="90000"/>
              </a:lnSpc>
              <a:buNone/>
            </a:pPr>
            <a:r>
              <a:rPr lang="en-GB" dirty="0"/>
              <a:t>}</a:t>
            </a:r>
          </a:p>
          <a:p>
            <a:pPr>
              <a:buNone/>
            </a:pPr>
            <a:endParaRPr lang="en-GB" dirty="0"/>
          </a:p>
          <a:p>
            <a:pPr>
              <a:lnSpc>
                <a:spcPct val="80000"/>
              </a:lnSpc>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36</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GB" sz="4000" i="1" dirty="0">
                <a:solidFill>
                  <a:schemeClr val="accent2"/>
                </a:solidFill>
              </a:rPr>
              <a:t>Post-Order Iterative Traversal</a:t>
            </a:r>
            <a:br>
              <a:rPr lang="en-GB" sz="4000" i="1" dirty="0">
                <a:solidFill>
                  <a:schemeClr val="accent2"/>
                </a:solidFill>
              </a:rPr>
            </a:br>
            <a:r>
              <a:rPr lang="en-GB" sz="4000" i="1" dirty="0">
                <a:solidFill>
                  <a:schemeClr val="accent2"/>
                </a:solidFill>
              </a:rPr>
              <a:t>Using two stack:  Exercise</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sz="2800" dirty="0"/>
              <a:t>Iterative version of post-order traversal can be obtained easily if we observe that the sequence generated by </a:t>
            </a:r>
            <a:r>
              <a:rPr lang="en-GB" sz="2800" b="1" dirty="0">
                <a:solidFill>
                  <a:srgbClr val="FF0000"/>
                </a:solidFill>
              </a:rPr>
              <a:t>left to right post-order traversal(LRV) </a:t>
            </a:r>
            <a:r>
              <a:rPr lang="en-GB" sz="2800" dirty="0"/>
              <a:t>is the same as the </a:t>
            </a:r>
            <a:r>
              <a:rPr lang="en-GB" sz="2800" b="1" dirty="0">
                <a:solidFill>
                  <a:srgbClr val="FF0000"/>
                </a:solidFill>
              </a:rPr>
              <a:t>reversed </a:t>
            </a:r>
            <a:r>
              <a:rPr lang="en-GB" sz="2800" dirty="0"/>
              <a:t>sequence generated by the </a:t>
            </a:r>
            <a:r>
              <a:rPr lang="en-GB" sz="2800" b="1" dirty="0">
                <a:solidFill>
                  <a:srgbClr val="FF0000"/>
                </a:solidFill>
              </a:rPr>
              <a:t>right to left pre-order traversal(VLR). </a:t>
            </a:r>
            <a:r>
              <a:rPr lang="en-GB" sz="2800" dirty="0"/>
              <a:t>Implement  the traversal </a:t>
            </a: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37</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838200"/>
          </a:xfrm>
        </p:spPr>
        <p:txBody>
          <a:bodyPr>
            <a:normAutofit fontScale="90000"/>
          </a:bodyPr>
          <a:lstStyle/>
          <a:p>
            <a:pPr algn="l"/>
            <a:r>
              <a:rPr lang="en-GB" sz="4000" i="1" dirty="0">
                <a:solidFill>
                  <a:schemeClr val="accent2"/>
                </a:solidFill>
              </a:rPr>
              <a:t>Post-Order Iterative Traversal</a:t>
            </a:r>
            <a:br>
              <a:rPr lang="en-GB" sz="4000" i="1" dirty="0">
                <a:solidFill>
                  <a:schemeClr val="accent2"/>
                </a:solidFill>
              </a:rPr>
            </a:br>
            <a:r>
              <a:rPr lang="en-GB" sz="4000" i="1" dirty="0">
                <a:solidFill>
                  <a:schemeClr val="accent2"/>
                </a:solidFill>
              </a:rPr>
              <a:t>Using One stack:  Exercise</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marL="0" indent="0">
              <a:buNone/>
            </a:pPr>
            <a:r>
              <a:rPr lang="en-US" sz="2000" dirty="0"/>
              <a:t>The idea is to move down to leftmost node using left pointer. While moving down, push root’s right child  and root to stack. Once we reach leftmost node, print it if it doesn’t have a right child. If it has a right child, then change root so that the right child is processed before. This will be repeated until the stack is empty.</a:t>
            </a:r>
          </a:p>
          <a:p>
            <a:pPr marL="0" indent="0">
              <a:buNone/>
            </a:pPr>
            <a:r>
              <a:rPr lang="en-US" sz="2200" dirty="0"/>
              <a:t>1.1 Create an empty stack </a:t>
            </a:r>
          </a:p>
          <a:p>
            <a:pPr marL="0" indent="0">
              <a:buNone/>
            </a:pPr>
            <a:r>
              <a:rPr lang="en-US" sz="2200" dirty="0"/>
              <a:t>2.1 Do following while root is not NULL </a:t>
            </a:r>
          </a:p>
          <a:p>
            <a:pPr marL="857250" lvl="1" indent="-457200">
              <a:buAutoNum type="alphaLcParenR"/>
            </a:pPr>
            <a:r>
              <a:rPr lang="en-US" sz="1800" dirty="0"/>
              <a:t>Push root's right child and then root to stack</a:t>
            </a:r>
          </a:p>
          <a:p>
            <a:pPr marL="857250" lvl="1" indent="-457200">
              <a:buAutoNum type="alphaLcParenR"/>
            </a:pPr>
            <a:r>
              <a:rPr lang="en-US" sz="1800" dirty="0"/>
              <a:t>Set root as root's left child. </a:t>
            </a:r>
          </a:p>
          <a:p>
            <a:pPr marL="457200" indent="-457200">
              <a:buNone/>
            </a:pPr>
            <a:r>
              <a:rPr lang="en-US" sz="2200" dirty="0"/>
              <a:t>2.2 Pop an item from stack and set it as root. </a:t>
            </a:r>
          </a:p>
          <a:p>
            <a:pPr marL="857250" lvl="1" indent="-457200">
              <a:buAutoNum type="alphaLcParenR"/>
            </a:pPr>
            <a:r>
              <a:rPr lang="en-US" sz="1800" dirty="0"/>
              <a:t>If the popped item has a right child and the right child is at top of stack, then remove the right child from stack, push the root back and set root as root's right child. </a:t>
            </a:r>
          </a:p>
          <a:p>
            <a:pPr marL="857250" lvl="1" indent="-457200">
              <a:buAutoNum type="alphaLcParenR"/>
            </a:pPr>
            <a:r>
              <a:rPr lang="en-US" sz="1800" dirty="0"/>
              <a:t>Else print root's data and set root as NULL. </a:t>
            </a:r>
          </a:p>
          <a:p>
            <a:pPr marL="457200" indent="-457200">
              <a:buNone/>
            </a:pPr>
            <a:r>
              <a:rPr lang="en-US" sz="2200" dirty="0"/>
              <a:t>2.3 Repeat steps 2.1 and 2.2 while stack is not empty.</a:t>
            </a:r>
            <a:endParaRPr lang="en-GB" sz="2200" dirty="0"/>
          </a:p>
        </p:txBody>
      </p:sp>
      <p:cxnSp>
        <p:nvCxnSpPr>
          <p:cNvPr id="4" name="Straight Connector 3"/>
          <p:cNvCxnSpPr/>
          <p:nvPr/>
        </p:nvCxnSpPr>
        <p:spPr>
          <a:xfrm>
            <a:off x="609600" y="1524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38</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In-Order Traversal</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dirty="0"/>
              <a:t>Visit all the nodes of </a:t>
            </a:r>
            <a:r>
              <a:rPr lang="en-GB" b="1" dirty="0">
                <a:solidFill>
                  <a:srgbClr val="FF0000"/>
                </a:solidFill>
              </a:rPr>
              <a:t>the left sub-trees</a:t>
            </a:r>
            <a:r>
              <a:rPr lang="en-GB" dirty="0"/>
              <a:t>, visit </a:t>
            </a:r>
            <a:r>
              <a:rPr lang="en-GB" b="1" dirty="0">
                <a:solidFill>
                  <a:srgbClr val="FF0000"/>
                </a:solidFill>
              </a:rPr>
              <a:t>the root </a:t>
            </a:r>
            <a:r>
              <a:rPr lang="en-GB" dirty="0"/>
              <a:t>and then visit all the nodes of </a:t>
            </a:r>
            <a:r>
              <a:rPr lang="en-GB" b="1" dirty="0">
                <a:solidFill>
                  <a:srgbClr val="FF0000"/>
                </a:solidFill>
              </a:rPr>
              <a:t>the right sub-trees.</a:t>
            </a: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39</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a:solidFill>
                  <a:schemeClr val="accent2"/>
                </a:solidFill>
              </a:rPr>
              <a:t>Tree: a Rooted Tree </a:t>
            </a:r>
            <a:endParaRPr lang="en-US" dirty="0"/>
          </a:p>
        </p:txBody>
      </p:sp>
      <p:sp>
        <p:nvSpPr>
          <p:cNvPr id="147459" name="Rectangle 1027"/>
          <p:cNvSpPr>
            <a:spLocks noGrp="1" noChangeArrowheads="1"/>
          </p:cNvSpPr>
          <p:nvPr>
            <p:ph type="body" idx="1"/>
          </p:nvPr>
        </p:nvSpPr>
        <p:spPr>
          <a:xfrm>
            <a:off x="457200" y="1676400"/>
            <a:ext cx="4495800" cy="4724400"/>
          </a:xfrm>
        </p:spPr>
        <p:txBody>
          <a:bodyPr wrap="square">
            <a:noAutofit/>
          </a:bodyPr>
          <a:lstStyle/>
          <a:p>
            <a:pPr marL="0" indent="0">
              <a:lnSpc>
                <a:spcPct val="80000"/>
              </a:lnSpc>
              <a:buNone/>
              <a:defRPr/>
            </a:pPr>
            <a:r>
              <a:rPr lang="en-US" sz="2400" dirty="0"/>
              <a:t>A rooted tree is a tree with the following properties.</a:t>
            </a:r>
          </a:p>
          <a:p>
            <a:pPr>
              <a:lnSpc>
                <a:spcPct val="80000"/>
              </a:lnSpc>
              <a:defRPr/>
            </a:pPr>
            <a:r>
              <a:rPr lang="en-US" sz="2400" dirty="0"/>
              <a:t>One node is distinguished as the root.</a:t>
            </a:r>
          </a:p>
          <a:p>
            <a:r>
              <a:rPr lang="en-US" sz="2400" dirty="0"/>
              <a:t>Every node c, except the root, is connected by an edge from exactly one other node p. Node p is </a:t>
            </a:r>
            <a:r>
              <a:rPr lang="en-US" sz="2400" dirty="0" err="1"/>
              <a:t>c's</a:t>
            </a:r>
            <a:r>
              <a:rPr lang="en-US" sz="2400" dirty="0"/>
              <a:t> parent, and c is one of </a:t>
            </a:r>
            <a:r>
              <a:rPr lang="en-US" sz="2400" dirty="0" err="1"/>
              <a:t>p's</a:t>
            </a:r>
            <a:r>
              <a:rPr lang="en-US" sz="2400" dirty="0"/>
              <a:t> children.</a:t>
            </a:r>
          </a:p>
          <a:p>
            <a:r>
              <a:rPr lang="en-US" sz="2400" dirty="0"/>
              <a:t>A unique path traverses from the root to each node. The number of edges that must be followed is the path length.</a:t>
            </a:r>
            <a:endParaRPr lang="en-GB" sz="2400" dirty="0"/>
          </a:p>
          <a:p>
            <a:pPr marL="0" indent="0">
              <a:buNone/>
            </a:pPr>
            <a:endParaRPr lang="en-GB" sz="2800" dirty="0"/>
          </a:p>
          <a:p>
            <a:pPr marL="0" indent="0">
              <a:buNone/>
            </a:pPr>
            <a:endParaRPr lang="en-US" dirty="0"/>
          </a:p>
        </p:txBody>
      </p:sp>
      <p:cxnSp>
        <p:nvCxnSpPr>
          <p:cNvPr id="4" name="Straight Connector 3"/>
          <p:cNvCxnSpPr/>
          <p:nvPr/>
        </p:nvCxnSpPr>
        <p:spPr>
          <a:xfrm>
            <a:off x="685800" y="1447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a:t>
            </a:fld>
            <a:endParaRPr lang="en-US"/>
          </a:p>
        </p:txBody>
      </p:sp>
      <p:sp>
        <p:nvSpPr>
          <p:cNvPr id="7" name="TextBox 6"/>
          <p:cNvSpPr txBox="1"/>
          <p:nvPr/>
        </p:nvSpPr>
        <p:spPr>
          <a:xfrm>
            <a:off x="6553200" y="2438400"/>
            <a:ext cx="1052468" cy="338554"/>
          </a:xfrm>
          <a:prstGeom prst="rect">
            <a:avLst/>
          </a:prstGeom>
          <a:noFill/>
        </p:spPr>
        <p:txBody>
          <a:bodyPr wrap="none" rtlCol="0">
            <a:spAutoFit/>
          </a:bodyPr>
          <a:lstStyle/>
          <a:p>
            <a:r>
              <a:rPr lang="en-US" sz="1600" dirty="0"/>
              <a:t>Root node</a:t>
            </a:r>
          </a:p>
        </p:txBody>
      </p:sp>
      <p:grpSp>
        <p:nvGrpSpPr>
          <p:cNvPr id="8" name="Group 7"/>
          <p:cNvGrpSpPr/>
          <p:nvPr/>
        </p:nvGrpSpPr>
        <p:grpSpPr>
          <a:xfrm>
            <a:off x="4572000" y="2743200"/>
            <a:ext cx="4267200" cy="2286000"/>
            <a:chOff x="990600" y="3657600"/>
            <a:chExt cx="6248400" cy="2286000"/>
          </a:xfrm>
        </p:grpSpPr>
        <p:sp>
          <p:nvSpPr>
            <p:cNvPr id="9" name="Oval 8"/>
            <p:cNvSpPr/>
            <p:nvPr/>
          </p:nvSpPr>
          <p:spPr>
            <a:xfrm>
              <a:off x="3810000" y="3657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0" name="Oval 9"/>
            <p:cNvSpPr/>
            <p:nvPr/>
          </p:nvSpPr>
          <p:spPr>
            <a:xfrm>
              <a:off x="2133600" y="43434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1" name="Oval 10"/>
            <p:cNvSpPr/>
            <p:nvPr/>
          </p:nvSpPr>
          <p:spPr>
            <a:xfrm>
              <a:off x="990600" y="54864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2" name="Oval 11"/>
            <p:cNvSpPr/>
            <p:nvPr/>
          </p:nvSpPr>
          <p:spPr>
            <a:xfrm>
              <a:off x="3200400" y="54864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3" name="Oval 12"/>
            <p:cNvSpPr/>
            <p:nvPr/>
          </p:nvSpPr>
          <p:spPr>
            <a:xfrm>
              <a:off x="3810000" y="4419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4" name="Oval 13"/>
            <p:cNvSpPr/>
            <p:nvPr/>
          </p:nvSpPr>
          <p:spPr>
            <a:xfrm>
              <a:off x="5791200" y="4419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5" name="Oval 14"/>
            <p:cNvSpPr/>
            <p:nvPr/>
          </p:nvSpPr>
          <p:spPr>
            <a:xfrm>
              <a:off x="4648200" y="5562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6" name="Oval 15"/>
            <p:cNvSpPr/>
            <p:nvPr/>
          </p:nvSpPr>
          <p:spPr>
            <a:xfrm>
              <a:off x="5791200" y="5562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17" name="Oval 16"/>
            <p:cNvSpPr/>
            <p:nvPr/>
          </p:nvSpPr>
          <p:spPr>
            <a:xfrm>
              <a:off x="6858000" y="5562600"/>
              <a:ext cx="381000"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8" name="Straight Connector 17"/>
            <p:cNvCxnSpPr>
              <a:stCxn id="9" idx="2"/>
              <a:endCxn id="10" idx="7"/>
            </p:cNvCxnSpPr>
            <p:nvPr/>
          </p:nvCxnSpPr>
          <p:spPr>
            <a:xfrm rot="10800000" flipV="1">
              <a:off x="2458804" y="3848100"/>
              <a:ext cx="13511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6"/>
              <a:endCxn id="14" idx="1"/>
            </p:cNvCxnSpPr>
            <p:nvPr/>
          </p:nvCxnSpPr>
          <p:spPr>
            <a:xfrm>
              <a:off x="4191000" y="3848100"/>
              <a:ext cx="1655996"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4"/>
              <a:endCxn id="13" idx="0"/>
            </p:cNvCxnSpPr>
            <p:nvPr/>
          </p:nvCxnSpPr>
          <p:spPr>
            <a:xfrm rot="5400000">
              <a:off x="3810000" y="42291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11" idx="7"/>
            </p:cNvCxnSpPr>
            <p:nvPr/>
          </p:nvCxnSpPr>
          <p:spPr>
            <a:xfrm rot="10800000" flipV="1">
              <a:off x="1315804" y="4533900"/>
              <a:ext cx="817796" cy="1008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0" idx="6"/>
              <a:endCxn id="12" idx="1"/>
            </p:cNvCxnSpPr>
            <p:nvPr/>
          </p:nvCxnSpPr>
          <p:spPr>
            <a:xfrm>
              <a:off x="2514600" y="4533900"/>
              <a:ext cx="741596" cy="1008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3"/>
              <a:endCxn id="15" idx="7"/>
            </p:cNvCxnSpPr>
            <p:nvPr/>
          </p:nvCxnSpPr>
          <p:spPr>
            <a:xfrm rot="5400000">
              <a:off x="4973404" y="4744804"/>
              <a:ext cx="873592" cy="873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4"/>
              <a:endCxn id="16" idx="0"/>
            </p:cNvCxnSpPr>
            <p:nvPr/>
          </p:nvCxnSpPr>
          <p:spPr>
            <a:xfrm rot="5400000">
              <a:off x="5600700" y="51816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7" idx="1"/>
            </p:cNvCxnSpPr>
            <p:nvPr/>
          </p:nvCxnSpPr>
          <p:spPr>
            <a:xfrm rot="16200000" flipH="1">
              <a:off x="6096000" y="4800600"/>
              <a:ext cx="893996" cy="7415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Oval 27"/>
          <p:cNvSpPr/>
          <p:nvPr/>
        </p:nvSpPr>
        <p:spPr>
          <a:xfrm>
            <a:off x="5562600" y="5562600"/>
            <a:ext cx="260195"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sp>
        <p:nvSpPr>
          <p:cNvPr id="29" name="Oval 28"/>
          <p:cNvSpPr/>
          <p:nvPr/>
        </p:nvSpPr>
        <p:spPr>
          <a:xfrm>
            <a:off x="6553200" y="5486400"/>
            <a:ext cx="260195"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30" name="Straight Connector 29"/>
          <p:cNvCxnSpPr/>
          <p:nvPr/>
        </p:nvCxnSpPr>
        <p:spPr>
          <a:xfrm rot="5400000">
            <a:off x="5575148" y="5016652"/>
            <a:ext cx="685800" cy="406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2" idx="5"/>
          </p:cNvCxnSpPr>
          <p:nvPr/>
        </p:nvCxnSpPr>
        <p:spPr>
          <a:xfrm rot="16200000" flipH="1">
            <a:off x="6171713" y="5028713"/>
            <a:ext cx="589196" cy="326178"/>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041178" y="6304196"/>
            <a:ext cx="260195"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36" name="Oval 35"/>
          <p:cNvSpPr/>
          <p:nvPr/>
        </p:nvSpPr>
        <p:spPr>
          <a:xfrm>
            <a:off x="7031778" y="6227996"/>
            <a:ext cx="260195"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cxnSp>
        <p:nvCxnSpPr>
          <p:cNvPr id="37" name="Straight Connector 36"/>
          <p:cNvCxnSpPr>
            <a:stCxn id="29" idx="2"/>
          </p:cNvCxnSpPr>
          <p:nvPr/>
        </p:nvCxnSpPr>
        <p:spPr>
          <a:xfrm rot="10800000" flipV="1">
            <a:off x="6193578" y="5676900"/>
            <a:ext cx="359622"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6650291" y="5770309"/>
            <a:ext cx="589196" cy="326178"/>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336578" y="5618396"/>
            <a:ext cx="260195" cy="381000"/>
          </a:xfrm>
          <a:prstGeom prst="ellipse">
            <a:avLst/>
          </a:prstGeom>
          <a:gradFill>
            <a:gsLst>
              <a:gs pos="0">
                <a:schemeClr val="bg1"/>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cxnSp>
        <p:nvCxnSpPr>
          <p:cNvPr id="42" name="Straight Connector 41"/>
          <p:cNvCxnSpPr/>
          <p:nvPr/>
        </p:nvCxnSpPr>
        <p:spPr>
          <a:xfrm rot="5400000">
            <a:off x="7349126" y="5072448"/>
            <a:ext cx="685800" cy="406096"/>
          </a:xfrm>
          <a:prstGeom prst="line">
            <a:avLst/>
          </a:prstGeom>
        </p:spPr>
        <p:style>
          <a:lnRef idx="1">
            <a:schemeClr val="accent1"/>
          </a:lnRef>
          <a:fillRef idx="0">
            <a:schemeClr val="accent1"/>
          </a:fillRef>
          <a:effectRef idx="0">
            <a:schemeClr val="accent1"/>
          </a:effectRef>
          <a:fontRef idx="minor">
            <a:schemeClr val="tx1"/>
          </a:fontRef>
        </p:style>
      </p:cxnSp>
      <p:sp>
        <p:nvSpPr>
          <p:cNvPr id="39" name="Footer Placeholder 38"/>
          <p:cNvSpPr>
            <a:spLocks noGrp="1"/>
          </p:cNvSpPr>
          <p:nvPr>
            <p:ph type="ftr" sz="quarter" idx="11"/>
          </p:nvPr>
        </p:nvSpPr>
        <p:spPr/>
        <p:txBody>
          <a:bodyPr/>
          <a:lstStyle/>
          <a:p>
            <a:r>
              <a:rPr lang="en-US"/>
              <a:t>Compiled By Atnafu J.</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In-Order Traversal</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dirty="0"/>
              <a:t>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dirty="0"/>
              <a:t>23, 36, 39, 41, 45, 48, 56, 69, 76, 89, 115</a:t>
            </a:r>
          </a:p>
          <a:p>
            <a:pPr marL="0" indent="0">
              <a:buNone/>
            </a:pP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40</a:t>
            </a:fld>
            <a:endParaRPr lang="en-US"/>
          </a:p>
        </p:txBody>
      </p:sp>
      <p:pic>
        <p:nvPicPr>
          <p:cNvPr id="7" name="Picture 4"/>
          <p:cNvPicPr>
            <a:picLocks noChangeAspect="1" noChangeArrowheads="1"/>
          </p:cNvPicPr>
          <p:nvPr/>
        </p:nvPicPr>
        <p:blipFill>
          <a:blip r:embed="rId2"/>
          <a:srcRect/>
          <a:stretch>
            <a:fillRect/>
          </a:stretch>
        </p:blipFill>
        <p:spPr bwMode="auto">
          <a:xfrm>
            <a:off x="685800" y="2133600"/>
            <a:ext cx="7781925" cy="3219450"/>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7459">
                                            <p:txEl>
                                              <p:pRg st="6" end="6"/>
                                            </p:txEl>
                                          </p:spTgt>
                                        </p:tgtEl>
                                        <p:attrNameLst>
                                          <p:attrName>style.visibility</p:attrName>
                                        </p:attrNameLst>
                                      </p:cBhvr>
                                      <p:to>
                                        <p:strVal val="visible"/>
                                      </p:to>
                                    </p:set>
                                    <p:animEffect transition="in" filter="wipe(down)">
                                      <p:cBhvr>
                                        <p:cTn id="12" dur="500"/>
                                        <p:tgtEl>
                                          <p:spTgt spid="147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Exercise: In-order Traversal</a:t>
            </a:r>
            <a:endParaRPr lang="en-US" sz="4000" i="1" dirty="0">
              <a:solidFill>
                <a:schemeClr val="accent2"/>
              </a:solidFill>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41</a:t>
            </a:fld>
            <a:endParaRPr lang="en-US"/>
          </a:p>
        </p:txBody>
      </p:sp>
      <p:sp>
        <p:nvSpPr>
          <p:cNvPr id="75" name="Text Box 38"/>
          <p:cNvSpPr txBox="1">
            <a:spLocks noChangeArrowheads="1"/>
          </p:cNvSpPr>
          <p:nvPr/>
        </p:nvSpPr>
        <p:spPr bwMode="auto">
          <a:xfrm>
            <a:off x="5978525" y="5838825"/>
            <a:ext cx="457200" cy="342900"/>
          </a:xfrm>
          <a:prstGeom prst="rect">
            <a:avLst/>
          </a:prstGeom>
          <a:noFill/>
          <a:ln w="9525">
            <a:noFill/>
            <a:miter lim="800000"/>
            <a:headEnd/>
            <a:tailEnd/>
          </a:ln>
        </p:spPr>
        <p:txBody>
          <a:bodyPr/>
          <a:lstStyle/>
          <a:p>
            <a:endParaRPr lang="en-GB" dirty="0"/>
          </a:p>
        </p:txBody>
      </p:sp>
      <p:sp>
        <p:nvSpPr>
          <p:cNvPr id="109" name="Oval 55"/>
          <p:cNvSpPr>
            <a:spLocks noChangeArrowheads="1"/>
          </p:cNvSpPr>
          <p:nvPr/>
        </p:nvSpPr>
        <p:spPr bwMode="auto">
          <a:xfrm>
            <a:off x="5095875" y="2819400"/>
            <a:ext cx="342900" cy="34290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0" name="Text Box 56"/>
          <p:cNvSpPr txBox="1">
            <a:spLocks noChangeArrowheads="1"/>
          </p:cNvSpPr>
          <p:nvPr/>
        </p:nvSpPr>
        <p:spPr bwMode="auto">
          <a:xfrm>
            <a:off x="5084762" y="2819400"/>
            <a:ext cx="457200" cy="34290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20</a:t>
            </a:r>
            <a:endParaRPr lang="en-GB" dirty="0"/>
          </a:p>
        </p:txBody>
      </p:sp>
      <p:grpSp>
        <p:nvGrpSpPr>
          <p:cNvPr id="2" name="Group 57"/>
          <p:cNvGrpSpPr>
            <a:grpSpLocks/>
          </p:cNvGrpSpPr>
          <p:nvPr/>
        </p:nvGrpSpPr>
        <p:grpSpPr bwMode="auto">
          <a:xfrm>
            <a:off x="5491162" y="2038350"/>
            <a:ext cx="457200" cy="352425"/>
            <a:chOff x="5025" y="7560"/>
            <a:chExt cx="720" cy="555"/>
          </a:xfrm>
        </p:grpSpPr>
        <p:sp>
          <p:nvSpPr>
            <p:cNvPr id="112" name="Oval 5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3" name="Text Box 5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50</a:t>
              </a:r>
              <a:endParaRPr lang="en-GB" dirty="0"/>
            </a:p>
          </p:txBody>
        </p:sp>
      </p:grpSp>
      <p:sp>
        <p:nvSpPr>
          <p:cNvPr id="114" name="Oval 61"/>
          <p:cNvSpPr>
            <a:spLocks noChangeArrowheads="1"/>
          </p:cNvSpPr>
          <p:nvPr/>
        </p:nvSpPr>
        <p:spPr bwMode="auto">
          <a:xfrm>
            <a:off x="4530725" y="3802063"/>
            <a:ext cx="342900" cy="34290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5" name="Text Box 62"/>
          <p:cNvSpPr txBox="1">
            <a:spLocks noChangeArrowheads="1"/>
          </p:cNvSpPr>
          <p:nvPr/>
        </p:nvSpPr>
        <p:spPr bwMode="auto">
          <a:xfrm>
            <a:off x="4502150" y="3802063"/>
            <a:ext cx="457200" cy="34290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10</a:t>
            </a:r>
            <a:endParaRPr lang="en-GB" dirty="0"/>
          </a:p>
        </p:txBody>
      </p:sp>
      <p:grpSp>
        <p:nvGrpSpPr>
          <p:cNvPr id="3" name="Group 63"/>
          <p:cNvGrpSpPr>
            <a:grpSpLocks/>
          </p:cNvGrpSpPr>
          <p:nvPr/>
        </p:nvGrpSpPr>
        <p:grpSpPr bwMode="auto">
          <a:xfrm>
            <a:off x="4140200" y="4564063"/>
            <a:ext cx="457200" cy="352425"/>
            <a:chOff x="5025" y="7560"/>
            <a:chExt cx="720" cy="555"/>
          </a:xfrm>
        </p:grpSpPr>
        <p:sp>
          <p:nvSpPr>
            <p:cNvPr id="117" name="Oval 6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18" name="Text Box 6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4</a:t>
              </a:r>
              <a:endParaRPr lang="en-GB"/>
            </a:p>
          </p:txBody>
        </p:sp>
      </p:grpSp>
      <p:grpSp>
        <p:nvGrpSpPr>
          <p:cNvPr id="6" name="Group 66"/>
          <p:cNvGrpSpPr>
            <a:grpSpLocks/>
          </p:cNvGrpSpPr>
          <p:nvPr/>
        </p:nvGrpSpPr>
        <p:grpSpPr bwMode="auto">
          <a:xfrm>
            <a:off x="4727575" y="5056188"/>
            <a:ext cx="457200" cy="352425"/>
            <a:chOff x="5025" y="7560"/>
            <a:chExt cx="720" cy="555"/>
          </a:xfrm>
        </p:grpSpPr>
        <p:sp>
          <p:nvSpPr>
            <p:cNvPr id="120"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1"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8</a:t>
              </a:r>
              <a:endParaRPr lang="en-GB"/>
            </a:p>
          </p:txBody>
        </p:sp>
      </p:grpSp>
      <p:sp>
        <p:nvSpPr>
          <p:cNvPr id="122" name="Line 69"/>
          <p:cNvSpPr>
            <a:spLocks noChangeShapeType="1"/>
          </p:cNvSpPr>
          <p:nvPr/>
        </p:nvSpPr>
        <p:spPr bwMode="auto">
          <a:xfrm flipH="1">
            <a:off x="4368800" y="4125913"/>
            <a:ext cx="230187" cy="457200"/>
          </a:xfrm>
          <a:prstGeom prst="line">
            <a:avLst/>
          </a:prstGeom>
          <a:noFill/>
          <a:ln w="9525">
            <a:solidFill>
              <a:srgbClr val="000000"/>
            </a:solidFill>
            <a:round/>
            <a:headEnd/>
            <a:tailEnd type="triangle" w="med" len="med"/>
          </a:ln>
        </p:spPr>
        <p:txBody>
          <a:bodyPr/>
          <a:lstStyle/>
          <a:p>
            <a:endParaRPr lang="en-US"/>
          </a:p>
        </p:txBody>
      </p:sp>
      <p:sp>
        <p:nvSpPr>
          <p:cNvPr id="123" name="Line 70"/>
          <p:cNvSpPr>
            <a:spLocks noChangeShapeType="1"/>
          </p:cNvSpPr>
          <p:nvPr/>
        </p:nvSpPr>
        <p:spPr bwMode="auto">
          <a:xfrm flipH="1">
            <a:off x="4819650" y="3149600"/>
            <a:ext cx="374650" cy="673100"/>
          </a:xfrm>
          <a:prstGeom prst="line">
            <a:avLst/>
          </a:prstGeom>
          <a:noFill/>
          <a:ln w="9525">
            <a:solidFill>
              <a:srgbClr val="000000"/>
            </a:solidFill>
            <a:round/>
            <a:headEnd/>
            <a:tailEnd type="triangle" w="med" len="med"/>
          </a:ln>
        </p:spPr>
        <p:txBody>
          <a:bodyPr/>
          <a:lstStyle/>
          <a:p>
            <a:endParaRPr lang="en-US"/>
          </a:p>
        </p:txBody>
      </p:sp>
      <p:grpSp>
        <p:nvGrpSpPr>
          <p:cNvPr id="7" name="Group 71"/>
          <p:cNvGrpSpPr>
            <a:grpSpLocks/>
          </p:cNvGrpSpPr>
          <p:nvPr/>
        </p:nvGrpSpPr>
        <p:grpSpPr bwMode="auto">
          <a:xfrm>
            <a:off x="5665787" y="3365500"/>
            <a:ext cx="457200" cy="352425"/>
            <a:chOff x="5025" y="7560"/>
            <a:chExt cx="720" cy="555"/>
          </a:xfrm>
        </p:grpSpPr>
        <p:sp>
          <p:nvSpPr>
            <p:cNvPr id="125" name="Oval 7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6" name="Text Box 7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30</a:t>
              </a:r>
              <a:endParaRPr lang="en-GB" dirty="0"/>
            </a:p>
          </p:txBody>
        </p:sp>
      </p:grpSp>
      <p:grpSp>
        <p:nvGrpSpPr>
          <p:cNvPr id="8" name="Group 74"/>
          <p:cNvGrpSpPr>
            <a:grpSpLocks/>
          </p:cNvGrpSpPr>
          <p:nvPr/>
        </p:nvGrpSpPr>
        <p:grpSpPr bwMode="auto">
          <a:xfrm>
            <a:off x="3721100" y="5297488"/>
            <a:ext cx="457200" cy="352425"/>
            <a:chOff x="5025" y="7560"/>
            <a:chExt cx="720" cy="555"/>
          </a:xfrm>
        </p:grpSpPr>
        <p:sp>
          <p:nvSpPr>
            <p:cNvPr id="128" name="Oval 75"/>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29" name="Text Box 76"/>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0</a:t>
              </a:r>
              <a:endParaRPr lang="en-GB"/>
            </a:p>
          </p:txBody>
        </p:sp>
      </p:grpSp>
      <p:sp>
        <p:nvSpPr>
          <p:cNvPr id="130" name="Line 77"/>
          <p:cNvSpPr>
            <a:spLocks noChangeShapeType="1"/>
          </p:cNvSpPr>
          <p:nvPr/>
        </p:nvSpPr>
        <p:spPr bwMode="auto">
          <a:xfrm flipH="1">
            <a:off x="3987800" y="4868863"/>
            <a:ext cx="230187" cy="457200"/>
          </a:xfrm>
          <a:prstGeom prst="line">
            <a:avLst/>
          </a:prstGeom>
          <a:noFill/>
          <a:ln w="9525">
            <a:solidFill>
              <a:srgbClr val="000000"/>
            </a:solidFill>
            <a:round/>
            <a:headEnd/>
            <a:tailEnd type="triangle" w="med" len="med"/>
          </a:ln>
        </p:spPr>
        <p:txBody>
          <a:bodyPr/>
          <a:lstStyle/>
          <a:p>
            <a:endParaRPr lang="en-US"/>
          </a:p>
        </p:txBody>
      </p:sp>
      <p:grpSp>
        <p:nvGrpSpPr>
          <p:cNvPr id="9" name="Group 79"/>
          <p:cNvGrpSpPr>
            <a:grpSpLocks/>
          </p:cNvGrpSpPr>
          <p:nvPr/>
        </p:nvGrpSpPr>
        <p:grpSpPr bwMode="auto">
          <a:xfrm>
            <a:off x="5116512" y="4279900"/>
            <a:ext cx="457200" cy="352425"/>
            <a:chOff x="5025" y="7560"/>
            <a:chExt cx="720" cy="555"/>
          </a:xfrm>
        </p:grpSpPr>
        <p:sp>
          <p:nvSpPr>
            <p:cNvPr id="132" name="Oval 80"/>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33" name="Text Box 81"/>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12</a:t>
              </a:r>
              <a:endParaRPr lang="en-GB"/>
            </a:p>
          </p:txBody>
        </p:sp>
      </p:grpSp>
      <p:sp>
        <p:nvSpPr>
          <p:cNvPr id="134" name="Line 82"/>
          <p:cNvSpPr>
            <a:spLocks noChangeShapeType="1"/>
          </p:cNvSpPr>
          <p:nvPr/>
        </p:nvSpPr>
        <p:spPr bwMode="auto">
          <a:xfrm>
            <a:off x="5383212" y="3119438"/>
            <a:ext cx="317500" cy="317500"/>
          </a:xfrm>
          <a:prstGeom prst="line">
            <a:avLst/>
          </a:prstGeom>
          <a:noFill/>
          <a:ln w="9525">
            <a:solidFill>
              <a:schemeClr val="tx1"/>
            </a:solidFill>
            <a:round/>
            <a:headEnd/>
            <a:tailEnd type="triangle" w="med" len="med"/>
          </a:ln>
          <a:effectLst/>
        </p:spPr>
        <p:txBody>
          <a:bodyPr/>
          <a:lstStyle/>
          <a:p>
            <a:endParaRPr lang="en-US"/>
          </a:p>
        </p:txBody>
      </p:sp>
      <p:sp>
        <p:nvSpPr>
          <p:cNvPr id="135" name="Line 83"/>
          <p:cNvSpPr>
            <a:spLocks noChangeShapeType="1"/>
          </p:cNvSpPr>
          <p:nvPr/>
        </p:nvSpPr>
        <p:spPr bwMode="auto">
          <a:xfrm>
            <a:off x="4800600" y="4076700"/>
            <a:ext cx="360362" cy="288925"/>
          </a:xfrm>
          <a:prstGeom prst="line">
            <a:avLst/>
          </a:prstGeom>
          <a:noFill/>
          <a:ln w="9525">
            <a:solidFill>
              <a:schemeClr val="tx1"/>
            </a:solidFill>
            <a:round/>
            <a:headEnd/>
            <a:tailEnd type="triangle" w="med" len="med"/>
          </a:ln>
          <a:effectLst/>
        </p:spPr>
        <p:txBody>
          <a:bodyPr/>
          <a:lstStyle/>
          <a:p>
            <a:endParaRPr lang="en-US"/>
          </a:p>
        </p:txBody>
      </p:sp>
      <p:sp>
        <p:nvSpPr>
          <p:cNvPr id="136" name="Line 84"/>
          <p:cNvSpPr>
            <a:spLocks noChangeShapeType="1"/>
          </p:cNvSpPr>
          <p:nvPr/>
        </p:nvSpPr>
        <p:spPr bwMode="auto">
          <a:xfrm>
            <a:off x="4454525" y="4811713"/>
            <a:ext cx="360362" cy="288925"/>
          </a:xfrm>
          <a:prstGeom prst="line">
            <a:avLst/>
          </a:prstGeom>
          <a:noFill/>
          <a:ln w="9525">
            <a:solidFill>
              <a:schemeClr val="tx1"/>
            </a:solidFill>
            <a:round/>
            <a:headEnd/>
            <a:tailEnd type="triangle" w="med" len="med"/>
          </a:ln>
          <a:effectLst/>
        </p:spPr>
        <p:txBody>
          <a:bodyPr/>
          <a:lstStyle/>
          <a:p>
            <a:endParaRPr lang="en-US"/>
          </a:p>
        </p:txBody>
      </p:sp>
      <p:grpSp>
        <p:nvGrpSpPr>
          <p:cNvPr id="10" name="Group 85"/>
          <p:cNvGrpSpPr>
            <a:grpSpLocks/>
          </p:cNvGrpSpPr>
          <p:nvPr/>
        </p:nvGrpSpPr>
        <p:grpSpPr bwMode="auto">
          <a:xfrm>
            <a:off x="5688012" y="4822825"/>
            <a:ext cx="457200" cy="352425"/>
            <a:chOff x="5025" y="7560"/>
            <a:chExt cx="720" cy="555"/>
          </a:xfrm>
        </p:grpSpPr>
        <p:sp>
          <p:nvSpPr>
            <p:cNvPr id="138" name="Oval 86"/>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39" name="Text Box 87"/>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15</a:t>
              </a:r>
              <a:endParaRPr lang="en-GB"/>
            </a:p>
          </p:txBody>
        </p:sp>
      </p:grpSp>
      <p:grpSp>
        <p:nvGrpSpPr>
          <p:cNvPr id="11" name="Group 88"/>
          <p:cNvGrpSpPr>
            <a:grpSpLocks/>
          </p:cNvGrpSpPr>
          <p:nvPr/>
        </p:nvGrpSpPr>
        <p:grpSpPr bwMode="auto">
          <a:xfrm>
            <a:off x="6270625" y="5346700"/>
            <a:ext cx="457200" cy="352425"/>
            <a:chOff x="5025" y="7560"/>
            <a:chExt cx="720" cy="555"/>
          </a:xfrm>
        </p:grpSpPr>
        <p:sp>
          <p:nvSpPr>
            <p:cNvPr id="141" name="Oval 8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42" name="Text Box 9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18</a:t>
              </a:r>
              <a:endParaRPr lang="en-GB" dirty="0"/>
            </a:p>
          </p:txBody>
        </p:sp>
      </p:grpSp>
      <p:grpSp>
        <p:nvGrpSpPr>
          <p:cNvPr id="12" name="Group 91"/>
          <p:cNvGrpSpPr>
            <a:grpSpLocks/>
          </p:cNvGrpSpPr>
          <p:nvPr/>
        </p:nvGrpSpPr>
        <p:grpSpPr bwMode="auto">
          <a:xfrm>
            <a:off x="5268912" y="5556250"/>
            <a:ext cx="457200" cy="352425"/>
            <a:chOff x="5025" y="7560"/>
            <a:chExt cx="720" cy="555"/>
          </a:xfrm>
        </p:grpSpPr>
        <p:sp>
          <p:nvSpPr>
            <p:cNvPr id="144" name="Oval 9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45"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13</a:t>
              </a:r>
              <a:endParaRPr lang="en-GB"/>
            </a:p>
          </p:txBody>
        </p:sp>
      </p:grpSp>
      <p:sp>
        <p:nvSpPr>
          <p:cNvPr id="146" name="Line 94"/>
          <p:cNvSpPr>
            <a:spLocks noChangeShapeType="1"/>
          </p:cNvSpPr>
          <p:nvPr/>
        </p:nvSpPr>
        <p:spPr bwMode="auto">
          <a:xfrm flipH="1">
            <a:off x="5535612" y="5127625"/>
            <a:ext cx="230188" cy="457200"/>
          </a:xfrm>
          <a:prstGeom prst="line">
            <a:avLst/>
          </a:prstGeom>
          <a:noFill/>
          <a:ln w="9525">
            <a:solidFill>
              <a:srgbClr val="000000"/>
            </a:solidFill>
            <a:round/>
            <a:headEnd/>
            <a:tailEnd type="triangle" w="med" len="med"/>
          </a:ln>
        </p:spPr>
        <p:txBody>
          <a:bodyPr/>
          <a:lstStyle/>
          <a:p>
            <a:endParaRPr lang="en-US"/>
          </a:p>
        </p:txBody>
      </p:sp>
      <p:sp>
        <p:nvSpPr>
          <p:cNvPr id="147" name="Line 95"/>
          <p:cNvSpPr>
            <a:spLocks noChangeShapeType="1"/>
          </p:cNvSpPr>
          <p:nvPr/>
        </p:nvSpPr>
        <p:spPr bwMode="auto">
          <a:xfrm>
            <a:off x="6002337" y="5102225"/>
            <a:ext cx="360363" cy="288925"/>
          </a:xfrm>
          <a:prstGeom prst="line">
            <a:avLst/>
          </a:prstGeom>
          <a:noFill/>
          <a:ln w="9525">
            <a:solidFill>
              <a:schemeClr val="tx1"/>
            </a:solidFill>
            <a:round/>
            <a:headEnd/>
            <a:tailEnd type="triangle" w="med" len="med"/>
          </a:ln>
          <a:effectLst/>
        </p:spPr>
        <p:txBody>
          <a:bodyPr/>
          <a:lstStyle/>
          <a:p>
            <a:endParaRPr lang="en-US"/>
          </a:p>
        </p:txBody>
      </p:sp>
      <p:sp>
        <p:nvSpPr>
          <p:cNvPr id="148" name="Line 96"/>
          <p:cNvSpPr>
            <a:spLocks noChangeShapeType="1"/>
          </p:cNvSpPr>
          <p:nvPr/>
        </p:nvSpPr>
        <p:spPr bwMode="auto">
          <a:xfrm>
            <a:off x="5435600" y="4583113"/>
            <a:ext cx="360362" cy="288925"/>
          </a:xfrm>
          <a:prstGeom prst="line">
            <a:avLst/>
          </a:prstGeom>
          <a:noFill/>
          <a:ln w="9525">
            <a:solidFill>
              <a:schemeClr val="tx1"/>
            </a:solidFill>
            <a:round/>
            <a:headEnd/>
            <a:tailEnd type="triangle" w="med" len="med"/>
          </a:ln>
          <a:effectLst/>
        </p:spPr>
        <p:txBody>
          <a:bodyPr/>
          <a:lstStyle/>
          <a:p>
            <a:endParaRPr lang="en-US"/>
          </a:p>
        </p:txBody>
      </p:sp>
      <p:grpSp>
        <p:nvGrpSpPr>
          <p:cNvPr id="13" name="Group 97"/>
          <p:cNvGrpSpPr>
            <a:grpSpLocks/>
          </p:cNvGrpSpPr>
          <p:nvPr/>
        </p:nvGrpSpPr>
        <p:grpSpPr bwMode="auto">
          <a:xfrm>
            <a:off x="5846762" y="6045200"/>
            <a:ext cx="457200" cy="352425"/>
            <a:chOff x="5025" y="7560"/>
            <a:chExt cx="720" cy="555"/>
          </a:xfrm>
        </p:grpSpPr>
        <p:sp>
          <p:nvSpPr>
            <p:cNvPr id="150" name="Oval 9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51" name="Text Box 9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16</a:t>
              </a:r>
              <a:endParaRPr lang="en-GB"/>
            </a:p>
          </p:txBody>
        </p:sp>
      </p:grpSp>
      <p:sp>
        <p:nvSpPr>
          <p:cNvPr id="152" name="Line 100"/>
          <p:cNvSpPr>
            <a:spLocks noChangeShapeType="1"/>
          </p:cNvSpPr>
          <p:nvPr/>
        </p:nvSpPr>
        <p:spPr bwMode="auto">
          <a:xfrm flipH="1">
            <a:off x="6113462" y="5616575"/>
            <a:ext cx="230188" cy="457200"/>
          </a:xfrm>
          <a:prstGeom prst="line">
            <a:avLst/>
          </a:prstGeom>
          <a:noFill/>
          <a:ln w="9525">
            <a:solidFill>
              <a:srgbClr val="000000"/>
            </a:solidFill>
            <a:round/>
            <a:headEnd/>
            <a:tailEnd type="triangle" w="med" len="med"/>
          </a:ln>
        </p:spPr>
        <p:txBody>
          <a:bodyPr/>
          <a:lstStyle/>
          <a:p>
            <a:endParaRPr lang="en-US"/>
          </a:p>
        </p:txBody>
      </p:sp>
      <p:grpSp>
        <p:nvGrpSpPr>
          <p:cNvPr id="14" name="Group 103"/>
          <p:cNvGrpSpPr>
            <a:grpSpLocks/>
          </p:cNvGrpSpPr>
          <p:nvPr/>
        </p:nvGrpSpPr>
        <p:grpSpPr bwMode="auto">
          <a:xfrm>
            <a:off x="6283325" y="3898900"/>
            <a:ext cx="457200" cy="352425"/>
            <a:chOff x="5025" y="7560"/>
            <a:chExt cx="720" cy="555"/>
          </a:xfrm>
        </p:grpSpPr>
        <p:sp>
          <p:nvSpPr>
            <p:cNvPr id="155" name="Oval 10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56" name="Text Box 10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latin typeface="Times New Roman" pitchFamily="18" charset="0"/>
                  <a:ea typeface="SimSun" pitchFamily="2" charset="-122"/>
                </a:rPr>
                <a:t>40</a:t>
              </a:r>
              <a:endParaRPr lang="en-GB" dirty="0"/>
            </a:p>
          </p:txBody>
        </p:sp>
      </p:grpSp>
      <p:sp>
        <p:nvSpPr>
          <p:cNvPr id="157" name="Line 106"/>
          <p:cNvSpPr>
            <a:spLocks noChangeShapeType="1"/>
          </p:cNvSpPr>
          <p:nvPr/>
        </p:nvSpPr>
        <p:spPr bwMode="auto">
          <a:xfrm>
            <a:off x="6015037" y="3654425"/>
            <a:ext cx="360363" cy="288925"/>
          </a:xfrm>
          <a:prstGeom prst="line">
            <a:avLst/>
          </a:prstGeom>
          <a:noFill/>
          <a:ln w="9525">
            <a:solidFill>
              <a:schemeClr val="tx1"/>
            </a:solidFill>
            <a:round/>
            <a:headEnd/>
            <a:tailEnd type="triangle" w="med" len="med"/>
          </a:ln>
          <a:effectLst/>
        </p:spPr>
        <p:txBody>
          <a:bodyPr/>
          <a:lstStyle/>
          <a:p>
            <a:endParaRPr lang="en-US"/>
          </a:p>
        </p:txBody>
      </p:sp>
      <p:grpSp>
        <p:nvGrpSpPr>
          <p:cNvPr id="15" name="Group 108"/>
          <p:cNvGrpSpPr>
            <a:grpSpLocks/>
          </p:cNvGrpSpPr>
          <p:nvPr/>
        </p:nvGrpSpPr>
        <p:grpSpPr bwMode="auto">
          <a:xfrm>
            <a:off x="5443537" y="4013200"/>
            <a:ext cx="457200" cy="352425"/>
            <a:chOff x="5025" y="7560"/>
            <a:chExt cx="720" cy="555"/>
          </a:xfrm>
        </p:grpSpPr>
        <p:sp>
          <p:nvSpPr>
            <p:cNvPr id="159" name="Oval 10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60" name="Text Box 11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25</a:t>
              </a:r>
              <a:endParaRPr lang="en-GB"/>
            </a:p>
          </p:txBody>
        </p:sp>
      </p:grpSp>
      <p:sp>
        <p:nvSpPr>
          <p:cNvPr id="161" name="Line 111"/>
          <p:cNvSpPr>
            <a:spLocks noChangeShapeType="1"/>
          </p:cNvSpPr>
          <p:nvPr/>
        </p:nvSpPr>
        <p:spPr bwMode="auto">
          <a:xfrm flipH="1">
            <a:off x="5732462" y="3725863"/>
            <a:ext cx="71438" cy="287337"/>
          </a:xfrm>
          <a:prstGeom prst="line">
            <a:avLst/>
          </a:prstGeom>
          <a:noFill/>
          <a:ln w="9525">
            <a:solidFill>
              <a:schemeClr val="tx1"/>
            </a:solidFill>
            <a:round/>
            <a:headEnd/>
            <a:tailEnd type="triangle" w="med" len="med"/>
          </a:ln>
          <a:effectLst/>
        </p:spPr>
        <p:txBody>
          <a:bodyPr/>
          <a:lstStyle/>
          <a:p>
            <a:endParaRPr lang="en-US"/>
          </a:p>
        </p:txBody>
      </p:sp>
      <p:grpSp>
        <p:nvGrpSpPr>
          <p:cNvPr id="16" name="Group 112"/>
          <p:cNvGrpSpPr>
            <a:grpSpLocks/>
          </p:cNvGrpSpPr>
          <p:nvPr/>
        </p:nvGrpSpPr>
        <p:grpSpPr bwMode="auto">
          <a:xfrm>
            <a:off x="6164262" y="2501900"/>
            <a:ext cx="457200" cy="352425"/>
            <a:chOff x="5025" y="7560"/>
            <a:chExt cx="720" cy="555"/>
          </a:xfrm>
        </p:grpSpPr>
        <p:sp>
          <p:nvSpPr>
            <p:cNvPr id="163" name="Oval 113"/>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p>
          </p:txBody>
        </p:sp>
        <p:sp>
          <p:nvSpPr>
            <p:cNvPr id="164" name="Text Box 114"/>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latin typeface="Times New Roman" pitchFamily="18" charset="0"/>
                  <a:ea typeface="SimSun" pitchFamily="2" charset="-122"/>
                </a:rPr>
                <a:t>70</a:t>
              </a:r>
              <a:endParaRPr lang="en-GB"/>
            </a:p>
          </p:txBody>
        </p:sp>
      </p:grpSp>
      <p:sp>
        <p:nvSpPr>
          <p:cNvPr id="165" name="Line 115"/>
          <p:cNvSpPr>
            <a:spLocks noChangeShapeType="1"/>
          </p:cNvSpPr>
          <p:nvPr/>
        </p:nvSpPr>
        <p:spPr bwMode="auto">
          <a:xfrm>
            <a:off x="5803900" y="2357438"/>
            <a:ext cx="360362" cy="215900"/>
          </a:xfrm>
          <a:prstGeom prst="line">
            <a:avLst/>
          </a:prstGeom>
          <a:noFill/>
          <a:ln w="9525">
            <a:solidFill>
              <a:schemeClr val="tx1"/>
            </a:solidFill>
            <a:round/>
            <a:headEnd/>
            <a:tailEnd type="triangle" w="med" len="med"/>
          </a:ln>
          <a:effectLst/>
        </p:spPr>
        <p:txBody>
          <a:bodyPr/>
          <a:lstStyle/>
          <a:p>
            <a:endParaRPr lang="en-US"/>
          </a:p>
        </p:txBody>
      </p:sp>
      <p:sp>
        <p:nvSpPr>
          <p:cNvPr id="166" name="Line 69"/>
          <p:cNvSpPr>
            <a:spLocks noChangeShapeType="1"/>
          </p:cNvSpPr>
          <p:nvPr/>
        </p:nvSpPr>
        <p:spPr bwMode="auto">
          <a:xfrm flipH="1">
            <a:off x="5334000" y="2362200"/>
            <a:ext cx="230187" cy="457200"/>
          </a:xfrm>
          <a:prstGeom prst="line">
            <a:avLst/>
          </a:prstGeom>
          <a:noFill/>
          <a:ln w="9525">
            <a:solidFill>
              <a:srgbClr val="000000"/>
            </a:solidFill>
            <a:round/>
            <a:headEnd/>
            <a:tailEnd type="triangle" w="med" len="med"/>
          </a:ln>
        </p:spPr>
        <p:txBody>
          <a:bodyPr/>
          <a:lstStyle/>
          <a:p>
            <a:endParaRPr lang="en-US"/>
          </a:p>
        </p:txBody>
      </p:sp>
      <p:sp>
        <p:nvSpPr>
          <p:cNvPr id="63" name="Footer Placeholder 62"/>
          <p:cNvSpPr>
            <a:spLocks noGrp="1"/>
          </p:cNvSpPr>
          <p:nvPr>
            <p:ph type="ftr" sz="quarter" idx="11"/>
          </p:nvPr>
        </p:nvSpPr>
        <p:spPr/>
        <p:txBody>
          <a:bodyPr/>
          <a:lstStyle/>
          <a:p>
            <a:r>
              <a:rPr lang="en-US"/>
              <a:t>Compiled By Atnafu J.</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In-Order Traversal</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US" dirty="0"/>
              <a:t> template &lt;class T&gt;</a:t>
            </a:r>
            <a:endParaRPr lang="en-GB" dirty="0"/>
          </a:p>
          <a:p>
            <a:pPr>
              <a:lnSpc>
                <a:spcPct val="90000"/>
              </a:lnSpc>
              <a:buNone/>
            </a:pPr>
            <a:r>
              <a:rPr lang="en-GB" dirty="0"/>
              <a:t>void </a:t>
            </a:r>
            <a:r>
              <a:rPr lang="en-GB" dirty="0" err="1"/>
              <a:t>inOrder</a:t>
            </a:r>
            <a:r>
              <a:rPr lang="en-GB" dirty="0"/>
              <a:t>(node&lt;T&gt; * root) {</a:t>
            </a:r>
          </a:p>
          <a:p>
            <a:pPr>
              <a:lnSpc>
                <a:spcPct val="90000"/>
              </a:lnSpc>
              <a:buNone/>
            </a:pPr>
            <a:r>
              <a:rPr lang="en-GB" dirty="0"/>
              <a:t>	if (root !=NULL) {</a:t>
            </a:r>
          </a:p>
          <a:p>
            <a:pPr>
              <a:lnSpc>
                <a:spcPct val="90000"/>
              </a:lnSpc>
              <a:buNone/>
            </a:pPr>
            <a:r>
              <a:rPr lang="en-GB" dirty="0"/>
              <a:t>		</a:t>
            </a:r>
            <a:r>
              <a:rPr lang="en-GB" dirty="0" err="1"/>
              <a:t>inOrder</a:t>
            </a:r>
            <a:r>
              <a:rPr lang="en-GB" dirty="0"/>
              <a:t>(root-&gt;left);</a:t>
            </a:r>
          </a:p>
          <a:p>
            <a:pPr>
              <a:lnSpc>
                <a:spcPct val="90000"/>
              </a:lnSpc>
              <a:buNone/>
            </a:pPr>
            <a:r>
              <a:rPr lang="en-GB" dirty="0"/>
              <a:t>		 “visit” root-&gt;data;</a:t>
            </a:r>
          </a:p>
          <a:p>
            <a:pPr>
              <a:lnSpc>
                <a:spcPct val="90000"/>
              </a:lnSpc>
              <a:buNone/>
            </a:pPr>
            <a:r>
              <a:rPr lang="en-GB" dirty="0"/>
              <a:t>		</a:t>
            </a:r>
            <a:r>
              <a:rPr lang="en-GB" dirty="0" err="1"/>
              <a:t>inOrder</a:t>
            </a:r>
            <a:r>
              <a:rPr lang="en-GB" dirty="0"/>
              <a:t>(root-&gt;right);</a:t>
            </a:r>
          </a:p>
          <a:p>
            <a:pPr>
              <a:lnSpc>
                <a:spcPct val="90000"/>
              </a:lnSpc>
              <a:buNone/>
            </a:pPr>
            <a:r>
              <a:rPr lang="en-GB" dirty="0"/>
              <a:t>	}</a:t>
            </a:r>
          </a:p>
          <a:p>
            <a:pPr>
              <a:lnSpc>
                <a:spcPct val="90000"/>
              </a:lnSpc>
              <a:buNone/>
            </a:pPr>
            <a:r>
              <a:rPr lang="en-GB" dirty="0"/>
              <a:t>}</a:t>
            </a:r>
          </a:p>
          <a:p>
            <a:pPr>
              <a:lnSpc>
                <a:spcPct val="80000"/>
              </a:lnSpc>
              <a:buNone/>
            </a:pPr>
            <a:endParaRPr lang="en-GB" dirty="0"/>
          </a:p>
          <a:p>
            <a:pPr>
              <a:lnSpc>
                <a:spcPct val="80000"/>
              </a:lnSpc>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42</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In-Order Iterative Traversal: Exercise</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US" sz="2400" dirty="0"/>
              <a:t>1) Create an empty stack S. </a:t>
            </a:r>
          </a:p>
          <a:p>
            <a:pPr>
              <a:lnSpc>
                <a:spcPct val="90000"/>
              </a:lnSpc>
              <a:buNone/>
            </a:pPr>
            <a:r>
              <a:rPr lang="en-US" sz="2400" dirty="0"/>
              <a:t>2) Initialize current node as root </a:t>
            </a:r>
          </a:p>
          <a:p>
            <a:pPr>
              <a:lnSpc>
                <a:spcPct val="90000"/>
              </a:lnSpc>
              <a:buNone/>
            </a:pPr>
            <a:r>
              <a:rPr lang="en-US" sz="2400" dirty="0"/>
              <a:t>3) Push the current node to S and set current = current-&gt;left until current is NULL </a:t>
            </a:r>
          </a:p>
          <a:p>
            <a:pPr>
              <a:lnSpc>
                <a:spcPct val="90000"/>
              </a:lnSpc>
              <a:buNone/>
            </a:pPr>
            <a:r>
              <a:rPr lang="en-US" sz="2400" dirty="0"/>
              <a:t>4) If current is NULL and stack is not empty then </a:t>
            </a:r>
          </a:p>
          <a:p>
            <a:pPr marL="857250" lvl="1" indent="-457200">
              <a:lnSpc>
                <a:spcPct val="90000"/>
              </a:lnSpc>
              <a:buAutoNum type="alphaLcParenR"/>
            </a:pPr>
            <a:r>
              <a:rPr lang="en-US" sz="2000" dirty="0"/>
              <a:t>Pop the top item from stack.</a:t>
            </a:r>
          </a:p>
          <a:p>
            <a:pPr marL="857250" lvl="1" indent="-457200">
              <a:lnSpc>
                <a:spcPct val="90000"/>
              </a:lnSpc>
              <a:buAutoNum type="alphaLcParenR"/>
            </a:pPr>
            <a:r>
              <a:rPr lang="en-US" sz="2000" dirty="0"/>
              <a:t>Print the popped item, set current = </a:t>
            </a:r>
            <a:r>
              <a:rPr lang="en-US" sz="2000" dirty="0" err="1"/>
              <a:t>popped_item</a:t>
            </a:r>
            <a:r>
              <a:rPr lang="en-US" sz="2000" dirty="0"/>
              <a:t>-&gt;right </a:t>
            </a:r>
          </a:p>
          <a:p>
            <a:pPr marL="857250" lvl="1" indent="-457200">
              <a:lnSpc>
                <a:spcPct val="90000"/>
              </a:lnSpc>
              <a:buAutoNum type="alphaLcParenR"/>
            </a:pPr>
            <a:r>
              <a:rPr lang="en-US" sz="2000" dirty="0"/>
              <a:t>Go to step 3. </a:t>
            </a:r>
          </a:p>
          <a:p>
            <a:pPr>
              <a:lnSpc>
                <a:spcPct val="90000"/>
              </a:lnSpc>
              <a:buNone/>
            </a:pPr>
            <a:r>
              <a:rPr lang="en-US" sz="2400" dirty="0"/>
              <a:t>5) If current is NULL and stack is empty then we are done.</a:t>
            </a:r>
            <a:endParaRPr lang="en-GB" sz="2400" dirty="0"/>
          </a:p>
          <a:p>
            <a:pPr>
              <a:lnSpc>
                <a:spcPct val="80000"/>
              </a:lnSpc>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43</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3000" i="1" dirty="0">
                <a:solidFill>
                  <a:schemeClr val="accent2"/>
                </a:solidFill>
              </a:rPr>
              <a:t>Find an item: returns a pointer to the node containing item; Null, otherwise. [Recursive Solution]</a:t>
            </a:r>
            <a:endParaRPr lang="en-US" sz="3000" i="1" dirty="0" err="1">
              <a:solidFill>
                <a:schemeClr val="accent2"/>
              </a:solidFill>
            </a:endParaRPr>
          </a:p>
        </p:txBody>
      </p:sp>
      <p:sp>
        <p:nvSpPr>
          <p:cNvPr id="147459" name="Rectangle 1027"/>
          <p:cNvSpPr>
            <a:spLocks noGrp="1" noChangeArrowheads="1"/>
          </p:cNvSpPr>
          <p:nvPr>
            <p:ph type="body" idx="1"/>
          </p:nvPr>
        </p:nvSpPr>
        <p:spPr>
          <a:xfrm>
            <a:off x="621792" y="1905000"/>
            <a:ext cx="7772400" cy="4495800"/>
          </a:xfrm>
        </p:spPr>
        <p:txBody>
          <a:bodyPr wrap="square">
            <a:noAutofit/>
          </a:bodyPr>
          <a:lstStyle/>
          <a:p>
            <a:pPr>
              <a:lnSpc>
                <a:spcPct val="90000"/>
              </a:lnSpc>
              <a:buNone/>
            </a:pPr>
            <a:r>
              <a:rPr lang="en-US" sz="2000" dirty="0"/>
              <a:t> template &lt;class T&gt;</a:t>
            </a:r>
            <a:endParaRPr lang="en-GB" sz="2000" dirty="0"/>
          </a:p>
          <a:p>
            <a:pPr>
              <a:lnSpc>
                <a:spcPct val="90000"/>
              </a:lnSpc>
              <a:buNone/>
            </a:pPr>
            <a:r>
              <a:rPr lang="en-GB" sz="2000" dirty="0"/>
              <a:t>node&lt;T&gt;*  find(node&lt;T&gt;* root, T key) {</a:t>
            </a:r>
          </a:p>
          <a:p>
            <a:pPr>
              <a:lnSpc>
                <a:spcPct val="90000"/>
              </a:lnSpc>
              <a:buNone/>
            </a:pPr>
            <a:r>
              <a:rPr lang="en-GB" sz="2000" dirty="0"/>
              <a:t>	node&lt;T&gt;*  pos;</a:t>
            </a:r>
          </a:p>
          <a:p>
            <a:pPr>
              <a:lnSpc>
                <a:spcPct val="90000"/>
              </a:lnSpc>
              <a:buNone/>
            </a:pPr>
            <a:r>
              <a:rPr lang="en-GB" sz="2000" dirty="0"/>
              <a:t>	if (root ==NULL)</a:t>
            </a:r>
          </a:p>
          <a:p>
            <a:pPr>
              <a:lnSpc>
                <a:spcPct val="90000"/>
              </a:lnSpc>
              <a:buNone/>
            </a:pPr>
            <a:r>
              <a:rPr lang="en-GB" sz="2000" dirty="0"/>
              <a:t>		pos=NULL;</a:t>
            </a:r>
          </a:p>
          <a:p>
            <a:pPr>
              <a:lnSpc>
                <a:spcPct val="90000"/>
              </a:lnSpc>
              <a:buNone/>
            </a:pPr>
            <a:r>
              <a:rPr lang="en-GB" sz="2000" dirty="0"/>
              <a:t>	else if (root-&gt;data == key)</a:t>
            </a:r>
          </a:p>
          <a:p>
            <a:pPr>
              <a:lnSpc>
                <a:spcPct val="90000"/>
              </a:lnSpc>
              <a:buNone/>
            </a:pPr>
            <a:r>
              <a:rPr lang="en-GB" sz="2000" dirty="0"/>
              <a:t>		pos=root;</a:t>
            </a:r>
          </a:p>
          <a:p>
            <a:pPr>
              <a:lnSpc>
                <a:spcPct val="90000"/>
              </a:lnSpc>
              <a:buNone/>
            </a:pPr>
            <a:r>
              <a:rPr lang="en-GB" sz="2000" dirty="0"/>
              <a:t>	else{</a:t>
            </a:r>
          </a:p>
          <a:p>
            <a:pPr>
              <a:lnSpc>
                <a:spcPct val="90000"/>
              </a:lnSpc>
              <a:buNone/>
            </a:pPr>
            <a:r>
              <a:rPr lang="en-GB" sz="2000" dirty="0"/>
              <a:t>		pos=find (root-&gt;left, key);</a:t>
            </a:r>
          </a:p>
          <a:p>
            <a:pPr>
              <a:lnSpc>
                <a:spcPct val="90000"/>
              </a:lnSpc>
              <a:buNone/>
            </a:pPr>
            <a:r>
              <a:rPr lang="en-GB" sz="2000" dirty="0"/>
              <a:t>		if(pos == NULL)</a:t>
            </a:r>
          </a:p>
          <a:p>
            <a:pPr>
              <a:lnSpc>
                <a:spcPct val="90000"/>
              </a:lnSpc>
              <a:buNone/>
            </a:pPr>
            <a:r>
              <a:rPr lang="en-GB" sz="2000" dirty="0"/>
              <a:t>			pos=find (root-&gt;right, key)  ;</a:t>
            </a:r>
          </a:p>
          <a:p>
            <a:pPr>
              <a:lnSpc>
                <a:spcPct val="90000"/>
              </a:lnSpc>
              <a:buNone/>
            </a:pPr>
            <a:r>
              <a:rPr lang="en-GB" sz="2000" dirty="0"/>
              <a:t>	}</a:t>
            </a:r>
          </a:p>
          <a:p>
            <a:pPr>
              <a:lnSpc>
                <a:spcPct val="90000"/>
              </a:lnSpc>
              <a:buNone/>
            </a:pPr>
            <a:r>
              <a:rPr lang="en-GB" sz="2000" dirty="0"/>
              <a:t>	return pos;</a:t>
            </a:r>
          </a:p>
          <a:p>
            <a:pPr>
              <a:lnSpc>
                <a:spcPct val="90000"/>
              </a:lnSpc>
              <a:buNone/>
            </a:pPr>
            <a:r>
              <a:rPr lang="en-GB" sz="2000" dirty="0"/>
              <a:t>}</a:t>
            </a:r>
          </a:p>
          <a:p>
            <a:pPr>
              <a:lnSpc>
                <a:spcPct val="80000"/>
              </a:lnSpc>
              <a:buNone/>
            </a:pPr>
            <a:endParaRPr lang="en-US" dirty="0"/>
          </a:p>
        </p:txBody>
      </p:sp>
      <p:cxnSp>
        <p:nvCxnSpPr>
          <p:cNvPr id="4" name="Straight Connector 3"/>
          <p:cNvCxnSpPr/>
          <p:nvPr/>
        </p:nvCxnSpPr>
        <p:spPr>
          <a:xfrm>
            <a:off x="609600" y="16002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44</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fade">
                                      <p:cBhvr>
                                        <p:cTn id="37" dur="2000"/>
                                        <p:tgtEl>
                                          <p:spTgt spid="14745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fade">
                                      <p:cBhvr>
                                        <p:cTn id="40" dur="2000"/>
                                        <p:tgtEl>
                                          <p:spTgt spid="147459">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fade">
                                      <p:cBhvr>
                                        <p:cTn id="43" dur="2000"/>
                                        <p:tgtEl>
                                          <p:spTgt spid="147459">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7459">
                                            <p:txEl>
                                              <p:pRg st="13" end="13"/>
                                            </p:txEl>
                                          </p:spTgt>
                                        </p:tgtEl>
                                        <p:attrNameLst>
                                          <p:attrName>style.visibility</p:attrName>
                                        </p:attrNameLst>
                                      </p:cBhvr>
                                      <p:to>
                                        <p:strVal val="visible"/>
                                      </p:to>
                                    </p:set>
                                    <p:animEffect transition="in" filter="fade">
                                      <p:cBhvr>
                                        <p:cTn id="46" dur="2000"/>
                                        <p:tgtEl>
                                          <p:spTgt spid="14745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a:solidFill>
                  <a:schemeClr val="accent2"/>
                </a:solidFill>
              </a:rPr>
              <a:t>Ordered Binary Tree</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914400" lvl="1" indent="-457200" algn="just">
              <a:buFont typeface="Arial" pitchFamily="34" charset="0"/>
              <a:buChar char="•"/>
              <a:defRPr/>
            </a:pPr>
            <a:r>
              <a:rPr lang="en-US" dirty="0">
                <a:effectLst>
                  <a:outerShdw blurRad="38100" dist="38100" dir="2700000" algn="tl">
                    <a:srgbClr val="C0C0C0"/>
                  </a:outerShdw>
                </a:effectLst>
                <a:latin typeface="Times New Roman" pitchFamily="18" charset="0"/>
              </a:rPr>
              <a:t>Binary Search Tree</a:t>
            </a:r>
          </a:p>
          <a:p>
            <a:pPr marL="914400" lvl="1" indent="-457200" algn="just">
              <a:buFont typeface="Arial" pitchFamily="34" charset="0"/>
              <a:buChar char="•"/>
              <a:defRPr/>
            </a:pPr>
            <a:r>
              <a:rPr lang="en-US" dirty="0">
                <a:effectLst>
                  <a:outerShdw blurRad="38100" dist="38100" dir="2700000" algn="tl">
                    <a:srgbClr val="C0C0C0"/>
                  </a:outerShdw>
                </a:effectLst>
                <a:latin typeface="Times New Roman" pitchFamily="18" charset="0"/>
              </a:rPr>
              <a:t>Heap</a:t>
            </a:r>
          </a:p>
          <a:p>
            <a:pPr marL="457200" indent="-457200" algn="just">
              <a:defRPr/>
            </a:pPr>
            <a:endParaRPr lang="en-US" sz="2200" dirty="0">
              <a:effectLst>
                <a:outerShdw blurRad="38100" dist="38100" dir="2700000" algn="tl">
                  <a:srgbClr val="C0C0C0"/>
                </a:outerShdw>
              </a:effectLst>
              <a:latin typeface="Times New Roman" pitchFamily="18" charset="0"/>
            </a:endParaRPr>
          </a:p>
          <a:p>
            <a:pPr marL="0" indent="0">
              <a:buNone/>
            </a:pPr>
            <a:endParaRPr lang="en-US" dirty="0"/>
          </a:p>
          <a:p>
            <a:pPr marL="0" indent="0">
              <a:buNone/>
            </a:pPr>
            <a:endParaRPr lang="en-US" sz="2800" dirty="0"/>
          </a:p>
          <a:p>
            <a:pPr marL="0" indent="0">
              <a:buNone/>
            </a:pPr>
            <a:endParaRPr lang="en-US" sz="2800" dirty="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45</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a:solidFill>
                  <a:schemeClr val="accent2"/>
                </a:solidFill>
              </a:rPr>
              <a:t>Binary Search Tree</a:t>
            </a:r>
          </a:p>
        </p:txBody>
      </p:sp>
      <p:sp>
        <p:nvSpPr>
          <p:cNvPr id="147459" name="Rectangle 1027"/>
          <p:cNvSpPr>
            <a:spLocks noGrp="1" noChangeArrowheads="1"/>
          </p:cNvSpPr>
          <p:nvPr>
            <p:ph type="body" idx="1"/>
          </p:nvPr>
        </p:nvSpPr>
        <p:spPr>
          <a:xfrm>
            <a:off x="533400" y="1524000"/>
            <a:ext cx="7772400" cy="4953000"/>
          </a:xfrm>
        </p:spPr>
        <p:txBody>
          <a:bodyPr wrap="square">
            <a:noAutofit/>
          </a:bodyPr>
          <a:lstStyle/>
          <a:p>
            <a:pPr marL="0" indent="0" algn="just">
              <a:buNone/>
              <a:defRPr/>
            </a:pPr>
            <a:r>
              <a:rPr lang="en-US" sz="2200" dirty="0">
                <a:effectLst>
                  <a:outerShdw blurRad="38100" dist="38100" dir="2700000" algn="tl">
                    <a:srgbClr val="C0C0C0"/>
                  </a:outerShdw>
                </a:effectLst>
                <a:latin typeface="Times New Roman" pitchFamily="18" charset="0"/>
              </a:rPr>
              <a:t>A binary search tree (BST) is a binary tree with one extra property: </a:t>
            </a:r>
          </a:p>
          <a:p>
            <a:pPr marL="914400" lvl="1" indent="-457200" algn="just">
              <a:buFont typeface="Arial" pitchFamily="34" charset="0"/>
              <a:buChar char="•"/>
              <a:defRPr/>
            </a:pPr>
            <a:r>
              <a:rPr lang="en-US" sz="2200" dirty="0">
                <a:effectLst>
                  <a:outerShdw blurRad="38100" dist="38100" dir="2700000" algn="tl">
                    <a:srgbClr val="C0C0C0"/>
                  </a:outerShdw>
                </a:effectLst>
                <a:latin typeface="Times New Roman" pitchFamily="18" charset="0"/>
              </a:rPr>
              <a:t>the key value of each node is greater than the key values of all nodes in each left sub tree and smaller than the value of all nodes in each right sub tree. </a:t>
            </a:r>
          </a:p>
          <a:p>
            <a:pPr marL="457200" indent="-457200" algn="just">
              <a:defRPr/>
            </a:pPr>
            <a:endParaRPr lang="en-US" sz="2200" dirty="0">
              <a:effectLst>
                <a:outerShdw blurRad="38100" dist="38100" dir="2700000" algn="tl">
                  <a:srgbClr val="C0C0C0"/>
                </a:outerShdw>
              </a:effectLst>
              <a:latin typeface="Times New Roman" pitchFamily="18" charset="0"/>
            </a:endParaRPr>
          </a:p>
          <a:p>
            <a:pPr marL="0" indent="0">
              <a:buNone/>
            </a:pPr>
            <a:endParaRPr lang="en-US" sz="2200" dirty="0"/>
          </a:p>
          <a:p>
            <a:pPr marL="0" indent="0">
              <a:buNone/>
            </a:pPr>
            <a:endParaRPr lang="en-US" sz="2200" dirty="0"/>
          </a:p>
          <a:p>
            <a:pPr marL="0" indent="0">
              <a:buNone/>
            </a:pPr>
            <a:endParaRPr lang="en-US" sz="2200" dirty="0">
              <a:latin typeface="Times New Roman" pitchFamily="18" charset="0"/>
            </a:endParaRPr>
          </a:p>
          <a:p>
            <a:pPr marL="0" indent="0">
              <a:buNone/>
            </a:pPr>
            <a:endParaRPr lang="en-US" sz="2200" dirty="0">
              <a:latin typeface="Times New Roman" pitchFamily="18" charset="0"/>
            </a:endParaRPr>
          </a:p>
          <a:p>
            <a:pPr marL="0" indent="0">
              <a:buNone/>
            </a:pPr>
            <a:r>
              <a:rPr lang="en-US" sz="2200" dirty="0">
                <a:latin typeface="Times New Roman" pitchFamily="18" charset="0"/>
              </a:rPr>
              <a:t>A very interesting property of a BST is that if we apply </a:t>
            </a:r>
            <a:r>
              <a:rPr lang="en-US" sz="2200" b="1" i="1" dirty="0">
                <a:latin typeface="Times New Roman" pitchFamily="18" charset="0"/>
              </a:rPr>
              <a:t>in-order traversal </a:t>
            </a:r>
            <a:r>
              <a:rPr lang="en-US" sz="2200" dirty="0">
                <a:latin typeface="Times New Roman" pitchFamily="18" charset="0"/>
              </a:rPr>
              <a:t>on it, the elements that are visited are sorted in ascending order.</a:t>
            </a:r>
          </a:p>
          <a:p>
            <a:pPr marL="0" indent="0">
              <a:buNone/>
            </a:pPr>
            <a:r>
              <a:rPr lang="en-GB" sz="2200" dirty="0">
                <a:latin typeface="Times New Roman" pitchFamily="18" charset="0"/>
              </a:rPr>
              <a:t>BST can be used to maintain a sorted list in “ascending” order</a:t>
            </a:r>
            <a:r>
              <a:rPr lang="en-GB" sz="2400" dirty="0"/>
              <a:t>.</a:t>
            </a:r>
          </a:p>
          <a:p>
            <a:pPr marL="0" indent="0">
              <a:buNone/>
            </a:pPr>
            <a:endParaRPr lang="en-US" sz="2200" dirty="0">
              <a:latin typeface="Times New Roman" pitchFamily="18" charset="0"/>
            </a:endParaRPr>
          </a:p>
          <a:p>
            <a:pPr marL="0" indent="0">
              <a:buNone/>
            </a:pPr>
            <a:endParaRPr lang="en-US" sz="2800" dirty="0"/>
          </a:p>
          <a:p>
            <a:pPr marL="0" indent="0">
              <a:buNone/>
            </a:pPr>
            <a:endParaRPr lang="en-US" sz="2800" dirty="0"/>
          </a:p>
        </p:txBody>
      </p:sp>
      <p:cxnSp>
        <p:nvCxnSpPr>
          <p:cNvPr id="4" name="Straight Connector 3"/>
          <p:cNvCxnSpPr/>
          <p:nvPr/>
        </p:nvCxnSpPr>
        <p:spPr>
          <a:xfrm>
            <a:off x="609600" y="13716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pic>
        <p:nvPicPr>
          <p:cNvPr id="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3276600"/>
            <a:ext cx="36385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59044E82-0D97-4C44-BD32-01B99DA0AB14}" type="slidenum">
              <a:rPr lang="en-US" smtClean="0"/>
              <a:pPr/>
              <a:t>46</a:t>
            </a:fld>
            <a:endParaRPr lang="en-US"/>
          </a:p>
        </p:txBody>
      </p:sp>
      <p:sp>
        <p:nvSpPr>
          <p:cNvPr id="8" name="Footer Placeholder 7"/>
          <p:cNvSpPr>
            <a:spLocks noGrp="1"/>
          </p:cNvSpPr>
          <p:nvPr>
            <p:ph type="ftr" sz="quarter" idx="11"/>
          </p:nvPr>
        </p:nvSpPr>
        <p:spPr/>
        <p:txBody>
          <a:bodyPr/>
          <a:lstStyle/>
          <a:p>
            <a:r>
              <a:rPr lang="en-US"/>
              <a:t>Compiled By Atnafu J.</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BST Example</a:t>
            </a:r>
            <a:endParaRPr lang="en-US" sz="4000" i="1" dirty="0">
              <a:solidFill>
                <a:schemeClr val="accent2"/>
              </a:solidFill>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47</a:t>
            </a:fld>
            <a:endParaRPr lang="en-US"/>
          </a:p>
        </p:txBody>
      </p:sp>
      <p:pic>
        <p:nvPicPr>
          <p:cNvPr id="2052" name="Picture 4"/>
          <p:cNvPicPr>
            <a:picLocks noChangeAspect="1" noChangeArrowheads="1"/>
          </p:cNvPicPr>
          <p:nvPr/>
        </p:nvPicPr>
        <p:blipFill>
          <a:blip r:embed="rId2"/>
          <a:srcRect/>
          <a:stretch>
            <a:fillRect/>
          </a:stretch>
        </p:blipFill>
        <p:spPr bwMode="auto">
          <a:xfrm>
            <a:off x="3352800" y="2274153"/>
            <a:ext cx="5114925" cy="2762250"/>
          </a:xfrm>
          <a:prstGeom prst="rect">
            <a:avLst/>
          </a:prstGeom>
          <a:noFill/>
          <a:ln w="9525">
            <a:noFill/>
            <a:miter lim="800000"/>
            <a:headEnd/>
            <a:tailEnd/>
          </a:ln>
          <a:effectLst/>
        </p:spPr>
      </p:pic>
      <p:sp>
        <p:nvSpPr>
          <p:cNvPr id="7" name="TextBox 6"/>
          <p:cNvSpPr txBox="1"/>
          <p:nvPr/>
        </p:nvSpPr>
        <p:spPr>
          <a:xfrm>
            <a:off x="685800" y="5265003"/>
            <a:ext cx="7162800" cy="461665"/>
          </a:xfrm>
          <a:prstGeom prst="rect">
            <a:avLst/>
          </a:prstGeom>
          <a:noFill/>
        </p:spPr>
        <p:txBody>
          <a:bodyPr wrap="square" rtlCol="0">
            <a:spAutoFit/>
          </a:bodyPr>
          <a:lstStyle/>
          <a:p>
            <a:r>
              <a:rPr lang="en-US" sz="2400" dirty="0"/>
              <a:t>Traverse the tree in Pre-order, In-order and post-order</a:t>
            </a:r>
            <a:r>
              <a:rPr lang="en-US" dirty="0"/>
              <a:t>.</a:t>
            </a:r>
          </a:p>
        </p:txBody>
      </p:sp>
      <p:sp>
        <p:nvSpPr>
          <p:cNvPr id="8" name="Footer Placeholder 7"/>
          <p:cNvSpPr>
            <a:spLocks noGrp="1"/>
          </p:cNvSpPr>
          <p:nvPr>
            <p:ph type="ftr" sz="quarter" idx="11"/>
          </p:nvPr>
        </p:nvSpPr>
        <p:spPr/>
        <p:txBody>
          <a:bodyPr/>
          <a:lstStyle/>
          <a:p>
            <a:r>
              <a:rPr lang="en-US"/>
              <a:t>Compiled By Atnafu J.</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Operation on BST</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pPr>
            <a:r>
              <a:rPr lang="en-GB" sz="2400" dirty="0"/>
              <a:t>Create(root)</a:t>
            </a:r>
          </a:p>
          <a:p>
            <a:pPr>
              <a:lnSpc>
                <a:spcPct val="80000"/>
              </a:lnSpc>
            </a:pPr>
            <a:r>
              <a:rPr lang="en-GB" sz="2400" dirty="0" err="1"/>
              <a:t>isEmpty</a:t>
            </a:r>
            <a:r>
              <a:rPr lang="en-GB" sz="2400" dirty="0"/>
              <a:t>(root)</a:t>
            </a:r>
          </a:p>
          <a:p>
            <a:pPr>
              <a:lnSpc>
                <a:spcPct val="80000"/>
              </a:lnSpc>
            </a:pPr>
            <a:r>
              <a:rPr lang="en-GB" sz="2400" dirty="0"/>
              <a:t>Traverse(root): Visit every node in the order relative to the hierarchy of the nodes in the tree.</a:t>
            </a:r>
          </a:p>
          <a:p>
            <a:pPr>
              <a:lnSpc>
                <a:spcPct val="80000"/>
              </a:lnSpc>
            </a:pPr>
            <a:r>
              <a:rPr lang="en-GB" sz="2400" dirty="0"/>
              <a:t>Find(root, item): return the location of the data item in the tree if it is found; an appropriate flag otherwise.</a:t>
            </a:r>
          </a:p>
          <a:p>
            <a:pPr>
              <a:lnSpc>
                <a:spcPct val="80000"/>
              </a:lnSpc>
            </a:pPr>
            <a:r>
              <a:rPr lang="en-GB" sz="2400" dirty="0"/>
              <a:t>Add(root, node): Adds to the tree a new node while maintaining the appropriate hierarchical relationships within the root.</a:t>
            </a:r>
          </a:p>
          <a:p>
            <a:pPr>
              <a:lnSpc>
                <a:spcPct val="80000"/>
              </a:lnSpc>
            </a:pPr>
            <a:r>
              <a:rPr lang="en-GB" sz="2400" dirty="0"/>
              <a:t>Remove(root, node): Delete a node while maintaining the appropriate hierarchical relationship within the tree.</a:t>
            </a:r>
          </a:p>
          <a:p>
            <a:pPr>
              <a:lnSpc>
                <a:spcPct val="90000"/>
              </a:lnSpc>
            </a:pPr>
            <a:endParaRPr lang="en-GB" sz="2800" dirty="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48</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a:solidFill>
                  <a:schemeClr val="accent2"/>
                </a:solidFill>
              </a:rPr>
              <a:t>Create()</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US" sz="3600" dirty="0"/>
              <a:t>template &lt;class T&gt;</a:t>
            </a:r>
          </a:p>
          <a:p>
            <a:pPr>
              <a:lnSpc>
                <a:spcPct val="90000"/>
              </a:lnSpc>
              <a:buNone/>
            </a:pPr>
            <a:r>
              <a:rPr lang="en-US" sz="3600" dirty="0"/>
              <a:t> void Create(node&lt;T&gt; *&amp; root){</a:t>
            </a:r>
          </a:p>
          <a:p>
            <a:pPr>
              <a:lnSpc>
                <a:spcPct val="90000"/>
              </a:lnSpc>
              <a:buNone/>
            </a:pPr>
            <a:r>
              <a:rPr lang="en-US" sz="3600" dirty="0"/>
              <a:t>	root=NULL;</a:t>
            </a:r>
          </a:p>
          <a:p>
            <a:pPr>
              <a:lnSpc>
                <a:spcPct val="90000"/>
              </a:lnSpc>
              <a:buNone/>
            </a:pPr>
            <a:r>
              <a:rPr lang="en-US" sz="3600" dirty="0"/>
              <a:t>}</a:t>
            </a: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49</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a:solidFill>
                  <a:schemeClr val="accent2"/>
                </a:solidFill>
              </a:rPr>
              <a:t>Terminologies</a:t>
            </a:r>
            <a:endParaRPr lang="en-US" dirty="0"/>
          </a:p>
        </p:txBody>
      </p:sp>
      <p:sp>
        <p:nvSpPr>
          <p:cNvPr id="147459" name="Rectangle 1027"/>
          <p:cNvSpPr>
            <a:spLocks noGrp="1" noChangeArrowheads="1"/>
          </p:cNvSpPr>
          <p:nvPr>
            <p:ph type="body" idx="1"/>
          </p:nvPr>
        </p:nvSpPr>
        <p:spPr>
          <a:xfrm>
            <a:off x="621792" y="1752600"/>
            <a:ext cx="7772400" cy="4648200"/>
          </a:xfrm>
        </p:spPr>
        <p:txBody>
          <a:bodyPr wrap="square">
            <a:noAutofit/>
          </a:bodyPr>
          <a:lstStyle/>
          <a:p>
            <a:pPr>
              <a:lnSpc>
                <a:spcPct val="90000"/>
              </a:lnSpc>
            </a:pPr>
            <a:r>
              <a:rPr lang="en-US" sz="2600" dirty="0"/>
              <a:t> </a:t>
            </a:r>
            <a:r>
              <a:rPr lang="en-GB" sz="2400" dirty="0"/>
              <a:t>A node that has a sub-tree is the </a:t>
            </a:r>
            <a:r>
              <a:rPr lang="en-GB" sz="2400" b="1" dirty="0"/>
              <a:t>parent </a:t>
            </a:r>
            <a:r>
              <a:rPr lang="en-GB" sz="2400" dirty="0"/>
              <a:t>of that sub-tree (e.g. node A has three sub-trees and is the parent of nodes B, C and D).</a:t>
            </a:r>
          </a:p>
          <a:p>
            <a:pPr>
              <a:lnSpc>
                <a:spcPct val="90000"/>
              </a:lnSpc>
            </a:pPr>
            <a:r>
              <a:rPr lang="en-GB" sz="2400" dirty="0"/>
              <a:t>A node which is not a parent is called </a:t>
            </a:r>
            <a:r>
              <a:rPr lang="en-GB" sz="2400" b="1" dirty="0"/>
              <a:t>a leaf </a:t>
            </a:r>
            <a:r>
              <a:rPr lang="en-GB" sz="2400" dirty="0"/>
              <a:t>(C, D, E, G, H, I)</a:t>
            </a:r>
          </a:p>
          <a:p>
            <a:pPr>
              <a:lnSpc>
                <a:spcPct val="90000"/>
              </a:lnSpc>
            </a:pPr>
            <a:r>
              <a:rPr lang="en-US" sz="2400" b="1" dirty="0"/>
              <a:t>An internal node </a:t>
            </a:r>
            <a:r>
              <a:rPr lang="en-US" sz="2400" dirty="0"/>
              <a:t>is any node that has at least one non-empty child.</a:t>
            </a:r>
            <a:endParaRPr lang="en-GB" sz="2400" dirty="0"/>
          </a:p>
          <a:p>
            <a:pPr>
              <a:lnSpc>
                <a:spcPct val="90000"/>
              </a:lnSpc>
            </a:pPr>
            <a:r>
              <a:rPr lang="en-GB" sz="2400" dirty="0"/>
              <a:t>Every node in a tree is the root of some sub-tree (even if an empty one).</a:t>
            </a:r>
          </a:p>
          <a:p>
            <a:pPr>
              <a:lnSpc>
                <a:spcPct val="90000"/>
              </a:lnSpc>
            </a:pPr>
            <a:r>
              <a:rPr lang="en-GB" sz="2400" dirty="0"/>
              <a:t>The number of sub-trees rooted at a node is </a:t>
            </a:r>
            <a:r>
              <a:rPr lang="en-GB" sz="2400" b="1" dirty="0"/>
              <a:t>called the degree of that node.</a:t>
            </a:r>
            <a:r>
              <a:rPr lang="en-GB" sz="2400" dirty="0"/>
              <a:t> (E.g. node F is of degree 3)</a:t>
            </a:r>
          </a:p>
          <a:p>
            <a:pPr>
              <a:lnSpc>
                <a:spcPct val="90000"/>
              </a:lnSpc>
            </a:pPr>
            <a:r>
              <a:rPr lang="en-GB" sz="2400" dirty="0"/>
              <a:t>The degree of the tree is the degree of the node that has the maximum degree.</a:t>
            </a:r>
          </a:p>
          <a:p>
            <a:pPr marL="0" indent="0">
              <a:buNone/>
            </a:pPr>
            <a:endParaRPr lang="en-US" sz="2600" dirty="0"/>
          </a:p>
          <a:p>
            <a:pPr marL="0" indent="0">
              <a:buNone/>
            </a:pPr>
            <a:endParaRPr lang="en-US" sz="2000" dirty="0"/>
          </a:p>
        </p:txBody>
      </p:sp>
      <p:cxnSp>
        <p:nvCxnSpPr>
          <p:cNvPr id="4" name="Straight Connector 3"/>
          <p:cNvCxnSpPr/>
          <p:nvPr/>
        </p:nvCxnSpPr>
        <p:spPr>
          <a:xfrm>
            <a:off x="6096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err="1">
                <a:solidFill>
                  <a:schemeClr val="accent2"/>
                </a:solidFill>
              </a:rPr>
              <a:t>IsEmpty</a:t>
            </a:r>
            <a:r>
              <a:rPr lang="en-GB" sz="4000" i="1" dirty="0">
                <a:solidFill>
                  <a:schemeClr val="accent2"/>
                </a:solidFill>
              </a:rPr>
              <a:t>()</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US" sz="3600" dirty="0"/>
              <a:t>template &lt;class T&gt;</a:t>
            </a:r>
          </a:p>
          <a:p>
            <a:pPr>
              <a:lnSpc>
                <a:spcPct val="90000"/>
              </a:lnSpc>
              <a:buNone/>
            </a:pPr>
            <a:r>
              <a:rPr lang="en-US" sz="3600" dirty="0"/>
              <a:t> </a:t>
            </a:r>
            <a:r>
              <a:rPr lang="en-US" sz="3600" dirty="0" err="1"/>
              <a:t>int</a:t>
            </a:r>
            <a:r>
              <a:rPr lang="en-US" sz="3600" dirty="0"/>
              <a:t> </a:t>
            </a:r>
            <a:r>
              <a:rPr lang="en-US" sz="3600" dirty="0" err="1"/>
              <a:t>IsEmpty</a:t>
            </a:r>
            <a:r>
              <a:rPr lang="en-US" sz="3600" dirty="0"/>
              <a:t>(node&lt;T&gt; * root){</a:t>
            </a:r>
          </a:p>
          <a:p>
            <a:pPr>
              <a:lnSpc>
                <a:spcPct val="90000"/>
              </a:lnSpc>
              <a:buNone/>
            </a:pPr>
            <a:r>
              <a:rPr lang="en-US" sz="3600" dirty="0"/>
              <a:t>	return root==NULL;</a:t>
            </a:r>
          </a:p>
          <a:p>
            <a:pPr>
              <a:lnSpc>
                <a:spcPct val="90000"/>
              </a:lnSpc>
              <a:buNone/>
            </a:pPr>
            <a:r>
              <a:rPr lang="en-US" sz="3600" dirty="0"/>
              <a:t>}</a:t>
            </a: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50</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a:solidFill>
                  <a:schemeClr val="accent2"/>
                </a:solidFill>
              </a:rPr>
              <a:t>In-Order Traversal</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US" sz="2400" dirty="0"/>
              <a:t> template &lt;class T&gt;</a:t>
            </a:r>
            <a:endParaRPr lang="en-GB" sz="2400" dirty="0"/>
          </a:p>
          <a:p>
            <a:pPr>
              <a:lnSpc>
                <a:spcPct val="90000"/>
              </a:lnSpc>
              <a:buNone/>
            </a:pPr>
            <a:r>
              <a:rPr lang="en-GB" sz="2400" dirty="0"/>
              <a:t>void </a:t>
            </a:r>
            <a:r>
              <a:rPr lang="en-GB" sz="2400" dirty="0" err="1"/>
              <a:t>inOrder</a:t>
            </a:r>
            <a:r>
              <a:rPr lang="en-GB" sz="2400" dirty="0"/>
              <a:t>(node&lt;T&gt; * root) {</a:t>
            </a:r>
          </a:p>
          <a:p>
            <a:pPr>
              <a:lnSpc>
                <a:spcPct val="90000"/>
              </a:lnSpc>
              <a:buNone/>
            </a:pPr>
            <a:r>
              <a:rPr lang="en-GB" sz="2400" dirty="0"/>
              <a:t>	if (root !=NULL) {</a:t>
            </a:r>
          </a:p>
          <a:p>
            <a:pPr>
              <a:lnSpc>
                <a:spcPct val="90000"/>
              </a:lnSpc>
              <a:buNone/>
            </a:pPr>
            <a:r>
              <a:rPr lang="en-GB" sz="2400" dirty="0"/>
              <a:t>		</a:t>
            </a:r>
            <a:r>
              <a:rPr lang="en-GB" sz="2400" dirty="0" err="1"/>
              <a:t>inOrder</a:t>
            </a:r>
            <a:r>
              <a:rPr lang="en-GB" sz="2400" dirty="0"/>
              <a:t>(root-&gt;left);</a:t>
            </a:r>
          </a:p>
          <a:p>
            <a:pPr>
              <a:lnSpc>
                <a:spcPct val="90000"/>
              </a:lnSpc>
              <a:buNone/>
            </a:pPr>
            <a:r>
              <a:rPr lang="en-GB" sz="2400" dirty="0"/>
              <a:t>		 “visit” root-&gt;data;</a:t>
            </a:r>
          </a:p>
          <a:p>
            <a:pPr>
              <a:lnSpc>
                <a:spcPct val="90000"/>
              </a:lnSpc>
              <a:buNone/>
            </a:pPr>
            <a:r>
              <a:rPr lang="en-GB" sz="2400" dirty="0"/>
              <a:t>		</a:t>
            </a:r>
            <a:r>
              <a:rPr lang="en-GB" sz="2400" dirty="0" err="1"/>
              <a:t>inOrder</a:t>
            </a:r>
            <a:r>
              <a:rPr lang="en-GB" sz="2400" dirty="0"/>
              <a:t>(root-&gt;right);</a:t>
            </a:r>
          </a:p>
          <a:p>
            <a:pPr>
              <a:lnSpc>
                <a:spcPct val="90000"/>
              </a:lnSpc>
              <a:buNone/>
            </a:pPr>
            <a:r>
              <a:rPr lang="en-GB" sz="2400" dirty="0"/>
              <a:t>	}</a:t>
            </a:r>
          </a:p>
          <a:p>
            <a:pPr>
              <a:lnSpc>
                <a:spcPct val="90000"/>
              </a:lnSpc>
              <a:buNone/>
            </a:pPr>
            <a:r>
              <a:rPr lang="en-GB" sz="2400" dirty="0"/>
              <a:t>}</a:t>
            </a: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51</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676400"/>
          </a:xfrm>
        </p:spPr>
        <p:txBody>
          <a:bodyPr>
            <a:noAutofit/>
          </a:bodyPr>
          <a:lstStyle/>
          <a:p>
            <a:pPr algn="l"/>
            <a:r>
              <a:rPr lang="en-GB" sz="4000" i="1" dirty="0">
                <a:solidFill>
                  <a:schemeClr val="accent2"/>
                </a:solidFill>
              </a:rPr>
              <a:t>Find an item: returns a pointer to the node containing item; Null, otherwise. [Recursive Solution]</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buNone/>
            </a:pPr>
            <a:r>
              <a:rPr lang="en-US" sz="2800" dirty="0"/>
              <a:t> </a:t>
            </a:r>
            <a:r>
              <a:rPr lang="en-US" sz="2400" dirty="0"/>
              <a:t>template &lt;class T&gt;</a:t>
            </a:r>
            <a:endParaRPr lang="en-GB" sz="2400" dirty="0"/>
          </a:p>
          <a:p>
            <a:pPr>
              <a:lnSpc>
                <a:spcPct val="80000"/>
              </a:lnSpc>
              <a:buNone/>
            </a:pPr>
            <a:r>
              <a:rPr lang="en-GB" sz="2400" dirty="0"/>
              <a:t>node&lt;T&gt; * find(node&lt;T&gt; * root, T item) {</a:t>
            </a:r>
            <a:br>
              <a:rPr lang="en-GB" sz="2400" dirty="0"/>
            </a:br>
            <a:r>
              <a:rPr lang="en-GB" sz="2400" dirty="0"/>
              <a:t>if (root ==NULL) </a:t>
            </a:r>
          </a:p>
          <a:p>
            <a:pPr>
              <a:lnSpc>
                <a:spcPct val="80000"/>
              </a:lnSpc>
              <a:buNone/>
            </a:pPr>
            <a:r>
              <a:rPr lang="en-GB" sz="2400" dirty="0"/>
              <a:t>		return NULL;</a:t>
            </a:r>
            <a:br>
              <a:rPr lang="en-GB" sz="2400" dirty="0"/>
            </a:br>
            <a:r>
              <a:rPr lang="en-US" sz="2400" dirty="0"/>
              <a:t>else if (item == root-&gt;data)</a:t>
            </a:r>
            <a:br>
              <a:rPr lang="en-US" sz="2400" dirty="0"/>
            </a:br>
            <a:r>
              <a:rPr lang="en-US" sz="2400" dirty="0"/>
              <a:t>	return root;</a:t>
            </a:r>
            <a:br>
              <a:rPr lang="en-GB" sz="2400" dirty="0"/>
            </a:br>
            <a:r>
              <a:rPr lang="en-GB" sz="2400" dirty="0"/>
              <a:t>else if (item &lt; root-&gt;data)  </a:t>
            </a:r>
            <a:br>
              <a:rPr lang="en-GB" sz="2400" dirty="0"/>
            </a:br>
            <a:r>
              <a:rPr lang="en-GB" sz="2400" dirty="0"/>
              <a:t>	return find(root-&gt;left, item);</a:t>
            </a:r>
            <a:br>
              <a:rPr lang="en-GB" sz="2400" dirty="0"/>
            </a:br>
            <a:r>
              <a:rPr lang="en-GB" sz="2400" dirty="0"/>
              <a:t>else</a:t>
            </a:r>
            <a:br>
              <a:rPr lang="en-GB" sz="2400" dirty="0"/>
            </a:br>
            <a:r>
              <a:rPr lang="en-GB" sz="2400" dirty="0"/>
              <a:t>	return find(root-&gt;right, item);</a:t>
            </a:r>
            <a:br>
              <a:rPr lang="en-GB" sz="2400" dirty="0"/>
            </a:br>
            <a:r>
              <a:rPr lang="en-GB" sz="2400" dirty="0"/>
              <a:t>}</a:t>
            </a:r>
          </a:p>
          <a:p>
            <a:pPr>
              <a:lnSpc>
                <a:spcPct val="80000"/>
              </a:lnSpc>
              <a:buNone/>
            </a:pPr>
            <a:endParaRPr lang="en-GB" sz="2400" dirty="0"/>
          </a:p>
          <a:p>
            <a:pPr marL="0" indent="0">
              <a:buNone/>
            </a:pPr>
            <a:endParaRPr lang="en-US" dirty="0"/>
          </a:p>
        </p:txBody>
      </p:sp>
      <p:cxnSp>
        <p:nvCxnSpPr>
          <p:cNvPr id="4" name="Straight Connector 3"/>
          <p:cNvCxnSpPr/>
          <p:nvPr/>
        </p:nvCxnSpPr>
        <p:spPr>
          <a:xfrm>
            <a:off x="609600" y="20574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52</a:t>
            </a:fld>
            <a:endParaRPr lang="en-US"/>
          </a:p>
        </p:txBody>
      </p:sp>
      <p:sp>
        <p:nvSpPr>
          <p:cNvPr id="6" name="TextBox 5"/>
          <p:cNvSpPr txBox="1"/>
          <p:nvPr/>
        </p:nvSpPr>
        <p:spPr>
          <a:xfrm>
            <a:off x="5257800" y="3276600"/>
            <a:ext cx="3124200" cy="1200329"/>
          </a:xfrm>
          <a:prstGeom prst="rect">
            <a:avLst/>
          </a:prstGeom>
          <a:noFill/>
          <a:ln>
            <a:solidFill>
              <a:schemeClr val="accent1"/>
            </a:solidFill>
          </a:ln>
        </p:spPr>
        <p:txBody>
          <a:bodyPr wrap="square" rtlCol="0">
            <a:spAutoFit/>
          </a:bodyPr>
          <a:lstStyle/>
          <a:p>
            <a:r>
              <a:rPr lang="en-US" sz="2400" b="1" dirty="0">
                <a:solidFill>
                  <a:srgbClr val="FF0000"/>
                </a:solidFill>
              </a:rPr>
              <a:t>Performance Analysis:</a:t>
            </a:r>
          </a:p>
          <a:p>
            <a:r>
              <a:rPr lang="en-US" sz="2400" b="1" dirty="0">
                <a:solidFill>
                  <a:srgbClr val="FF0000"/>
                </a:solidFill>
              </a:rPr>
              <a:t>Best Case?</a:t>
            </a:r>
          </a:p>
          <a:p>
            <a:r>
              <a:rPr lang="en-US" sz="2400" b="1" dirty="0">
                <a:solidFill>
                  <a:srgbClr val="FF0000"/>
                </a:solidFill>
              </a:rPr>
              <a:t>Worst Case?</a:t>
            </a:r>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wipe(down)">
                                      <p:cBhvr>
                                        <p:cTn id="12" dur="500"/>
                                        <p:tgtEl>
                                          <p:spTgt spid="147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wipe(down)">
                                      <p:cBhvr>
                                        <p:cTn id="17" dur="500"/>
                                        <p:tgtEl>
                                          <p:spTgt spid="147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676400"/>
          </a:xfrm>
        </p:spPr>
        <p:txBody>
          <a:bodyPr>
            <a:noAutofit/>
          </a:bodyPr>
          <a:lstStyle/>
          <a:p>
            <a:pPr algn="l"/>
            <a:r>
              <a:rPr lang="en-GB" sz="4000" i="1" dirty="0">
                <a:solidFill>
                  <a:schemeClr val="accent2"/>
                </a:solidFill>
              </a:rPr>
              <a:t>Find an item: returns a pointer to the node containing item; Null, otherwise. [Iterative Solution]</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buNone/>
            </a:pPr>
            <a:r>
              <a:rPr lang="en-US" sz="2400" dirty="0"/>
              <a:t> </a:t>
            </a:r>
            <a:r>
              <a:rPr lang="en-US" sz="2000" dirty="0"/>
              <a:t>template &lt;class T&gt;</a:t>
            </a:r>
            <a:endParaRPr lang="en-GB" sz="2000" dirty="0"/>
          </a:p>
          <a:p>
            <a:pPr>
              <a:lnSpc>
                <a:spcPct val="80000"/>
              </a:lnSpc>
              <a:buNone/>
            </a:pPr>
            <a:r>
              <a:rPr lang="en-GB" sz="2000" dirty="0"/>
              <a:t>node&lt;T&gt; * find(node&lt;T&gt; * root, T item) {</a:t>
            </a:r>
            <a:endParaRPr lang="en-US" sz="2000" dirty="0"/>
          </a:p>
          <a:p>
            <a:pPr>
              <a:lnSpc>
                <a:spcPct val="80000"/>
              </a:lnSpc>
              <a:buNone/>
            </a:pPr>
            <a:r>
              <a:rPr lang="en-US" sz="2000" dirty="0"/>
              <a:t>     while (root != NULL)</a:t>
            </a:r>
          </a:p>
          <a:p>
            <a:pPr>
              <a:lnSpc>
                <a:spcPct val="80000"/>
              </a:lnSpc>
              <a:buNone/>
            </a:pPr>
            <a:r>
              <a:rPr lang="en-US" sz="2000" dirty="0"/>
              <a:t>	{ </a:t>
            </a:r>
          </a:p>
          <a:p>
            <a:pPr>
              <a:lnSpc>
                <a:spcPct val="80000"/>
              </a:lnSpc>
              <a:buNone/>
            </a:pPr>
            <a:r>
              <a:rPr lang="en-US" sz="2000" dirty="0"/>
              <a:t>		if (item == root-&gt;data) </a:t>
            </a:r>
          </a:p>
          <a:p>
            <a:pPr>
              <a:lnSpc>
                <a:spcPct val="80000"/>
              </a:lnSpc>
              <a:buNone/>
            </a:pPr>
            <a:r>
              <a:rPr lang="en-US" sz="2000" dirty="0"/>
              <a:t>			 return root;</a:t>
            </a:r>
          </a:p>
          <a:p>
            <a:pPr>
              <a:lnSpc>
                <a:spcPct val="80000"/>
              </a:lnSpc>
              <a:buNone/>
            </a:pPr>
            <a:r>
              <a:rPr lang="en-US" sz="2000" dirty="0"/>
              <a:t>	  	 else if (item &lt; root-&gt;data)</a:t>
            </a:r>
          </a:p>
          <a:p>
            <a:pPr>
              <a:lnSpc>
                <a:spcPct val="80000"/>
              </a:lnSpc>
              <a:buNone/>
            </a:pPr>
            <a:r>
              <a:rPr lang="en-US" sz="2000" dirty="0"/>
              <a:t>			root =  root-&gt;left;</a:t>
            </a:r>
          </a:p>
          <a:p>
            <a:pPr>
              <a:lnSpc>
                <a:spcPct val="80000"/>
              </a:lnSpc>
              <a:buNone/>
            </a:pPr>
            <a:r>
              <a:rPr lang="en-US" sz="2000" dirty="0"/>
              <a:t>	   	else </a:t>
            </a:r>
          </a:p>
          <a:p>
            <a:pPr>
              <a:lnSpc>
                <a:spcPct val="80000"/>
              </a:lnSpc>
              <a:buNone/>
            </a:pPr>
            <a:r>
              <a:rPr lang="en-US" sz="2000" dirty="0"/>
              <a:t>			root = root -&gt; right;</a:t>
            </a:r>
          </a:p>
          <a:p>
            <a:pPr>
              <a:lnSpc>
                <a:spcPct val="80000"/>
              </a:lnSpc>
              <a:buNone/>
            </a:pPr>
            <a:r>
              <a:rPr lang="en-US" sz="2000" dirty="0"/>
              <a:t>	}</a:t>
            </a:r>
          </a:p>
          <a:p>
            <a:pPr>
              <a:lnSpc>
                <a:spcPct val="80000"/>
              </a:lnSpc>
              <a:buNone/>
            </a:pPr>
            <a:r>
              <a:rPr lang="en-US" sz="2000" dirty="0"/>
              <a:t>    return NULL;</a:t>
            </a:r>
            <a:endParaRPr lang="en-GB" sz="2000" dirty="0"/>
          </a:p>
          <a:p>
            <a:pPr>
              <a:lnSpc>
                <a:spcPct val="80000"/>
              </a:lnSpc>
              <a:buNone/>
            </a:pPr>
            <a:r>
              <a:rPr lang="en-GB" sz="2000" dirty="0"/>
              <a:t>}</a:t>
            </a:r>
          </a:p>
          <a:p>
            <a:pPr marL="0" indent="0">
              <a:buNone/>
            </a:pPr>
            <a:endParaRPr lang="en-US" dirty="0"/>
          </a:p>
        </p:txBody>
      </p:sp>
      <p:cxnSp>
        <p:nvCxnSpPr>
          <p:cNvPr id="4" name="Straight Connector 3"/>
          <p:cNvCxnSpPr/>
          <p:nvPr/>
        </p:nvCxnSpPr>
        <p:spPr>
          <a:xfrm>
            <a:off x="609600" y="2133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53</a:t>
            </a:fld>
            <a:endParaRPr lang="en-US"/>
          </a:p>
        </p:txBody>
      </p:sp>
      <p:sp>
        <p:nvSpPr>
          <p:cNvPr id="6" name="TextBox 5"/>
          <p:cNvSpPr txBox="1"/>
          <p:nvPr/>
        </p:nvSpPr>
        <p:spPr>
          <a:xfrm>
            <a:off x="5257800" y="3276600"/>
            <a:ext cx="3124200" cy="1200329"/>
          </a:xfrm>
          <a:prstGeom prst="rect">
            <a:avLst/>
          </a:prstGeom>
          <a:noFill/>
          <a:ln>
            <a:solidFill>
              <a:schemeClr val="accent1"/>
            </a:solidFill>
          </a:ln>
        </p:spPr>
        <p:txBody>
          <a:bodyPr wrap="square" rtlCol="0">
            <a:spAutoFit/>
          </a:bodyPr>
          <a:lstStyle/>
          <a:p>
            <a:r>
              <a:rPr lang="en-US" sz="2400" b="1" dirty="0">
                <a:solidFill>
                  <a:srgbClr val="FF0000"/>
                </a:solidFill>
              </a:rPr>
              <a:t>Performance Analysis:</a:t>
            </a:r>
          </a:p>
          <a:p>
            <a:r>
              <a:rPr lang="en-US" sz="2400" b="1" dirty="0">
                <a:solidFill>
                  <a:srgbClr val="FF0000"/>
                </a:solidFill>
              </a:rPr>
              <a:t>Best Case?</a:t>
            </a:r>
          </a:p>
          <a:p>
            <a:r>
              <a:rPr lang="en-US" sz="2400" b="1" dirty="0">
                <a:solidFill>
                  <a:srgbClr val="FF0000"/>
                </a:solidFill>
              </a:rPr>
              <a:t>Worst Case?</a:t>
            </a:r>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600200"/>
          </a:xfrm>
        </p:spPr>
        <p:txBody>
          <a:bodyPr>
            <a:noAutofit/>
          </a:bodyPr>
          <a:lstStyle/>
          <a:p>
            <a:pPr algn="l"/>
            <a:r>
              <a:rPr lang="en-GB" sz="4000" i="1" dirty="0">
                <a:solidFill>
                  <a:schemeClr val="accent2"/>
                </a:solidFill>
              </a:rPr>
              <a:t> Add an item in the BST</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lvl="1" indent="0">
              <a:lnSpc>
                <a:spcPct val="90000"/>
              </a:lnSpc>
              <a:buNone/>
            </a:pPr>
            <a:r>
              <a:rPr lang="en-GB" dirty="0"/>
              <a:t>Inserting an item in  the BST in such a way that the ordering property is preserved.</a:t>
            </a:r>
          </a:p>
          <a:p>
            <a:pPr marL="0" indent="0">
              <a:buNone/>
            </a:pPr>
            <a:r>
              <a:rPr lang="en-GB" sz="2800" dirty="0"/>
              <a:t>Analysis:</a:t>
            </a:r>
          </a:p>
          <a:p>
            <a:pPr marL="0" indent="0">
              <a:buNone/>
            </a:pPr>
            <a:r>
              <a:rPr lang="en-GB" sz="2800" dirty="0"/>
              <a:t>Is the insertion location unique for an item?</a:t>
            </a:r>
          </a:p>
          <a:p>
            <a:pPr marL="0" indent="0">
              <a:buNone/>
            </a:pPr>
            <a:endParaRPr lang="en-GB" sz="2800" dirty="0"/>
          </a:p>
          <a:p>
            <a:pPr marL="0" indent="0">
              <a:buNone/>
            </a:pPr>
            <a:r>
              <a:rPr lang="en-GB" sz="2800" dirty="0"/>
              <a:t>Conclusion: there can always be a unique position for an item to be inserted provided that it is added as a leaf.</a:t>
            </a:r>
          </a:p>
          <a:p>
            <a:pPr>
              <a:lnSpc>
                <a:spcPct val="80000"/>
              </a:lnSpc>
              <a:buNone/>
            </a:pPr>
            <a:endParaRPr lang="en-GB" sz="2400" dirty="0"/>
          </a:p>
          <a:p>
            <a:pPr marL="0" indent="0">
              <a:buNone/>
            </a:pPr>
            <a:endParaRPr lang="en-US" dirty="0"/>
          </a:p>
        </p:txBody>
      </p:sp>
      <p:cxnSp>
        <p:nvCxnSpPr>
          <p:cNvPr id="4" name="Straight Connector 3"/>
          <p:cNvCxnSpPr/>
          <p:nvPr/>
        </p:nvCxnSpPr>
        <p:spPr>
          <a:xfrm>
            <a:off x="609600" y="19812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54</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wipe(down)">
                                      <p:cBhvr>
                                        <p:cTn id="12" dur="500"/>
                                        <p:tgtEl>
                                          <p:spTgt spid="147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wipe(down)">
                                      <p:cBhvr>
                                        <p:cTn id="17" dur="500"/>
                                        <p:tgtEl>
                                          <p:spTgt spid="147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7459">
                                            <p:txEl>
                                              <p:pRg st="4" end="4"/>
                                            </p:txEl>
                                          </p:spTgt>
                                        </p:tgtEl>
                                        <p:attrNameLst>
                                          <p:attrName>style.visibility</p:attrName>
                                        </p:attrNameLst>
                                      </p:cBhvr>
                                      <p:to>
                                        <p:strVal val="visible"/>
                                      </p:to>
                                    </p:set>
                                    <p:animEffect transition="in" filter="wipe(down)">
                                      <p:cBhvr>
                                        <p:cTn id="22" dur="500"/>
                                        <p:tgtEl>
                                          <p:spTgt spid="147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BST Add Example</a:t>
            </a:r>
            <a:endParaRPr lang="en-US" sz="4000" i="1" dirty="0">
              <a:solidFill>
                <a:schemeClr val="accent2"/>
              </a:solidFill>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55</a:t>
            </a:fld>
            <a:endParaRPr lang="en-US"/>
          </a:p>
        </p:txBody>
      </p:sp>
      <p:pic>
        <p:nvPicPr>
          <p:cNvPr id="2052" name="Picture 4"/>
          <p:cNvPicPr>
            <a:picLocks noChangeAspect="1" noChangeArrowheads="1"/>
          </p:cNvPicPr>
          <p:nvPr/>
        </p:nvPicPr>
        <p:blipFill>
          <a:blip r:embed="rId2"/>
          <a:srcRect/>
          <a:stretch>
            <a:fillRect/>
          </a:stretch>
        </p:blipFill>
        <p:spPr bwMode="auto">
          <a:xfrm>
            <a:off x="3352800" y="2190750"/>
            <a:ext cx="5114925" cy="2762250"/>
          </a:xfrm>
          <a:prstGeom prst="rect">
            <a:avLst/>
          </a:prstGeom>
          <a:noFill/>
          <a:ln w="9525">
            <a:noFill/>
            <a:miter lim="800000"/>
            <a:headEnd/>
            <a:tailEnd/>
          </a:ln>
          <a:effectLst/>
        </p:spPr>
      </p:pic>
      <p:sp>
        <p:nvSpPr>
          <p:cNvPr id="7" name="TextBox 6"/>
          <p:cNvSpPr txBox="1"/>
          <p:nvPr/>
        </p:nvSpPr>
        <p:spPr>
          <a:xfrm>
            <a:off x="685800" y="5181600"/>
            <a:ext cx="5765011" cy="461665"/>
          </a:xfrm>
          <a:prstGeom prst="rect">
            <a:avLst/>
          </a:prstGeom>
          <a:noFill/>
        </p:spPr>
        <p:txBody>
          <a:bodyPr wrap="square" rtlCol="0">
            <a:spAutoFit/>
          </a:bodyPr>
          <a:lstStyle/>
          <a:p>
            <a:r>
              <a:rPr lang="en-US" sz="2400" dirty="0"/>
              <a:t>Add 37, 27, 84</a:t>
            </a:r>
            <a:endParaRPr lang="en-US" dirty="0"/>
          </a:p>
        </p:txBody>
      </p:sp>
      <p:sp>
        <p:nvSpPr>
          <p:cNvPr id="8" name="Rectangle 7"/>
          <p:cNvSpPr/>
          <p:nvPr/>
        </p:nvSpPr>
        <p:spPr>
          <a:xfrm>
            <a:off x="3733800" y="2057400"/>
            <a:ext cx="914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root</a:t>
            </a:r>
          </a:p>
        </p:txBody>
      </p:sp>
      <p:cxnSp>
        <p:nvCxnSpPr>
          <p:cNvPr id="10" name="Straight Arrow Connector 9"/>
          <p:cNvCxnSpPr>
            <a:stCxn id="8" idx="3"/>
          </p:cNvCxnSpPr>
          <p:nvPr/>
        </p:nvCxnSpPr>
        <p:spPr>
          <a:xfrm>
            <a:off x="4648200" y="2247900"/>
            <a:ext cx="9906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a:t>Compiled By Atnafu J.</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BST Add Example</a:t>
            </a:r>
            <a:endParaRPr lang="en-US" sz="4000" i="1" dirty="0">
              <a:solidFill>
                <a:schemeClr val="accent2"/>
              </a:solidFill>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56</a:t>
            </a:fld>
            <a:endParaRPr lang="en-US"/>
          </a:p>
        </p:txBody>
      </p:sp>
      <p:sp>
        <p:nvSpPr>
          <p:cNvPr id="7" name="TextBox 6"/>
          <p:cNvSpPr txBox="1"/>
          <p:nvPr/>
        </p:nvSpPr>
        <p:spPr>
          <a:xfrm>
            <a:off x="685800" y="5181600"/>
            <a:ext cx="5765011" cy="461665"/>
          </a:xfrm>
          <a:prstGeom prst="rect">
            <a:avLst/>
          </a:prstGeom>
          <a:noFill/>
        </p:spPr>
        <p:txBody>
          <a:bodyPr wrap="square" rtlCol="0">
            <a:spAutoFit/>
          </a:bodyPr>
          <a:lstStyle/>
          <a:p>
            <a:r>
              <a:rPr lang="en-US" sz="2400" dirty="0"/>
              <a:t>Add 37, 27, 84</a:t>
            </a:r>
            <a:endParaRPr lang="en-US" dirty="0"/>
          </a:p>
        </p:txBody>
      </p:sp>
      <p:grpSp>
        <p:nvGrpSpPr>
          <p:cNvPr id="10" name="Group 9"/>
          <p:cNvGrpSpPr/>
          <p:nvPr/>
        </p:nvGrpSpPr>
        <p:grpSpPr>
          <a:xfrm>
            <a:off x="3352800" y="2190750"/>
            <a:ext cx="5114925" cy="2762250"/>
            <a:chOff x="3352800" y="2190750"/>
            <a:chExt cx="5114925" cy="2762250"/>
          </a:xfrm>
        </p:grpSpPr>
        <p:pic>
          <p:nvPicPr>
            <p:cNvPr id="2052" name="Picture 4"/>
            <p:cNvPicPr>
              <a:picLocks noChangeAspect="1" noChangeArrowheads="1"/>
            </p:cNvPicPr>
            <p:nvPr/>
          </p:nvPicPr>
          <p:blipFill>
            <a:blip r:embed="rId2"/>
            <a:srcRect/>
            <a:stretch>
              <a:fillRect/>
            </a:stretch>
          </p:blipFill>
          <p:spPr bwMode="auto">
            <a:xfrm>
              <a:off x="3352800" y="2190750"/>
              <a:ext cx="5114925" cy="2762250"/>
            </a:xfrm>
            <a:prstGeom prst="rect">
              <a:avLst/>
            </a:prstGeom>
            <a:noFill/>
            <a:ln w="9525">
              <a:noFill/>
              <a:miter lim="800000"/>
              <a:headEnd/>
              <a:tailEnd/>
            </a:ln>
            <a:effectLst/>
          </p:spPr>
        </p:pic>
        <p:sp>
          <p:nvSpPr>
            <p:cNvPr id="9" name="Oval 8"/>
            <p:cNvSpPr/>
            <p:nvPr/>
          </p:nvSpPr>
          <p:spPr>
            <a:xfrm>
              <a:off x="4267200" y="4419600"/>
              <a:ext cx="533400" cy="457200"/>
            </a:xfrm>
            <a:prstGeom prst="ellipse">
              <a:avLst/>
            </a:prstGeom>
            <a:solidFill>
              <a:schemeClr val="tx2">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37</a:t>
              </a:r>
            </a:p>
          </p:txBody>
        </p:sp>
        <p:cxnSp>
          <p:nvCxnSpPr>
            <p:cNvPr id="11" name="Straight Connector 10"/>
            <p:cNvCxnSpPr>
              <a:endCxn id="9" idx="0"/>
            </p:cNvCxnSpPr>
            <p:nvPr/>
          </p:nvCxnSpPr>
          <p:spPr>
            <a:xfrm rot="5400000">
              <a:off x="4514850" y="4133850"/>
              <a:ext cx="304800" cy="2667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Footer Placeholder 11"/>
          <p:cNvSpPr>
            <a:spLocks noGrp="1"/>
          </p:cNvSpPr>
          <p:nvPr>
            <p:ph type="ftr" sz="quarter" idx="11"/>
          </p:nvPr>
        </p:nvSpPr>
        <p:spPr/>
        <p:txBody>
          <a:bodyPr/>
          <a:lstStyle/>
          <a:p>
            <a:r>
              <a:rPr lang="en-US"/>
              <a:t>Compiled By Atnafu J.</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BST Add Example</a:t>
            </a:r>
            <a:endParaRPr lang="en-US" sz="4000" i="1" dirty="0">
              <a:solidFill>
                <a:schemeClr val="accent2"/>
              </a:solidFill>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57</a:t>
            </a:fld>
            <a:endParaRPr lang="en-US"/>
          </a:p>
        </p:txBody>
      </p:sp>
      <p:sp>
        <p:nvSpPr>
          <p:cNvPr id="7" name="TextBox 6"/>
          <p:cNvSpPr txBox="1"/>
          <p:nvPr/>
        </p:nvSpPr>
        <p:spPr>
          <a:xfrm>
            <a:off x="685800" y="5181600"/>
            <a:ext cx="5765011" cy="461665"/>
          </a:xfrm>
          <a:prstGeom prst="rect">
            <a:avLst/>
          </a:prstGeom>
          <a:noFill/>
        </p:spPr>
        <p:txBody>
          <a:bodyPr wrap="square" rtlCol="0">
            <a:spAutoFit/>
          </a:bodyPr>
          <a:lstStyle/>
          <a:p>
            <a:r>
              <a:rPr lang="en-US" sz="2400" dirty="0"/>
              <a:t>Add 37, 27, 84 </a:t>
            </a:r>
            <a:endParaRPr lang="en-US" dirty="0"/>
          </a:p>
        </p:txBody>
      </p:sp>
      <p:grpSp>
        <p:nvGrpSpPr>
          <p:cNvPr id="13" name="Group 12"/>
          <p:cNvGrpSpPr/>
          <p:nvPr/>
        </p:nvGrpSpPr>
        <p:grpSpPr>
          <a:xfrm>
            <a:off x="3352800" y="2190750"/>
            <a:ext cx="5114925" cy="2914650"/>
            <a:chOff x="3352800" y="2190750"/>
            <a:chExt cx="5114925" cy="2914650"/>
          </a:xfrm>
        </p:grpSpPr>
        <p:pic>
          <p:nvPicPr>
            <p:cNvPr id="2052" name="Picture 4"/>
            <p:cNvPicPr>
              <a:picLocks noChangeAspect="1" noChangeArrowheads="1"/>
            </p:cNvPicPr>
            <p:nvPr/>
          </p:nvPicPr>
          <p:blipFill>
            <a:blip r:embed="rId2"/>
            <a:srcRect/>
            <a:stretch>
              <a:fillRect/>
            </a:stretch>
          </p:blipFill>
          <p:spPr bwMode="auto">
            <a:xfrm>
              <a:off x="3352800" y="2190750"/>
              <a:ext cx="5114925" cy="2762250"/>
            </a:xfrm>
            <a:prstGeom prst="rect">
              <a:avLst/>
            </a:prstGeom>
            <a:noFill/>
            <a:ln w="9525">
              <a:noFill/>
              <a:miter lim="800000"/>
              <a:headEnd/>
              <a:tailEnd/>
            </a:ln>
            <a:effectLst/>
          </p:spPr>
        </p:pic>
        <p:sp>
          <p:nvSpPr>
            <p:cNvPr id="9" name="Oval 8"/>
            <p:cNvSpPr/>
            <p:nvPr/>
          </p:nvSpPr>
          <p:spPr>
            <a:xfrm>
              <a:off x="4495800" y="4495800"/>
              <a:ext cx="533400" cy="457200"/>
            </a:xfrm>
            <a:prstGeom prst="ellipse">
              <a:avLst/>
            </a:prstGeom>
            <a:solidFill>
              <a:schemeClr val="tx2">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37</a:t>
              </a:r>
            </a:p>
          </p:txBody>
        </p:sp>
        <p:cxnSp>
          <p:nvCxnSpPr>
            <p:cNvPr id="11" name="Straight Connector 10"/>
            <p:cNvCxnSpPr>
              <a:endCxn id="9" idx="0"/>
            </p:cNvCxnSpPr>
            <p:nvPr/>
          </p:nvCxnSpPr>
          <p:spPr>
            <a:xfrm rot="5400000">
              <a:off x="4743450" y="4210050"/>
              <a:ext cx="304800" cy="2667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962400" y="4648200"/>
              <a:ext cx="533400" cy="457200"/>
            </a:xfrm>
            <a:prstGeom prst="ellipse">
              <a:avLst/>
            </a:prstGeom>
            <a:solidFill>
              <a:schemeClr val="tx2">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27</a:t>
              </a:r>
            </a:p>
          </p:txBody>
        </p:sp>
        <p:cxnSp>
          <p:nvCxnSpPr>
            <p:cNvPr id="12" name="Straight Connector 11"/>
            <p:cNvCxnSpPr>
              <a:endCxn id="10" idx="0"/>
            </p:cNvCxnSpPr>
            <p:nvPr/>
          </p:nvCxnSpPr>
          <p:spPr>
            <a:xfrm rot="16200000" flipH="1">
              <a:off x="3867150" y="4286250"/>
              <a:ext cx="457200" cy="2667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Footer Placeholder 13"/>
          <p:cNvSpPr>
            <a:spLocks noGrp="1"/>
          </p:cNvSpPr>
          <p:nvPr>
            <p:ph type="ftr" sz="quarter" idx="11"/>
          </p:nvPr>
        </p:nvSpPr>
        <p:spPr/>
        <p:txBody>
          <a:bodyPr/>
          <a:lstStyle/>
          <a:p>
            <a:r>
              <a:rPr lang="en-US"/>
              <a:t>Compiled By Atnafu J.</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a:solidFill>
                  <a:schemeClr val="accent2"/>
                </a:solidFill>
              </a:rPr>
              <a:t> Add an item into a BST - Recursive</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1295400"/>
            <a:ext cx="7772400" cy="5105400"/>
          </a:xfrm>
        </p:spPr>
        <p:txBody>
          <a:bodyPr wrap="square">
            <a:noAutofit/>
          </a:bodyPr>
          <a:lstStyle/>
          <a:p>
            <a:pPr>
              <a:buNone/>
            </a:pPr>
            <a:r>
              <a:rPr lang="en-US" sz="2800" dirty="0"/>
              <a:t> </a:t>
            </a:r>
            <a:r>
              <a:rPr lang="en-US" sz="2000" dirty="0"/>
              <a:t>template &lt;class T&gt;</a:t>
            </a:r>
            <a:endParaRPr lang="en-GB" sz="2000" dirty="0"/>
          </a:p>
          <a:p>
            <a:pPr>
              <a:buNone/>
            </a:pPr>
            <a:r>
              <a:rPr lang="en-GB" sz="2000" dirty="0"/>
              <a:t>void add(node&lt;T&gt; * &amp; root, T item) {</a:t>
            </a:r>
          </a:p>
          <a:p>
            <a:pPr>
              <a:buNone/>
            </a:pPr>
            <a:r>
              <a:rPr lang="en-GB" sz="2000" dirty="0"/>
              <a:t>     node&lt;T&gt; * p;</a:t>
            </a:r>
          </a:p>
          <a:p>
            <a:pPr>
              <a:buNone/>
            </a:pPr>
            <a:r>
              <a:rPr lang="en-GB" sz="2000" dirty="0"/>
              <a:t>	if (root ==NULL){</a:t>
            </a:r>
          </a:p>
          <a:p>
            <a:pPr>
              <a:buNone/>
            </a:pPr>
            <a:r>
              <a:rPr lang="en-GB" sz="2000" dirty="0"/>
              <a:t>		p=new node&lt;T&gt;;</a:t>
            </a:r>
          </a:p>
          <a:p>
            <a:pPr>
              <a:buNone/>
            </a:pPr>
            <a:r>
              <a:rPr lang="en-GB" sz="2000" dirty="0"/>
              <a:t>		p-&gt;left=p-&gt;right=NULL;</a:t>
            </a:r>
          </a:p>
          <a:p>
            <a:pPr>
              <a:buNone/>
            </a:pPr>
            <a:r>
              <a:rPr lang="en-GB" sz="2000" dirty="0"/>
              <a:t>		p-&gt;data=item;</a:t>
            </a:r>
          </a:p>
          <a:p>
            <a:pPr>
              <a:buNone/>
            </a:pPr>
            <a:r>
              <a:rPr lang="en-GB" sz="2000" dirty="0"/>
              <a:t> 		root = p;</a:t>
            </a:r>
          </a:p>
          <a:p>
            <a:pPr>
              <a:buNone/>
            </a:pPr>
            <a:r>
              <a:rPr lang="en-GB" sz="2000" dirty="0"/>
              <a:t>	} else if (item &lt; root-&gt;data)</a:t>
            </a:r>
          </a:p>
          <a:p>
            <a:pPr>
              <a:buNone/>
            </a:pPr>
            <a:r>
              <a:rPr lang="en-GB" sz="2000" dirty="0"/>
              <a:t>		add(root-&gt;left, item);</a:t>
            </a:r>
          </a:p>
          <a:p>
            <a:pPr>
              <a:buNone/>
            </a:pPr>
            <a:r>
              <a:rPr lang="en-GB" sz="2000" dirty="0"/>
              <a:t>	else if (item &gt; root-&gt;data) </a:t>
            </a:r>
          </a:p>
          <a:p>
            <a:pPr>
              <a:buNone/>
            </a:pPr>
            <a:r>
              <a:rPr lang="en-GB" sz="2000" dirty="0"/>
              <a:t>		add(root-&gt;right, item);</a:t>
            </a:r>
          </a:p>
          <a:p>
            <a:pPr>
              <a:buNone/>
            </a:pPr>
            <a:r>
              <a:rPr lang="en-GB" sz="2000" dirty="0"/>
              <a:t>}</a:t>
            </a:r>
          </a:p>
          <a:p>
            <a:pPr>
              <a:buNone/>
            </a:pPr>
            <a:r>
              <a:rPr lang="en-GB" sz="2000" dirty="0"/>
              <a:t>Q: Is duplicate data handled?</a:t>
            </a:r>
          </a:p>
        </p:txBody>
      </p:sp>
      <p:cxnSp>
        <p:nvCxnSpPr>
          <p:cNvPr id="4" name="Straight Connector 3"/>
          <p:cNvCxnSpPr/>
          <p:nvPr/>
        </p:nvCxnSpPr>
        <p:spPr>
          <a:xfrm>
            <a:off x="609600" y="1143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58</a:t>
            </a:fld>
            <a:endParaRPr lang="en-US"/>
          </a:p>
        </p:txBody>
      </p:sp>
      <p:sp>
        <p:nvSpPr>
          <p:cNvPr id="6" name="TextBox 5"/>
          <p:cNvSpPr txBox="1"/>
          <p:nvPr/>
        </p:nvSpPr>
        <p:spPr>
          <a:xfrm>
            <a:off x="4800600" y="2514600"/>
            <a:ext cx="3124200" cy="1200329"/>
          </a:xfrm>
          <a:prstGeom prst="rect">
            <a:avLst/>
          </a:prstGeom>
          <a:noFill/>
          <a:ln>
            <a:solidFill>
              <a:schemeClr val="accent1"/>
            </a:solidFill>
          </a:ln>
        </p:spPr>
        <p:txBody>
          <a:bodyPr wrap="square" rtlCol="0">
            <a:spAutoFit/>
          </a:bodyPr>
          <a:lstStyle/>
          <a:p>
            <a:r>
              <a:rPr lang="en-US" sz="2400" b="1" dirty="0">
                <a:solidFill>
                  <a:srgbClr val="FF0000"/>
                </a:solidFill>
              </a:rPr>
              <a:t>Performance Analysis:</a:t>
            </a:r>
          </a:p>
          <a:p>
            <a:r>
              <a:rPr lang="en-US" sz="2400" b="1" dirty="0">
                <a:solidFill>
                  <a:srgbClr val="FF0000"/>
                </a:solidFill>
              </a:rPr>
              <a:t>Best Case?</a:t>
            </a:r>
          </a:p>
          <a:p>
            <a:r>
              <a:rPr lang="en-US" sz="2400" b="1" dirty="0">
                <a:solidFill>
                  <a:srgbClr val="FF0000"/>
                </a:solidFill>
              </a:rPr>
              <a:t>Worst Case?</a:t>
            </a:r>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fade">
                                      <p:cBhvr>
                                        <p:cTn id="37" dur="2000"/>
                                        <p:tgtEl>
                                          <p:spTgt spid="14745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fade">
                                      <p:cBhvr>
                                        <p:cTn id="40" dur="2000"/>
                                        <p:tgtEl>
                                          <p:spTgt spid="147459">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fade">
                                      <p:cBhvr>
                                        <p:cTn id="43" dur="2000"/>
                                        <p:tgtEl>
                                          <p:spTgt spid="147459">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7459">
                                            <p:txEl>
                                              <p:pRg st="13" end="13"/>
                                            </p:txEl>
                                          </p:spTgt>
                                        </p:tgtEl>
                                        <p:attrNameLst>
                                          <p:attrName>style.visibility</p:attrName>
                                        </p:attrNameLst>
                                      </p:cBhvr>
                                      <p:to>
                                        <p:strVal val="visible"/>
                                      </p:to>
                                    </p:set>
                                    <p:animEffect transition="in" filter="fade">
                                      <p:cBhvr>
                                        <p:cTn id="46" dur="2000"/>
                                        <p:tgtEl>
                                          <p:spTgt spid="14745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457200" y="152400"/>
            <a:ext cx="8229600" cy="304800"/>
          </a:xfrm>
        </p:spPr>
        <p:txBody>
          <a:bodyPr>
            <a:noAutofit/>
          </a:bodyPr>
          <a:lstStyle/>
          <a:p>
            <a:pPr algn="l"/>
            <a:r>
              <a:rPr lang="en-GB" sz="2800" i="1" dirty="0">
                <a:solidFill>
                  <a:schemeClr val="accent2"/>
                </a:solidFill>
              </a:rPr>
              <a:t>Add an </a:t>
            </a:r>
            <a:r>
              <a:rPr lang="en-GB" sz="2400" i="1" dirty="0">
                <a:solidFill>
                  <a:schemeClr val="accent2"/>
                </a:solidFill>
              </a:rPr>
              <a:t>item</a:t>
            </a:r>
            <a:r>
              <a:rPr lang="en-GB" sz="2800" i="1" dirty="0">
                <a:solidFill>
                  <a:schemeClr val="accent2"/>
                </a:solidFill>
              </a:rPr>
              <a:t> into a BST - Iterative</a:t>
            </a:r>
            <a:endParaRPr lang="en-US" sz="2800" i="1" dirty="0" err="1">
              <a:solidFill>
                <a:schemeClr val="accent2"/>
              </a:solidFill>
            </a:endParaRPr>
          </a:p>
        </p:txBody>
      </p:sp>
      <p:sp>
        <p:nvSpPr>
          <p:cNvPr id="147459" name="Rectangle 1027"/>
          <p:cNvSpPr>
            <a:spLocks noGrp="1" noChangeArrowheads="1"/>
          </p:cNvSpPr>
          <p:nvPr>
            <p:ph type="body" idx="1"/>
          </p:nvPr>
        </p:nvSpPr>
        <p:spPr>
          <a:xfrm>
            <a:off x="621792" y="685800"/>
            <a:ext cx="7772400" cy="5715000"/>
          </a:xfrm>
        </p:spPr>
        <p:txBody>
          <a:bodyPr wrap="square">
            <a:noAutofit/>
          </a:bodyPr>
          <a:lstStyle/>
          <a:p>
            <a:pPr>
              <a:lnSpc>
                <a:spcPct val="80000"/>
              </a:lnSpc>
              <a:buFont typeface="Wingdings" pitchFamily="2" charset="2"/>
              <a:buNone/>
            </a:pPr>
            <a:r>
              <a:rPr lang="en-US" sz="1800" dirty="0"/>
              <a:t> template &lt;class T&gt;</a:t>
            </a:r>
            <a:endParaRPr lang="en-GB" sz="1800" dirty="0"/>
          </a:p>
          <a:p>
            <a:pPr>
              <a:lnSpc>
                <a:spcPct val="80000"/>
              </a:lnSpc>
              <a:buFont typeface="Wingdings" pitchFamily="2" charset="2"/>
              <a:buNone/>
            </a:pPr>
            <a:r>
              <a:rPr lang="en-GB" sz="1800" dirty="0"/>
              <a:t>void </a:t>
            </a:r>
            <a:r>
              <a:rPr lang="en-GB" sz="1800" dirty="0" err="1"/>
              <a:t>addIterative</a:t>
            </a:r>
            <a:r>
              <a:rPr lang="en-GB" sz="1800" dirty="0"/>
              <a:t>(node&lt;T&gt;* &amp; root, T item) {     </a:t>
            </a:r>
          </a:p>
          <a:p>
            <a:pPr>
              <a:buNone/>
            </a:pPr>
            <a:r>
              <a:rPr lang="en-GB" sz="1800" dirty="0"/>
              <a:t>	p=new (</a:t>
            </a:r>
            <a:r>
              <a:rPr lang="en-GB" sz="1800" dirty="0" err="1"/>
              <a:t>nothrow</a:t>
            </a:r>
            <a:r>
              <a:rPr lang="en-GB" sz="1800" dirty="0"/>
              <a:t>) node&lt;T&gt;;</a:t>
            </a:r>
          </a:p>
          <a:p>
            <a:pPr>
              <a:buNone/>
            </a:pPr>
            <a:r>
              <a:rPr lang="en-GB" sz="1800" dirty="0"/>
              <a:t>	p-&gt;left=p-&gt;right=NULL;</a:t>
            </a:r>
          </a:p>
          <a:p>
            <a:pPr>
              <a:buNone/>
            </a:pPr>
            <a:r>
              <a:rPr lang="en-GB" sz="1800" dirty="0"/>
              <a:t>	p-&gt;data=item;</a:t>
            </a:r>
          </a:p>
          <a:p>
            <a:pPr>
              <a:buNone/>
            </a:pPr>
            <a:r>
              <a:rPr lang="en-GB" sz="1800" dirty="0"/>
              <a:t>	if (root ==NULL){</a:t>
            </a:r>
          </a:p>
          <a:p>
            <a:pPr>
              <a:buNone/>
            </a:pPr>
            <a:r>
              <a:rPr lang="en-GB" sz="1800" dirty="0"/>
              <a:t>		 root = p;</a:t>
            </a:r>
          </a:p>
          <a:p>
            <a:pPr>
              <a:buNone/>
            </a:pPr>
            <a:r>
              <a:rPr lang="en-GB" sz="1800" dirty="0"/>
              <a:t>	} else { node&lt;T&gt; * </a:t>
            </a:r>
            <a:r>
              <a:rPr lang="en-GB" sz="1800" dirty="0" err="1"/>
              <a:t>newRoot</a:t>
            </a:r>
            <a:r>
              <a:rPr lang="en-GB" sz="1800" dirty="0"/>
              <a:t> = root;</a:t>
            </a:r>
          </a:p>
          <a:p>
            <a:pPr>
              <a:buNone/>
            </a:pPr>
            <a:r>
              <a:rPr lang="en-GB" sz="1800" dirty="0"/>
              <a:t>		</a:t>
            </a:r>
            <a:r>
              <a:rPr lang="en-GB" sz="1800" dirty="0" err="1"/>
              <a:t>int</a:t>
            </a:r>
            <a:r>
              <a:rPr lang="en-GB" sz="1800" dirty="0"/>
              <a:t> added = 0;</a:t>
            </a:r>
          </a:p>
          <a:p>
            <a:pPr>
              <a:lnSpc>
                <a:spcPct val="80000"/>
              </a:lnSpc>
              <a:buFont typeface="Wingdings" pitchFamily="2" charset="2"/>
              <a:buNone/>
            </a:pPr>
            <a:r>
              <a:rPr lang="en-GB" sz="1800" dirty="0"/>
              <a:t>        	while (!added) {</a:t>
            </a:r>
          </a:p>
          <a:p>
            <a:pPr>
              <a:lnSpc>
                <a:spcPct val="80000"/>
              </a:lnSpc>
              <a:buFont typeface="Wingdings" pitchFamily="2" charset="2"/>
              <a:buNone/>
            </a:pPr>
            <a:r>
              <a:rPr lang="en-GB" sz="1800" dirty="0"/>
              <a:t>          		if (item &lt; </a:t>
            </a:r>
            <a:r>
              <a:rPr lang="en-GB" sz="1800" dirty="0" err="1"/>
              <a:t>newRoot</a:t>
            </a:r>
            <a:r>
              <a:rPr lang="en-GB" sz="1800" dirty="0"/>
              <a:t>-&gt;data) {</a:t>
            </a:r>
          </a:p>
          <a:p>
            <a:pPr>
              <a:lnSpc>
                <a:spcPct val="80000"/>
              </a:lnSpc>
              <a:buFont typeface="Wingdings" pitchFamily="2" charset="2"/>
              <a:buNone/>
            </a:pPr>
            <a:r>
              <a:rPr lang="en-GB" sz="1800" dirty="0"/>
              <a:t>              			if (</a:t>
            </a:r>
            <a:r>
              <a:rPr lang="en-GB" sz="1800" dirty="0" err="1"/>
              <a:t>newRoot</a:t>
            </a:r>
            <a:r>
              <a:rPr lang="en-GB" sz="1800" dirty="0"/>
              <a:t>-&gt;left == NULL) </a:t>
            </a:r>
          </a:p>
          <a:p>
            <a:pPr lvl="4">
              <a:lnSpc>
                <a:spcPct val="80000"/>
              </a:lnSpc>
              <a:buFont typeface="Wingdings" pitchFamily="2" charset="2"/>
              <a:buNone/>
            </a:pPr>
            <a:r>
              <a:rPr lang="en-GB" sz="1800" dirty="0"/>
              <a:t>			{</a:t>
            </a:r>
            <a:r>
              <a:rPr lang="en-GB" sz="1800" dirty="0" err="1"/>
              <a:t>newRoot</a:t>
            </a:r>
            <a:r>
              <a:rPr lang="en-GB" sz="1800" dirty="0"/>
              <a:t>-&gt;left = p; added = 1;}</a:t>
            </a:r>
          </a:p>
          <a:p>
            <a:pPr>
              <a:lnSpc>
                <a:spcPct val="80000"/>
              </a:lnSpc>
              <a:buFont typeface="Wingdings" pitchFamily="2" charset="2"/>
              <a:buNone/>
            </a:pPr>
            <a:r>
              <a:rPr lang="en-GB" sz="1800" dirty="0"/>
              <a:t>              			else  </a:t>
            </a:r>
            <a:r>
              <a:rPr lang="en-GB" sz="1800" dirty="0" err="1"/>
              <a:t>newRoot</a:t>
            </a:r>
            <a:r>
              <a:rPr lang="en-GB" sz="1800" dirty="0"/>
              <a:t> = </a:t>
            </a:r>
            <a:r>
              <a:rPr lang="en-GB" sz="1800" dirty="0" err="1"/>
              <a:t>newRoot</a:t>
            </a:r>
            <a:r>
              <a:rPr lang="en-GB" sz="1800" dirty="0"/>
              <a:t>-&gt;left;</a:t>
            </a:r>
          </a:p>
          <a:p>
            <a:pPr>
              <a:lnSpc>
                <a:spcPct val="80000"/>
              </a:lnSpc>
              <a:buFont typeface="Wingdings" pitchFamily="2" charset="2"/>
              <a:buNone/>
            </a:pPr>
            <a:r>
              <a:rPr lang="en-GB" sz="1800" dirty="0"/>
              <a:t>          		} else if (item &gt; </a:t>
            </a:r>
            <a:r>
              <a:rPr lang="en-GB" sz="1800" dirty="0" err="1"/>
              <a:t>newRoot</a:t>
            </a:r>
            <a:r>
              <a:rPr lang="en-GB" sz="1800" dirty="0"/>
              <a:t>-&gt;data) {</a:t>
            </a:r>
          </a:p>
          <a:p>
            <a:pPr>
              <a:lnSpc>
                <a:spcPct val="80000"/>
              </a:lnSpc>
              <a:buFont typeface="Wingdings" pitchFamily="2" charset="2"/>
              <a:buNone/>
            </a:pPr>
            <a:r>
              <a:rPr lang="en-GB" sz="1800" dirty="0"/>
              <a:t>                			 if (</a:t>
            </a:r>
            <a:r>
              <a:rPr lang="en-GB" sz="1800" dirty="0" err="1"/>
              <a:t>newRoot</a:t>
            </a:r>
            <a:r>
              <a:rPr lang="en-GB" sz="1800" dirty="0"/>
              <a:t>-&gt;right == NULL) </a:t>
            </a:r>
          </a:p>
          <a:p>
            <a:pPr lvl="4">
              <a:lnSpc>
                <a:spcPct val="80000"/>
              </a:lnSpc>
              <a:buFont typeface="Wingdings" pitchFamily="2" charset="2"/>
              <a:buNone/>
            </a:pPr>
            <a:r>
              <a:rPr lang="en-GB" sz="1800" dirty="0"/>
              <a:t>			{</a:t>
            </a:r>
            <a:r>
              <a:rPr lang="en-GB" sz="1800" dirty="0" err="1"/>
              <a:t>newRoot</a:t>
            </a:r>
            <a:r>
              <a:rPr lang="en-GB" sz="1800" dirty="0"/>
              <a:t>-&gt;right = p; added = 1;}</a:t>
            </a:r>
          </a:p>
          <a:p>
            <a:pPr>
              <a:lnSpc>
                <a:spcPct val="80000"/>
              </a:lnSpc>
              <a:buFont typeface="Wingdings" pitchFamily="2" charset="2"/>
              <a:buNone/>
            </a:pPr>
            <a:r>
              <a:rPr lang="en-GB" sz="1800" dirty="0"/>
              <a:t>                 			else </a:t>
            </a:r>
            <a:r>
              <a:rPr lang="en-GB" sz="1800" dirty="0" err="1"/>
              <a:t>newRoot</a:t>
            </a:r>
            <a:r>
              <a:rPr lang="en-GB" sz="1800" dirty="0"/>
              <a:t> = </a:t>
            </a:r>
            <a:r>
              <a:rPr lang="en-GB" sz="1800" dirty="0" err="1"/>
              <a:t>newRoot</a:t>
            </a:r>
            <a:r>
              <a:rPr lang="en-GB" sz="1800" dirty="0"/>
              <a:t>-&gt;right;</a:t>
            </a:r>
          </a:p>
          <a:p>
            <a:pPr>
              <a:lnSpc>
                <a:spcPct val="80000"/>
              </a:lnSpc>
              <a:buFont typeface="Wingdings" pitchFamily="2" charset="2"/>
              <a:buNone/>
            </a:pPr>
            <a:r>
              <a:rPr lang="en-GB" sz="1800" dirty="0"/>
              <a:t>             		 }</a:t>
            </a:r>
          </a:p>
          <a:p>
            <a:pPr>
              <a:lnSpc>
                <a:spcPct val="80000"/>
              </a:lnSpc>
              <a:buFont typeface="Wingdings" pitchFamily="2" charset="2"/>
              <a:buNone/>
            </a:pPr>
            <a:r>
              <a:rPr lang="en-GB" sz="1800" dirty="0"/>
              <a:t>        	}    </a:t>
            </a:r>
          </a:p>
          <a:p>
            <a:pPr>
              <a:lnSpc>
                <a:spcPct val="80000"/>
              </a:lnSpc>
              <a:buFont typeface="Wingdings" pitchFamily="2" charset="2"/>
              <a:buNone/>
            </a:pPr>
            <a:r>
              <a:rPr lang="en-GB" sz="1800" dirty="0"/>
              <a:t> }</a:t>
            </a:r>
          </a:p>
          <a:p>
            <a:pPr>
              <a:lnSpc>
                <a:spcPct val="80000"/>
              </a:lnSpc>
              <a:buNone/>
            </a:pPr>
            <a:endParaRPr lang="en-GB" sz="2400" dirty="0"/>
          </a:p>
          <a:p>
            <a:pPr marL="0" indent="0">
              <a:buNone/>
            </a:pPr>
            <a:endParaRPr lang="en-US" dirty="0"/>
          </a:p>
        </p:txBody>
      </p:sp>
      <p:cxnSp>
        <p:nvCxnSpPr>
          <p:cNvPr id="4" name="Straight Connector 3"/>
          <p:cNvCxnSpPr/>
          <p:nvPr/>
        </p:nvCxnSpPr>
        <p:spPr>
          <a:xfrm>
            <a:off x="685800" y="5334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59</a:t>
            </a:fld>
            <a:endParaRPr lang="en-US"/>
          </a:p>
        </p:txBody>
      </p:sp>
      <p:sp>
        <p:nvSpPr>
          <p:cNvPr id="6" name="TextBox 5"/>
          <p:cNvSpPr txBox="1"/>
          <p:nvPr/>
        </p:nvSpPr>
        <p:spPr>
          <a:xfrm>
            <a:off x="5334000" y="1676400"/>
            <a:ext cx="3124200" cy="1200329"/>
          </a:xfrm>
          <a:prstGeom prst="rect">
            <a:avLst/>
          </a:prstGeom>
          <a:noFill/>
          <a:ln>
            <a:solidFill>
              <a:schemeClr val="accent1"/>
            </a:solidFill>
          </a:ln>
        </p:spPr>
        <p:txBody>
          <a:bodyPr wrap="square" rtlCol="0">
            <a:spAutoFit/>
          </a:bodyPr>
          <a:lstStyle/>
          <a:p>
            <a:r>
              <a:rPr lang="en-US" sz="2400" b="1" dirty="0">
                <a:solidFill>
                  <a:srgbClr val="FF0000"/>
                </a:solidFill>
              </a:rPr>
              <a:t>Performance Analysis:</a:t>
            </a:r>
          </a:p>
          <a:p>
            <a:r>
              <a:rPr lang="en-US" sz="2400" b="1" dirty="0">
                <a:solidFill>
                  <a:srgbClr val="FF0000"/>
                </a:solidFill>
              </a:rPr>
              <a:t>Best Case?</a:t>
            </a:r>
          </a:p>
          <a:p>
            <a:r>
              <a:rPr lang="en-US" sz="2400" b="1" dirty="0">
                <a:solidFill>
                  <a:srgbClr val="FF0000"/>
                </a:solidFill>
              </a:rPr>
              <a:t>Worst Case?</a:t>
            </a:r>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fade">
                                      <p:cBhvr>
                                        <p:cTn id="37" dur="2000"/>
                                        <p:tgtEl>
                                          <p:spTgt spid="14745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fade">
                                      <p:cBhvr>
                                        <p:cTn id="40" dur="2000"/>
                                        <p:tgtEl>
                                          <p:spTgt spid="147459">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fade">
                                      <p:cBhvr>
                                        <p:cTn id="43" dur="2000"/>
                                        <p:tgtEl>
                                          <p:spTgt spid="147459">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7459">
                                            <p:txEl>
                                              <p:pRg st="13" end="13"/>
                                            </p:txEl>
                                          </p:spTgt>
                                        </p:tgtEl>
                                        <p:attrNameLst>
                                          <p:attrName>style.visibility</p:attrName>
                                        </p:attrNameLst>
                                      </p:cBhvr>
                                      <p:to>
                                        <p:strVal val="visible"/>
                                      </p:to>
                                    </p:set>
                                    <p:animEffect transition="in" filter="fade">
                                      <p:cBhvr>
                                        <p:cTn id="46" dur="2000"/>
                                        <p:tgtEl>
                                          <p:spTgt spid="147459">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7459">
                                            <p:txEl>
                                              <p:pRg st="14" end="14"/>
                                            </p:txEl>
                                          </p:spTgt>
                                        </p:tgtEl>
                                        <p:attrNameLst>
                                          <p:attrName>style.visibility</p:attrName>
                                        </p:attrNameLst>
                                      </p:cBhvr>
                                      <p:to>
                                        <p:strVal val="visible"/>
                                      </p:to>
                                    </p:set>
                                    <p:animEffect transition="in" filter="fade">
                                      <p:cBhvr>
                                        <p:cTn id="49" dur="2000"/>
                                        <p:tgtEl>
                                          <p:spTgt spid="147459">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7459">
                                            <p:txEl>
                                              <p:pRg st="15" end="15"/>
                                            </p:txEl>
                                          </p:spTgt>
                                        </p:tgtEl>
                                        <p:attrNameLst>
                                          <p:attrName>style.visibility</p:attrName>
                                        </p:attrNameLst>
                                      </p:cBhvr>
                                      <p:to>
                                        <p:strVal val="visible"/>
                                      </p:to>
                                    </p:set>
                                    <p:animEffect transition="in" filter="fade">
                                      <p:cBhvr>
                                        <p:cTn id="52" dur="2000"/>
                                        <p:tgtEl>
                                          <p:spTgt spid="147459">
                                            <p:txEl>
                                              <p:pRg st="15" end="1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7459">
                                            <p:txEl>
                                              <p:pRg st="16" end="16"/>
                                            </p:txEl>
                                          </p:spTgt>
                                        </p:tgtEl>
                                        <p:attrNameLst>
                                          <p:attrName>style.visibility</p:attrName>
                                        </p:attrNameLst>
                                      </p:cBhvr>
                                      <p:to>
                                        <p:strVal val="visible"/>
                                      </p:to>
                                    </p:set>
                                    <p:animEffect transition="in" filter="fade">
                                      <p:cBhvr>
                                        <p:cTn id="55" dur="2000"/>
                                        <p:tgtEl>
                                          <p:spTgt spid="147459">
                                            <p:txEl>
                                              <p:pRg st="16" end="16"/>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7459">
                                            <p:txEl>
                                              <p:pRg st="17" end="17"/>
                                            </p:txEl>
                                          </p:spTgt>
                                        </p:tgtEl>
                                        <p:attrNameLst>
                                          <p:attrName>style.visibility</p:attrName>
                                        </p:attrNameLst>
                                      </p:cBhvr>
                                      <p:to>
                                        <p:strVal val="visible"/>
                                      </p:to>
                                    </p:set>
                                    <p:animEffect transition="in" filter="fade">
                                      <p:cBhvr>
                                        <p:cTn id="58" dur="2000"/>
                                        <p:tgtEl>
                                          <p:spTgt spid="147459">
                                            <p:txEl>
                                              <p:pRg st="17" end="17"/>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7459">
                                            <p:txEl>
                                              <p:pRg st="18" end="18"/>
                                            </p:txEl>
                                          </p:spTgt>
                                        </p:tgtEl>
                                        <p:attrNameLst>
                                          <p:attrName>style.visibility</p:attrName>
                                        </p:attrNameLst>
                                      </p:cBhvr>
                                      <p:to>
                                        <p:strVal val="visible"/>
                                      </p:to>
                                    </p:set>
                                    <p:animEffect transition="in" filter="fade">
                                      <p:cBhvr>
                                        <p:cTn id="61" dur="2000"/>
                                        <p:tgtEl>
                                          <p:spTgt spid="147459">
                                            <p:txEl>
                                              <p:pRg st="18" end="18"/>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7459">
                                            <p:txEl>
                                              <p:pRg st="19" end="19"/>
                                            </p:txEl>
                                          </p:spTgt>
                                        </p:tgtEl>
                                        <p:attrNameLst>
                                          <p:attrName>style.visibility</p:attrName>
                                        </p:attrNameLst>
                                      </p:cBhvr>
                                      <p:to>
                                        <p:strVal val="visible"/>
                                      </p:to>
                                    </p:set>
                                    <p:animEffect transition="in" filter="fade">
                                      <p:cBhvr>
                                        <p:cTn id="64" dur="2000"/>
                                        <p:tgtEl>
                                          <p:spTgt spid="147459">
                                            <p:txEl>
                                              <p:pRg st="19" end="19"/>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47459">
                                            <p:txEl>
                                              <p:pRg st="20" end="20"/>
                                            </p:txEl>
                                          </p:spTgt>
                                        </p:tgtEl>
                                        <p:attrNameLst>
                                          <p:attrName>style.visibility</p:attrName>
                                        </p:attrNameLst>
                                      </p:cBhvr>
                                      <p:to>
                                        <p:strVal val="visible"/>
                                      </p:to>
                                    </p:set>
                                    <p:animEffect transition="in" filter="fade">
                                      <p:cBhvr>
                                        <p:cTn id="67" dur="2000"/>
                                        <p:tgtEl>
                                          <p:spTgt spid="147459">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GB" i="1" dirty="0">
                <a:solidFill>
                  <a:schemeClr val="accent2"/>
                </a:solidFill>
              </a:rPr>
              <a:t>Terminologies</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pPr>
            <a:r>
              <a:rPr lang="en-GB" sz="2200" dirty="0"/>
              <a:t>Children of same parent are called </a:t>
            </a:r>
            <a:r>
              <a:rPr lang="en-GB" sz="2200" b="1" dirty="0"/>
              <a:t>siblings</a:t>
            </a:r>
            <a:r>
              <a:rPr lang="en-GB" sz="2200" dirty="0"/>
              <a:t>.</a:t>
            </a:r>
          </a:p>
          <a:p>
            <a:pPr>
              <a:lnSpc>
                <a:spcPct val="80000"/>
              </a:lnSpc>
            </a:pPr>
            <a:r>
              <a:rPr lang="en-GB" sz="2200" b="1" dirty="0"/>
              <a:t>The ancestors </a:t>
            </a:r>
            <a:r>
              <a:rPr lang="en-GB" sz="2200" dirty="0"/>
              <a:t>of a node are all the nodes along the path from the node to the root. </a:t>
            </a:r>
          </a:p>
          <a:p>
            <a:pPr>
              <a:lnSpc>
                <a:spcPct val="80000"/>
              </a:lnSpc>
            </a:pPr>
            <a:r>
              <a:rPr lang="en-GB" sz="2200" b="1" dirty="0"/>
              <a:t>The descendents </a:t>
            </a:r>
            <a:r>
              <a:rPr lang="en-GB" sz="2200" dirty="0"/>
              <a:t>of a node are all the nodes that are in its children sub-trees.</a:t>
            </a:r>
          </a:p>
          <a:p>
            <a:pPr>
              <a:lnSpc>
                <a:spcPct val="80000"/>
              </a:lnSpc>
            </a:pPr>
            <a:r>
              <a:rPr lang="en-GB" sz="2200" dirty="0"/>
              <a:t>The root node is said to be </a:t>
            </a:r>
            <a:r>
              <a:rPr lang="en-GB" sz="2200" b="1" dirty="0"/>
              <a:t>at level 0</a:t>
            </a:r>
            <a:r>
              <a:rPr lang="en-GB" sz="2200" dirty="0"/>
              <a:t>, its children </a:t>
            </a:r>
            <a:r>
              <a:rPr lang="en-GB" sz="2200" b="1" dirty="0"/>
              <a:t>at level 1</a:t>
            </a:r>
            <a:r>
              <a:rPr lang="en-GB" sz="2200" dirty="0"/>
              <a:t>; their children </a:t>
            </a:r>
            <a:r>
              <a:rPr lang="en-GB" sz="2200" b="1" dirty="0"/>
              <a:t>at level 2 </a:t>
            </a:r>
            <a:r>
              <a:rPr lang="en-GB" sz="2200" dirty="0"/>
              <a:t>and so on.</a:t>
            </a:r>
          </a:p>
          <a:p>
            <a:pPr>
              <a:lnSpc>
                <a:spcPct val="80000"/>
              </a:lnSpc>
            </a:pPr>
            <a:r>
              <a:rPr lang="en-GB" sz="2200" b="1" dirty="0"/>
              <a:t>The depth </a:t>
            </a:r>
            <a:r>
              <a:rPr lang="en-GB" sz="2200" dirty="0"/>
              <a:t>of a node is the number of levels or edges traversed from the root to the node.</a:t>
            </a:r>
          </a:p>
          <a:p>
            <a:pPr>
              <a:lnSpc>
                <a:spcPct val="80000"/>
              </a:lnSpc>
            </a:pPr>
            <a:r>
              <a:rPr lang="en-GB" sz="2200" b="1" dirty="0"/>
              <a:t>The height </a:t>
            </a:r>
            <a:r>
              <a:rPr lang="en-GB" sz="2200" dirty="0"/>
              <a:t>of a node is the number of levels or edges traversed from the node to its furthest leaf.</a:t>
            </a:r>
          </a:p>
          <a:p>
            <a:pPr>
              <a:lnSpc>
                <a:spcPct val="80000"/>
              </a:lnSpc>
            </a:pPr>
            <a:r>
              <a:rPr lang="en-GB" sz="2200" dirty="0"/>
              <a:t>The height of a tree is the height of the root node.</a:t>
            </a:r>
          </a:p>
          <a:p>
            <a:pPr>
              <a:lnSpc>
                <a:spcPct val="80000"/>
              </a:lnSpc>
            </a:pPr>
            <a:r>
              <a:rPr lang="en-GB" sz="2200" dirty="0"/>
              <a:t>In a tree, there is only one unique path from the root to a node.</a:t>
            </a:r>
          </a:p>
          <a:p>
            <a:endParaRPr lang="en-US" sz="28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a:solidFill>
                  <a:schemeClr val="accent2"/>
                </a:solidFill>
              </a:rPr>
              <a:t>Exercise</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GB" sz="2500" dirty="0"/>
              <a:t>Build a BST on the following list of data:</a:t>
            </a:r>
          </a:p>
          <a:p>
            <a:pPr marL="514350" indent="-514350">
              <a:buFont typeface="+mj-lt"/>
              <a:buAutoNum type="arabicPeriod"/>
            </a:pPr>
            <a:r>
              <a:rPr lang="en-US" sz="2800" dirty="0"/>
              <a:t>45  36  76  23  39  56  89  27  37  41  48  69  115</a:t>
            </a:r>
          </a:p>
          <a:p>
            <a:pPr marL="514350" indent="-514350">
              <a:buFont typeface="+mj-lt"/>
              <a:buAutoNum type="arabicPeriod"/>
            </a:pPr>
            <a:r>
              <a:rPr lang="en-US" sz="2800" dirty="0"/>
              <a:t>69  37  36  39  48  115  89  41  76  27  23  45  56</a:t>
            </a:r>
          </a:p>
          <a:p>
            <a:pPr marL="514350" indent="-514350">
              <a:buNone/>
            </a:pPr>
            <a:endParaRPr lang="en-US" sz="2800" dirty="0"/>
          </a:p>
          <a:p>
            <a:pPr marL="514350" indent="-514350">
              <a:buNone/>
            </a:pPr>
            <a:r>
              <a:rPr lang="en-US" sz="2800" dirty="0"/>
              <a:t>Are the two BST structurally identical?</a:t>
            </a:r>
          </a:p>
          <a:p>
            <a:pPr marL="514350" indent="-514350">
              <a:buNone/>
            </a:pPr>
            <a:r>
              <a:rPr lang="en-US" sz="2800" dirty="0"/>
              <a:t>Compare the height of the two BST.</a:t>
            </a:r>
          </a:p>
          <a:p>
            <a:pPr marL="0" indent="0">
              <a:buNone/>
            </a:pPr>
            <a:r>
              <a:rPr lang="en-US" sz="2800" dirty="0"/>
              <a:t>What conclusion do you draw from the above analysis?</a:t>
            </a:r>
          </a:p>
          <a:p>
            <a:pPr>
              <a:lnSpc>
                <a:spcPct val="80000"/>
              </a:lnSpc>
              <a:buNone/>
            </a:pPr>
            <a:endParaRPr lang="en-GB" sz="2400" dirty="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60</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a:solidFill>
                  <a:schemeClr val="accent2"/>
                </a:solidFill>
              </a:rPr>
              <a:t>Adding duplicate</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GB" sz="2400" dirty="0"/>
              <a:t>There is three ways to achieve this.</a:t>
            </a:r>
          </a:p>
          <a:p>
            <a:pPr marL="457200" indent="-457200">
              <a:lnSpc>
                <a:spcPct val="90000"/>
              </a:lnSpc>
              <a:buFont typeface="+mj-lt"/>
              <a:buAutoNum type="arabicPeriod"/>
            </a:pPr>
            <a:r>
              <a:rPr lang="en-GB" sz="2400" dirty="0"/>
              <a:t>Add duplicate to the left</a:t>
            </a:r>
          </a:p>
          <a:p>
            <a:pPr marL="457200" indent="-457200">
              <a:lnSpc>
                <a:spcPct val="90000"/>
              </a:lnSpc>
              <a:buFont typeface="+mj-lt"/>
              <a:buAutoNum type="arabicPeriod"/>
            </a:pPr>
            <a:r>
              <a:rPr lang="en-GB" sz="2400" dirty="0"/>
              <a:t>Add duplicate to the right</a:t>
            </a:r>
          </a:p>
          <a:p>
            <a:pPr marL="457200" indent="-457200">
              <a:lnSpc>
                <a:spcPct val="90000"/>
              </a:lnSpc>
              <a:buFont typeface="+mj-lt"/>
              <a:buAutoNum type="arabicPeriod"/>
            </a:pPr>
            <a:r>
              <a:rPr lang="en-GB" sz="2400" dirty="0"/>
              <a:t>Add duplicate on the node</a:t>
            </a: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61</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wipe(down)">
                                      <p:cBhvr>
                                        <p:cTn id="12" dur="500"/>
                                        <p:tgtEl>
                                          <p:spTgt spid="147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wipe(down)">
                                      <p:cBhvr>
                                        <p:cTn id="17" dur="500"/>
                                        <p:tgtEl>
                                          <p:spTgt spid="147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7459">
                                            <p:txEl>
                                              <p:pRg st="3" end="3"/>
                                            </p:txEl>
                                          </p:spTgt>
                                        </p:tgtEl>
                                        <p:attrNameLst>
                                          <p:attrName>style.visibility</p:attrName>
                                        </p:attrNameLst>
                                      </p:cBhvr>
                                      <p:to>
                                        <p:strVal val="visible"/>
                                      </p:to>
                                    </p:set>
                                    <p:animEffect transition="in" filter="wipe(down)">
                                      <p:cBhvr>
                                        <p:cTn id="22" dur="500"/>
                                        <p:tgtEl>
                                          <p:spTgt spid="147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a:solidFill>
                  <a:schemeClr val="accent2"/>
                </a:solidFill>
              </a:rPr>
              <a:t>Add an item into a BST Adding Add duplicates to the left</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1752600"/>
            <a:ext cx="7772400" cy="4648200"/>
          </a:xfrm>
        </p:spPr>
        <p:txBody>
          <a:bodyPr wrap="square">
            <a:noAutofit/>
          </a:bodyPr>
          <a:lstStyle/>
          <a:p>
            <a:pPr>
              <a:buNone/>
            </a:pPr>
            <a:r>
              <a:rPr lang="en-US" sz="2400" dirty="0"/>
              <a:t> template &lt;class T&gt;</a:t>
            </a:r>
            <a:endParaRPr lang="en-GB" sz="2400" dirty="0"/>
          </a:p>
          <a:p>
            <a:pPr>
              <a:buNone/>
            </a:pPr>
            <a:r>
              <a:rPr lang="en-GB" sz="2000" dirty="0"/>
              <a:t>void add(node&lt;T&gt;* &amp; root, T item) {</a:t>
            </a:r>
          </a:p>
          <a:p>
            <a:pPr>
              <a:buNone/>
            </a:pPr>
            <a:r>
              <a:rPr lang="en-GB" sz="2000" dirty="0"/>
              <a:t>     node&lt;T&gt; * p;</a:t>
            </a:r>
          </a:p>
          <a:p>
            <a:pPr>
              <a:buNone/>
            </a:pPr>
            <a:r>
              <a:rPr lang="en-GB" sz="2000" dirty="0"/>
              <a:t>	if (root ==NULL){</a:t>
            </a:r>
          </a:p>
          <a:p>
            <a:pPr>
              <a:buNone/>
            </a:pPr>
            <a:r>
              <a:rPr lang="en-GB" sz="2000" dirty="0"/>
              <a:t>		p=new (</a:t>
            </a:r>
            <a:r>
              <a:rPr lang="en-GB" sz="2000" dirty="0" err="1"/>
              <a:t>nothrow</a:t>
            </a:r>
            <a:r>
              <a:rPr lang="en-GB" sz="2000" dirty="0"/>
              <a:t>) node&lt;T&gt;;</a:t>
            </a:r>
          </a:p>
          <a:p>
            <a:pPr>
              <a:buNone/>
            </a:pPr>
            <a:r>
              <a:rPr lang="en-GB" sz="2000" dirty="0"/>
              <a:t>		p-&gt;left=p-&gt;right=NULL;</a:t>
            </a:r>
          </a:p>
          <a:p>
            <a:pPr>
              <a:buNone/>
            </a:pPr>
            <a:r>
              <a:rPr lang="en-GB" sz="2000" dirty="0"/>
              <a:t>		p-&gt;data=item;</a:t>
            </a:r>
          </a:p>
          <a:p>
            <a:pPr>
              <a:buNone/>
            </a:pPr>
            <a:r>
              <a:rPr lang="en-GB" sz="2000" dirty="0"/>
              <a:t> 		root = p;</a:t>
            </a:r>
          </a:p>
          <a:p>
            <a:pPr>
              <a:buNone/>
            </a:pPr>
            <a:r>
              <a:rPr lang="en-GB" sz="2000" dirty="0"/>
              <a:t>	}else if (item &lt;</a:t>
            </a:r>
            <a:r>
              <a:rPr lang="en-GB" sz="2000" b="1" dirty="0">
                <a:solidFill>
                  <a:srgbClr val="FF0066"/>
                </a:solidFill>
              </a:rPr>
              <a:t>=</a:t>
            </a:r>
            <a:r>
              <a:rPr lang="en-GB" sz="2000" dirty="0"/>
              <a:t> root-&gt;data)</a:t>
            </a:r>
          </a:p>
          <a:p>
            <a:pPr>
              <a:buNone/>
            </a:pPr>
            <a:r>
              <a:rPr lang="en-GB" sz="2000" dirty="0"/>
              <a:t>		add(root-&gt;left, item);</a:t>
            </a:r>
          </a:p>
          <a:p>
            <a:pPr>
              <a:buNone/>
            </a:pPr>
            <a:r>
              <a:rPr lang="en-GB" sz="2000" dirty="0"/>
              <a:t>	else </a:t>
            </a:r>
          </a:p>
          <a:p>
            <a:pPr>
              <a:buNone/>
            </a:pPr>
            <a:r>
              <a:rPr lang="en-GB" sz="2000" dirty="0"/>
              <a:t>		add(root-&gt;right, item);</a:t>
            </a:r>
          </a:p>
          <a:p>
            <a:pPr>
              <a:buNone/>
            </a:pPr>
            <a:r>
              <a:rPr lang="en-GB" sz="2000" dirty="0"/>
              <a:t>}</a:t>
            </a:r>
            <a:endParaRPr lang="en-US" sz="2000" dirty="0"/>
          </a:p>
          <a:p>
            <a:pPr marL="265113" indent="-265113" algn="just">
              <a:lnSpc>
                <a:spcPct val="110000"/>
              </a:lnSpc>
              <a:buNone/>
            </a:pPr>
            <a:endParaRPr lang="en-US" dirty="0"/>
          </a:p>
          <a:p>
            <a:pPr>
              <a:lnSpc>
                <a:spcPct val="80000"/>
              </a:lnSpc>
              <a:buNone/>
            </a:pPr>
            <a:endParaRPr lang="en-GB" sz="2400" dirty="0"/>
          </a:p>
          <a:p>
            <a:pPr>
              <a:lnSpc>
                <a:spcPct val="80000"/>
              </a:lnSpc>
              <a:buNone/>
            </a:pPr>
            <a:endParaRPr lang="en-GB" sz="2400" dirty="0"/>
          </a:p>
          <a:p>
            <a:pPr marL="0" indent="0">
              <a:buNone/>
            </a:pPr>
            <a:endParaRPr lang="en-US" dirty="0"/>
          </a:p>
        </p:txBody>
      </p:sp>
      <p:cxnSp>
        <p:nvCxnSpPr>
          <p:cNvPr id="4" name="Straight Connector 3"/>
          <p:cNvCxnSpPr/>
          <p:nvPr/>
        </p:nvCxnSpPr>
        <p:spPr>
          <a:xfrm>
            <a:off x="609600" y="1524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62</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fade">
                                      <p:cBhvr>
                                        <p:cTn id="37" dur="2000"/>
                                        <p:tgtEl>
                                          <p:spTgt spid="14745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fade">
                                      <p:cBhvr>
                                        <p:cTn id="40" dur="2000"/>
                                        <p:tgtEl>
                                          <p:spTgt spid="147459">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fade">
                                      <p:cBhvr>
                                        <p:cTn id="43" dur="2000"/>
                                        <p:tgtEl>
                                          <p:spTgt spid="1474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a:solidFill>
                  <a:schemeClr val="accent2"/>
                </a:solidFill>
              </a:rPr>
              <a:t>Add an item into a BST</a:t>
            </a:r>
            <a:br>
              <a:rPr lang="en-GB" sz="4000" i="1" dirty="0">
                <a:solidFill>
                  <a:schemeClr val="accent2"/>
                </a:solidFill>
              </a:rPr>
            </a:br>
            <a:r>
              <a:rPr lang="en-GB" sz="4000" i="1" dirty="0">
                <a:solidFill>
                  <a:schemeClr val="accent2"/>
                </a:solidFill>
              </a:rPr>
              <a:t>Add duplicates to the right</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1676400"/>
            <a:ext cx="7772400" cy="4724400"/>
          </a:xfrm>
        </p:spPr>
        <p:txBody>
          <a:bodyPr wrap="square">
            <a:noAutofit/>
          </a:bodyPr>
          <a:lstStyle/>
          <a:p>
            <a:pPr>
              <a:buNone/>
            </a:pPr>
            <a:r>
              <a:rPr lang="en-US" dirty="0"/>
              <a:t> </a:t>
            </a:r>
            <a:r>
              <a:rPr lang="en-US" sz="2000" dirty="0"/>
              <a:t>template &lt;class T&gt;</a:t>
            </a:r>
            <a:endParaRPr lang="en-GB" sz="2000" dirty="0"/>
          </a:p>
          <a:p>
            <a:pPr>
              <a:buNone/>
            </a:pPr>
            <a:r>
              <a:rPr lang="en-GB" sz="2000" dirty="0"/>
              <a:t>void add(node&lt;T&gt;* &amp; root, T item) {</a:t>
            </a:r>
          </a:p>
          <a:p>
            <a:pPr>
              <a:buNone/>
            </a:pPr>
            <a:r>
              <a:rPr lang="en-GB" sz="2000" dirty="0"/>
              <a:t>     node&lt;T&gt; * p;</a:t>
            </a:r>
          </a:p>
          <a:p>
            <a:pPr>
              <a:buNone/>
            </a:pPr>
            <a:r>
              <a:rPr lang="en-GB" sz="2000" dirty="0"/>
              <a:t>	if (root ==NULL){</a:t>
            </a:r>
          </a:p>
          <a:p>
            <a:pPr>
              <a:buNone/>
            </a:pPr>
            <a:r>
              <a:rPr lang="en-GB" sz="2000" dirty="0"/>
              <a:t>		p=new (</a:t>
            </a:r>
            <a:r>
              <a:rPr lang="en-GB" sz="2000" dirty="0" err="1"/>
              <a:t>nothrow</a:t>
            </a:r>
            <a:r>
              <a:rPr lang="en-GB" sz="2000" dirty="0"/>
              <a:t>) node&lt;T&gt;;</a:t>
            </a:r>
          </a:p>
          <a:p>
            <a:pPr>
              <a:buNone/>
            </a:pPr>
            <a:r>
              <a:rPr lang="en-GB" sz="2000" dirty="0"/>
              <a:t>		p-&gt;left=p-&gt;right=NULL;</a:t>
            </a:r>
          </a:p>
          <a:p>
            <a:pPr>
              <a:buNone/>
            </a:pPr>
            <a:r>
              <a:rPr lang="en-GB" sz="2000" dirty="0"/>
              <a:t>		p-&gt;data=item;</a:t>
            </a:r>
          </a:p>
          <a:p>
            <a:pPr>
              <a:buNone/>
            </a:pPr>
            <a:r>
              <a:rPr lang="en-GB" sz="2000" dirty="0"/>
              <a:t> 		root = p;</a:t>
            </a:r>
          </a:p>
          <a:p>
            <a:pPr>
              <a:buNone/>
            </a:pPr>
            <a:r>
              <a:rPr lang="en-GB" sz="2000" dirty="0"/>
              <a:t>	} else if (item &gt;</a:t>
            </a:r>
            <a:r>
              <a:rPr lang="en-GB" sz="2000" b="1" dirty="0">
                <a:solidFill>
                  <a:srgbClr val="FF0000"/>
                </a:solidFill>
              </a:rPr>
              <a:t>=</a:t>
            </a:r>
            <a:r>
              <a:rPr lang="en-GB" sz="2000" dirty="0"/>
              <a:t> root-&gt;data)</a:t>
            </a:r>
          </a:p>
          <a:p>
            <a:pPr>
              <a:buNone/>
            </a:pPr>
            <a:r>
              <a:rPr lang="en-GB" sz="2000" dirty="0"/>
              <a:t>		add(root-&gt;right, item);</a:t>
            </a:r>
          </a:p>
          <a:p>
            <a:pPr>
              <a:buNone/>
            </a:pPr>
            <a:r>
              <a:rPr lang="en-GB" sz="2000" dirty="0"/>
              <a:t>	else 				</a:t>
            </a:r>
          </a:p>
          <a:p>
            <a:pPr>
              <a:buNone/>
            </a:pPr>
            <a:r>
              <a:rPr lang="en-GB" sz="2000" dirty="0"/>
              <a:t>		add(root-&gt;left, item);</a:t>
            </a:r>
          </a:p>
          <a:p>
            <a:pPr>
              <a:buNone/>
            </a:pPr>
            <a:r>
              <a:rPr lang="en-GB" sz="2000" dirty="0"/>
              <a:t>}</a:t>
            </a:r>
          </a:p>
          <a:p>
            <a:pPr>
              <a:lnSpc>
                <a:spcPct val="80000"/>
              </a:lnSpc>
              <a:buNone/>
            </a:pPr>
            <a:endParaRPr lang="en-GB" sz="2400" dirty="0"/>
          </a:p>
          <a:p>
            <a:pPr>
              <a:lnSpc>
                <a:spcPct val="80000"/>
              </a:lnSpc>
              <a:buNone/>
            </a:pPr>
            <a:endParaRPr lang="en-GB" sz="2400" dirty="0"/>
          </a:p>
          <a:p>
            <a:pPr marL="0" indent="0">
              <a:buNone/>
            </a:pPr>
            <a:endParaRPr lang="en-US" dirty="0"/>
          </a:p>
        </p:txBody>
      </p:sp>
      <p:cxnSp>
        <p:nvCxnSpPr>
          <p:cNvPr id="4" name="Straight Connector 3"/>
          <p:cNvCxnSpPr/>
          <p:nvPr/>
        </p:nvCxnSpPr>
        <p:spPr>
          <a:xfrm>
            <a:off x="609600" y="1447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63</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fade">
                                      <p:cBhvr>
                                        <p:cTn id="37" dur="2000"/>
                                        <p:tgtEl>
                                          <p:spTgt spid="14745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fade">
                                      <p:cBhvr>
                                        <p:cTn id="40" dur="2000"/>
                                        <p:tgtEl>
                                          <p:spTgt spid="147459">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fade">
                                      <p:cBhvr>
                                        <p:cTn id="43" dur="2000"/>
                                        <p:tgtEl>
                                          <p:spTgt spid="1474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a:solidFill>
                  <a:schemeClr val="accent2"/>
                </a:solidFill>
              </a:rPr>
              <a:t>Add an item into a BST</a:t>
            </a:r>
            <a:br>
              <a:rPr lang="en-GB" sz="4000" i="1" dirty="0">
                <a:solidFill>
                  <a:schemeClr val="accent2"/>
                </a:solidFill>
              </a:rPr>
            </a:br>
            <a:r>
              <a:rPr lang="en-GB" sz="4000" i="1" dirty="0">
                <a:solidFill>
                  <a:schemeClr val="accent2"/>
                </a:solidFill>
              </a:rPr>
              <a:t>Add “dup” in the node</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buNone/>
            </a:pPr>
            <a:r>
              <a:rPr lang="en-GB" sz="2800" dirty="0"/>
              <a:t>Node Construction/Declaration:</a:t>
            </a:r>
          </a:p>
          <a:p>
            <a:pPr>
              <a:lnSpc>
                <a:spcPct val="80000"/>
              </a:lnSpc>
              <a:buNone/>
            </a:pPr>
            <a:r>
              <a:rPr lang="en-US" sz="2800" dirty="0"/>
              <a:t> template &lt;class T&gt;</a:t>
            </a:r>
            <a:r>
              <a:rPr lang="en-GB" sz="2800" dirty="0"/>
              <a:t>	</a:t>
            </a:r>
          </a:p>
          <a:p>
            <a:pPr>
              <a:lnSpc>
                <a:spcPct val="80000"/>
              </a:lnSpc>
              <a:buNone/>
            </a:pPr>
            <a:r>
              <a:rPr lang="en-GB" sz="2800" dirty="0" err="1"/>
              <a:t>struct</a:t>
            </a:r>
            <a:r>
              <a:rPr lang="en-GB" sz="2800" dirty="0"/>
              <a:t> node {</a:t>
            </a:r>
          </a:p>
          <a:p>
            <a:pPr>
              <a:lnSpc>
                <a:spcPct val="80000"/>
              </a:lnSpc>
              <a:buNone/>
            </a:pPr>
            <a:r>
              <a:rPr lang="en-GB" sz="2800" dirty="0"/>
              <a:t>	   T			 	data;</a:t>
            </a:r>
          </a:p>
          <a:p>
            <a:pPr>
              <a:lnSpc>
                <a:spcPct val="80000"/>
              </a:lnSpc>
              <a:buNone/>
            </a:pPr>
            <a:r>
              <a:rPr lang="en-US" sz="2800" dirty="0"/>
              <a:t>	    </a:t>
            </a:r>
            <a:r>
              <a:rPr lang="en-US" sz="2800" dirty="0" err="1">
                <a:solidFill>
                  <a:srgbClr val="FF0066"/>
                </a:solidFill>
              </a:rPr>
              <a:t>int</a:t>
            </a:r>
            <a:r>
              <a:rPr lang="en-US" sz="2800" dirty="0">
                <a:solidFill>
                  <a:srgbClr val="FF0066"/>
                </a:solidFill>
              </a:rPr>
              <a:t> 			dup;</a:t>
            </a:r>
            <a:endParaRPr lang="en-GB" sz="2800" dirty="0">
              <a:solidFill>
                <a:srgbClr val="FF0066"/>
              </a:solidFill>
            </a:endParaRPr>
          </a:p>
          <a:p>
            <a:pPr>
              <a:lnSpc>
                <a:spcPct val="80000"/>
              </a:lnSpc>
              <a:buNone/>
            </a:pPr>
            <a:r>
              <a:rPr lang="en-GB" sz="2800" dirty="0"/>
              <a:t>	    node *			left;</a:t>
            </a:r>
          </a:p>
          <a:p>
            <a:pPr>
              <a:lnSpc>
                <a:spcPct val="80000"/>
              </a:lnSpc>
              <a:buNone/>
            </a:pPr>
            <a:r>
              <a:rPr lang="en-GB" sz="2800" dirty="0"/>
              <a:t>	    node * 			right;</a:t>
            </a:r>
          </a:p>
          <a:p>
            <a:pPr>
              <a:lnSpc>
                <a:spcPct val="80000"/>
              </a:lnSpc>
              <a:buNone/>
            </a:pPr>
            <a:r>
              <a:rPr lang="en-GB" sz="2800" dirty="0"/>
              <a:t>	};</a:t>
            </a:r>
          </a:p>
          <a:p>
            <a:pPr>
              <a:lnSpc>
                <a:spcPct val="80000"/>
              </a:lnSpc>
              <a:buNone/>
            </a:pPr>
            <a:r>
              <a:rPr lang="en-GB" sz="2800" dirty="0"/>
              <a:t>BST Construction:</a:t>
            </a:r>
          </a:p>
          <a:p>
            <a:pPr>
              <a:lnSpc>
                <a:spcPct val="80000"/>
              </a:lnSpc>
              <a:buNone/>
            </a:pPr>
            <a:r>
              <a:rPr lang="en-GB" sz="2800" dirty="0"/>
              <a:t>	node&lt;T&gt; * root;</a:t>
            </a:r>
          </a:p>
          <a:p>
            <a:pPr>
              <a:lnSpc>
                <a:spcPct val="80000"/>
              </a:lnSpc>
              <a:buNone/>
            </a:pPr>
            <a:endParaRPr lang="en-GB" sz="2400" dirty="0"/>
          </a:p>
          <a:p>
            <a:pPr>
              <a:lnSpc>
                <a:spcPct val="80000"/>
              </a:lnSpc>
              <a:buNone/>
            </a:pPr>
            <a:endParaRPr lang="en-GB" sz="2400" dirty="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64</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a:solidFill>
                  <a:schemeClr val="accent2"/>
                </a:solidFill>
              </a:rPr>
              <a:t>Add an item into a BST</a:t>
            </a:r>
            <a:br>
              <a:rPr lang="en-GB" sz="4000" i="1" dirty="0">
                <a:solidFill>
                  <a:schemeClr val="accent2"/>
                </a:solidFill>
              </a:rPr>
            </a:br>
            <a:r>
              <a:rPr lang="en-GB" sz="4000" i="1" dirty="0">
                <a:solidFill>
                  <a:schemeClr val="accent2"/>
                </a:solidFill>
              </a:rPr>
              <a:t>with “dup”</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1371600"/>
            <a:ext cx="7772400" cy="5029200"/>
          </a:xfrm>
        </p:spPr>
        <p:txBody>
          <a:bodyPr wrap="square">
            <a:noAutofit/>
          </a:bodyPr>
          <a:lstStyle/>
          <a:p>
            <a:pPr>
              <a:lnSpc>
                <a:spcPct val="90000"/>
              </a:lnSpc>
              <a:buNone/>
            </a:pPr>
            <a:r>
              <a:rPr lang="en-US" sz="2800" dirty="0"/>
              <a:t> </a:t>
            </a:r>
            <a:r>
              <a:rPr lang="en-US" sz="2000" dirty="0"/>
              <a:t>template &lt;class T&gt;</a:t>
            </a:r>
            <a:endParaRPr lang="en-GB" sz="2000" dirty="0"/>
          </a:p>
          <a:p>
            <a:pPr>
              <a:buNone/>
            </a:pPr>
            <a:r>
              <a:rPr lang="en-GB" sz="2000" dirty="0"/>
              <a:t>void add(node&lt;T&gt;* &amp; root, T item) {</a:t>
            </a:r>
          </a:p>
          <a:p>
            <a:pPr>
              <a:buNone/>
            </a:pPr>
            <a:r>
              <a:rPr lang="en-GB" sz="2000" dirty="0"/>
              <a:t>     node&lt;T&gt; * p;</a:t>
            </a:r>
          </a:p>
          <a:p>
            <a:pPr>
              <a:buNone/>
            </a:pPr>
            <a:r>
              <a:rPr lang="en-GB" sz="2000" dirty="0"/>
              <a:t>	if (root ==NULL){</a:t>
            </a:r>
          </a:p>
          <a:p>
            <a:pPr>
              <a:buNone/>
            </a:pPr>
            <a:r>
              <a:rPr lang="en-GB" sz="2000" dirty="0"/>
              <a:t>		p=new (</a:t>
            </a:r>
            <a:r>
              <a:rPr lang="en-GB" sz="2000" dirty="0" err="1"/>
              <a:t>nothrow</a:t>
            </a:r>
            <a:r>
              <a:rPr lang="en-GB" sz="2000" dirty="0"/>
              <a:t>) node&lt;T&gt;;</a:t>
            </a:r>
          </a:p>
          <a:p>
            <a:pPr>
              <a:buNone/>
            </a:pPr>
            <a:r>
              <a:rPr lang="en-GB" sz="2000" dirty="0"/>
              <a:t>		p-&gt;left=p-&gt;right=NULL;</a:t>
            </a:r>
          </a:p>
          <a:p>
            <a:pPr>
              <a:buNone/>
            </a:pPr>
            <a:r>
              <a:rPr lang="en-GB" sz="2000" dirty="0"/>
              <a:t>		p-&gt;data=</a:t>
            </a:r>
            <a:r>
              <a:rPr lang="en-GB" sz="2000" dirty="0" err="1"/>
              <a:t>item;p</a:t>
            </a:r>
            <a:r>
              <a:rPr lang="en-GB" sz="2000" dirty="0"/>
              <a:t>-&gt;dup=1;</a:t>
            </a:r>
          </a:p>
          <a:p>
            <a:pPr>
              <a:buNone/>
            </a:pPr>
            <a:r>
              <a:rPr lang="en-GB" sz="2000" dirty="0"/>
              <a:t> 		root = p;</a:t>
            </a:r>
          </a:p>
          <a:p>
            <a:pPr>
              <a:buNone/>
            </a:pPr>
            <a:r>
              <a:rPr lang="en-GB" sz="2000" dirty="0"/>
              <a:t>	} </a:t>
            </a:r>
            <a:r>
              <a:rPr lang="en-US" sz="2000" dirty="0">
                <a:solidFill>
                  <a:srgbClr val="FF0066"/>
                </a:solidFill>
              </a:rPr>
              <a:t>else if (item == root-&gt;data)</a:t>
            </a:r>
          </a:p>
          <a:p>
            <a:pPr>
              <a:lnSpc>
                <a:spcPct val="90000"/>
              </a:lnSpc>
              <a:buNone/>
            </a:pPr>
            <a:r>
              <a:rPr lang="en-US" sz="2000" dirty="0">
                <a:solidFill>
                  <a:srgbClr val="FF0066"/>
                </a:solidFill>
              </a:rPr>
              <a:t>		root-&gt;dup++;</a:t>
            </a:r>
            <a:endParaRPr lang="en-GB" sz="2000" dirty="0">
              <a:solidFill>
                <a:srgbClr val="FF0066"/>
              </a:solidFill>
            </a:endParaRPr>
          </a:p>
          <a:p>
            <a:pPr>
              <a:lnSpc>
                <a:spcPct val="90000"/>
              </a:lnSpc>
              <a:buNone/>
            </a:pPr>
            <a:r>
              <a:rPr lang="en-GB" sz="2000" dirty="0"/>
              <a:t>	else if (item &lt; root-&gt;data)</a:t>
            </a:r>
          </a:p>
          <a:p>
            <a:pPr>
              <a:lnSpc>
                <a:spcPct val="90000"/>
              </a:lnSpc>
              <a:buNone/>
            </a:pPr>
            <a:r>
              <a:rPr lang="en-GB" sz="2000" dirty="0"/>
              <a:t>		add(root-&gt;left, item);</a:t>
            </a:r>
          </a:p>
          <a:p>
            <a:pPr>
              <a:lnSpc>
                <a:spcPct val="90000"/>
              </a:lnSpc>
              <a:buNone/>
            </a:pPr>
            <a:r>
              <a:rPr lang="en-GB" sz="2000" dirty="0"/>
              <a:t>	else</a:t>
            </a:r>
          </a:p>
          <a:p>
            <a:pPr>
              <a:lnSpc>
                <a:spcPct val="90000"/>
              </a:lnSpc>
              <a:buNone/>
            </a:pPr>
            <a:r>
              <a:rPr lang="en-GB" sz="2000" dirty="0"/>
              <a:t>		add(root-&gt;right, item);</a:t>
            </a:r>
          </a:p>
          <a:p>
            <a:pPr>
              <a:lnSpc>
                <a:spcPct val="90000"/>
              </a:lnSpc>
              <a:buNone/>
            </a:pPr>
            <a:r>
              <a:rPr lang="en-GB" sz="2000" dirty="0"/>
              <a:t>}</a:t>
            </a:r>
          </a:p>
        </p:txBody>
      </p:sp>
      <p:cxnSp>
        <p:nvCxnSpPr>
          <p:cNvPr id="4" name="Straight Connector 3"/>
          <p:cNvCxnSpPr/>
          <p:nvPr/>
        </p:nvCxnSpPr>
        <p:spPr>
          <a:xfrm>
            <a:off x="533400" y="1447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65</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fade">
                                      <p:cBhvr>
                                        <p:cTn id="37" dur="2000"/>
                                        <p:tgtEl>
                                          <p:spTgt spid="14745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fade">
                                      <p:cBhvr>
                                        <p:cTn id="40" dur="2000"/>
                                        <p:tgtEl>
                                          <p:spTgt spid="147459">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fade">
                                      <p:cBhvr>
                                        <p:cTn id="43" dur="2000"/>
                                        <p:tgtEl>
                                          <p:spTgt spid="147459">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7459">
                                            <p:txEl>
                                              <p:pRg st="13" end="13"/>
                                            </p:txEl>
                                          </p:spTgt>
                                        </p:tgtEl>
                                        <p:attrNameLst>
                                          <p:attrName>style.visibility</p:attrName>
                                        </p:attrNameLst>
                                      </p:cBhvr>
                                      <p:to>
                                        <p:strVal val="visible"/>
                                      </p:to>
                                    </p:set>
                                    <p:animEffect transition="in" filter="fade">
                                      <p:cBhvr>
                                        <p:cTn id="46" dur="2000"/>
                                        <p:tgtEl>
                                          <p:spTgt spid="147459">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7459">
                                            <p:txEl>
                                              <p:pRg st="14" end="14"/>
                                            </p:txEl>
                                          </p:spTgt>
                                        </p:tgtEl>
                                        <p:attrNameLst>
                                          <p:attrName>style.visibility</p:attrName>
                                        </p:attrNameLst>
                                      </p:cBhvr>
                                      <p:to>
                                        <p:strVal val="visible"/>
                                      </p:to>
                                    </p:set>
                                    <p:animEffect transition="in" filter="fade">
                                      <p:cBhvr>
                                        <p:cTn id="49" dur="2000"/>
                                        <p:tgtEl>
                                          <p:spTgt spid="14745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GB" i="1" dirty="0">
                <a:solidFill>
                  <a:schemeClr val="accent2"/>
                </a:solidFill>
              </a:rPr>
              <a:t>In-Order Traversal of a BST</a:t>
            </a:r>
            <a:br>
              <a:rPr lang="en-GB" i="1" dirty="0">
                <a:solidFill>
                  <a:schemeClr val="accent2"/>
                </a:solidFill>
              </a:rPr>
            </a:br>
            <a:r>
              <a:rPr lang="en-GB" i="1" dirty="0">
                <a:solidFill>
                  <a:schemeClr val="accent2"/>
                </a:solidFill>
              </a:rPr>
              <a:t>with “dup”</a:t>
            </a:r>
            <a:endParaRPr lang="en-US"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GB" sz="2800" dirty="0"/>
              <a:t>void </a:t>
            </a:r>
            <a:r>
              <a:rPr lang="en-GB" sz="2800" dirty="0" err="1"/>
              <a:t>inOrder</a:t>
            </a:r>
            <a:r>
              <a:rPr lang="en-GB" sz="2800" dirty="0"/>
              <a:t>(node * root) {</a:t>
            </a:r>
          </a:p>
          <a:p>
            <a:pPr>
              <a:buNone/>
            </a:pPr>
            <a:r>
              <a:rPr lang="en-GB" sz="2800" dirty="0"/>
              <a:t>	if (root !=NULL) {</a:t>
            </a:r>
          </a:p>
          <a:p>
            <a:pPr>
              <a:buNone/>
            </a:pPr>
            <a:r>
              <a:rPr lang="en-GB" sz="2800" dirty="0"/>
              <a:t>		</a:t>
            </a:r>
            <a:r>
              <a:rPr lang="en-GB" sz="2800" dirty="0" err="1"/>
              <a:t>inOrder</a:t>
            </a:r>
            <a:r>
              <a:rPr lang="en-GB" sz="2800" dirty="0"/>
              <a:t>(root-&gt;left);</a:t>
            </a:r>
          </a:p>
          <a:p>
            <a:pPr>
              <a:buNone/>
            </a:pPr>
            <a:r>
              <a:rPr lang="en-US" sz="2800" dirty="0"/>
              <a:t>		</a:t>
            </a:r>
            <a:r>
              <a:rPr lang="en-US" sz="2800" dirty="0">
                <a:solidFill>
                  <a:srgbClr val="FF0066"/>
                </a:solidFill>
              </a:rPr>
              <a:t>for(</a:t>
            </a:r>
            <a:r>
              <a:rPr lang="en-US" sz="2800" dirty="0" err="1">
                <a:solidFill>
                  <a:srgbClr val="FF0066"/>
                </a:solidFill>
              </a:rPr>
              <a:t>int</a:t>
            </a:r>
            <a:r>
              <a:rPr lang="en-US" sz="2800" dirty="0">
                <a:solidFill>
                  <a:srgbClr val="FF0066"/>
                </a:solidFill>
              </a:rPr>
              <a:t> </a:t>
            </a:r>
            <a:r>
              <a:rPr lang="en-US" sz="2800" dirty="0" err="1">
                <a:solidFill>
                  <a:srgbClr val="FF0066"/>
                </a:solidFill>
              </a:rPr>
              <a:t>i</a:t>
            </a:r>
            <a:r>
              <a:rPr lang="en-US" sz="2800" dirty="0">
                <a:solidFill>
                  <a:srgbClr val="FF0066"/>
                </a:solidFill>
              </a:rPr>
              <a:t>=1; </a:t>
            </a:r>
            <a:r>
              <a:rPr lang="en-US" sz="2800" dirty="0" err="1">
                <a:solidFill>
                  <a:srgbClr val="FF0066"/>
                </a:solidFill>
              </a:rPr>
              <a:t>i</a:t>
            </a:r>
            <a:r>
              <a:rPr lang="en-US" sz="2800" dirty="0">
                <a:solidFill>
                  <a:srgbClr val="FF0066"/>
                </a:solidFill>
              </a:rPr>
              <a:t>&lt;=root-&gt;dup; </a:t>
            </a:r>
            <a:r>
              <a:rPr lang="en-US" sz="2800" dirty="0" err="1">
                <a:solidFill>
                  <a:srgbClr val="FF0066"/>
                </a:solidFill>
              </a:rPr>
              <a:t>i</a:t>
            </a:r>
            <a:r>
              <a:rPr lang="en-US" sz="2800" dirty="0">
                <a:solidFill>
                  <a:srgbClr val="FF0066"/>
                </a:solidFill>
              </a:rPr>
              <a:t>++)</a:t>
            </a:r>
            <a:endParaRPr lang="en-GB" sz="2800" dirty="0">
              <a:solidFill>
                <a:srgbClr val="FF0066"/>
              </a:solidFill>
            </a:endParaRPr>
          </a:p>
          <a:p>
            <a:pPr>
              <a:buNone/>
            </a:pPr>
            <a:r>
              <a:rPr lang="en-GB" sz="2800" dirty="0">
                <a:solidFill>
                  <a:srgbClr val="FF0066"/>
                </a:solidFill>
              </a:rPr>
              <a:t>		 	“visit” root-&gt;data;</a:t>
            </a:r>
          </a:p>
          <a:p>
            <a:pPr>
              <a:buNone/>
            </a:pPr>
            <a:r>
              <a:rPr lang="en-GB" sz="2800" dirty="0"/>
              <a:t>		</a:t>
            </a:r>
            <a:r>
              <a:rPr lang="en-GB" sz="2800" dirty="0" err="1"/>
              <a:t>inOrder</a:t>
            </a:r>
            <a:r>
              <a:rPr lang="en-GB" sz="2800" dirty="0"/>
              <a:t>(root-&gt;right);</a:t>
            </a:r>
          </a:p>
          <a:p>
            <a:pPr>
              <a:buNone/>
            </a:pPr>
            <a:r>
              <a:rPr lang="en-GB" sz="2800" dirty="0"/>
              <a:t>	}</a:t>
            </a:r>
          </a:p>
          <a:p>
            <a:pPr>
              <a:buNone/>
            </a:pPr>
            <a:r>
              <a:rPr lang="en-GB" sz="2800" dirty="0"/>
              <a:t>}</a:t>
            </a:r>
            <a:endParaRPr lang="en-US" sz="2800" dirty="0"/>
          </a:p>
          <a:p>
            <a:pPr marL="0" lvl="1" indent="0">
              <a:buNone/>
            </a:pPr>
            <a:endParaRPr lang="en-US" dirty="0">
              <a:latin typeface="Times New Roman" pitchFamily="18" charset="0"/>
            </a:endParaRP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66</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a:solidFill>
                  <a:schemeClr val="accent2"/>
                </a:solidFill>
              </a:rPr>
              <a:t>Exercise</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GB" sz="2500" dirty="0"/>
              <a:t>Build a BST on the following list of data:</a:t>
            </a:r>
          </a:p>
          <a:p>
            <a:pPr>
              <a:buNone/>
            </a:pPr>
            <a:r>
              <a:rPr lang="en-GB" sz="2500" dirty="0"/>
              <a:t>25, 16, 10, 18, 19, 30, 14, 10, 10, 12, 16, 30, 25</a:t>
            </a:r>
          </a:p>
          <a:p>
            <a:pPr>
              <a:lnSpc>
                <a:spcPct val="80000"/>
              </a:lnSpc>
              <a:buNone/>
            </a:pPr>
            <a:endParaRPr lang="en-GB" sz="2400" dirty="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67</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lvl="1" indent="0">
              <a:lnSpc>
                <a:spcPct val="90000"/>
              </a:lnSpc>
              <a:buNone/>
            </a:pPr>
            <a:r>
              <a:rPr lang="en-GB" sz="3200" dirty="0"/>
              <a:t>Delete an item from the BST in such a way that the ordering property is preserved.</a:t>
            </a: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68</a:t>
            </a:fld>
            <a:endParaRPr lang="en-US"/>
          </a:p>
        </p:txBody>
      </p:sp>
      <p:sp>
        <p:nvSpPr>
          <p:cNvPr id="6" name="Rectangle 1026"/>
          <p:cNvSpPr>
            <a:spLocks noGrp="1" noChangeArrowheads="1"/>
          </p:cNvSpPr>
          <p:nvPr>
            <p:ph type="title"/>
          </p:nvPr>
        </p:nvSpPr>
        <p:spPr>
          <a:xfrm>
            <a:off x="533400" y="304800"/>
            <a:ext cx="8229600" cy="1143000"/>
          </a:xfrm>
        </p:spPr>
        <p:txBody>
          <a:bodyPr>
            <a:noAutofit/>
          </a:bodyPr>
          <a:lstStyle/>
          <a:p>
            <a:pPr algn="l"/>
            <a:r>
              <a:rPr lang="en-GB" sz="4000" i="1" dirty="0">
                <a:solidFill>
                  <a:schemeClr val="accent2"/>
                </a:solidFill>
              </a:rPr>
              <a:t>Delete an item from BST</a:t>
            </a:r>
            <a:endParaRPr lang="en-US" sz="4000" i="1" dirty="0" err="1">
              <a:solidFill>
                <a:schemeClr val="accent2"/>
              </a:solidFill>
            </a:endParaRPr>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a:solidFill>
                  <a:schemeClr val="accent2"/>
                </a:solidFill>
              </a:rPr>
              <a:t>Delete: Different Scenarios</a:t>
            </a:r>
            <a:endParaRPr lang="en-US"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GB" dirty="0"/>
              <a:t>Analysis:</a:t>
            </a:r>
          </a:p>
          <a:p>
            <a:pPr>
              <a:buNone/>
            </a:pPr>
            <a:r>
              <a:rPr lang="en-GB" dirty="0"/>
              <a:t>Case 1: When the item to be deleted is a leaf</a:t>
            </a:r>
          </a:p>
          <a:p>
            <a:pPr>
              <a:buNone/>
            </a:pPr>
            <a:r>
              <a:rPr lang="en-GB" dirty="0"/>
              <a:t>Case 2: Deleted element have only one sub tree(right or left sub tree)</a:t>
            </a:r>
          </a:p>
          <a:p>
            <a:pPr>
              <a:buNone/>
            </a:pPr>
            <a:r>
              <a:rPr lang="en-GB" dirty="0"/>
              <a:t>Case 3: Deleted element has two sub tree</a:t>
            </a: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69</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Binary Tree</a:t>
            </a:r>
            <a:endParaRPr lang="en-US" dirty="0"/>
          </a:p>
        </p:txBody>
      </p:sp>
      <p:sp>
        <p:nvSpPr>
          <p:cNvPr id="147459" name="Rectangle 1027"/>
          <p:cNvSpPr>
            <a:spLocks noGrp="1" noChangeArrowheads="1"/>
          </p:cNvSpPr>
          <p:nvPr>
            <p:ph type="body" idx="1"/>
          </p:nvPr>
        </p:nvSpPr>
        <p:spPr>
          <a:xfrm>
            <a:off x="621792" y="1828800"/>
            <a:ext cx="7772400" cy="4572000"/>
          </a:xfrm>
        </p:spPr>
        <p:txBody>
          <a:bodyPr wrap="square">
            <a:noAutofit/>
          </a:bodyPr>
          <a:lstStyle/>
          <a:p>
            <a:pPr marL="0" indent="0">
              <a:buNone/>
            </a:pPr>
            <a:r>
              <a:rPr lang="en-GB" sz="2400" dirty="0"/>
              <a:t>A binary tree is a tree in which each node has </a:t>
            </a:r>
            <a:r>
              <a:rPr lang="en-GB" sz="2400" b="1" dirty="0">
                <a:solidFill>
                  <a:srgbClr val="FF0000"/>
                </a:solidFill>
              </a:rPr>
              <a:t>at most two children</a:t>
            </a:r>
            <a:r>
              <a:rPr lang="en-GB" sz="2400" dirty="0"/>
              <a:t>. Each node in the BT has 0,1, 0r 2 children. The node to the left of a node, if it exists, is called its </a:t>
            </a:r>
            <a:r>
              <a:rPr lang="en-GB" sz="2400" b="1" dirty="0"/>
              <a:t>left child</a:t>
            </a:r>
            <a:r>
              <a:rPr lang="en-GB" sz="2400" dirty="0"/>
              <a:t>. The node to the right of a node, if it exists, is the </a:t>
            </a:r>
            <a:r>
              <a:rPr lang="en-GB" sz="2400" b="1" dirty="0"/>
              <a:t>right child</a:t>
            </a:r>
            <a:r>
              <a:rPr lang="en-GB" sz="2400" dirty="0"/>
              <a:t>. </a:t>
            </a:r>
          </a:p>
          <a:p>
            <a:pPr marL="0" indent="0">
              <a:buNone/>
            </a:pPr>
            <a:endParaRPr lang="en-US" sz="2400" dirty="0"/>
          </a:p>
        </p:txBody>
      </p:sp>
      <p:cxnSp>
        <p:nvCxnSpPr>
          <p:cNvPr id="4" name="Straight Connector 3"/>
          <p:cNvCxnSpPr/>
          <p:nvPr/>
        </p:nvCxnSpPr>
        <p:spPr>
          <a:xfrm>
            <a:off x="533400" y="1447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7</a:t>
            </a:fld>
            <a:endParaRPr lang="en-US"/>
          </a:p>
        </p:txBody>
      </p:sp>
      <p:cxnSp>
        <p:nvCxnSpPr>
          <p:cNvPr id="7" name="AutoShape 8"/>
          <p:cNvCxnSpPr>
            <a:cxnSpLocks noChangeShapeType="1"/>
            <a:stCxn id="16" idx="2"/>
            <a:endCxn id="17" idx="7"/>
          </p:cNvCxnSpPr>
          <p:nvPr/>
        </p:nvCxnSpPr>
        <p:spPr bwMode="auto">
          <a:xfrm flipH="1">
            <a:off x="2895600" y="3657600"/>
            <a:ext cx="871538" cy="477838"/>
          </a:xfrm>
          <a:prstGeom prst="straightConnector1">
            <a:avLst/>
          </a:prstGeom>
          <a:noFill/>
          <a:ln w="15875">
            <a:solidFill>
              <a:schemeClr val="tx1"/>
            </a:solidFill>
            <a:round/>
            <a:headEnd/>
            <a:tailEnd/>
          </a:ln>
          <a:effectLst/>
        </p:spPr>
      </p:cxnSp>
      <p:cxnSp>
        <p:nvCxnSpPr>
          <p:cNvPr id="8" name="AutoShape 9"/>
          <p:cNvCxnSpPr>
            <a:cxnSpLocks noChangeShapeType="1"/>
            <a:stCxn id="16" idx="6"/>
            <a:endCxn id="22" idx="7"/>
          </p:cNvCxnSpPr>
          <p:nvPr/>
        </p:nvCxnSpPr>
        <p:spPr bwMode="auto">
          <a:xfrm>
            <a:off x="4213225" y="3657600"/>
            <a:ext cx="893763" cy="549275"/>
          </a:xfrm>
          <a:prstGeom prst="straightConnector1">
            <a:avLst/>
          </a:prstGeom>
          <a:noFill/>
          <a:ln w="15875">
            <a:solidFill>
              <a:schemeClr val="tx1"/>
            </a:solidFill>
            <a:round/>
            <a:headEnd/>
            <a:tailEnd/>
          </a:ln>
          <a:effectLst/>
        </p:spPr>
      </p:cxnSp>
      <p:cxnSp>
        <p:nvCxnSpPr>
          <p:cNvPr id="9" name="AutoShape 10"/>
          <p:cNvCxnSpPr>
            <a:cxnSpLocks noChangeShapeType="1"/>
            <a:stCxn id="17" idx="3"/>
            <a:endCxn id="18" idx="0"/>
          </p:cNvCxnSpPr>
          <p:nvPr/>
        </p:nvCxnSpPr>
        <p:spPr bwMode="auto">
          <a:xfrm flipH="1">
            <a:off x="2143125" y="4406900"/>
            <a:ext cx="449263" cy="779463"/>
          </a:xfrm>
          <a:prstGeom prst="straightConnector1">
            <a:avLst/>
          </a:prstGeom>
          <a:noFill/>
          <a:ln w="15875">
            <a:solidFill>
              <a:schemeClr val="tx1"/>
            </a:solidFill>
            <a:round/>
            <a:headEnd/>
            <a:tailEnd/>
          </a:ln>
          <a:effectLst/>
        </p:spPr>
      </p:cxnSp>
      <p:cxnSp>
        <p:nvCxnSpPr>
          <p:cNvPr id="10" name="AutoShape 11"/>
          <p:cNvCxnSpPr>
            <a:cxnSpLocks noChangeShapeType="1"/>
            <a:stCxn id="17" idx="5"/>
            <a:endCxn id="19" idx="0"/>
          </p:cNvCxnSpPr>
          <p:nvPr/>
        </p:nvCxnSpPr>
        <p:spPr bwMode="auto">
          <a:xfrm>
            <a:off x="2895600" y="4406900"/>
            <a:ext cx="455613" cy="827088"/>
          </a:xfrm>
          <a:prstGeom prst="straightConnector1">
            <a:avLst/>
          </a:prstGeom>
          <a:noFill/>
          <a:ln w="15875">
            <a:solidFill>
              <a:schemeClr val="tx1"/>
            </a:solidFill>
            <a:round/>
            <a:headEnd/>
            <a:tailEnd/>
          </a:ln>
          <a:effectLst/>
        </p:spPr>
      </p:cxnSp>
      <p:cxnSp>
        <p:nvCxnSpPr>
          <p:cNvPr id="11" name="AutoShape 12"/>
          <p:cNvCxnSpPr>
            <a:cxnSpLocks noChangeShapeType="1"/>
            <a:stCxn id="18" idx="5"/>
            <a:endCxn id="21" idx="0"/>
          </p:cNvCxnSpPr>
          <p:nvPr/>
        </p:nvCxnSpPr>
        <p:spPr bwMode="auto">
          <a:xfrm>
            <a:off x="2293938" y="5511800"/>
            <a:ext cx="96837" cy="708025"/>
          </a:xfrm>
          <a:prstGeom prst="straightConnector1">
            <a:avLst/>
          </a:prstGeom>
          <a:noFill/>
          <a:ln w="15875">
            <a:solidFill>
              <a:schemeClr val="tx1"/>
            </a:solidFill>
            <a:round/>
            <a:headEnd/>
            <a:tailEnd/>
          </a:ln>
          <a:effectLst/>
        </p:spPr>
      </p:cxnSp>
      <p:cxnSp>
        <p:nvCxnSpPr>
          <p:cNvPr id="12" name="AutoShape 14"/>
          <p:cNvCxnSpPr>
            <a:cxnSpLocks noChangeShapeType="1"/>
            <a:stCxn id="19" idx="5"/>
            <a:endCxn id="20" idx="0"/>
          </p:cNvCxnSpPr>
          <p:nvPr/>
        </p:nvCxnSpPr>
        <p:spPr bwMode="auto">
          <a:xfrm>
            <a:off x="3502025" y="5559425"/>
            <a:ext cx="130175" cy="660400"/>
          </a:xfrm>
          <a:prstGeom prst="straightConnector1">
            <a:avLst/>
          </a:prstGeom>
          <a:noFill/>
          <a:ln w="15875">
            <a:solidFill>
              <a:schemeClr val="tx1"/>
            </a:solidFill>
            <a:round/>
            <a:headEnd/>
            <a:tailEnd/>
          </a:ln>
          <a:effectLst/>
        </p:spPr>
      </p:cxnSp>
      <p:cxnSp>
        <p:nvCxnSpPr>
          <p:cNvPr id="13" name="AutoShape 15"/>
          <p:cNvCxnSpPr>
            <a:cxnSpLocks noChangeShapeType="1"/>
            <a:stCxn id="18" idx="3"/>
            <a:endCxn id="25" idx="0"/>
          </p:cNvCxnSpPr>
          <p:nvPr/>
        </p:nvCxnSpPr>
        <p:spPr bwMode="auto">
          <a:xfrm flipH="1">
            <a:off x="1781175" y="5511800"/>
            <a:ext cx="209550" cy="715963"/>
          </a:xfrm>
          <a:prstGeom prst="straightConnector1">
            <a:avLst/>
          </a:prstGeom>
          <a:noFill/>
          <a:ln w="15875">
            <a:solidFill>
              <a:schemeClr val="tx1"/>
            </a:solidFill>
            <a:round/>
            <a:headEnd/>
            <a:tailEnd/>
          </a:ln>
          <a:effectLst/>
        </p:spPr>
      </p:cxnSp>
      <p:cxnSp>
        <p:nvCxnSpPr>
          <p:cNvPr id="14" name="AutoShape 16"/>
          <p:cNvCxnSpPr>
            <a:cxnSpLocks noChangeShapeType="1"/>
            <a:stCxn id="22" idx="3"/>
            <a:endCxn id="23" idx="0"/>
          </p:cNvCxnSpPr>
          <p:nvPr/>
        </p:nvCxnSpPr>
        <p:spPr bwMode="auto">
          <a:xfrm>
            <a:off x="5411788" y="4479925"/>
            <a:ext cx="457200" cy="754063"/>
          </a:xfrm>
          <a:prstGeom prst="straightConnector1">
            <a:avLst/>
          </a:prstGeom>
          <a:noFill/>
          <a:ln w="15875">
            <a:solidFill>
              <a:schemeClr val="tx1"/>
            </a:solidFill>
            <a:round/>
            <a:headEnd/>
            <a:tailEnd/>
          </a:ln>
          <a:effectLst/>
        </p:spPr>
      </p:cxnSp>
      <p:cxnSp>
        <p:nvCxnSpPr>
          <p:cNvPr id="15" name="AutoShape 18"/>
          <p:cNvCxnSpPr>
            <a:cxnSpLocks noChangeShapeType="1"/>
            <a:stCxn id="23" idx="5"/>
            <a:endCxn id="24" idx="0"/>
          </p:cNvCxnSpPr>
          <p:nvPr/>
        </p:nvCxnSpPr>
        <p:spPr bwMode="auto">
          <a:xfrm flipH="1">
            <a:off x="5564188" y="5559425"/>
            <a:ext cx="152400" cy="681038"/>
          </a:xfrm>
          <a:prstGeom prst="straightConnector1">
            <a:avLst/>
          </a:prstGeom>
          <a:noFill/>
          <a:ln w="15875">
            <a:solidFill>
              <a:schemeClr val="tx1"/>
            </a:solidFill>
            <a:round/>
            <a:headEnd/>
            <a:tailEnd/>
          </a:ln>
          <a:effectLst/>
        </p:spPr>
      </p:cxnSp>
      <p:sp>
        <p:nvSpPr>
          <p:cNvPr id="16" name="Oval 21"/>
          <p:cNvSpPr>
            <a:spLocks noChangeAspect="1" noChangeArrowheads="1"/>
          </p:cNvSpPr>
          <p:nvPr/>
        </p:nvSpPr>
        <p:spPr bwMode="auto">
          <a:xfrm>
            <a:off x="3775075" y="3475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A</a:t>
            </a:r>
            <a:endParaRPr kumimoji="0" lang="en-US" sz="1600" dirty="0">
              <a:solidFill>
                <a:schemeClr val="bg1"/>
              </a:solidFill>
            </a:endParaRPr>
          </a:p>
        </p:txBody>
      </p:sp>
      <p:sp>
        <p:nvSpPr>
          <p:cNvPr id="17" name="Oval 22"/>
          <p:cNvSpPr>
            <a:spLocks noChangeAspect="1" noChangeArrowheads="1"/>
          </p:cNvSpPr>
          <p:nvPr/>
        </p:nvSpPr>
        <p:spPr bwMode="auto">
          <a:xfrm>
            <a:off x="2528888" y="408940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B</a:t>
            </a:r>
            <a:endParaRPr kumimoji="0" lang="en-US" sz="1600" dirty="0">
              <a:solidFill>
                <a:schemeClr val="bg1"/>
              </a:solidFill>
            </a:endParaRPr>
          </a:p>
        </p:txBody>
      </p:sp>
      <p:sp>
        <p:nvSpPr>
          <p:cNvPr id="18" name="Oval 23"/>
          <p:cNvSpPr>
            <a:spLocks noChangeAspect="1" noChangeArrowheads="1"/>
          </p:cNvSpPr>
          <p:nvPr/>
        </p:nvSpPr>
        <p:spPr bwMode="auto">
          <a:xfrm>
            <a:off x="1927225" y="51943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D</a:t>
            </a:r>
            <a:endParaRPr kumimoji="0" lang="en-US" sz="1600" dirty="0">
              <a:solidFill>
                <a:schemeClr val="bg1"/>
              </a:solidFill>
            </a:endParaRPr>
          </a:p>
        </p:txBody>
      </p:sp>
      <p:sp>
        <p:nvSpPr>
          <p:cNvPr id="19" name="Oval 24"/>
          <p:cNvSpPr>
            <a:spLocks noChangeAspect="1" noChangeArrowheads="1"/>
          </p:cNvSpPr>
          <p:nvPr/>
        </p:nvSpPr>
        <p:spPr bwMode="auto">
          <a:xfrm>
            <a:off x="3135313" y="5241925"/>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E</a:t>
            </a:r>
            <a:endParaRPr kumimoji="0" lang="en-US" sz="1600" dirty="0">
              <a:solidFill>
                <a:schemeClr val="bg1"/>
              </a:solidFill>
            </a:endParaRPr>
          </a:p>
        </p:txBody>
      </p:sp>
      <p:sp>
        <p:nvSpPr>
          <p:cNvPr id="20" name="Oval 26"/>
          <p:cNvSpPr>
            <a:spLocks noChangeAspect="1" noChangeArrowheads="1"/>
          </p:cNvSpPr>
          <p:nvPr/>
        </p:nvSpPr>
        <p:spPr bwMode="auto">
          <a:xfrm>
            <a:off x="3416300" y="6227763"/>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dirty="0">
                <a:solidFill>
                  <a:schemeClr val="bg1"/>
                </a:solidFill>
              </a:rPr>
              <a:t>H</a:t>
            </a:r>
            <a:endParaRPr kumimoji="0" lang="en-US" sz="1600" dirty="0">
              <a:solidFill>
                <a:schemeClr val="bg1"/>
              </a:solidFill>
            </a:endParaRPr>
          </a:p>
        </p:txBody>
      </p:sp>
      <p:sp>
        <p:nvSpPr>
          <p:cNvPr id="21" name="Oval 27"/>
          <p:cNvSpPr>
            <a:spLocks noChangeAspect="1" noChangeArrowheads="1"/>
          </p:cNvSpPr>
          <p:nvPr/>
        </p:nvSpPr>
        <p:spPr bwMode="auto">
          <a:xfrm>
            <a:off x="2174875" y="6227763"/>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G</a:t>
            </a:r>
            <a:endParaRPr kumimoji="0" lang="en-US" sz="1600" dirty="0">
              <a:solidFill>
                <a:schemeClr val="bg1"/>
              </a:solidFill>
            </a:endParaRPr>
          </a:p>
        </p:txBody>
      </p:sp>
      <p:sp>
        <p:nvSpPr>
          <p:cNvPr id="22" name="Oval 28"/>
          <p:cNvSpPr>
            <a:spLocks noChangeAspect="1" noChangeArrowheads="1"/>
          </p:cNvSpPr>
          <p:nvPr/>
        </p:nvSpPr>
        <p:spPr bwMode="auto">
          <a:xfrm flipH="1">
            <a:off x="5043488" y="4162425"/>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C</a:t>
            </a:r>
            <a:endParaRPr kumimoji="0" lang="en-US" sz="1600" dirty="0">
              <a:solidFill>
                <a:schemeClr val="bg1"/>
              </a:solidFill>
            </a:endParaRPr>
          </a:p>
        </p:txBody>
      </p:sp>
      <p:sp>
        <p:nvSpPr>
          <p:cNvPr id="23" name="Oval 29"/>
          <p:cNvSpPr>
            <a:spLocks noChangeAspect="1" noChangeArrowheads="1"/>
          </p:cNvSpPr>
          <p:nvPr/>
        </p:nvSpPr>
        <p:spPr bwMode="auto">
          <a:xfrm flipH="1">
            <a:off x="5653088" y="524192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a:solidFill>
                  <a:schemeClr val="bg1"/>
                </a:solidFill>
                <a:latin typeface="Courier New" pitchFamily="49" charset="0"/>
              </a:rPr>
              <a:t>F</a:t>
            </a:r>
            <a:endParaRPr kumimoji="0" lang="en-US" sz="1600" dirty="0">
              <a:solidFill>
                <a:schemeClr val="bg1"/>
              </a:solidFill>
            </a:endParaRPr>
          </a:p>
        </p:txBody>
      </p:sp>
      <p:sp>
        <p:nvSpPr>
          <p:cNvPr id="24" name="Oval 31"/>
          <p:cNvSpPr>
            <a:spLocks noChangeAspect="1" noChangeArrowheads="1"/>
          </p:cNvSpPr>
          <p:nvPr/>
        </p:nvSpPr>
        <p:spPr bwMode="auto">
          <a:xfrm flipH="1">
            <a:off x="5348288" y="624840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a:solidFill>
                  <a:schemeClr val="bg1"/>
                </a:solidFill>
              </a:rPr>
              <a:t>I</a:t>
            </a:r>
          </a:p>
        </p:txBody>
      </p:sp>
      <p:sp>
        <p:nvSpPr>
          <p:cNvPr id="25" name="Oval 34"/>
          <p:cNvSpPr>
            <a:spLocks noChangeAspect="1" noChangeArrowheads="1"/>
          </p:cNvSpPr>
          <p:nvPr/>
        </p:nvSpPr>
        <p:spPr bwMode="auto">
          <a:xfrm>
            <a:off x="1565275" y="6235700"/>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a:solidFill>
                  <a:schemeClr val="bg1"/>
                </a:solidFill>
                <a:latin typeface="Courier New" pitchFamily="49" charset="0"/>
              </a:rPr>
              <a:t>F</a:t>
            </a:r>
            <a:endParaRPr kumimoji="0" lang="en-US" sz="1600" dirty="0">
              <a:solidFill>
                <a:schemeClr val="bg1"/>
              </a:solidFill>
            </a:endParaRPr>
          </a:p>
        </p:txBody>
      </p:sp>
      <p:sp>
        <p:nvSpPr>
          <p:cNvPr id="26" name="Footer Placeholder 25"/>
          <p:cNvSpPr>
            <a:spLocks noGrp="1"/>
          </p:cNvSpPr>
          <p:nvPr>
            <p:ph type="ftr" sz="quarter" idx="11"/>
          </p:nvPr>
        </p:nvSpPr>
        <p:spPr/>
        <p:txBody>
          <a:bodyPr/>
          <a:lstStyle/>
          <a:p>
            <a:r>
              <a:rPr lang="en-US"/>
              <a:t>Compiled By Atnafu J.</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0739" name="Rectangle 3"/>
          <p:cNvSpPr>
            <a:spLocks noChangeArrowheads="1"/>
          </p:cNvSpPr>
          <p:nvPr/>
        </p:nvSpPr>
        <p:spPr bwMode="auto">
          <a:xfrm>
            <a:off x="457200" y="2133601"/>
            <a:ext cx="8343900" cy="1815882"/>
          </a:xfrm>
          <a:prstGeom prst="rect">
            <a:avLst/>
          </a:prstGeom>
          <a:noFill/>
          <a:ln>
            <a:noFill/>
          </a:ln>
          <a:effectLst/>
        </p:spPr>
        <p:txBody>
          <a:bodyPr wrap="square" anchor="ctr">
            <a:spAutoFit/>
          </a:bodyPr>
          <a:lstStyle/>
          <a:p>
            <a:pPr algn="just">
              <a:defRPr/>
            </a:pPr>
            <a:r>
              <a:rPr lang="en-US" sz="2800" dirty="0">
                <a:effectLst>
                  <a:outerShdw blurRad="38100" dist="38100" dir="2700000" algn="tl">
                    <a:srgbClr val="C0C0C0"/>
                  </a:outerShdw>
                </a:effectLst>
                <a:latin typeface="Times New Roman" pitchFamily="18" charset="0"/>
              </a:rPr>
              <a:t>Given a leaf node N to be deleted which is the child of a parent node P then</a:t>
            </a:r>
          </a:p>
          <a:p>
            <a:pPr marL="914400" lvl="1" indent="-457200" algn="just">
              <a:buFont typeface="Arial" pitchFamily="34" charset="0"/>
              <a:buChar char="•"/>
              <a:defRPr/>
            </a:pPr>
            <a:r>
              <a:rPr lang="en-US" sz="2800" dirty="0">
                <a:effectLst>
                  <a:outerShdw blurRad="38100" dist="38100" dir="2700000" algn="tl">
                    <a:srgbClr val="C0C0C0"/>
                  </a:outerShdw>
                </a:effectLst>
                <a:latin typeface="Times New Roman" pitchFamily="18" charset="0"/>
              </a:rPr>
              <a:t>Make its parent pointer that points to  N null</a:t>
            </a:r>
          </a:p>
          <a:p>
            <a:pPr marL="914400" lvl="1" indent="-457200" algn="just">
              <a:buFont typeface="Arial" pitchFamily="34" charset="0"/>
              <a:buChar char="•"/>
              <a:defRPr/>
            </a:pPr>
            <a:r>
              <a:rPr lang="en-US" sz="2800" dirty="0">
                <a:effectLst>
                  <a:outerShdw blurRad="38100" dist="38100" dir="2700000" algn="tl">
                    <a:srgbClr val="C0C0C0"/>
                  </a:outerShdw>
                </a:effectLst>
                <a:latin typeface="Times New Roman" pitchFamily="18" charset="0"/>
              </a:rPr>
              <a:t>Delete N</a:t>
            </a:r>
          </a:p>
        </p:txBody>
      </p:sp>
      <p:sp>
        <p:nvSpPr>
          <p:cNvPr id="2" name="Oval 1"/>
          <p:cNvSpPr/>
          <p:nvPr/>
        </p:nvSpPr>
        <p:spPr>
          <a:xfrm>
            <a:off x="5867400" y="3810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5280025" y="4627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Arrow Connector 3"/>
          <p:cNvCxnSpPr>
            <a:endCxn id="5" idx="7"/>
          </p:cNvCxnSpPr>
          <p:nvPr/>
        </p:nvCxnSpPr>
        <p:spPr>
          <a:xfrm flipH="1">
            <a:off x="5605463" y="4191000"/>
            <a:ext cx="419100"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13" idx="1"/>
          </p:cNvCxnSpPr>
          <p:nvPr/>
        </p:nvCxnSpPr>
        <p:spPr>
          <a:xfrm>
            <a:off x="6076950" y="4191000"/>
            <a:ext cx="366713"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388100" y="4627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4649788" y="5446713"/>
            <a:ext cx="381000" cy="381000"/>
          </a:xfrm>
          <a:prstGeom prst="ellipse">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endParaRPr lang="en-US">
              <a:solidFill>
                <a:srgbClr val="0000FF"/>
              </a:solidFill>
            </a:endParaRPr>
          </a:p>
        </p:txBody>
      </p:sp>
      <p:cxnSp>
        <p:nvCxnSpPr>
          <p:cNvPr id="26" name="Straight Arrow Connector 25"/>
          <p:cNvCxnSpPr>
            <a:endCxn id="25" idx="7"/>
          </p:cNvCxnSpPr>
          <p:nvPr/>
        </p:nvCxnSpPr>
        <p:spPr>
          <a:xfrm flipH="1">
            <a:off x="4975225" y="5008563"/>
            <a:ext cx="419100" cy="493712"/>
          </a:xfrm>
          <a:prstGeom prst="straightConnector1">
            <a:avLst/>
          </a:prstGeom>
          <a:ln w="6350">
            <a:solidFill>
              <a:schemeClr val="accent2">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8" idx="1"/>
          </p:cNvCxnSpPr>
          <p:nvPr/>
        </p:nvCxnSpPr>
        <p:spPr>
          <a:xfrm>
            <a:off x="6742113" y="4970463"/>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053263" y="540861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6149975" y="54641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0" name="Straight Arrow Connector 29"/>
          <p:cNvCxnSpPr>
            <a:stCxn id="13" idx="4"/>
            <a:endCxn id="29" idx="7"/>
          </p:cNvCxnSpPr>
          <p:nvPr/>
        </p:nvCxnSpPr>
        <p:spPr>
          <a:xfrm flipH="1">
            <a:off x="6475413" y="5008563"/>
            <a:ext cx="103187"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537200" y="4989513"/>
            <a:ext cx="368300"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721350" y="54657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36" name="TextBox 34"/>
          <p:cNvSpPr txBox="1">
            <a:spLocks noChangeArrowheads="1"/>
          </p:cNvSpPr>
          <p:nvPr/>
        </p:nvSpPr>
        <p:spPr bwMode="auto">
          <a:xfrm>
            <a:off x="1905000" y="5264150"/>
            <a:ext cx="2611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Node to be deleted</a:t>
            </a:r>
          </a:p>
        </p:txBody>
      </p:sp>
      <p:cxnSp>
        <p:nvCxnSpPr>
          <p:cNvPr id="38" name="Straight Arrow Connector 37"/>
          <p:cNvCxnSpPr/>
          <p:nvPr/>
        </p:nvCxnSpPr>
        <p:spPr>
          <a:xfrm>
            <a:off x="2857500" y="5634038"/>
            <a:ext cx="1485900" cy="1555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1938" name="Rectangle 18"/>
          <p:cNvSpPr>
            <a:spLocks noChangeArrowheads="1"/>
          </p:cNvSpPr>
          <p:nvPr/>
        </p:nvSpPr>
        <p:spPr bwMode="auto">
          <a:xfrm>
            <a:off x="4929188" y="4600575"/>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22" name="Rectangle 1026"/>
          <p:cNvSpPr txBox="1">
            <a:spLocks noChangeArrowheads="1"/>
          </p:cNvSpPr>
          <p:nvPr/>
        </p:nvSpPr>
        <p:spPr>
          <a:xfrm>
            <a:off x="533400" y="304800"/>
            <a:ext cx="8229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z="4400" i="1" dirty="0">
                <a:solidFill>
                  <a:schemeClr val="accent2"/>
                </a:solidFill>
                <a:latin typeface="+mj-lt"/>
                <a:ea typeface="+mj-ea"/>
                <a:cs typeface="+mj-cs"/>
              </a:rPr>
              <a:t>Case 1: Deletion of a Leaf Node</a:t>
            </a:r>
            <a:endParaRPr kumimoji="0" lang="en-US" sz="4400" b="0" i="1" u="none" strike="noStrike" kern="1200" cap="none" spc="0" normalizeH="0" baseline="0" noProof="0" dirty="0">
              <a:ln>
                <a:noFill/>
              </a:ln>
              <a:solidFill>
                <a:schemeClr val="accent2"/>
              </a:solidFill>
              <a:effectLst/>
              <a:uLnTx/>
              <a:uFillTx/>
              <a:latin typeface="+mj-lt"/>
              <a:ea typeface="+mj-ea"/>
              <a:cs typeface="+mj-cs"/>
            </a:endParaRPr>
          </a:p>
        </p:txBody>
      </p:sp>
      <p:cxnSp>
        <p:nvCxnSpPr>
          <p:cNvPr id="23" name="Straight Connector 22"/>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fld id="{59044E82-0D97-4C44-BD32-01B99DA0AB14}" type="slidenum">
              <a:rPr lang="en-US" smtClean="0"/>
              <a:pPr/>
              <a:t>70</a:t>
            </a:fld>
            <a:endParaRPr lang="en-US"/>
          </a:p>
        </p:txBody>
      </p:sp>
      <p:sp>
        <p:nvSpPr>
          <p:cNvPr id="24" name="Rectangle 40"/>
          <p:cNvSpPr>
            <a:spLocks noChangeArrowheads="1"/>
          </p:cNvSpPr>
          <p:nvPr/>
        </p:nvSpPr>
        <p:spPr bwMode="auto">
          <a:xfrm>
            <a:off x="4267200" y="5257800"/>
            <a:ext cx="35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N</a:t>
            </a:r>
          </a:p>
        </p:txBody>
      </p:sp>
      <p:sp>
        <p:nvSpPr>
          <p:cNvPr id="33" name="Footer Placeholder 32"/>
          <p:cNvSpPr>
            <a:spLocks noGrp="1"/>
          </p:cNvSpPr>
          <p:nvPr>
            <p:ph type="ftr" sz="quarter" idx="11"/>
          </p:nvPr>
        </p:nvSpPr>
        <p:spPr/>
        <p:txBody>
          <a:bodyPr/>
          <a:lstStyle/>
          <a:p>
            <a:r>
              <a:rPr lang="en-US"/>
              <a:t>Compiled By Atnafu J.</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0739" name="Rectangle 3"/>
          <p:cNvSpPr>
            <a:spLocks noChangeArrowheads="1"/>
          </p:cNvSpPr>
          <p:nvPr/>
        </p:nvSpPr>
        <p:spPr bwMode="auto">
          <a:xfrm>
            <a:off x="457200" y="1600200"/>
            <a:ext cx="8496300" cy="1569660"/>
          </a:xfrm>
          <a:prstGeom prst="rect">
            <a:avLst/>
          </a:prstGeom>
          <a:noFill/>
          <a:ln>
            <a:noFill/>
          </a:ln>
          <a:effectLst/>
        </p:spPr>
        <p:txBody>
          <a:bodyPr wrap="square" anchor="ctr">
            <a:spAutoFit/>
          </a:bodyPr>
          <a:lstStyle/>
          <a:p>
            <a:pPr marL="457200" indent="-457200" algn="just">
              <a:buFont typeface="Arial" pitchFamily="34" charset="0"/>
              <a:buChar char="•"/>
              <a:defRPr/>
            </a:pPr>
            <a:r>
              <a:rPr lang="en-US" sz="2400" dirty="0">
                <a:effectLst>
                  <a:outerShdw blurRad="38100" dist="38100" dir="2700000" algn="tl">
                    <a:srgbClr val="C0C0C0"/>
                  </a:outerShdw>
                </a:effectLst>
                <a:latin typeface="Times New Roman" pitchFamily="18" charset="0"/>
              </a:rPr>
              <a:t>Given a node N to be deleted which has only right or left sub tree</a:t>
            </a:r>
          </a:p>
          <a:p>
            <a:pPr marL="914400" lvl="1" indent="-457200" algn="just">
              <a:buFont typeface="Arial" pitchFamily="34" charset="0"/>
              <a:buChar char="•"/>
              <a:defRPr/>
            </a:pPr>
            <a:r>
              <a:rPr lang="en-US" sz="2400" dirty="0">
                <a:effectLst>
                  <a:outerShdw blurRad="38100" dist="38100" dir="2700000" algn="tl">
                    <a:srgbClr val="C0C0C0"/>
                  </a:outerShdw>
                </a:effectLst>
                <a:latin typeface="Times New Roman" pitchFamily="18" charset="0"/>
              </a:rPr>
              <a:t>Divert its parent pointer to its right or left sibling</a:t>
            </a:r>
          </a:p>
          <a:p>
            <a:pPr marL="914400" lvl="1" indent="-457200" algn="just">
              <a:buFont typeface="Arial" pitchFamily="34" charset="0"/>
              <a:buChar char="•"/>
              <a:defRPr/>
            </a:pPr>
            <a:r>
              <a:rPr lang="en-US" sz="2400" dirty="0">
                <a:effectLst>
                  <a:outerShdw blurRad="38100" dist="38100" dir="2700000" algn="tl">
                    <a:srgbClr val="C0C0C0"/>
                  </a:outerShdw>
                </a:effectLst>
                <a:latin typeface="Times New Roman" pitchFamily="18" charset="0"/>
              </a:rPr>
              <a:t>Delete N</a:t>
            </a:r>
          </a:p>
        </p:txBody>
      </p:sp>
      <p:sp>
        <p:nvSpPr>
          <p:cNvPr id="2" name="Oval 1"/>
          <p:cNvSpPr/>
          <p:nvPr/>
        </p:nvSpPr>
        <p:spPr>
          <a:xfrm>
            <a:off x="6967538" y="3124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Arrow Connector 3"/>
          <p:cNvCxnSpPr/>
          <p:nvPr/>
        </p:nvCxnSpPr>
        <p:spPr>
          <a:xfrm flipH="1">
            <a:off x="6705600" y="3505200"/>
            <a:ext cx="419100"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13" idx="1"/>
          </p:cNvCxnSpPr>
          <p:nvPr/>
        </p:nvCxnSpPr>
        <p:spPr>
          <a:xfrm>
            <a:off x="7177088" y="3505200"/>
            <a:ext cx="366712"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488238" y="39417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6409204" y="3930662"/>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27" name="Straight Arrow Connector 26"/>
          <p:cNvCxnSpPr>
            <a:endCxn id="28" idx="1"/>
          </p:cNvCxnSpPr>
          <p:nvPr/>
        </p:nvCxnSpPr>
        <p:spPr>
          <a:xfrm>
            <a:off x="7842250" y="4284663"/>
            <a:ext cx="366713"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153400" y="472281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7250113" y="47783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0" name="Straight Arrow Connector 29"/>
          <p:cNvCxnSpPr>
            <a:stCxn id="13" idx="4"/>
            <a:endCxn id="29" idx="7"/>
          </p:cNvCxnSpPr>
          <p:nvPr/>
        </p:nvCxnSpPr>
        <p:spPr>
          <a:xfrm flipH="1">
            <a:off x="7575550" y="4322763"/>
            <a:ext cx="103188"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p:cNvCxnSpPr>
          <p:nvPr/>
        </p:nvCxnSpPr>
        <p:spPr>
          <a:xfrm rot="5400000">
            <a:off x="5970828" y="4303252"/>
            <a:ext cx="541559" cy="44678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834063" y="47799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960" name="TextBox 34"/>
          <p:cNvSpPr txBox="1">
            <a:spLocks noChangeArrowheads="1"/>
          </p:cNvSpPr>
          <p:nvPr/>
        </p:nvSpPr>
        <p:spPr bwMode="auto">
          <a:xfrm>
            <a:off x="3201988" y="4238625"/>
            <a:ext cx="2125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Node to be deleted</a:t>
            </a:r>
          </a:p>
        </p:txBody>
      </p:sp>
      <p:cxnSp>
        <p:nvCxnSpPr>
          <p:cNvPr id="38" name="Straight Arrow Connector 37"/>
          <p:cNvCxnSpPr/>
          <p:nvPr/>
        </p:nvCxnSpPr>
        <p:spPr>
          <a:xfrm flipV="1">
            <a:off x="5327650" y="4238625"/>
            <a:ext cx="1081088" cy="2063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154738" y="5118100"/>
            <a:ext cx="366712"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465888" y="55562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562600" y="561181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2" name="Straight Arrow Connector 21"/>
          <p:cNvCxnSpPr>
            <a:endCxn id="21" idx="7"/>
          </p:cNvCxnSpPr>
          <p:nvPr/>
        </p:nvCxnSpPr>
        <p:spPr>
          <a:xfrm flipH="1">
            <a:off x="5888038" y="5156200"/>
            <a:ext cx="103187"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003300" y="3484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3" name="Straight Arrow Connector 32"/>
          <p:cNvCxnSpPr/>
          <p:nvPr/>
        </p:nvCxnSpPr>
        <p:spPr>
          <a:xfrm flipH="1">
            <a:off x="741363" y="3865563"/>
            <a:ext cx="419100"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300163" y="3848100"/>
            <a:ext cx="366712"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1610831" y="4304280"/>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39" name="Straight Arrow Connector 38"/>
          <p:cNvCxnSpPr>
            <a:endCxn id="40" idx="1"/>
          </p:cNvCxnSpPr>
          <p:nvPr/>
        </p:nvCxnSpPr>
        <p:spPr>
          <a:xfrm>
            <a:off x="1878013" y="4645025"/>
            <a:ext cx="366712"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2189163" y="50831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3" name="Straight Arrow Connector 42"/>
          <p:cNvCxnSpPr/>
          <p:nvPr/>
        </p:nvCxnSpPr>
        <p:spPr>
          <a:xfrm>
            <a:off x="673100" y="4665663"/>
            <a:ext cx="3683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857250" y="514191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Oval 48"/>
          <p:cNvSpPr/>
          <p:nvPr/>
        </p:nvSpPr>
        <p:spPr>
          <a:xfrm>
            <a:off x="506413" y="434181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 name="Oval 49"/>
          <p:cNvSpPr/>
          <p:nvPr/>
        </p:nvSpPr>
        <p:spPr>
          <a:xfrm>
            <a:off x="61913" y="51943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1" name="Straight Arrow Connector 50"/>
          <p:cNvCxnSpPr>
            <a:endCxn id="50" idx="7"/>
          </p:cNvCxnSpPr>
          <p:nvPr/>
        </p:nvCxnSpPr>
        <p:spPr>
          <a:xfrm flipH="1">
            <a:off x="385763" y="4721225"/>
            <a:ext cx="190500" cy="5286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53" idx="1"/>
          </p:cNvCxnSpPr>
          <p:nvPr/>
        </p:nvCxnSpPr>
        <p:spPr>
          <a:xfrm>
            <a:off x="2535238" y="5403850"/>
            <a:ext cx="366712"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846388" y="5842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Oval 53"/>
          <p:cNvSpPr/>
          <p:nvPr/>
        </p:nvSpPr>
        <p:spPr>
          <a:xfrm>
            <a:off x="1943100" y="5897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Arrow Connector 54"/>
          <p:cNvCxnSpPr>
            <a:endCxn id="54" idx="7"/>
          </p:cNvCxnSpPr>
          <p:nvPr/>
        </p:nvCxnSpPr>
        <p:spPr>
          <a:xfrm flipH="1">
            <a:off x="2268538" y="5443538"/>
            <a:ext cx="104775" cy="50958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2133600" y="4311650"/>
            <a:ext cx="1068388" cy="26670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2984" name="Rectangle 40"/>
          <p:cNvSpPr>
            <a:spLocks noChangeArrowheads="1"/>
          </p:cNvSpPr>
          <p:nvPr/>
        </p:nvSpPr>
        <p:spPr bwMode="auto">
          <a:xfrm>
            <a:off x="1784350" y="3906838"/>
            <a:ext cx="35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N</a:t>
            </a:r>
          </a:p>
        </p:txBody>
      </p:sp>
      <p:sp>
        <p:nvSpPr>
          <p:cNvPr id="82986" name="Rectangle 18"/>
          <p:cNvSpPr>
            <a:spLocks noChangeArrowheads="1"/>
          </p:cNvSpPr>
          <p:nvPr/>
        </p:nvSpPr>
        <p:spPr bwMode="auto">
          <a:xfrm>
            <a:off x="1431925" y="3300413"/>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82987" name="Rectangle 18"/>
          <p:cNvSpPr>
            <a:spLocks noChangeArrowheads="1"/>
          </p:cNvSpPr>
          <p:nvPr/>
        </p:nvSpPr>
        <p:spPr bwMode="auto">
          <a:xfrm>
            <a:off x="6535738" y="3052763"/>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41" name="Rectangle 1026"/>
          <p:cNvSpPr txBox="1">
            <a:spLocks noChangeArrowheads="1"/>
          </p:cNvSpPr>
          <p:nvPr/>
        </p:nvSpPr>
        <p:spPr>
          <a:xfrm>
            <a:off x="533400" y="304800"/>
            <a:ext cx="8229600" cy="1143000"/>
          </a:xfrm>
          <a:prstGeom prst="rect">
            <a:avLst/>
          </a:prstGeom>
        </p:spPr>
        <p:txBody>
          <a:bodyPr>
            <a:normAutofit fontScale="9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z="4400" i="1" dirty="0">
                <a:solidFill>
                  <a:schemeClr val="accent2"/>
                </a:solidFill>
                <a:latin typeface="+mj-lt"/>
                <a:ea typeface="+mj-ea"/>
                <a:cs typeface="+mj-cs"/>
              </a:rPr>
              <a:t>Case 2: Deletion of an Internal Node Having Only One Sub Tree</a:t>
            </a:r>
            <a:endParaRPr kumimoji="0" lang="en-US" sz="4400" b="0" i="1" u="none" strike="noStrike" kern="1200" cap="none" spc="0" normalizeH="0" baseline="0" noProof="0" dirty="0">
              <a:ln>
                <a:noFill/>
              </a:ln>
              <a:solidFill>
                <a:schemeClr val="accent2"/>
              </a:solidFill>
              <a:effectLst/>
              <a:uLnTx/>
              <a:uFillTx/>
              <a:latin typeface="+mj-lt"/>
              <a:ea typeface="+mj-ea"/>
              <a:cs typeface="+mj-cs"/>
            </a:endParaRPr>
          </a:p>
        </p:txBody>
      </p:sp>
      <p:cxnSp>
        <p:nvCxnSpPr>
          <p:cNvPr id="42" name="Straight Connector 41"/>
          <p:cNvCxnSpPr/>
          <p:nvPr/>
        </p:nvCxnSpPr>
        <p:spPr>
          <a:xfrm>
            <a:off x="609600" y="1447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45" name="Slide Number Placeholder 44"/>
          <p:cNvSpPr>
            <a:spLocks noGrp="1"/>
          </p:cNvSpPr>
          <p:nvPr>
            <p:ph type="sldNum" sz="quarter" idx="12"/>
          </p:nvPr>
        </p:nvSpPr>
        <p:spPr/>
        <p:txBody>
          <a:bodyPr/>
          <a:lstStyle/>
          <a:p>
            <a:fld id="{59044E82-0D97-4C44-BD32-01B99DA0AB14}" type="slidenum">
              <a:rPr lang="en-US" smtClean="0"/>
              <a:pPr/>
              <a:t>71</a:t>
            </a:fld>
            <a:endParaRPr lang="en-US"/>
          </a:p>
        </p:txBody>
      </p:sp>
      <p:sp>
        <p:nvSpPr>
          <p:cNvPr id="46" name="Rectangle 40"/>
          <p:cNvSpPr>
            <a:spLocks noChangeArrowheads="1"/>
          </p:cNvSpPr>
          <p:nvPr/>
        </p:nvSpPr>
        <p:spPr bwMode="auto">
          <a:xfrm>
            <a:off x="6019800" y="3733800"/>
            <a:ext cx="35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N</a:t>
            </a:r>
          </a:p>
        </p:txBody>
      </p:sp>
      <p:sp>
        <p:nvSpPr>
          <p:cNvPr id="47" name="Footer Placeholder 46"/>
          <p:cNvSpPr>
            <a:spLocks noGrp="1"/>
          </p:cNvSpPr>
          <p:nvPr>
            <p:ph type="ftr" sz="quarter" idx="11"/>
          </p:nvPr>
        </p:nvSpPr>
        <p:spPr/>
        <p:txBody>
          <a:bodyPr/>
          <a:lstStyle/>
          <a:p>
            <a:r>
              <a:rPr lang="en-US"/>
              <a:t>Compiled By Atnafu J.</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346950" y="19335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Arrow Connector 3"/>
          <p:cNvCxnSpPr/>
          <p:nvPr/>
        </p:nvCxnSpPr>
        <p:spPr>
          <a:xfrm flipH="1">
            <a:off x="7085012" y="2314575"/>
            <a:ext cx="419100" cy="493713"/>
          </a:xfrm>
          <a:prstGeom prst="straightConnector1">
            <a:avLst/>
          </a:prstGeom>
          <a:ln w="3175">
            <a:solidFill>
              <a:schemeClr val="accent2">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13" idx="1"/>
          </p:cNvCxnSpPr>
          <p:nvPr/>
        </p:nvCxnSpPr>
        <p:spPr>
          <a:xfrm>
            <a:off x="7556500" y="2314575"/>
            <a:ext cx="366712"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867650" y="27511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6788616" y="2740037"/>
            <a:ext cx="381000" cy="381000"/>
          </a:xfrm>
          <a:prstGeom prst="ellipse">
            <a:avLst/>
          </a:prstGeom>
          <a:solidFill>
            <a:schemeClr val="accent3"/>
          </a:solidFill>
          <a:ln>
            <a:prstDash val="lgDash"/>
          </a:ln>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27" name="Straight Arrow Connector 26"/>
          <p:cNvCxnSpPr>
            <a:endCxn id="28" idx="1"/>
          </p:cNvCxnSpPr>
          <p:nvPr/>
        </p:nvCxnSpPr>
        <p:spPr>
          <a:xfrm>
            <a:off x="8221662" y="3094038"/>
            <a:ext cx="366713"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532812" y="35321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7629525" y="35877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0" name="Straight Arrow Connector 29"/>
          <p:cNvCxnSpPr>
            <a:stCxn id="13" idx="4"/>
            <a:endCxn id="29" idx="7"/>
          </p:cNvCxnSpPr>
          <p:nvPr/>
        </p:nvCxnSpPr>
        <p:spPr>
          <a:xfrm flipH="1">
            <a:off x="7954962" y="3132138"/>
            <a:ext cx="103188"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p:cNvCxnSpPr>
          <p:nvPr/>
        </p:nvCxnSpPr>
        <p:spPr>
          <a:xfrm rot="5400000">
            <a:off x="6351033" y="3113420"/>
            <a:ext cx="541559" cy="445200"/>
          </a:xfrm>
          <a:prstGeom prst="straightConnector1">
            <a:avLst/>
          </a:prstGeom>
          <a:ln w="3175">
            <a:solidFill>
              <a:schemeClr val="accent2">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215063" y="35893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984" name="TextBox 34"/>
          <p:cNvSpPr txBox="1">
            <a:spLocks noChangeArrowheads="1"/>
          </p:cNvSpPr>
          <p:nvPr/>
        </p:nvSpPr>
        <p:spPr bwMode="auto">
          <a:xfrm>
            <a:off x="3429000" y="3429000"/>
            <a:ext cx="2125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Node to be deleted</a:t>
            </a:r>
          </a:p>
        </p:txBody>
      </p:sp>
      <p:cxnSp>
        <p:nvCxnSpPr>
          <p:cNvPr id="38" name="Straight Arrow Connector 37"/>
          <p:cNvCxnSpPr/>
          <p:nvPr/>
        </p:nvCxnSpPr>
        <p:spPr>
          <a:xfrm flipV="1">
            <a:off x="5410200" y="3048001"/>
            <a:ext cx="1377950" cy="38099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6472238" y="3990975"/>
            <a:ext cx="493713" cy="366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846888" y="436562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943600" y="44211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2" name="Straight Arrow Connector 21"/>
          <p:cNvCxnSpPr/>
          <p:nvPr/>
        </p:nvCxnSpPr>
        <p:spPr>
          <a:xfrm rot="5400000">
            <a:off x="6065045" y="4169569"/>
            <a:ext cx="511175" cy="10318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382712" y="22939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3" name="Straight Arrow Connector 32"/>
          <p:cNvCxnSpPr/>
          <p:nvPr/>
        </p:nvCxnSpPr>
        <p:spPr>
          <a:xfrm flipH="1">
            <a:off x="1120775" y="2674938"/>
            <a:ext cx="419100"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679575" y="2657475"/>
            <a:ext cx="366712" cy="492125"/>
          </a:xfrm>
          <a:prstGeom prst="straightConnector1">
            <a:avLst/>
          </a:prstGeom>
          <a:ln w="3175">
            <a:solidFill>
              <a:schemeClr val="accent2">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1990243" y="3113655"/>
            <a:ext cx="381000" cy="381000"/>
          </a:xfrm>
          <a:prstGeom prst="ellipse">
            <a:avLst/>
          </a:prstGeom>
          <a:solidFill>
            <a:schemeClr val="accent3"/>
          </a:solidFill>
          <a:ln>
            <a:prstDash val="lgDash"/>
          </a:ln>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39" name="Straight Arrow Connector 38"/>
          <p:cNvCxnSpPr>
            <a:endCxn id="40" idx="1"/>
          </p:cNvCxnSpPr>
          <p:nvPr/>
        </p:nvCxnSpPr>
        <p:spPr>
          <a:xfrm>
            <a:off x="2257425" y="3454400"/>
            <a:ext cx="366712" cy="493713"/>
          </a:xfrm>
          <a:prstGeom prst="straightConnector1">
            <a:avLst/>
          </a:prstGeom>
          <a:ln w="3175">
            <a:solidFill>
              <a:schemeClr val="accent2">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2568575" y="38925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3" name="Straight Arrow Connector 42"/>
          <p:cNvCxnSpPr/>
          <p:nvPr/>
        </p:nvCxnSpPr>
        <p:spPr>
          <a:xfrm>
            <a:off x="1052512" y="3475038"/>
            <a:ext cx="3683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236662" y="39512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Oval 48"/>
          <p:cNvSpPr/>
          <p:nvPr/>
        </p:nvSpPr>
        <p:spPr>
          <a:xfrm>
            <a:off x="885825" y="31511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 name="Oval 49"/>
          <p:cNvSpPr/>
          <p:nvPr/>
        </p:nvSpPr>
        <p:spPr>
          <a:xfrm>
            <a:off x="441325" y="40036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1" name="Straight Arrow Connector 50"/>
          <p:cNvCxnSpPr>
            <a:endCxn id="50" idx="7"/>
          </p:cNvCxnSpPr>
          <p:nvPr/>
        </p:nvCxnSpPr>
        <p:spPr>
          <a:xfrm flipH="1">
            <a:off x="765175" y="3530600"/>
            <a:ext cx="190500" cy="5286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53" idx="1"/>
          </p:cNvCxnSpPr>
          <p:nvPr/>
        </p:nvCxnSpPr>
        <p:spPr>
          <a:xfrm>
            <a:off x="2914650" y="4213225"/>
            <a:ext cx="366712"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3225800" y="46513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Oval 53"/>
          <p:cNvSpPr/>
          <p:nvPr/>
        </p:nvSpPr>
        <p:spPr>
          <a:xfrm>
            <a:off x="2322512" y="47069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Arrow Connector 54"/>
          <p:cNvCxnSpPr>
            <a:endCxn id="54" idx="7"/>
          </p:cNvCxnSpPr>
          <p:nvPr/>
        </p:nvCxnSpPr>
        <p:spPr>
          <a:xfrm flipH="1">
            <a:off x="2647950" y="4252913"/>
            <a:ext cx="104775" cy="50958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a:off x="2513012" y="3121026"/>
            <a:ext cx="1220788" cy="3079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Freeform 2"/>
          <p:cNvSpPr/>
          <p:nvPr/>
        </p:nvSpPr>
        <p:spPr>
          <a:xfrm>
            <a:off x="1743075" y="2509838"/>
            <a:ext cx="1103312" cy="1379537"/>
          </a:xfrm>
          <a:custGeom>
            <a:avLst/>
            <a:gdLst>
              <a:gd name="connsiteX0" fmla="*/ 0 w 1103086"/>
              <a:gd name="connsiteY0" fmla="*/ 0 h 1378857"/>
              <a:gd name="connsiteX1" fmla="*/ 899886 w 1103086"/>
              <a:gd name="connsiteY1" fmla="*/ 377371 h 1378857"/>
              <a:gd name="connsiteX2" fmla="*/ 1103086 w 1103086"/>
              <a:gd name="connsiteY2" fmla="*/ 1378857 h 1378857"/>
            </a:gdLst>
            <a:ahLst/>
            <a:cxnLst>
              <a:cxn ang="0">
                <a:pos x="connsiteX0" y="connsiteY0"/>
              </a:cxn>
              <a:cxn ang="0">
                <a:pos x="connsiteX1" y="connsiteY1"/>
              </a:cxn>
              <a:cxn ang="0">
                <a:pos x="connsiteX2" y="connsiteY2"/>
              </a:cxn>
            </a:cxnLst>
            <a:rect l="l" t="t" r="r" b="b"/>
            <a:pathLst>
              <a:path w="1103086" h="1378857">
                <a:moveTo>
                  <a:pt x="0" y="0"/>
                </a:moveTo>
                <a:cubicBezTo>
                  <a:pt x="358019" y="73781"/>
                  <a:pt x="716038" y="147562"/>
                  <a:pt x="899886" y="377371"/>
                </a:cubicBezTo>
                <a:cubicBezTo>
                  <a:pt x="1083734" y="607181"/>
                  <a:pt x="1093410" y="993019"/>
                  <a:pt x="1103086" y="1378857"/>
                </a:cubicBezTo>
              </a:path>
            </a:pathLst>
          </a:cu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 name="Freeform 5"/>
          <p:cNvSpPr/>
          <p:nvPr/>
        </p:nvSpPr>
        <p:spPr>
          <a:xfrm rot="1507785">
            <a:off x="5057023" y="1708674"/>
            <a:ext cx="1922031" cy="1975202"/>
          </a:xfrm>
          <a:custGeom>
            <a:avLst/>
            <a:gdLst>
              <a:gd name="connsiteX0" fmla="*/ 1335749 w 1335749"/>
              <a:gd name="connsiteY0" fmla="*/ 0 h 1567543"/>
              <a:gd name="connsiteX1" fmla="*/ 435 w 1335749"/>
              <a:gd name="connsiteY1" fmla="*/ 682171 h 1567543"/>
              <a:gd name="connsiteX2" fmla="*/ 1176092 w 1335749"/>
              <a:gd name="connsiteY2" fmla="*/ 1567543 h 1567543"/>
              <a:gd name="connsiteX3" fmla="*/ 1176092 w 1335749"/>
              <a:gd name="connsiteY3" fmla="*/ 1567543 h 1567543"/>
            </a:gdLst>
            <a:ahLst/>
            <a:cxnLst>
              <a:cxn ang="0">
                <a:pos x="connsiteX0" y="connsiteY0"/>
              </a:cxn>
              <a:cxn ang="0">
                <a:pos x="connsiteX1" y="connsiteY1"/>
              </a:cxn>
              <a:cxn ang="0">
                <a:pos x="connsiteX2" y="connsiteY2"/>
              </a:cxn>
              <a:cxn ang="0">
                <a:pos x="connsiteX3" y="connsiteY3"/>
              </a:cxn>
            </a:cxnLst>
            <a:rect l="l" t="t" r="r" b="b"/>
            <a:pathLst>
              <a:path w="1335749" h="1567543">
                <a:moveTo>
                  <a:pt x="1335749" y="0"/>
                </a:moveTo>
                <a:cubicBezTo>
                  <a:pt x="681396" y="210457"/>
                  <a:pt x="27044" y="420914"/>
                  <a:pt x="435" y="682171"/>
                </a:cubicBezTo>
                <a:cubicBezTo>
                  <a:pt x="-26175" y="943428"/>
                  <a:pt x="1176092" y="1567543"/>
                  <a:pt x="1176092" y="1567543"/>
                </a:cubicBezTo>
                <a:lnTo>
                  <a:pt x="1176092" y="1567543"/>
                </a:lnTo>
              </a:path>
            </a:pathLst>
          </a:cu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4011" name="Rectangle 18"/>
          <p:cNvSpPr>
            <a:spLocks noChangeArrowheads="1"/>
          </p:cNvSpPr>
          <p:nvPr/>
        </p:nvSpPr>
        <p:spPr bwMode="auto">
          <a:xfrm>
            <a:off x="7785100" y="1862138"/>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84012" name="Rectangle 18"/>
          <p:cNvSpPr>
            <a:spLocks noChangeArrowheads="1"/>
          </p:cNvSpPr>
          <p:nvPr/>
        </p:nvSpPr>
        <p:spPr bwMode="auto">
          <a:xfrm>
            <a:off x="1838325" y="2046288"/>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46" name="Rectangle 1026"/>
          <p:cNvSpPr txBox="1">
            <a:spLocks noChangeArrowheads="1"/>
          </p:cNvSpPr>
          <p:nvPr/>
        </p:nvSpPr>
        <p:spPr>
          <a:xfrm>
            <a:off x="533400" y="304800"/>
            <a:ext cx="8229600" cy="1143000"/>
          </a:xfrm>
          <a:prstGeom prst="rect">
            <a:avLst/>
          </a:prstGeom>
        </p:spPr>
        <p:txBody>
          <a:bodyPr>
            <a:normAutofit fontScale="9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z="4400" i="1" dirty="0">
                <a:solidFill>
                  <a:schemeClr val="accent2"/>
                </a:solidFill>
                <a:latin typeface="+mj-lt"/>
                <a:ea typeface="+mj-ea"/>
                <a:cs typeface="+mj-cs"/>
              </a:rPr>
              <a:t>Case 2: Deletion of an Internal Node Having Only One Sub Tree</a:t>
            </a:r>
            <a:endParaRPr kumimoji="0" lang="en-US" sz="4400" b="0" i="1" u="none" strike="noStrike" kern="1200" cap="none" spc="0" normalizeH="0" baseline="0" noProof="0" dirty="0">
              <a:ln>
                <a:noFill/>
              </a:ln>
              <a:solidFill>
                <a:schemeClr val="accent2"/>
              </a:solidFill>
              <a:effectLst/>
              <a:uLnTx/>
              <a:uFillTx/>
              <a:latin typeface="+mj-lt"/>
              <a:ea typeface="+mj-ea"/>
              <a:cs typeface="+mj-cs"/>
            </a:endParaRPr>
          </a:p>
        </p:txBody>
      </p:sp>
      <p:cxnSp>
        <p:nvCxnSpPr>
          <p:cNvPr id="47" name="Straight Connector 46"/>
          <p:cNvCxnSpPr/>
          <p:nvPr/>
        </p:nvCxnSpPr>
        <p:spPr>
          <a:xfrm>
            <a:off x="609600" y="16002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41" name="Slide Number Placeholder 40"/>
          <p:cNvSpPr>
            <a:spLocks noGrp="1"/>
          </p:cNvSpPr>
          <p:nvPr>
            <p:ph type="sldNum" sz="quarter" idx="12"/>
          </p:nvPr>
        </p:nvSpPr>
        <p:spPr/>
        <p:txBody>
          <a:bodyPr/>
          <a:lstStyle/>
          <a:p>
            <a:fld id="{59044E82-0D97-4C44-BD32-01B99DA0AB14}" type="slidenum">
              <a:rPr lang="en-US" smtClean="0"/>
              <a:pPr/>
              <a:t>72</a:t>
            </a:fld>
            <a:endParaRPr lang="en-US"/>
          </a:p>
        </p:txBody>
      </p:sp>
      <p:sp>
        <p:nvSpPr>
          <p:cNvPr id="42" name="Rectangle 40"/>
          <p:cNvSpPr>
            <a:spLocks noChangeArrowheads="1"/>
          </p:cNvSpPr>
          <p:nvPr/>
        </p:nvSpPr>
        <p:spPr bwMode="auto">
          <a:xfrm>
            <a:off x="2133600" y="2743200"/>
            <a:ext cx="35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N</a:t>
            </a:r>
          </a:p>
        </p:txBody>
      </p:sp>
      <p:sp>
        <p:nvSpPr>
          <p:cNvPr id="45" name="Rectangle 40"/>
          <p:cNvSpPr>
            <a:spLocks noChangeArrowheads="1"/>
          </p:cNvSpPr>
          <p:nvPr/>
        </p:nvSpPr>
        <p:spPr bwMode="auto">
          <a:xfrm>
            <a:off x="6400800" y="2590800"/>
            <a:ext cx="35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N</a:t>
            </a:r>
          </a:p>
        </p:txBody>
      </p:sp>
      <p:sp>
        <p:nvSpPr>
          <p:cNvPr id="48" name="Footer Placeholder 47"/>
          <p:cNvSpPr>
            <a:spLocks noGrp="1"/>
          </p:cNvSpPr>
          <p:nvPr>
            <p:ph type="ftr" sz="quarter" idx="11"/>
          </p:nvPr>
        </p:nvSpPr>
        <p:spPr/>
        <p:txBody>
          <a:bodyPr/>
          <a:lstStyle/>
          <a:p>
            <a:r>
              <a:rPr lang="en-US"/>
              <a:t>Compiled By Atnafu J.</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GB" i="1" dirty="0">
                <a:solidFill>
                  <a:schemeClr val="accent2"/>
                </a:solidFill>
              </a:rPr>
              <a:t>Case 3: Deleted element has Left &amp; Right Sub Tree</a:t>
            </a:r>
            <a:endParaRPr lang="en-US" i="1" dirty="0">
              <a:solidFill>
                <a:schemeClr val="accent2"/>
              </a:solidFill>
            </a:endParaRPr>
          </a:p>
        </p:txBody>
      </p:sp>
      <p:sp>
        <p:nvSpPr>
          <p:cNvPr id="147459" name="Rectangle 1027"/>
          <p:cNvSpPr>
            <a:spLocks noGrp="1" noChangeArrowheads="1"/>
          </p:cNvSpPr>
          <p:nvPr>
            <p:ph type="body" idx="1"/>
          </p:nvPr>
        </p:nvSpPr>
        <p:spPr>
          <a:xfrm>
            <a:off x="621792" y="1600200"/>
            <a:ext cx="7772400" cy="4800600"/>
          </a:xfrm>
        </p:spPr>
        <p:txBody>
          <a:bodyPr wrap="square">
            <a:noAutofit/>
          </a:bodyPr>
          <a:lstStyle/>
          <a:p>
            <a:pPr marL="457200" indent="-457200" algn="just">
              <a:defRPr/>
            </a:pPr>
            <a:r>
              <a:rPr lang="en-US" sz="1800" dirty="0">
                <a:effectLst>
                  <a:outerShdw blurRad="38100" dist="38100" dir="2700000" algn="tl">
                    <a:srgbClr val="C0C0C0"/>
                  </a:outerShdw>
                </a:effectLst>
                <a:latin typeface="Times New Roman" pitchFamily="18" charset="0"/>
              </a:rPr>
              <a:t>Given a node N to be deleted which has left and right sub tree</a:t>
            </a:r>
          </a:p>
          <a:p>
            <a:pPr marL="914400" lvl="1" indent="-457200" algn="just">
              <a:buFont typeface="Arial" pitchFamily="34" charset="0"/>
              <a:buChar char="•"/>
              <a:defRPr/>
            </a:pPr>
            <a:r>
              <a:rPr lang="en-US" sz="1800" dirty="0">
                <a:effectLst>
                  <a:outerShdw blurRad="38100" dist="38100" dir="2700000" algn="tl">
                    <a:srgbClr val="C0C0C0"/>
                  </a:outerShdw>
                </a:effectLst>
                <a:latin typeface="Times New Roman" pitchFamily="18" charset="0"/>
              </a:rPr>
              <a:t>Find the node with the maximum value from its left sub tree (in order predecessor of N) or the minimum value from its right sub tree (in order successor of  N)</a:t>
            </a:r>
          </a:p>
          <a:p>
            <a:pPr marL="914400" lvl="1" indent="-457200" algn="just">
              <a:buFont typeface="Arial" pitchFamily="34" charset="0"/>
              <a:buChar char="•"/>
              <a:defRPr/>
            </a:pPr>
            <a:r>
              <a:rPr lang="en-US" sz="1800" dirty="0">
                <a:effectLst>
                  <a:outerShdw blurRad="38100" dist="38100" dir="2700000" algn="tl">
                    <a:srgbClr val="C0C0C0"/>
                  </a:outerShdw>
                </a:effectLst>
                <a:latin typeface="Times New Roman" pitchFamily="18" charset="0"/>
              </a:rPr>
              <a:t>This gives you a node with a maximum or minimum of one sub tree</a:t>
            </a:r>
          </a:p>
          <a:p>
            <a:pPr marL="914400" lvl="1" indent="-457200" algn="just">
              <a:buFont typeface="Arial" pitchFamily="34" charset="0"/>
              <a:buChar char="•"/>
              <a:defRPr/>
            </a:pPr>
            <a:r>
              <a:rPr lang="en-US" sz="1800" dirty="0">
                <a:effectLst>
                  <a:outerShdw blurRad="38100" dist="38100" dir="2700000" algn="tl">
                    <a:srgbClr val="C0C0C0"/>
                  </a:outerShdw>
                </a:effectLst>
                <a:latin typeface="Times New Roman" pitchFamily="18" charset="0"/>
              </a:rPr>
              <a:t>Swap the data of the two nodes</a:t>
            </a:r>
          </a:p>
          <a:p>
            <a:pPr marL="914400" lvl="1" indent="-457200" algn="just">
              <a:buFont typeface="Arial" pitchFamily="34" charset="0"/>
              <a:buChar char="•"/>
              <a:defRPr/>
            </a:pPr>
            <a:r>
              <a:rPr lang="en-US" sz="1800" dirty="0">
                <a:effectLst>
                  <a:outerShdw blurRad="38100" dist="38100" dir="2700000" algn="tl">
                    <a:srgbClr val="C0C0C0"/>
                  </a:outerShdw>
                </a:effectLst>
                <a:latin typeface="Times New Roman" pitchFamily="18" charset="0"/>
              </a:rPr>
              <a:t>Delete the node with the search key (has zero or one sub tree)</a:t>
            </a:r>
          </a:p>
        </p:txBody>
      </p:sp>
      <p:cxnSp>
        <p:nvCxnSpPr>
          <p:cNvPr id="4" name="Straight Connector 3"/>
          <p:cNvCxnSpPr/>
          <p:nvPr/>
        </p:nvCxnSpPr>
        <p:spPr>
          <a:xfrm>
            <a:off x="685800" y="1524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Slide Number Placeholder 30"/>
          <p:cNvSpPr>
            <a:spLocks noGrp="1"/>
          </p:cNvSpPr>
          <p:nvPr>
            <p:ph type="sldNum" sz="quarter" idx="12"/>
          </p:nvPr>
        </p:nvSpPr>
        <p:spPr>
          <a:xfrm>
            <a:off x="6705600" y="6019800"/>
            <a:ext cx="2133600" cy="365125"/>
          </a:xfrm>
        </p:spPr>
        <p:txBody>
          <a:bodyPr/>
          <a:lstStyle/>
          <a:p>
            <a:fld id="{59044E82-0D97-4C44-BD32-01B99DA0AB14}" type="slidenum">
              <a:rPr lang="en-US" smtClean="0"/>
              <a:pPr/>
              <a:t>73</a:t>
            </a:fld>
            <a:endParaRPr lang="en-US"/>
          </a:p>
        </p:txBody>
      </p:sp>
      <p:grpSp>
        <p:nvGrpSpPr>
          <p:cNvPr id="75" name="Group 74"/>
          <p:cNvGrpSpPr/>
          <p:nvPr/>
        </p:nvGrpSpPr>
        <p:grpSpPr>
          <a:xfrm>
            <a:off x="996950" y="3810000"/>
            <a:ext cx="5251450" cy="2971800"/>
            <a:chOff x="152400" y="3657600"/>
            <a:chExt cx="5251450" cy="2971800"/>
          </a:xfrm>
        </p:grpSpPr>
        <p:sp>
          <p:nvSpPr>
            <p:cNvPr id="6" name="TextBox 34"/>
            <p:cNvSpPr txBox="1">
              <a:spLocks noChangeArrowheads="1"/>
            </p:cNvSpPr>
            <p:nvPr/>
          </p:nvSpPr>
          <p:spPr bwMode="auto">
            <a:xfrm>
              <a:off x="3276600" y="3886200"/>
              <a:ext cx="2127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Node to be deleted</a:t>
              </a:r>
            </a:p>
          </p:txBody>
        </p:sp>
        <p:grpSp>
          <p:nvGrpSpPr>
            <p:cNvPr id="64" name="Group 63"/>
            <p:cNvGrpSpPr/>
            <p:nvPr/>
          </p:nvGrpSpPr>
          <p:grpSpPr>
            <a:xfrm>
              <a:off x="152400" y="3657600"/>
              <a:ext cx="3973734" cy="2971800"/>
              <a:chOff x="369666" y="1803971"/>
              <a:chExt cx="3973734" cy="4368229"/>
            </a:xfrm>
          </p:grpSpPr>
          <p:sp>
            <p:nvSpPr>
              <p:cNvPr id="34" name="Oval 33"/>
              <p:cNvSpPr/>
              <p:nvPr/>
            </p:nvSpPr>
            <p:spPr>
              <a:xfrm>
                <a:off x="1311053" y="18039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5" name="Straight Arrow Connector 34"/>
              <p:cNvCxnSpPr/>
              <p:nvPr/>
            </p:nvCxnSpPr>
            <p:spPr>
              <a:xfrm flipH="1">
                <a:off x="1049116" y="2184971"/>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607916" y="2165921"/>
                <a:ext cx="677862"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286000" y="2438400"/>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38" name="Straight Arrow Connector 37"/>
              <p:cNvCxnSpPr/>
              <p:nvPr/>
            </p:nvCxnSpPr>
            <p:spPr>
              <a:xfrm flipH="1">
                <a:off x="1905000" y="2667000"/>
                <a:ext cx="465137"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82441" y="298348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1165003" y="34597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814166" y="26612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69666" y="35137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3" name="Straight Arrow Connector 42"/>
              <p:cNvCxnSpPr>
                <a:endCxn id="42" idx="7"/>
              </p:cNvCxnSpPr>
              <p:nvPr/>
            </p:nvCxnSpPr>
            <p:spPr>
              <a:xfrm flipH="1">
                <a:off x="695103" y="3040634"/>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6200000" flipH="1">
                <a:off x="1561307" y="3696494"/>
                <a:ext cx="665396" cy="28280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9906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305175" y="3124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3962400" y="38814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8" name="Straight Arrow Connector 47"/>
              <p:cNvCxnSpPr/>
              <p:nvPr/>
            </p:nvCxnSpPr>
            <p:spPr>
              <a:xfrm flipH="1">
                <a:off x="3384550" y="3482975"/>
                <a:ext cx="104775"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6" idx="1"/>
              </p:cNvCxnSpPr>
              <p:nvPr/>
            </p:nvCxnSpPr>
            <p:spPr>
              <a:xfrm>
                <a:off x="2578158" y="2506474"/>
                <a:ext cx="782813" cy="67352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246438" y="398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Rectangle 18"/>
              <p:cNvSpPr>
                <a:spLocks noChangeArrowheads="1"/>
              </p:cNvSpPr>
              <p:nvPr/>
            </p:nvSpPr>
            <p:spPr bwMode="auto">
              <a:xfrm>
                <a:off x="2350866" y="2700018"/>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N</a:t>
                </a:r>
              </a:p>
            </p:txBody>
          </p:sp>
          <p:sp>
            <p:nvSpPr>
              <p:cNvPr id="53" name="Rectangle 18"/>
              <p:cNvSpPr>
                <a:spLocks noChangeArrowheads="1"/>
              </p:cNvSpPr>
              <p:nvPr/>
            </p:nvSpPr>
            <p:spPr bwMode="auto">
              <a:xfrm>
                <a:off x="1779366" y="1853184"/>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54" name="Oval 53"/>
              <p:cNvSpPr/>
              <p:nvPr/>
            </p:nvSpPr>
            <p:spPr>
              <a:xfrm>
                <a:off x="1676400" y="3200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Arrow Connector 54"/>
              <p:cNvCxnSpPr/>
              <p:nvPr/>
            </p:nvCxnSpPr>
            <p:spPr>
              <a:xfrm>
                <a:off x="3654647" y="3399854"/>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2209800" y="495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Oval 56"/>
              <p:cNvSpPr/>
              <p:nvPr/>
            </p:nvSpPr>
            <p:spPr>
              <a:xfrm>
                <a:off x="1828800"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8" name="Straight Arrow Connector 57"/>
              <p:cNvCxnSpPr/>
              <p:nvPr/>
            </p:nvCxnSpPr>
            <p:spPr>
              <a:xfrm flipH="1">
                <a:off x="2057400" y="5257800"/>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56" idx="1"/>
              </p:cNvCxnSpPr>
              <p:nvPr/>
            </p:nvCxnSpPr>
            <p:spPr>
              <a:xfrm rot="16200000" flipH="1">
                <a:off x="1905000" y="4648200"/>
                <a:ext cx="512996" cy="20819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1828800" y="4114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1" name="Straight Arrow Connector 60"/>
              <p:cNvCxnSpPr>
                <a:stCxn id="54" idx="3"/>
                <a:endCxn id="45" idx="7"/>
              </p:cNvCxnSpPr>
              <p:nvPr/>
            </p:nvCxnSpPr>
            <p:spPr>
              <a:xfrm rot="5400000">
                <a:off x="1239604" y="3601804"/>
                <a:ext cx="568792" cy="41639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2743200" y="47910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3" name="Straight Arrow Connector 62"/>
              <p:cNvCxnSpPr>
                <a:stCxn id="50" idx="3"/>
                <a:endCxn id="62" idx="7"/>
              </p:cNvCxnSpPr>
              <p:nvPr/>
            </p:nvCxnSpPr>
            <p:spPr>
              <a:xfrm rot="5400000">
                <a:off x="2918386" y="4463022"/>
                <a:ext cx="533867" cy="23383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70" name="Straight Arrow Connector 69"/>
            <p:cNvCxnSpPr>
              <a:stCxn id="6" idx="1"/>
            </p:cNvCxnSpPr>
            <p:nvPr/>
          </p:nvCxnSpPr>
          <p:spPr>
            <a:xfrm rot="10800000" flipV="1">
              <a:off x="2514600" y="4071144"/>
              <a:ext cx="762000" cy="43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1" name="Footer Placeholder 50"/>
          <p:cNvSpPr>
            <a:spLocks noGrp="1"/>
          </p:cNvSpPr>
          <p:nvPr>
            <p:ph type="ftr" sz="quarter" idx="11"/>
          </p:nvPr>
        </p:nvSpPr>
        <p:spPr/>
        <p:txBody>
          <a:bodyPr/>
          <a:lstStyle/>
          <a:p>
            <a:r>
              <a:rPr lang="en-US"/>
              <a:t>Compiled By Atnafu J.</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GB" i="1" dirty="0">
                <a:solidFill>
                  <a:schemeClr val="accent2"/>
                </a:solidFill>
              </a:rPr>
              <a:t>Case 3:Max from Left &amp; Min from Right</a:t>
            </a:r>
            <a:endParaRPr lang="en-US" i="1" dirty="0">
              <a:solidFill>
                <a:schemeClr val="accent2"/>
              </a:solidFill>
            </a:endParaRPr>
          </a:p>
        </p:txBody>
      </p:sp>
      <p:cxnSp>
        <p:nvCxnSpPr>
          <p:cNvPr id="4" name="Straight Connector 3"/>
          <p:cNvCxnSpPr/>
          <p:nvPr/>
        </p:nvCxnSpPr>
        <p:spPr>
          <a:xfrm>
            <a:off x="6858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311053" y="18039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Arrow Connector 7"/>
          <p:cNvCxnSpPr/>
          <p:nvPr/>
        </p:nvCxnSpPr>
        <p:spPr>
          <a:xfrm flipH="1">
            <a:off x="1049116" y="2184971"/>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07916" y="2165921"/>
            <a:ext cx="677862"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286000" y="2438400"/>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11" name="Straight Arrow Connector 10"/>
          <p:cNvCxnSpPr/>
          <p:nvPr/>
        </p:nvCxnSpPr>
        <p:spPr>
          <a:xfrm flipH="1">
            <a:off x="1905000" y="2667000"/>
            <a:ext cx="465137"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82441" y="298348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165003" y="34597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814166" y="26612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369666" y="35137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Straight Arrow Connector 15"/>
          <p:cNvCxnSpPr>
            <a:endCxn id="15" idx="7"/>
          </p:cNvCxnSpPr>
          <p:nvPr/>
        </p:nvCxnSpPr>
        <p:spPr>
          <a:xfrm flipH="1">
            <a:off x="695103" y="3040634"/>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1561307" y="3696494"/>
            <a:ext cx="665396" cy="28280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906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3305175" y="3124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3962400" y="38814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2" name="Straight Arrow Connector 21"/>
          <p:cNvCxnSpPr/>
          <p:nvPr/>
        </p:nvCxnSpPr>
        <p:spPr>
          <a:xfrm flipH="1">
            <a:off x="3384550" y="3482975"/>
            <a:ext cx="104775"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0" idx="1"/>
          </p:cNvCxnSpPr>
          <p:nvPr/>
        </p:nvCxnSpPr>
        <p:spPr>
          <a:xfrm>
            <a:off x="2578158" y="2506474"/>
            <a:ext cx="782813" cy="67352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246438" y="398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6" name="Straight Arrow Connector 45"/>
          <p:cNvCxnSpPr/>
          <p:nvPr/>
        </p:nvCxnSpPr>
        <p:spPr>
          <a:xfrm flipH="1" flipV="1">
            <a:off x="2438400" y="5334000"/>
            <a:ext cx="433387" cy="2889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18"/>
          <p:cNvSpPr>
            <a:spLocks noChangeArrowheads="1"/>
          </p:cNvSpPr>
          <p:nvPr/>
        </p:nvSpPr>
        <p:spPr bwMode="auto">
          <a:xfrm>
            <a:off x="2725516" y="2353246"/>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N</a:t>
            </a:r>
          </a:p>
        </p:txBody>
      </p:sp>
      <p:sp>
        <p:nvSpPr>
          <p:cNvPr id="50" name="Rectangle 18"/>
          <p:cNvSpPr>
            <a:spLocks noChangeArrowheads="1"/>
          </p:cNvSpPr>
          <p:nvPr/>
        </p:nvSpPr>
        <p:spPr bwMode="auto">
          <a:xfrm>
            <a:off x="1779366" y="1853184"/>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53" name="TextBox 73"/>
          <p:cNvSpPr txBox="1">
            <a:spLocks noChangeArrowheads="1"/>
          </p:cNvSpPr>
          <p:nvPr/>
        </p:nvSpPr>
        <p:spPr bwMode="auto">
          <a:xfrm>
            <a:off x="2760884" y="5612829"/>
            <a:ext cx="226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Max from Left</a:t>
            </a:r>
          </a:p>
        </p:txBody>
      </p:sp>
      <p:sp>
        <p:nvSpPr>
          <p:cNvPr id="54" name="Oval 53"/>
          <p:cNvSpPr/>
          <p:nvPr/>
        </p:nvSpPr>
        <p:spPr>
          <a:xfrm>
            <a:off x="1676400" y="3200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Arrow Connector 54"/>
          <p:cNvCxnSpPr/>
          <p:nvPr/>
        </p:nvCxnSpPr>
        <p:spPr>
          <a:xfrm>
            <a:off x="3654647" y="3399854"/>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209800" y="4953000"/>
            <a:ext cx="381000" cy="381000"/>
          </a:xfrm>
          <a:prstGeom prst="ellipse">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Slide Number Placeholder 62"/>
          <p:cNvSpPr>
            <a:spLocks noGrp="1"/>
          </p:cNvSpPr>
          <p:nvPr>
            <p:ph type="sldNum" sz="quarter" idx="12"/>
          </p:nvPr>
        </p:nvSpPr>
        <p:spPr/>
        <p:txBody>
          <a:bodyPr/>
          <a:lstStyle/>
          <a:p>
            <a:fld id="{59044E82-0D97-4C44-BD32-01B99DA0AB14}" type="slidenum">
              <a:rPr lang="en-US" smtClean="0"/>
              <a:pPr/>
              <a:t>74</a:t>
            </a:fld>
            <a:endParaRPr lang="en-US"/>
          </a:p>
        </p:txBody>
      </p:sp>
      <p:sp>
        <p:nvSpPr>
          <p:cNvPr id="64" name="Oval 63"/>
          <p:cNvSpPr/>
          <p:nvPr/>
        </p:nvSpPr>
        <p:spPr>
          <a:xfrm>
            <a:off x="1828800"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5" name="Straight Arrow Connector 64"/>
          <p:cNvCxnSpPr/>
          <p:nvPr/>
        </p:nvCxnSpPr>
        <p:spPr>
          <a:xfrm flipH="1">
            <a:off x="2057400" y="5257800"/>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7" idx="1"/>
          </p:cNvCxnSpPr>
          <p:nvPr/>
        </p:nvCxnSpPr>
        <p:spPr>
          <a:xfrm rot="16200000" flipH="1">
            <a:off x="1905000" y="4648200"/>
            <a:ext cx="512996" cy="20819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828800" y="4114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6" name="Straight Arrow Connector 75"/>
          <p:cNvCxnSpPr>
            <a:stCxn id="54" idx="3"/>
            <a:endCxn id="18" idx="7"/>
          </p:cNvCxnSpPr>
          <p:nvPr/>
        </p:nvCxnSpPr>
        <p:spPr>
          <a:xfrm rot="5400000">
            <a:off x="1239604" y="3601804"/>
            <a:ext cx="568792" cy="41639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2743200" y="47910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7" name="Straight Arrow Connector 106"/>
          <p:cNvCxnSpPr>
            <a:stCxn id="44" idx="3"/>
            <a:endCxn id="106" idx="7"/>
          </p:cNvCxnSpPr>
          <p:nvPr/>
        </p:nvCxnSpPr>
        <p:spPr>
          <a:xfrm rot="5400000">
            <a:off x="2918386" y="4463022"/>
            <a:ext cx="533867" cy="23383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5428806" y="19563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8" name="Straight Arrow Connector 117"/>
          <p:cNvCxnSpPr/>
          <p:nvPr/>
        </p:nvCxnSpPr>
        <p:spPr>
          <a:xfrm flipH="1">
            <a:off x="5166869" y="2337371"/>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5725669" y="2318321"/>
            <a:ext cx="677862"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403753" y="2590800"/>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121" name="Straight Arrow Connector 120"/>
          <p:cNvCxnSpPr/>
          <p:nvPr/>
        </p:nvCxnSpPr>
        <p:spPr>
          <a:xfrm flipH="1">
            <a:off x="6022753" y="2819400"/>
            <a:ext cx="465137"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5100194" y="313588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5282756" y="36121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 name="Oval 123"/>
          <p:cNvSpPr/>
          <p:nvPr/>
        </p:nvSpPr>
        <p:spPr>
          <a:xfrm>
            <a:off x="4931919" y="28136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 name="Oval 124"/>
          <p:cNvSpPr/>
          <p:nvPr/>
        </p:nvSpPr>
        <p:spPr>
          <a:xfrm>
            <a:off x="4487419" y="36661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6" name="Straight Arrow Connector 125"/>
          <p:cNvCxnSpPr>
            <a:endCxn id="125" idx="7"/>
          </p:cNvCxnSpPr>
          <p:nvPr/>
        </p:nvCxnSpPr>
        <p:spPr>
          <a:xfrm flipH="1">
            <a:off x="4812856" y="3193034"/>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16200000" flipH="1">
            <a:off x="5679060" y="3848894"/>
            <a:ext cx="665396" cy="28280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5108353" y="4191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 name="Oval 128"/>
          <p:cNvSpPr/>
          <p:nvPr/>
        </p:nvSpPr>
        <p:spPr>
          <a:xfrm>
            <a:off x="7422928"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 name="Oval 129"/>
          <p:cNvSpPr/>
          <p:nvPr/>
        </p:nvSpPr>
        <p:spPr>
          <a:xfrm>
            <a:off x="8080153" y="40338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1" name="Straight Arrow Connector 130"/>
          <p:cNvCxnSpPr/>
          <p:nvPr/>
        </p:nvCxnSpPr>
        <p:spPr>
          <a:xfrm flipH="1">
            <a:off x="7502303" y="3635375"/>
            <a:ext cx="104775"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endCxn id="129" idx="1"/>
          </p:cNvCxnSpPr>
          <p:nvPr/>
        </p:nvCxnSpPr>
        <p:spPr>
          <a:xfrm>
            <a:off x="6734709" y="2673682"/>
            <a:ext cx="744015" cy="658714"/>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3" name="Oval 132"/>
          <p:cNvSpPr/>
          <p:nvPr/>
        </p:nvSpPr>
        <p:spPr>
          <a:xfrm>
            <a:off x="7364191" y="4140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4" name="Straight Arrow Connector 133"/>
          <p:cNvCxnSpPr/>
          <p:nvPr/>
        </p:nvCxnSpPr>
        <p:spPr>
          <a:xfrm rot="16200000" flipV="1">
            <a:off x="7010402" y="5410201"/>
            <a:ext cx="457199" cy="30479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5" name="Rectangle 18"/>
          <p:cNvSpPr>
            <a:spLocks noChangeArrowheads="1"/>
          </p:cNvSpPr>
          <p:nvPr/>
        </p:nvSpPr>
        <p:spPr bwMode="auto">
          <a:xfrm>
            <a:off x="6843269" y="2505646"/>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N</a:t>
            </a:r>
          </a:p>
        </p:txBody>
      </p:sp>
      <p:sp>
        <p:nvSpPr>
          <p:cNvPr id="136" name="Rectangle 18"/>
          <p:cNvSpPr>
            <a:spLocks noChangeArrowheads="1"/>
          </p:cNvSpPr>
          <p:nvPr/>
        </p:nvSpPr>
        <p:spPr bwMode="auto">
          <a:xfrm>
            <a:off x="5897119" y="2005584"/>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137" name="TextBox 73"/>
          <p:cNvSpPr txBox="1">
            <a:spLocks noChangeArrowheads="1"/>
          </p:cNvSpPr>
          <p:nvPr/>
        </p:nvSpPr>
        <p:spPr bwMode="auto">
          <a:xfrm>
            <a:off x="6878637" y="5765229"/>
            <a:ext cx="226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Min from Right</a:t>
            </a:r>
          </a:p>
        </p:txBody>
      </p:sp>
      <p:sp>
        <p:nvSpPr>
          <p:cNvPr id="138" name="Oval 137"/>
          <p:cNvSpPr/>
          <p:nvPr/>
        </p:nvSpPr>
        <p:spPr>
          <a:xfrm>
            <a:off x="5794153"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9" name="Straight Arrow Connector 138"/>
          <p:cNvCxnSpPr/>
          <p:nvPr/>
        </p:nvCxnSpPr>
        <p:spPr>
          <a:xfrm>
            <a:off x="7772400" y="3552254"/>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6327553" y="5105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 name="Oval 142"/>
          <p:cNvSpPr/>
          <p:nvPr/>
        </p:nvSpPr>
        <p:spPr>
          <a:xfrm>
            <a:off x="5946553" y="594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4" name="Straight Arrow Connector 143"/>
          <p:cNvCxnSpPr/>
          <p:nvPr/>
        </p:nvCxnSpPr>
        <p:spPr>
          <a:xfrm flipH="1">
            <a:off x="6175153" y="5410200"/>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endCxn id="140" idx="1"/>
          </p:cNvCxnSpPr>
          <p:nvPr/>
        </p:nvCxnSpPr>
        <p:spPr>
          <a:xfrm rot="16200000" flipH="1">
            <a:off x="6022753" y="4800600"/>
            <a:ext cx="512996" cy="20819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5946553" y="4267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7" name="Straight Arrow Connector 146"/>
          <p:cNvCxnSpPr>
            <a:stCxn id="138" idx="3"/>
            <a:endCxn id="128" idx="7"/>
          </p:cNvCxnSpPr>
          <p:nvPr/>
        </p:nvCxnSpPr>
        <p:spPr>
          <a:xfrm rot="5400000">
            <a:off x="5357357" y="3754204"/>
            <a:ext cx="568792" cy="41639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6860953" y="4943475"/>
            <a:ext cx="381000" cy="381000"/>
          </a:xfrm>
          <a:prstGeom prst="ellipse">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9" name="Straight Arrow Connector 148"/>
          <p:cNvCxnSpPr>
            <a:stCxn id="133" idx="3"/>
            <a:endCxn id="148" idx="7"/>
          </p:cNvCxnSpPr>
          <p:nvPr/>
        </p:nvCxnSpPr>
        <p:spPr>
          <a:xfrm rot="5400000">
            <a:off x="7036139" y="4615422"/>
            <a:ext cx="533867" cy="23383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8" name="Footer Placeholder 67"/>
          <p:cNvSpPr>
            <a:spLocks noGrp="1"/>
          </p:cNvSpPr>
          <p:nvPr>
            <p:ph type="ftr" sz="quarter" idx="11"/>
          </p:nvPr>
        </p:nvSpPr>
        <p:spPr/>
        <p:txBody>
          <a:bodyPr/>
          <a:lstStyle/>
          <a:p>
            <a:r>
              <a:rPr lang="en-US"/>
              <a:t>Compiled By Atnafu J.</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a:solidFill>
                  <a:schemeClr val="accent2"/>
                </a:solidFill>
              </a:rPr>
              <a:t>Case 3: Swap </a:t>
            </a:r>
            <a:endParaRPr lang="en-US" i="1" dirty="0">
              <a:solidFill>
                <a:schemeClr val="accent2"/>
              </a:solidFill>
            </a:endParaRPr>
          </a:p>
        </p:txBody>
      </p:sp>
      <p:cxnSp>
        <p:nvCxnSpPr>
          <p:cNvPr id="4" name="Straight Connector 3"/>
          <p:cNvCxnSpPr/>
          <p:nvPr/>
        </p:nvCxnSpPr>
        <p:spPr>
          <a:xfrm>
            <a:off x="6858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311053" y="18039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Arrow Connector 7"/>
          <p:cNvCxnSpPr/>
          <p:nvPr/>
        </p:nvCxnSpPr>
        <p:spPr>
          <a:xfrm flipH="1">
            <a:off x="1049116" y="2184971"/>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07916" y="2165921"/>
            <a:ext cx="677862"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286000" y="2438400"/>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11" name="Straight Arrow Connector 10"/>
          <p:cNvCxnSpPr/>
          <p:nvPr/>
        </p:nvCxnSpPr>
        <p:spPr>
          <a:xfrm flipH="1">
            <a:off x="1905000" y="2667000"/>
            <a:ext cx="465137"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82441" y="298348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165003" y="34597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814166" y="26612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369666" y="35137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Straight Arrow Connector 15"/>
          <p:cNvCxnSpPr>
            <a:endCxn id="15" idx="7"/>
          </p:cNvCxnSpPr>
          <p:nvPr/>
        </p:nvCxnSpPr>
        <p:spPr>
          <a:xfrm flipH="1">
            <a:off x="695103" y="3040634"/>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1561307" y="3696494"/>
            <a:ext cx="665396" cy="28280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906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3305175" y="3124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3962400" y="38814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2" name="Straight Arrow Connector 21"/>
          <p:cNvCxnSpPr/>
          <p:nvPr/>
        </p:nvCxnSpPr>
        <p:spPr>
          <a:xfrm flipH="1">
            <a:off x="3384550" y="3482975"/>
            <a:ext cx="104775"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6" idx="0"/>
            <a:endCxn id="20" idx="1"/>
          </p:cNvCxnSpPr>
          <p:nvPr/>
        </p:nvCxnSpPr>
        <p:spPr>
          <a:xfrm>
            <a:off x="2578158" y="2506474"/>
            <a:ext cx="782813" cy="67352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246438" y="398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6" name="Straight Arrow Connector 45"/>
          <p:cNvCxnSpPr/>
          <p:nvPr/>
        </p:nvCxnSpPr>
        <p:spPr>
          <a:xfrm flipH="1" flipV="1">
            <a:off x="2438400" y="5334000"/>
            <a:ext cx="433387" cy="2889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18"/>
          <p:cNvSpPr>
            <a:spLocks noChangeArrowheads="1"/>
          </p:cNvSpPr>
          <p:nvPr/>
        </p:nvSpPr>
        <p:spPr bwMode="auto">
          <a:xfrm>
            <a:off x="2725516" y="2353246"/>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N</a:t>
            </a:r>
          </a:p>
        </p:txBody>
      </p:sp>
      <p:sp>
        <p:nvSpPr>
          <p:cNvPr id="50" name="Rectangle 18"/>
          <p:cNvSpPr>
            <a:spLocks noChangeArrowheads="1"/>
          </p:cNvSpPr>
          <p:nvPr/>
        </p:nvSpPr>
        <p:spPr bwMode="auto">
          <a:xfrm>
            <a:off x="1779366" y="1853184"/>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53" name="TextBox 73"/>
          <p:cNvSpPr txBox="1">
            <a:spLocks noChangeArrowheads="1"/>
          </p:cNvSpPr>
          <p:nvPr/>
        </p:nvSpPr>
        <p:spPr bwMode="auto">
          <a:xfrm>
            <a:off x="2760884" y="5612829"/>
            <a:ext cx="226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Max from left</a:t>
            </a:r>
          </a:p>
        </p:txBody>
      </p:sp>
      <p:sp>
        <p:nvSpPr>
          <p:cNvPr id="54" name="Oval 53"/>
          <p:cNvSpPr/>
          <p:nvPr/>
        </p:nvSpPr>
        <p:spPr>
          <a:xfrm>
            <a:off x="1676400" y="3200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Arrow Connector 54"/>
          <p:cNvCxnSpPr/>
          <p:nvPr/>
        </p:nvCxnSpPr>
        <p:spPr>
          <a:xfrm>
            <a:off x="3654647" y="3399854"/>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209800" y="4953000"/>
            <a:ext cx="381000" cy="381000"/>
          </a:xfrm>
          <a:prstGeom prst="ellipse">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Freeform 55"/>
          <p:cNvSpPr/>
          <p:nvPr/>
        </p:nvSpPr>
        <p:spPr>
          <a:xfrm rot="21489922">
            <a:off x="2509453" y="2482235"/>
            <a:ext cx="1690324" cy="2465581"/>
          </a:xfrm>
          <a:custGeom>
            <a:avLst/>
            <a:gdLst>
              <a:gd name="connsiteX0" fmla="*/ 77116 w 1209248"/>
              <a:gd name="connsiteY0" fmla="*/ 0 h 1663476"/>
              <a:gd name="connsiteX1" fmla="*/ 1209230 w 1209248"/>
              <a:gd name="connsiteY1" fmla="*/ 522514 h 1663476"/>
              <a:gd name="connsiteX2" fmla="*/ 106144 w 1209248"/>
              <a:gd name="connsiteY2" fmla="*/ 1567543 h 1663476"/>
              <a:gd name="connsiteX3" fmla="*/ 106144 w 1209248"/>
              <a:gd name="connsiteY3" fmla="*/ 1553028 h 1663476"/>
            </a:gdLst>
            <a:ahLst/>
            <a:cxnLst>
              <a:cxn ang="0">
                <a:pos x="connsiteX0" y="connsiteY0"/>
              </a:cxn>
              <a:cxn ang="0">
                <a:pos x="connsiteX1" y="connsiteY1"/>
              </a:cxn>
              <a:cxn ang="0">
                <a:pos x="connsiteX2" y="connsiteY2"/>
              </a:cxn>
              <a:cxn ang="0">
                <a:pos x="connsiteX3" y="connsiteY3"/>
              </a:cxn>
            </a:cxnLst>
            <a:rect l="l" t="t" r="r" b="b"/>
            <a:pathLst>
              <a:path w="1209248" h="1663476">
                <a:moveTo>
                  <a:pt x="77116" y="0"/>
                </a:moveTo>
                <a:cubicBezTo>
                  <a:pt x="640754" y="130628"/>
                  <a:pt x="1204392" y="261257"/>
                  <a:pt x="1209230" y="522514"/>
                </a:cubicBezTo>
                <a:cubicBezTo>
                  <a:pt x="1214068" y="783771"/>
                  <a:pt x="289992" y="1395791"/>
                  <a:pt x="106144" y="1567543"/>
                </a:cubicBezTo>
                <a:cubicBezTo>
                  <a:pt x="-77704" y="1739295"/>
                  <a:pt x="14220" y="1646161"/>
                  <a:pt x="106144" y="1553028"/>
                </a:cubicBezTo>
              </a:path>
            </a:pathLst>
          </a:custGeom>
          <a:ln w="28575">
            <a:solidFill>
              <a:srgbClr val="80008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0" name="TextBox 55"/>
          <p:cNvSpPr txBox="1">
            <a:spLocks noChangeArrowheads="1"/>
          </p:cNvSpPr>
          <p:nvPr/>
        </p:nvSpPr>
        <p:spPr bwMode="auto">
          <a:xfrm>
            <a:off x="3352800" y="2438400"/>
            <a:ext cx="1466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Swap them</a:t>
            </a:r>
          </a:p>
        </p:txBody>
      </p:sp>
      <p:sp>
        <p:nvSpPr>
          <p:cNvPr id="63" name="Slide Number Placeholder 62"/>
          <p:cNvSpPr>
            <a:spLocks noGrp="1"/>
          </p:cNvSpPr>
          <p:nvPr>
            <p:ph type="sldNum" sz="quarter" idx="12"/>
          </p:nvPr>
        </p:nvSpPr>
        <p:spPr/>
        <p:txBody>
          <a:bodyPr/>
          <a:lstStyle/>
          <a:p>
            <a:fld id="{59044E82-0D97-4C44-BD32-01B99DA0AB14}" type="slidenum">
              <a:rPr lang="en-US" smtClean="0"/>
              <a:pPr/>
              <a:t>75</a:t>
            </a:fld>
            <a:endParaRPr lang="en-US"/>
          </a:p>
        </p:txBody>
      </p:sp>
      <p:sp>
        <p:nvSpPr>
          <p:cNvPr id="64" name="Oval 63"/>
          <p:cNvSpPr/>
          <p:nvPr/>
        </p:nvSpPr>
        <p:spPr>
          <a:xfrm>
            <a:off x="1828800"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5" name="Straight Arrow Connector 64"/>
          <p:cNvCxnSpPr/>
          <p:nvPr/>
        </p:nvCxnSpPr>
        <p:spPr>
          <a:xfrm flipH="1">
            <a:off x="2057400" y="5257800"/>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7" idx="1"/>
          </p:cNvCxnSpPr>
          <p:nvPr/>
        </p:nvCxnSpPr>
        <p:spPr>
          <a:xfrm rot="16200000" flipH="1">
            <a:off x="1905000" y="4648200"/>
            <a:ext cx="512996" cy="20819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828800" y="4114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6" name="Straight Arrow Connector 75"/>
          <p:cNvCxnSpPr>
            <a:stCxn id="54" idx="3"/>
            <a:endCxn id="18" idx="7"/>
          </p:cNvCxnSpPr>
          <p:nvPr/>
        </p:nvCxnSpPr>
        <p:spPr>
          <a:xfrm rot="5400000">
            <a:off x="1239604" y="3601804"/>
            <a:ext cx="568792" cy="41639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2743200" y="47910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7" name="Straight Arrow Connector 106"/>
          <p:cNvCxnSpPr>
            <a:stCxn id="44" idx="3"/>
            <a:endCxn id="106" idx="7"/>
          </p:cNvCxnSpPr>
          <p:nvPr/>
        </p:nvCxnSpPr>
        <p:spPr>
          <a:xfrm rot="5400000">
            <a:off x="2918386" y="4463022"/>
            <a:ext cx="533867" cy="23383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5428806" y="19563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8" name="Straight Arrow Connector 117"/>
          <p:cNvCxnSpPr/>
          <p:nvPr/>
        </p:nvCxnSpPr>
        <p:spPr>
          <a:xfrm flipH="1">
            <a:off x="5166869" y="2337371"/>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5725669" y="2318321"/>
            <a:ext cx="677862"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403753" y="2590800"/>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121" name="Straight Arrow Connector 120"/>
          <p:cNvCxnSpPr/>
          <p:nvPr/>
        </p:nvCxnSpPr>
        <p:spPr>
          <a:xfrm flipH="1">
            <a:off x="6022753" y="2819400"/>
            <a:ext cx="465137"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5100194" y="313588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5282756" y="36121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 name="Oval 123"/>
          <p:cNvSpPr/>
          <p:nvPr/>
        </p:nvSpPr>
        <p:spPr>
          <a:xfrm>
            <a:off x="4931919" y="28136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 name="Oval 124"/>
          <p:cNvSpPr/>
          <p:nvPr/>
        </p:nvSpPr>
        <p:spPr>
          <a:xfrm>
            <a:off x="4487419" y="36661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6" name="Straight Arrow Connector 125"/>
          <p:cNvCxnSpPr>
            <a:endCxn id="125" idx="7"/>
          </p:cNvCxnSpPr>
          <p:nvPr/>
        </p:nvCxnSpPr>
        <p:spPr>
          <a:xfrm flipH="1">
            <a:off x="4812856" y="3193034"/>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16200000" flipH="1">
            <a:off x="5679060" y="3848894"/>
            <a:ext cx="665396" cy="28280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5108353" y="4191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 name="Oval 128"/>
          <p:cNvSpPr/>
          <p:nvPr/>
        </p:nvSpPr>
        <p:spPr>
          <a:xfrm>
            <a:off x="7422928"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 name="Oval 129"/>
          <p:cNvSpPr/>
          <p:nvPr/>
        </p:nvSpPr>
        <p:spPr>
          <a:xfrm>
            <a:off x="8080153" y="40338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1" name="Straight Arrow Connector 130"/>
          <p:cNvCxnSpPr/>
          <p:nvPr/>
        </p:nvCxnSpPr>
        <p:spPr>
          <a:xfrm flipH="1">
            <a:off x="7502303" y="3635375"/>
            <a:ext cx="104775"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41" idx="0"/>
            <a:endCxn id="129" idx="1"/>
          </p:cNvCxnSpPr>
          <p:nvPr/>
        </p:nvCxnSpPr>
        <p:spPr>
          <a:xfrm>
            <a:off x="6734709" y="2673682"/>
            <a:ext cx="744015" cy="658714"/>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3" name="Oval 132"/>
          <p:cNvSpPr/>
          <p:nvPr/>
        </p:nvSpPr>
        <p:spPr>
          <a:xfrm>
            <a:off x="7364191" y="4140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4" name="Straight Arrow Connector 133"/>
          <p:cNvCxnSpPr/>
          <p:nvPr/>
        </p:nvCxnSpPr>
        <p:spPr>
          <a:xfrm rot="16200000" flipV="1">
            <a:off x="7010402" y="5410201"/>
            <a:ext cx="457199" cy="30479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5" name="Rectangle 18"/>
          <p:cNvSpPr>
            <a:spLocks noChangeArrowheads="1"/>
          </p:cNvSpPr>
          <p:nvPr/>
        </p:nvSpPr>
        <p:spPr bwMode="auto">
          <a:xfrm>
            <a:off x="6843269" y="2505646"/>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N</a:t>
            </a:r>
          </a:p>
        </p:txBody>
      </p:sp>
      <p:sp>
        <p:nvSpPr>
          <p:cNvPr id="136" name="Rectangle 18"/>
          <p:cNvSpPr>
            <a:spLocks noChangeArrowheads="1"/>
          </p:cNvSpPr>
          <p:nvPr/>
        </p:nvSpPr>
        <p:spPr bwMode="auto">
          <a:xfrm>
            <a:off x="5897119" y="2005584"/>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137" name="TextBox 73"/>
          <p:cNvSpPr txBox="1">
            <a:spLocks noChangeArrowheads="1"/>
          </p:cNvSpPr>
          <p:nvPr/>
        </p:nvSpPr>
        <p:spPr bwMode="auto">
          <a:xfrm>
            <a:off x="6878637" y="5765229"/>
            <a:ext cx="226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Min from Right</a:t>
            </a:r>
          </a:p>
        </p:txBody>
      </p:sp>
      <p:sp>
        <p:nvSpPr>
          <p:cNvPr id="138" name="Oval 137"/>
          <p:cNvSpPr/>
          <p:nvPr/>
        </p:nvSpPr>
        <p:spPr>
          <a:xfrm>
            <a:off x="5794153"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9" name="Straight Arrow Connector 138"/>
          <p:cNvCxnSpPr/>
          <p:nvPr/>
        </p:nvCxnSpPr>
        <p:spPr>
          <a:xfrm>
            <a:off x="7772400" y="3552254"/>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6327553" y="5105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 name="Freeform 140"/>
          <p:cNvSpPr/>
          <p:nvPr/>
        </p:nvSpPr>
        <p:spPr>
          <a:xfrm rot="20860111">
            <a:off x="6873185" y="2487762"/>
            <a:ext cx="1690324" cy="2465581"/>
          </a:xfrm>
          <a:custGeom>
            <a:avLst/>
            <a:gdLst>
              <a:gd name="connsiteX0" fmla="*/ 77116 w 1209248"/>
              <a:gd name="connsiteY0" fmla="*/ 0 h 1663476"/>
              <a:gd name="connsiteX1" fmla="*/ 1209230 w 1209248"/>
              <a:gd name="connsiteY1" fmla="*/ 522514 h 1663476"/>
              <a:gd name="connsiteX2" fmla="*/ 106144 w 1209248"/>
              <a:gd name="connsiteY2" fmla="*/ 1567543 h 1663476"/>
              <a:gd name="connsiteX3" fmla="*/ 106144 w 1209248"/>
              <a:gd name="connsiteY3" fmla="*/ 1553028 h 1663476"/>
            </a:gdLst>
            <a:ahLst/>
            <a:cxnLst>
              <a:cxn ang="0">
                <a:pos x="connsiteX0" y="connsiteY0"/>
              </a:cxn>
              <a:cxn ang="0">
                <a:pos x="connsiteX1" y="connsiteY1"/>
              </a:cxn>
              <a:cxn ang="0">
                <a:pos x="connsiteX2" y="connsiteY2"/>
              </a:cxn>
              <a:cxn ang="0">
                <a:pos x="connsiteX3" y="connsiteY3"/>
              </a:cxn>
            </a:cxnLst>
            <a:rect l="l" t="t" r="r" b="b"/>
            <a:pathLst>
              <a:path w="1209248" h="1663476">
                <a:moveTo>
                  <a:pt x="77116" y="0"/>
                </a:moveTo>
                <a:cubicBezTo>
                  <a:pt x="640754" y="130628"/>
                  <a:pt x="1204392" y="261257"/>
                  <a:pt x="1209230" y="522514"/>
                </a:cubicBezTo>
                <a:cubicBezTo>
                  <a:pt x="1214068" y="783771"/>
                  <a:pt x="289992" y="1395791"/>
                  <a:pt x="106144" y="1567543"/>
                </a:cubicBezTo>
                <a:cubicBezTo>
                  <a:pt x="-77704" y="1739295"/>
                  <a:pt x="14220" y="1646161"/>
                  <a:pt x="106144" y="1553028"/>
                </a:cubicBezTo>
              </a:path>
            </a:pathLst>
          </a:custGeom>
          <a:ln w="28575">
            <a:solidFill>
              <a:srgbClr val="80008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42" name="TextBox 55"/>
          <p:cNvSpPr txBox="1">
            <a:spLocks noChangeArrowheads="1"/>
          </p:cNvSpPr>
          <p:nvPr/>
        </p:nvSpPr>
        <p:spPr bwMode="auto">
          <a:xfrm>
            <a:off x="7470553" y="2590800"/>
            <a:ext cx="1466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Swap them</a:t>
            </a:r>
          </a:p>
        </p:txBody>
      </p:sp>
      <p:sp>
        <p:nvSpPr>
          <p:cNvPr id="143" name="Oval 142"/>
          <p:cNvSpPr/>
          <p:nvPr/>
        </p:nvSpPr>
        <p:spPr>
          <a:xfrm>
            <a:off x="5946553" y="594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4" name="Straight Arrow Connector 143"/>
          <p:cNvCxnSpPr/>
          <p:nvPr/>
        </p:nvCxnSpPr>
        <p:spPr>
          <a:xfrm flipH="1">
            <a:off x="6175153" y="5410200"/>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endCxn id="140" idx="1"/>
          </p:cNvCxnSpPr>
          <p:nvPr/>
        </p:nvCxnSpPr>
        <p:spPr>
          <a:xfrm rot="16200000" flipH="1">
            <a:off x="6022753" y="4800600"/>
            <a:ext cx="512996" cy="20819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5946553" y="4267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7" name="Straight Arrow Connector 146"/>
          <p:cNvCxnSpPr>
            <a:stCxn id="138" idx="3"/>
            <a:endCxn id="128" idx="7"/>
          </p:cNvCxnSpPr>
          <p:nvPr/>
        </p:nvCxnSpPr>
        <p:spPr>
          <a:xfrm rot="5400000">
            <a:off x="5357357" y="3754204"/>
            <a:ext cx="568792" cy="41639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6860953" y="4943475"/>
            <a:ext cx="381000" cy="381000"/>
          </a:xfrm>
          <a:prstGeom prst="ellipse">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9" name="Straight Arrow Connector 148"/>
          <p:cNvCxnSpPr>
            <a:stCxn id="133" idx="3"/>
            <a:endCxn id="148" idx="7"/>
          </p:cNvCxnSpPr>
          <p:nvPr/>
        </p:nvCxnSpPr>
        <p:spPr>
          <a:xfrm rot="5400000">
            <a:off x="7036139" y="4615422"/>
            <a:ext cx="533867" cy="23383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Footer Placeholder 70"/>
          <p:cNvSpPr>
            <a:spLocks noGrp="1"/>
          </p:cNvSpPr>
          <p:nvPr>
            <p:ph type="ftr" sz="quarter" idx="11"/>
          </p:nvPr>
        </p:nvSpPr>
        <p:spPr/>
        <p:txBody>
          <a:bodyPr/>
          <a:lstStyle/>
          <a:p>
            <a:r>
              <a:rPr lang="en-US"/>
              <a:t>Compiled By Atnafu J.</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a:solidFill>
                  <a:schemeClr val="accent2"/>
                </a:solidFill>
              </a:rPr>
              <a:t>Case 3: After Delete</a:t>
            </a:r>
            <a:endParaRPr lang="en-US" i="1" dirty="0">
              <a:solidFill>
                <a:schemeClr val="accent2"/>
              </a:solidFill>
            </a:endParaRPr>
          </a:p>
        </p:txBody>
      </p:sp>
      <p:cxnSp>
        <p:nvCxnSpPr>
          <p:cNvPr id="4" name="Straight Connector 3"/>
          <p:cNvCxnSpPr/>
          <p:nvPr/>
        </p:nvCxnSpPr>
        <p:spPr>
          <a:xfrm>
            <a:off x="6858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311053" y="18039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Arrow Connector 7"/>
          <p:cNvCxnSpPr/>
          <p:nvPr/>
        </p:nvCxnSpPr>
        <p:spPr>
          <a:xfrm flipH="1">
            <a:off x="1049116" y="2184971"/>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07916" y="2165921"/>
            <a:ext cx="677862"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981200" y="2819400"/>
            <a:ext cx="465137"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82441" y="298348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165003" y="34597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814166" y="26612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369666" y="35137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Straight Arrow Connector 15"/>
          <p:cNvCxnSpPr>
            <a:endCxn id="15" idx="7"/>
          </p:cNvCxnSpPr>
          <p:nvPr/>
        </p:nvCxnSpPr>
        <p:spPr>
          <a:xfrm flipH="1">
            <a:off x="695103" y="3040634"/>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60291" y="42931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9" name="Straight Arrow Connector 18"/>
          <p:cNvCxnSpPr/>
          <p:nvPr/>
        </p:nvCxnSpPr>
        <p:spPr>
          <a:xfrm flipH="1">
            <a:off x="1766666" y="3761359"/>
            <a:ext cx="103187"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079528" y="330574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3736753" y="406298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2" name="Straight Arrow Connector 21"/>
          <p:cNvCxnSpPr/>
          <p:nvPr/>
        </p:nvCxnSpPr>
        <p:spPr>
          <a:xfrm flipH="1">
            <a:off x="3158903" y="3664521"/>
            <a:ext cx="104775"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0" idx="1"/>
          </p:cNvCxnSpPr>
          <p:nvPr/>
        </p:nvCxnSpPr>
        <p:spPr>
          <a:xfrm>
            <a:off x="2630266" y="2819971"/>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030691" y="167538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5" name="Straight Arrow Connector 24"/>
          <p:cNvCxnSpPr/>
          <p:nvPr/>
        </p:nvCxnSpPr>
        <p:spPr>
          <a:xfrm flipH="1">
            <a:off x="5768753" y="2056384"/>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327553" y="2037334"/>
            <a:ext cx="677863"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705600" y="2667000"/>
            <a:ext cx="465138"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405341" y="32724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0" name="Straight Arrow Connector 29"/>
          <p:cNvCxnSpPr/>
          <p:nvPr/>
        </p:nvCxnSpPr>
        <p:spPr>
          <a:xfrm>
            <a:off x="5700491" y="2854896"/>
            <a:ext cx="368300"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884641" y="333114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5533803" y="25326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5089303" y="33851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4" name="Straight Arrow Connector 33"/>
          <p:cNvCxnSpPr>
            <a:endCxn id="33" idx="7"/>
          </p:cNvCxnSpPr>
          <p:nvPr/>
        </p:nvCxnSpPr>
        <p:spPr>
          <a:xfrm flipH="1">
            <a:off x="5413153" y="2912046"/>
            <a:ext cx="190500" cy="5286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53003" y="3594671"/>
            <a:ext cx="366713" cy="49371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278341" y="416458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7" name="Straight Arrow Connector 36"/>
          <p:cNvCxnSpPr/>
          <p:nvPr/>
        </p:nvCxnSpPr>
        <p:spPr>
          <a:xfrm flipH="1">
            <a:off x="6486303" y="3632771"/>
            <a:ext cx="103188"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97578" y="31755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9" name="Straight Arrow Connector 38"/>
          <p:cNvCxnSpPr>
            <a:endCxn id="40" idx="1"/>
          </p:cNvCxnSpPr>
          <p:nvPr/>
        </p:nvCxnSpPr>
        <p:spPr>
          <a:xfrm>
            <a:off x="8145241" y="349783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8456391" y="39343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7010400" y="2286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3" name="Straight Arrow Connector 42"/>
          <p:cNvCxnSpPr>
            <a:endCxn id="38" idx="1"/>
          </p:cNvCxnSpPr>
          <p:nvPr/>
        </p:nvCxnSpPr>
        <p:spPr>
          <a:xfrm>
            <a:off x="7349903" y="2691384"/>
            <a:ext cx="504825" cy="5413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020791" y="416934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6935566" y="41375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Oval 53"/>
          <p:cNvSpPr/>
          <p:nvPr/>
        </p:nvSpPr>
        <p:spPr>
          <a:xfrm>
            <a:off x="17526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Arrow Connector 54"/>
          <p:cNvCxnSpPr/>
          <p:nvPr/>
        </p:nvCxnSpPr>
        <p:spPr>
          <a:xfrm>
            <a:off x="3429000" y="3581400"/>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286000" y="2438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Slide Number Placeholder 46"/>
          <p:cNvSpPr>
            <a:spLocks noGrp="1"/>
          </p:cNvSpPr>
          <p:nvPr>
            <p:ph type="sldNum" sz="quarter" idx="12"/>
          </p:nvPr>
        </p:nvSpPr>
        <p:spPr/>
        <p:txBody>
          <a:bodyPr/>
          <a:lstStyle/>
          <a:p>
            <a:fld id="{59044E82-0D97-4C44-BD32-01B99DA0AB14}" type="slidenum">
              <a:rPr lang="en-US" smtClean="0"/>
              <a:pPr/>
              <a:t>76</a:t>
            </a:fld>
            <a:endParaRPr lang="en-US"/>
          </a:p>
        </p:txBody>
      </p:sp>
      <p:cxnSp>
        <p:nvCxnSpPr>
          <p:cNvPr id="48" name="Straight Arrow Connector 47"/>
          <p:cNvCxnSpPr/>
          <p:nvPr/>
        </p:nvCxnSpPr>
        <p:spPr>
          <a:xfrm>
            <a:off x="2057400" y="3733800"/>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2239962" y="42100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Footer Placeholder 45"/>
          <p:cNvSpPr>
            <a:spLocks noGrp="1"/>
          </p:cNvSpPr>
          <p:nvPr>
            <p:ph type="ftr" sz="quarter" idx="11"/>
          </p:nvPr>
        </p:nvSpPr>
        <p:spPr/>
        <p:txBody>
          <a:bodyPr/>
          <a:lstStyle/>
          <a:p>
            <a:r>
              <a:rPr lang="en-US"/>
              <a:t>Compiled By Atnafu J.</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a:solidFill>
                  <a:schemeClr val="accent2"/>
                </a:solidFill>
              </a:rPr>
              <a:t>Case 3: Node to be Deleted</a:t>
            </a:r>
            <a:endParaRPr lang="en-US" i="1" dirty="0">
              <a:solidFill>
                <a:schemeClr val="accent2"/>
              </a:solidFill>
            </a:endParaRPr>
          </a:p>
        </p:txBody>
      </p:sp>
      <p:cxnSp>
        <p:nvCxnSpPr>
          <p:cNvPr id="4" name="Straight Connector 3"/>
          <p:cNvCxnSpPr/>
          <p:nvPr/>
        </p:nvCxnSpPr>
        <p:spPr>
          <a:xfrm>
            <a:off x="6858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311053" y="18039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Arrow Connector 7"/>
          <p:cNvCxnSpPr/>
          <p:nvPr/>
        </p:nvCxnSpPr>
        <p:spPr>
          <a:xfrm flipH="1">
            <a:off x="1049116" y="2184971"/>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07916" y="2165921"/>
            <a:ext cx="677862"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286000" y="2438400"/>
            <a:ext cx="381000" cy="381000"/>
          </a:xfrm>
          <a:prstGeom prst="ellipse">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Arrow Connector 10"/>
          <p:cNvCxnSpPr/>
          <p:nvPr/>
        </p:nvCxnSpPr>
        <p:spPr>
          <a:xfrm flipH="1">
            <a:off x="1905000" y="2667000"/>
            <a:ext cx="465137"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82441" y="298348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165003" y="34597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814166" y="26612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369666" y="35137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Straight Arrow Connector 15"/>
          <p:cNvCxnSpPr>
            <a:endCxn id="15" idx="7"/>
          </p:cNvCxnSpPr>
          <p:nvPr/>
        </p:nvCxnSpPr>
        <p:spPr>
          <a:xfrm flipH="1">
            <a:off x="695103" y="3040634"/>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1561307" y="3696494"/>
            <a:ext cx="665396" cy="28280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906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3305175" y="3124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3962400" y="38814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2" name="Straight Arrow Connector 21"/>
          <p:cNvCxnSpPr/>
          <p:nvPr/>
        </p:nvCxnSpPr>
        <p:spPr>
          <a:xfrm flipH="1">
            <a:off x="3384550" y="3482975"/>
            <a:ext cx="104775"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0" idx="1"/>
          </p:cNvCxnSpPr>
          <p:nvPr/>
        </p:nvCxnSpPr>
        <p:spPr>
          <a:xfrm>
            <a:off x="2578158" y="2506474"/>
            <a:ext cx="782813" cy="67352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246438" y="398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6" name="Straight Arrow Connector 45"/>
          <p:cNvCxnSpPr/>
          <p:nvPr/>
        </p:nvCxnSpPr>
        <p:spPr>
          <a:xfrm flipH="1" flipV="1">
            <a:off x="2438400" y="5334000"/>
            <a:ext cx="433387" cy="2889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18"/>
          <p:cNvSpPr>
            <a:spLocks noChangeArrowheads="1"/>
          </p:cNvSpPr>
          <p:nvPr/>
        </p:nvSpPr>
        <p:spPr bwMode="auto">
          <a:xfrm>
            <a:off x="2725516" y="2353246"/>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N</a:t>
            </a:r>
          </a:p>
        </p:txBody>
      </p:sp>
      <p:sp>
        <p:nvSpPr>
          <p:cNvPr id="50" name="Rectangle 18"/>
          <p:cNvSpPr>
            <a:spLocks noChangeArrowheads="1"/>
          </p:cNvSpPr>
          <p:nvPr/>
        </p:nvSpPr>
        <p:spPr bwMode="auto">
          <a:xfrm>
            <a:off x="1779366" y="1853184"/>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53" name="TextBox 73"/>
          <p:cNvSpPr txBox="1">
            <a:spLocks noChangeArrowheads="1"/>
          </p:cNvSpPr>
          <p:nvPr/>
        </p:nvSpPr>
        <p:spPr bwMode="auto">
          <a:xfrm>
            <a:off x="2760884" y="5612829"/>
            <a:ext cx="226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Node To be deleted</a:t>
            </a:r>
          </a:p>
        </p:txBody>
      </p:sp>
      <p:sp>
        <p:nvSpPr>
          <p:cNvPr id="54" name="Oval 53"/>
          <p:cNvSpPr/>
          <p:nvPr/>
        </p:nvSpPr>
        <p:spPr>
          <a:xfrm>
            <a:off x="1676400" y="3200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Arrow Connector 54"/>
          <p:cNvCxnSpPr/>
          <p:nvPr/>
        </p:nvCxnSpPr>
        <p:spPr>
          <a:xfrm>
            <a:off x="3654647" y="3399854"/>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209800" y="4953000"/>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sp>
        <p:nvSpPr>
          <p:cNvPr id="63" name="Slide Number Placeholder 62"/>
          <p:cNvSpPr>
            <a:spLocks noGrp="1"/>
          </p:cNvSpPr>
          <p:nvPr>
            <p:ph type="sldNum" sz="quarter" idx="12"/>
          </p:nvPr>
        </p:nvSpPr>
        <p:spPr/>
        <p:txBody>
          <a:bodyPr/>
          <a:lstStyle/>
          <a:p>
            <a:fld id="{59044E82-0D97-4C44-BD32-01B99DA0AB14}" type="slidenum">
              <a:rPr lang="en-US" smtClean="0"/>
              <a:pPr/>
              <a:t>77</a:t>
            </a:fld>
            <a:endParaRPr lang="en-US"/>
          </a:p>
        </p:txBody>
      </p:sp>
      <p:sp>
        <p:nvSpPr>
          <p:cNvPr id="64" name="Oval 63"/>
          <p:cNvSpPr/>
          <p:nvPr/>
        </p:nvSpPr>
        <p:spPr>
          <a:xfrm>
            <a:off x="1828800"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5" name="Straight Arrow Connector 64"/>
          <p:cNvCxnSpPr/>
          <p:nvPr/>
        </p:nvCxnSpPr>
        <p:spPr>
          <a:xfrm flipH="1">
            <a:off x="2057400" y="5257800"/>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7" idx="1"/>
          </p:cNvCxnSpPr>
          <p:nvPr/>
        </p:nvCxnSpPr>
        <p:spPr>
          <a:xfrm rot="16200000" flipH="1">
            <a:off x="1905000" y="4648200"/>
            <a:ext cx="512996" cy="20819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828800" y="4114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6" name="Straight Arrow Connector 75"/>
          <p:cNvCxnSpPr>
            <a:stCxn id="54" idx="3"/>
            <a:endCxn id="18" idx="7"/>
          </p:cNvCxnSpPr>
          <p:nvPr/>
        </p:nvCxnSpPr>
        <p:spPr>
          <a:xfrm rot="5400000">
            <a:off x="1239604" y="3601804"/>
            <a:ext cx="568792" cy="41639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2743200" y="479107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7" name="Straight Arrow Connector 106"/>
          <p:cNvCxnSpPr>
            <a:stCxn id="44" idx="3"/>
            <a:endCxn id="106" idx="7"/>
          </p:cNvCxnSpPr>
          <p:nvPr/>
        </p:nvCxnSpPr>
        <p:spPr>
          <a:xfrm rot="5400000">
            <a:off x="2918386" y="4463022"/>
            <a:ext cx="533867" cy="23383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5428806" y="195637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8" name="Straight Arrow Connector 117"/>
          <p:cNvCxnSpPr/>
          <p:nvPr/>
        </p:nvCxnSpPr>
        <p:spPr>
          <a:xfrm flipH="1">
            <a:off x="5166869" y="2337371"/>
            <a:ext cx="419100" cy="4921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5725669" y="2318321"/>
            <a:ext cx="677862" cy="390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403753" y="2590800"/>
            <a:ext cx="381000" cy="381000"/>
          </a:xfrm>
          <a:prstGeom prst="ellipse">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1" name="Straight Arrow Connector 120"/>
          <p:cNvCxnSpPr/>
          <p:nvPr/>
        </p:nvCxnSpPr>
        <p:spPr>
          <a:xfrm flipH="1">
            <a:off x="6022753" y="2819400"/>
            <a:ext cx="465137" cy="638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5100194" y="3135884"/>
            <a:ext cx="366712" cy="49371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5282756" y="36121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 name="Oval 123"/>
          <p:cNvSpPr/>
          <p:nvPr/>
        </p:nvSpPr>
        <p:spPr>
          <a:xfrm>
            <a:off x="4931919" y="28136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 name="Oval 124"/>
          <p:cNvSpPr/>
          <p:nvPr/>
        </p:nvSpPr>
        <p:spPr>
          <a:xfrm>
            <a:off x="4487419" y="36661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6" name="Straight Arrow Connector 125"/>
          <p:cNvCxnSpPr>
            <a:endCxn id="125" idx="7"/>
          </p:cNvCxnSpPr>
          <p:nvPr/>
        </p:nvCxnSpPr>
        <p:spPr>
          <a:xfrm flipH="1">
            <a:off x="4812856" y="3193034"/>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16200000" flipH="1">
            <a:off x="5679060" y="3848894"/>
            <a:ext cx="665396" cy="28280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5108353" y="4191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 name="Oval 128"/>
          <p:cNvSpPr/>
          <p:nvPr/>
        </p:nvSpPr>
        <p:spPr>
          <a:xfrm>
            <a:off x="7422928"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 name="Oval 129"/>
          <p:cNvSpPr/>
          <p:nvPr/>
        </p:nvSpPr>
        <p:spPr>
          <a:xfrm>
            <a:off x="8080153" y="40338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1" name="Straight Arrow Connector 130"/>
          <p:cNvCxnSpPr/>
          <p:nvPr/>
        </p:nvCxnSpPr>
        <p:spPr>
          <a:xfrm flipH="1">
            <a:off x="7502303" y="3635375"/>
            <a:ext cx="104775" cy="51117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endCxn id="129" idx="1"/>
          </p:cNvCxnSpPr>
          <p:nvPr/>
        </p:nvCxnSpPr>
        <p:spPr>
          <a:xfrm>
            <a:off x="6734709" y="2673682"/>
            <a:ext cx="744015" cy="658714"/>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3" name="Oval 132"/>
          <p:cNvSpPr/>
          <p:nvPr/>
        </p:nvSpPr>
        <p:spPr>
          <a:xfrm>
            <a:off x="7364191" y="4140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4" name="Straight Arrow Connector 133"/>
          <p:cNvCxnSpPr/>
          <p:nvPr/>
        </p:nvCxnSpPr>
        <p:spPr>
          <a:xfrm rot="16200000" flipV="1">
            <a:off x="7010402" y="5410201"/>
            <a:ext cx="457199" cy="30479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5" name="Rectangle 18"/>
          <p:cNvSpPr>
            <a:spLocks noChangeArrowheads="1"/>
          </p:cNvSpPr>
          <p:nvPr/>
        </p:nvSpPr>
        <p:spPr bwMode="auto">
          <a:xfrm>
            <a:off x="6843269" y="2505646"/>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N</a:t>
            </a:r>
          </a:p>
        </p:txBody>
      </p:sp>
      <p:sp>
        <p:nvSpPr>
          <p:cNvPr id="136" name="Rectangle 18"/>
          <p:cNvSpPr>
            <a:spLocks noChangeArrowheads="1"/>
          </p:cNvSpPr>
          <p:nvPr/>
        </p:nvSpPr>
        <p:spPr bwMode="auto">
          <a:xfrm>
            <a:off x="5897119" y="2005584"/>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P</a:t>
            </a:r>
          </a:p>
        </p:txBody>
      </p:sp>
      <p:sp>
        <p:nvSpPr>
          <p:cNvPr id="137" name="TextBox 73"/>
          <p:cNvSpPr txBox="1">
            <a:spLocks noChangeArrowheads="1"/>
          </p:cNvSpPr>
          <p:nvPr/>
        </p:nvSpPr>
        <p:spPr bwMode="auto">
          <a:xfrm>
            <a:off x="6705600" y="5765229"/>
            <a:ext cx="226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Node To be Deleted</a:t>
            </a:r>
          </a:p>
        </p:txBody>
      </p:sp>
      <p:sp>
        <p:nvSpPr>
          <p:cNvPr id="138" name="Oval 137"/>
          <p:cNvSpPr/>
          <p:nvPr/>
        </p:nvSpPr>
        <p:spPr>
          <a:xfrm>
            <a:off x="5794153"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9" name="Straight Arrow Connector 138"/>
          <p:cNvCxnSpPr/>
          <p:nvPr/>
        </p:nvCxnSpPr>
        <p:spPr>
          <a:xfrm>
            <a:off x="7772400" y="3552254"/>
            <a:ext cx="504825" cy="5413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6327553" y="5105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 name="Oval 142"/>
          <p:cNvSpPr/>
          <p:nvPr/>
        </p:nvSpPr>
        <p:spPr>
          <a:xfrm>
            <a:off x="5946553" y="594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4" name="Straight Arrow Connector 143"/>
          <p:cNvCxnSpPr/>
          <p:nvPr/>
        </p:nvCxnSpPr>
        <p:spPr>
          <a:xfrm flipH="1">
            <a:off x="6175153" y="5410200"/>
            <a:ext cx="190500" cy="52863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endCxn id="140" idx="1"/>
          </p:cNvCxnSpPr>
          <p:nvPr/>
        </p:nvCxnSpPr>
        <p:spPr>
          <a:xfrm rot="16200000" flipH="1">
            <a:off x="6022753" y="4800600"/>
            <a:ext cx="512996" cy="20819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5946553" y="4267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7" name="Straight Arrow Connector 146"/>
          <p:cNvCxnSpPr>
            <a:stCxn id="138" idx="3"/>
            <a:endCxn id="128" idx="7"/>
          </p:cNvCxnSpPr>
          <p:nvPr/>
        </p:nvCxnSpPr>
        <p:spPr>
          <a:xfrm rot="5400000">
            <a:off x="5357357" y="3754204"/>
            <a:ext cx="568792" cy="41639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6860953" y="4943475"/>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rgbClr val="0000FF"/>
              </a:solidFill>
            </a:endParaRPr>
          </a:p>
        </p:txBody>
      </p:sp>
      <p:cxnSp>
        <p:nvCxnSpPr>
          <p:cNvPr id="149" name="Straight Arrow Connector 148"/>
          <p:cNvCxnSpPr>
            <a:stCxn id="133" idx="3"/>
            <a:endCxn id="148" idx="7"/>
          </p:cNvCxnSpPr>
          <p:nvPr/>
        </p:nvCxnSpPr>
        <p:spPr>
          <a:xfrm rot="5400000">
            <a:off x="7036139" y="4615422"/>
            <a:ext cx="533867" cy="23383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8" name="Footer Placeholder 67"/>
          <p:cNvSpPr>
            <a:spLocks noGrp="1"/>
          </p:cNvSpPr>
          <p:nvPr>
            <p:ph type="ftr" sz="quarter" idx="11"/>
          </p:nvPr>
        </p:nvSpPr>
        <p:spPr/>
        <p:txBody>
          <a:bodyPr/>
          <a:lstStyle/>
          <a:p>
            <a:r>
              <a:rPr lang="en-US"/>
              <a:t>Compiled By Atnafu J.</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a:solidFill>
                  <a:schemeClr val="accent2"/>
                </a:solidFill>
              </a:rPr>
              <a:t>Exercise: Delete</a:t>
            </a:r>
            <a:endParaRPr lang="en-US" sz="4000" i="1" dirty="0">
              <a:solidFill>
                <a:schemeClr val="accent2"/>
              </a:solidFill>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78</a:t>
            </a:fld>
            <a:endParaRPr lang="en-US"/>
          </a:p>
        </p:txBody>
      </p:sp>
      <p:sp>
        <p:nvSpPr>
          <p:cNvPr id="75" name="Text Box 38"/>
          <p:cNvSpPr txBox="1">
            <a:spLocks noChangeArrowheads="1"/>
          </p:cNvSpPr>
          <p:nvPr/>
        </p:nvSpPr>
        <p:spPr bwMode="auto">
          <a:xfrm>
            <a:off x="5978525" y="5838825"/>
            <a:ext cx="457200" cy="342900"/>
          </a:xfrm>
          <a:prstGeom prst="rect">
            <a:avLst/>
          </a:prstGeom>
          <a:noFill/>
          <a:ln w="9525">
            <a:noFill/>
            <a:miter lim="800000"/>
            <a:headEnd/>
            <a:tailEnd/>
          </a:ln>
        </p:spPr>
        <p:txBody>
          <a:bodyPr/>
          <a:lstStyle/>
          <a:p>
            <a:endParaRPr lang="en-GB" dirty="0">
              <a:solidFill>
                <a:schemeClr val="bg1"/>
              </a:solidFill>
            </a:endParaRPr>
          </a:p>
        </p:txBody>
      </p:sp>
      <p:sp>
        <p:nvSpPr>
          <p:cNvPr id="109" name="Oval 55"/>
          <p:cNvSpPr>
            <a:spLocks noChangeArrowheads="1"/>
          </p:cNvSpPr>
          <p:nvPr/>
        </p:nvSpPr>
        <p:spPr bwMode="auto">
          <a:xfrm>
            <a:off x="5095875" y="2819400"/>
            <a:ext cx="342900" cy="34290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10" name="Text Box 56"/>
          <p:cNvSpPr txBox="1">
            <a:spLocks noChangeArrowheads="1"/>
          </p:cNvSpPr>
          <p:nvPr/>
        </p:nvSpPr>
        <p:spPr bwMode="auto">
          <a:xfrm>
            <a:off x="5084762" y="2819400"/>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20</a:t>
            </a:r>
            <a:endParaRPr lang="en-GB" dirty="0">
              <a:solidFill>
                <a:schemeClr val="bg1"/>
              </a:solidFill>
            </a:endParaRPr>
          </a:p>
        </p:txBody>
      </p:sp>
      <p:grpSp>
        <p:nvGrpSpPr>
          <p:cNvPr id="2" name="Group 57"/>
          <p:cNvGrpSpPr>
            <a:grpSpLocks/>
          </p:cNvGrpSpPr>
          <p:nvPr/>
        </p:nvGrpSpPr>
        <p:grpSpPr bwMode="auto">
          <a:xfrm>
            <a:off x="5491162" y="2038350"/>
            <a:ext cx="457200" cy="352425"/>
            <a:chOff x="5025" y="7560"/>
            <a:chExt cx="720" cy="555"/>
          </a:xfrm>
        </p:grpSpPr>
        <p:sp>
          <p:nvSpPr>
            <p:cNvPr id="112" name="Oval 5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13" name="Text Box 5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50</a:t>
              </a:r>
              <a:endParaRPr lang="en-GB" dirty="0">
                <a:solidFill>
                  <a:schemeClr val="bg1"/>
                </a:solidFill>
              </a:endParaRPr>
            </a:p>
          </p:txBody>
        </p:sp>
      </p:grpSp>
      <p:sp>
        <p:nvSpPr>
          <p:cNvPr id="114" name="Oval 61"/>
          <p:cNvSpPr>
            <a:spLocks noChangeArrowheads="1"/>
          </p:cNvSpPr>
          <p:nvPr/>
        </p:nvSpPr>
        <p:spPr bwMode="auto">
          <a:xfrm>
            <a:off x="4530725" y="3802063"/>
            <a:ext cx="342900" cy="34290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15" name="Text Box 62"/>
          <p:cNvSpPr txBox="1">
            <a:spLocks noChangeArrowheads="1"/>
          </p:cNvSpPr>
          <p:nvPr/>
        </p:nvSpPr>
        <p:spPr bwMode="auto">
          <a:xfrm>
            <a:off x="4502150" y="3802063"/>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10</a:t>
            </a:r>
            <a:endParaRPr lang="en-GB" dirty="0">
              <a:solidFill>
                <a:schemeClr val="bg1"/>
              </a:solidFill>
            </a:endParaRPr>
          </a:p>
        </p:txBody>
      </p:sp>
      <p:grpSp>
        <p:nvGrpSpPr>
          <p:cNvPr id="3" name="Group 63"/>
          <p:cNvGrpSpPr>
            <a:grpSpLocks/>
          </p:cNvGrpSpPr>
          <p:nvPr/>
        </p:nvGrpSpPr>
        <p:grpSpPr bwMode="auto">
          <a:xfrm>
            <a:off x="4140200" y="4564063"/>
            <a:ext cx="457200" cy="352425"/>
            <a:chOff x="5025" y="7560"/>
            <a:chExt cx="720" cy="555"/>
          </a:xfrm>
        </p:grpSpPr>
        <p:sp>
          <p:nvSpPr>
            <p:cNvPr id="117" name="Oval 6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18" name="Text Box 6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4</a:t>
              </a:r>
              <a:endParaRPr lang="en-GB">
                <a:solidFill>
                  <a:schemeClr val="bg1"/>
                </a:solidFill>
              </a:endParaRPr>
            </a:p>
          </p:txBody>
        </p:sp>
      </p:grpSp>
      <p:grpSp>
        <p:nvGrpSpPr>
          <p:cNvPr id="6" name="Group 66"/>
          <p:cNvGrpSpPr>
            <a:grpSpLocks/>
          </p:cNvGrpSpPr>
          <p:nvPr/>
        </p:nvGrpSpPr>
        <p:grpSpPr bwMode="auto">
          <a:xfrm>
            <a:off x="4727575" y="5056188"/>
            <a:ext cx="457200" cy="352425"/>
            <a:chOff x="5025" y="7560"/>
            <a:chExt cx="720" cy="555"/>
          </a:xfrm>
        </p:grpSpPr>
        <p:sp>
          <p:nvSpPr>
            <p:cNvPr id="120"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21"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8</a:t>
              </a:r>
              <a:endParaRPr lang="en-GB">
                <a:solidFill>
                  <a:schemeClr val="bg1"/>
                </a:solidFill>
              </a:endParaRPr>
            </a:p>
          </p:txBody>
        </p:sp>
      </p:grpSp>
      <p:sp>
        <p:nvSpPr>
          <p:cNvPr id="122" name="Line 69"/>
          <p:cNvSpPr>
            <a:spLocks noChangeShapeType="1"/>
          </p:cNvSpPr>
          <p:nvPr/>
        </p:nvSpPr>
        <p:spPr bwMode="auto">
          <a:xfrm flipH="1">
            <a:off x="4368800" y="412591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123" name="Line 70"/>
          <p:cNvSpPr>
            <a:spLocks noChangeShapeType="1"/>
          </p:cNvSpPr>
          <p:nvPr/>
        </p:nvSpPr>
        <p:spPr bwMode="auto">
          <a:xfrm flipH="1">
            <a:off x="4819650" y="3149600"/>
            <a:ext cx="374650" cy="6731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7" name="Group 71"/>
          <p:cNvGrpSpPr>
            <a:grpSpLocks/>
          </p:cNvGrpSpPr>
          <p:nvPr/>
        </p:nvGrpSpPr>
        <p:grpSpPr bwMode="auto">
          <a:xfrm>
            <a:off x="5665787" y="3365500"/>
            <a:ext cx="457200" cy="352425"/>
            <a:chOff x="5025" y="7560"/>
            <a:chExt cx="720" cy="555"/>
          </a:xfrm>
        </p:grpSpPr>
        <p:sp>
          <p:nvSpPr>
            <p:cNvPr id="125" name="Oval 7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26" name="Text Box 7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30</a:t>
              </a:r>
              <a:endParaRPr lang="en-GB" dirty="0">
                <a:solidFill>
                  <a:schemeClr val="bg1"/>
                </a:solidFill>
              </a:endParaRPr>
            </a:p>
          </p:txBody>
        </p:sp>
      </p:grpSp>
      <p:grpSp>
        <p:nvGrpSpPr>
          <p:cNvPr id="8" name="Group 74"/>
          <p:cNvGrpSpPr>
            <a:grpSpLocks/>
          </p:cNvGrpSpPr>
          <p:nvPr/>
        </p:nvGrpSpPr>
        <p:grpSpPr bwMode="auto">
          <a:xfrm>
            <a:off x="3721100" y="5297488"/>
            <a:ext cx="457200" cy="352425"/>
            <a:chOff x="5025" y="7560"/>
            <a:chExt cx="720" cy="555"/>
          </a:xfrm>
        </p:grpSpPr>
        <p:sp>
          <p:nvSpPr>
            <p:cNvPr id="128" name="Oval 75"/>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29" name="Text Box 76"/>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0</a:t>
              </a:r>
              <a:endParaRPr lang="en-GB">
                <a:solidFill>
                  <a:schemeClr val="bg1"/>
                </a:solidFill>
              </a:endParaRPr>
            </a:p>
          </p:txBody>
        </p:sp>
      </p:grpSp>
      <p:sp>
        <p:nvSpPr>
          <p:cNvPr id="130" name="Line 77"/>
          <p:cNvSpPr>
            <a:spLocks noChangeShapeType="1"/>
          </p:cNvSpPr>
          <p:nvPr/>
        </p:nvSpPr>
        <p:spPr bwMode="auto">
          <a:xfrm flipH="1">
            <a:off x="3987800" y="486886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9" name="Group 79"/>
          <p:cNvGrpSpPr>
            <a:grpSpLocks/>
          </p:cNvGrpSpPr>
          <p:nvPr/>
        </p:nvGrpSpPr>
        <p:grpSpPr bwMode="auto">
          <a:xfrm>
            <a:off x="5116512" y="4279900"/>
            <a:ext cx="457200" cy="352425"/>
            <a:chOff x="5025" y="7560"/>
            <a:chExt cx="720" cy="555"/>
          </a:xfrm>
        </p:grpSpPr>
        <p:sp>
          <p:nvSpPr>
            <p:cNvPr id="132" name="Oval 80"/>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33" name="Text Box 81"/>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12</a:t>
              </a:r>
              <a:endParaRPr lang="en-GB">
                <a:solidFill>
                  <a:schemeClr val="bg1"/>
                </a:solidFill>
              </a:endParaRPr>
            </a:p>
          </p:txBody>
        </p:sp>
      </p:grpSp>
      <p:sp>
        <p:nvSpPr>
          <p:cNvPr id="134" name="Line 82"/>
          <p:cNvSpPr>
            <a:spLocks noChangeShapeType="1"/>
          </p:cNvSpPr>
          <p:nvPr/>
        </p:nvSpPr>
        <p:spPr bwMode="auto">
          <a:xfrm>
            <a:off x="5383212" y="3119438"/>
            <a:ext cx="317500" cy="3175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135" name="Line 83"/>
          <p:cNvSpPr>
            <a:spLocks noChangeShapeType="1"/>
          </p:cNvSpPr>
          <p:nvPr/>
        </p:nvSpPr>
        <p:spPr bwMode="auto">
          <a:xfrm>
            <a:off x="4800600" y="4076700"/>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136" name="Line 84"/>
          <p:cNvSpPr>
            <a:spLocks noChangeShapeType="1"/>
          </p:cNvSpPr>
          <p:nvPr/>
        </p:nvSpPr>
        <p:spPr bwMode="auto">
          <a:xfrm>
            <a:off x="4454525" y="48117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10" name="Group 85"/>
          <p:cNvGrpSpPr>
            <a:grpSpLocks/>
          </p:cNvGrpSpPr>
          <p:nvPr/>
        </p:nvGrpSpPr>
        <p:grpSpPr bwMode="auto">
          <a:xfrm>
            <a:off x="5688012" y="4822825"/>
            <a:ext cx="457200" cy="352425"/>
            <a:chOff x="5025" y="7560"/>
            <a:chExt cx="720" cy="555"/>
          </a:xfrm>
        </p:grpSpPr>
        <p:sp>
          <p:nvSpPr>
            <p:cNvPr id="138" name="Oval 86"/>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39" name="Text Box 87"/>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15</a:t>
              </a:r>
              <a:endParaRPr lang="en-GB">
                <a:solidFill>
                  <a:schemeClr val="bg1"/>
                </a:solidFill>
              </a:endParaRPr>
            </a:p>
          </p:txBody>
        </p:sp>
      </p:grpSp>
      <p:grpSp>
        <p:nvGrpSpPr>
          <p:cNvPr id="11" name="Group 88"/>
          <p:cNvGrpSpPr>
            <a:grpSpLocks/>
          </p:cNvGrpSpPr>
          <p:nvPr/>
        </p:nvGrpSpPr>
        <p:grpSpPr bwMode="auto">
          <a:xfrm>
            <a:off x="6270625" y="5346700"/>
            <a:ext cx="457200" cy="352425"/>
            <a:chOff x="5025" y="7560"/>
            <a:chExt cx="720" cy="555"/>
          </a:xfrm>
        </p:grpSpPr>
        <p:sp>
          <p:nvSpPr>
            <p:cNvPr id="141" name="Oval 8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42" name="Text Box 9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18</a:t>
              </a:r>
              <a:endParaRPr lang="en-GB" dirty="0">
                <a:solidFill>
                  <a:schemeClr val="bg1"/>
                </a:solidFill>
              </a:endParaRPr>
            </a:p>
          </p:txBody>
        </p:sp>
      </p:grpSp>
      <p:grpSp>
        <p:nvGrpSpPr>
          <p:cNvPr id="12" name="Group 91"/>
          <p:cNvGrpSpPr>
            <a:grpSpLocks/>
          </p:cNvGrpSpPr>
          <p:nvPr/>
        </p:nvGrpSpPr>
        <p:grpSpPr bwMode="auto">
          <a:xfrm>
            <a:off x="5268912" y="5556250"/>
            <a:ext cx="457200" cy="352425"/>
            <a:chOff x="5025" y="7560"/>
            <a:chExt cx="720" cy="555"/>
          </a:xfrm>
        </p:grpSpPr>
        <p:sp>
          <p:nvSpPr>
            <p:cNvPr id="144" name="Oval 9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45"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13</a:t>
              </a:r>
              <a:endParaRPr lang="en-GB">
                <a:solidFill>
                  <a:schemeClr val="bg1"/>
                </a:solidFill>
              </a:endParaRPr>
            </a:p>
          </p:txBody>
        </p:sp>
      </p:grpSp>
      <p:sp>
        <p:nvSpPr>
          <p:cNvPr id="146" name="Line 94"/>
          <p:cNvSpPr>
            <a:spLocks noChangeShapeType="1"/>
          </p:cNvSpPr>
          <p:nvPr/>
        </p:nvSpPr>
        <p:spPr bwMode="auto">
          <a:xfrm flipH="1">
            <a:off x="5535612" y="5127625"/>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147" name="Line 95"/>
          <p:cNvSpPr>
            <a:spLocks noChangeShapeType="1"/>
          </p:cNvSpPr>
          <p:nvPr/>
        </p:nvSpPr>
        <p:spPr bwMode="auto">
          <a:xfrm>
            <a:off x="6002337" y="5102225"/>
            <a:ext cx="360363"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148" name="Line 96"/>
          <p:cNvSpPr>
            <a:spLocks noChangeShapeType="1"/>
          </p:cNvSpPr>
          <p:nvPr/>
        </p:nvSpPr>
        <p:spPr bwMode="auto">
          <a:xfrm>
            <a:off x="5435600" y="45831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13" name="Group 97"/>
          <p:cNvGrpSpPr>
            <a:grpSpLocks/>
          </p:cNvGrpSpPr>
          <p:nvPr/>
        </p:nvGrpSpPr>
        <p:grpSpPr bwMode="auto">
          <a:xfrm>
            <a:off x="5846762" y="6045200"/>
            <a:ext cx="457200" cy="352425"/>
            <a:chOff x="5025" y="7560"/>
            <a:chExt cx="720" cy="555"/>
          </a:xfrm>
        </p:grpSpPr>
        <p:sp>
          <p:nvSpPr>
            <p:cNvPr id="150" name="Oval 9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51" name="Text Box 9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16</a:t>
              </a:r>
              <a:endParaRPr lang="en-GB">
                <a:solidFill>
                  <a:schemeClr val="bg1"/>
                </a:solidFill>
              </a:endParaRPr>
            </a:p>
          </p:txBody>
        </p:sp>
      </p:grpSp>
      <p:sp>
        <p:nvSpPr>
          <p:cNvPr id="152" name="Line 100"/>
          <p:cNvSpPr>
            <a:spLocks noChangeShapeType="1"/>
          </p:cNvSpPr>
          <p:nvPr/>
        </p:nvSpPr>
        <p:spPr bwMode="auto">
          <a:xfrm flipH="1">
            <a:off x="6113462" y="5616575"/>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14" name="Group 103"/>
          <p:cNvGrpSpPr>
            <a:grpSpLocks/>
          </p:cNvGrpSpPr>
          <p:nvPr/>
        </p:nvGrpSpPr>
        <p:grpSpPr bwMode="auto">
          <a:xfrm>
            <a:off x="6283325" y="3898900"/>
            <a:ext cx="457200" cy="352425"/>
            <a:chOff x="5025" y="7560"/>
            <a:chExt cx="720" cy="555"/>
          </a:xfrm>
        </p:grpSpPr>
        <p:sp>
          <p:nvSpPr>
            <p:cNvPr id="155" name="Oval 10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56" name="Text Box 10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40</a:t>
              </a:r>
              <a:endParaRPr lang="en-GB" dirty="0">
                <a:solidFill>
                  <a:schemeClr val="bg1"/>
                </a:solidFill>
              </a:endParaRPr>
            </a:p>
          </p:txBody>
        </p:sp>
      </p:grpSp>
      <p:sp>
        <p:nvSpPr>
          <p:cNvPr id="157" name="Line 106"/>
          <p:cNvSpPr>
            <a:spLocks noChangeShapeType="1"/>
          </p:cNvSpPr>
          <p:nvPr/>
        </p:nvSpPr>
        <p:spPr bwMode="auto">
          <a:xfrm>
            <a:off x="6015037" y="3654425"/>
            <a:ext cx="360363"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15" name="Group 108"/>
          <p:cNvGrpSpPr>
            <a:grpSpLocks/>
          </p:cNvGrpSpPr>
          <p:nvPr/>
        </p:nvGrpSpPr>
        <p:grpSpPr bwMode="auto">
          <a:xfrm>
            <a:off x="5443537" y="4013200"/>
            <a:ext cx="457200" cy="352425"/>
            <a:chOff x="5025" y="7560"/>
            <a:chExt cx="720" cy="555"/>
          </a:xfrm>
        </p:grpSpPr>
        <p:sp>
          <p:nvSpPr>
            <p:cNvPr id="159" name="Oval 10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60" name="Text Box 11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25</a:t>
              </a:r>
              <a:endParaRPr lang="en-GB">
                <a:solidFill>
                  <a:schemeClr val="bg1"/>
                </a:solidFill>
              </a:endParaRPr>
            </a:p>
          </p:txBody>
        </p:sp>
      </p:grpSp>
      <p:sp>
        <p:nvSpPr>
          <p:cNvPr id="161" name="Line 111"/>
          <p:cNvSpPr>
            <a:spLocks noChangeShapeType="1"/>
          </p:cNvSpPr>
          <p:nvPr/>
        </p:nvSpPr>
        <p:spPr bwMode="auto">
          <a:xfrm flipH="1">
            <a:off x="5732462" y="3725863"/>
            <a:ext cx="71438" cy="287337"/>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16" name="Group 112"/>
          <p:cNvGrpSpPr>
            <a:grpSpLocks/>
          </p:cNvGrpSpPr>
          <p:nvPr/>
        </p:nvGrpSpPr>
        <p:grpSpPr bwMode="auto">
          <a:xfrm>
            <a:off x="6164262" y="2501900"/>
            <a:ext cx="457200" cy="352425"/>
            <a:chOff x="5025" y="7560"/>
            <a:chExt cx="720" cy="555"/>
          </a:xfrm>
        </p:grpSpPr>
        <p:sp>
          <p:nvSpPr>
            <p:cNvPr id="163" name="Oval 113"/>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64" name="Text Box 114"/>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70</a:t>
              </a:r>
              <a:endParaRPr lang="en-GB">
                <a:solidFill>
                  <a:schemeClr val="bg1"/>
                </a:solidFill>
              </a:endParaRPr>
            </a:p>
          </p:txBody>
        </p:sp>
      </p:grpSp>
      <p:sp>
        <p:nvSpPr>
          <p:cNvPr id="165" name="Line 115"/>
          <p:cNvSpPr>
            <a:spLocks noChangeShapeType="1"/>
          </p:cNvSpPr>
          <p:nvPr/>
        </p:nvSpPr>
        <p:spPr bwMode="auto">
          <a:xfrm>
            <a:off x="5803900" y="2357438"/>
            <a:ext cx="360362" cy="2159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166" name="Line 69"/>
          <p:cNvSpPr>
            <a:spLocks noChangeShapeType="1"/>
          </p:cNvSpPr>
          <p:nvPr/>
        </p:nvSpPr>
        <p:spPr bwMode="auto">
          <a:xfrm flipH="1">
            <a:off x="5334000" y="2362200"/>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64" name="TextBox 63"/>
          <p:cNvSpPr txBox="1"/>
          <p:nvPr/>
        </p:nvSpPr>
        <p:spPr>
          <a:xfrm>
            <a:off x="838200" y="3429000"/>
            <a:ext cx="3200400" cy="523220"/>
          </a:xfrm>
          <a:prstGeom prst="rect">
            <a:avLst/>
          </a:prstGeom>
          <a:noFill/>
        </p:spPr>
        <p:txBody>
          <a:bodyPr wrap="square" rtlCol="0">
            <a:spAutoFit/>
          </a:bodyPr>
          <a:lstStyle/>
          <a:p>
            <a:r>
              <a:rPr lang="en-US" sz="2800" dirty="0"/>
              <a:t>Delete 13, 12, 18, 20 </a:t>
            </a:r>
          </a:p>
        </p:txBody>
      </p:sp>
      <p:sp>
        <p:nvSpPr>
          <p:cNvPr id="65" name="Footer Placeholder 64"/>
          <p:cNvSpPr>
            <a:spLocks noGrp="1"/>
          </p:cNvSpPr>
          <p:nvPr>
            <p:ph type="ftr" sz="quarter" idx="11"/>
          </p:nvPr>
        </p:nvSpPr>
        <p:spPr/>
        <p:txBody>
          <a:bodyPr/>
          <a:lstStyle/>
          <a:p>
            <a:r>
              <a:rPr lang="en-US"/>
              <a:t>Compiled By Atnafu J.</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152400"/>
            <a:ext cx="8229600" cy="457200"/>
          </a:xfrm>
        </p:spPr>
        <p:txBody>
          <a:bodyPr>
            <a:normAutofit fontScale="90000"/>
          </a:bodyPr>
          <a:lstStyle/>
          <a:p>
            <a:pPr algn="l"/>
            <a:r>
              <a:rPr lang="en-GB" sz="3200" i="1" dirty="0">
                <a:solidFill>
                  <a:schemeClr val="accent2"/>
                </a:solidFill>
              </a:rPr>
              <a:t>Delete an item from a BST : Implementation</a:t>
            </a:r>
            <a:endParaRPr lang="en-US" sz="3200" i="1" dirty="0">
              <a:solidFill>
                <a:schemeClr val="accent2"/>
              </a:solidFill>
            </a:endParaRPr>
          </a:p>
        </p:txBody>
      </p:sp>
      <p:sp>
        <p:nvSpPr>
          <p:cNvPr id="147459" name="Rectangle 1027"/>
          <p:cNvSpPr>
            <a:spLocks noGrp="1" noChangeArrowheads="1"/>
          </p:cNvSpPr>
          <p:nvPr>
            <p:ph type="body" idx="1"/>
          </p:nvPr>
        </p:nvSpPr>
        <p:spPr>
          <a:xfrm>
            <a:off x="621792" y="762000"/>
            <a:ext cx="7772400" cy="5638800"/>
          </a:xfrm>
          <a:ln>
            <a:solidFill>
              <a:schemeClr val="bg1"/>
            </a:solidFill>
          </a:ln>
        </p:spPr>
        <p:txBody>
          <a:bodyPr wrap="square">
            <a:noAutofit/>
          </a:bodyPr>
          <a:lstStyle/>
          <a:p>
            <a:pPr>
              <a:lnSpc>
                <a:spcPct val="80000"/>
              </a:lnSpc>
              <a:buNone/>
            </a:pPr>
            <a:r>
              <a:rPr lang="en-US" sz="2000" dirty="0"/>
              <a:t> </a:t>
            </a:r>
            <a:r>
              <a:rPr lang="en-US" sz="1800" dirty="0"/>
              <a:t>template &lt;class T&gt;</a:t>
            </a:r>
            <a:endParaRPr lang="en-GB" sz="1800" dirty="0"/>
          </a:p>
          <a:p>
            <a:pPr>
              <a:lnSpc>
                <a:spcPct val="80000"/>
              </a:lnSpc>
              <a:buNone/>
            </a:pPr>
            <a:r>
              <a:rPr lang="en-GB" sz="1800" dirty="0"/>
              <a:t>void remove(node&lt;T&gt;* &amp; root, T item) {</a:t>
            </a:r>
          </a:p>
          <a:p>
            <a:pPr>
              <a:lnSpc>
                <a:spcPct val="80000"/>
              </a:lnSpc>
              <a:buNone/>
            </a:pPr>
            <a:r>
              <a:rPr lang="en-GB" sz="1800" dirty="0"/>
              <a:t>   if(root != NULL){</a:t>
            </a:r>
          </a:p>
          <a:p>
            <a:pPr>
              <a:lnSpc>
                <a:spcPct val="80000"/>
              </a:lnSpc>
              <a:buNone/>
            </a:pPr>
            <a:r>
              <a:rPr lang="en-GB" sz="1800" dirty="0"/>
              <a:t>  	 if(item &lt; root-&gt;data)</a:t>
            </a:r>
          </a:p>
          <a:p>
            <a:pPr>
              <a:lnSpc>
                <a:spcPct val="80000"/>
              </a:lnSpc>
              <a:buNone/>
            </a:pPr>
            <a:r>
              <a:rPr lang="en-GB" sz="1800" dirty="0"/>
              <a:t>		remove(root-&gt;left , item);</a:t>
            </a:r>
          </a:p>
          <a:p>
            <a:pPr>
              <a:lnSpc>
                <a:spcPct val="80000"/>
              </a:lnSpc>
              <a:buNone/>
            </a:pPr>
            <a:r>
              <a:rPr lang="en-GB" sz="1800" dirty="0"/>
              <a:t>	else if(item &gt; root-&gt;data)</a:t>
            </a:r>
          </a:p>
          <a:p>
            <a:pPr>
              <a:lnSpc>
                <a:spcPct val="80000"/>
              </a:lnSpc>
              <a:buNone/>
            </a:pPr>
            <a:r>
              <a:rPr lang="en-GB" sz="1800" dirty="0"/>
              <a:t>		remove(root-&gt;right , item);</a:t>
            </a:r>
          </a:p>
          <a:p>
            <a:pPr>
              <a:lnSpc>
                <a:spcPct val="80000"/>
              </a:lnSpc>
              <a:buNone/>
            </a:pPr>
            <a:r>
              <a:rPr lang="en-GB" sz="1800" dirty="0"/>
              <a:t>	else{</a:t>
            </a:r>
          </a:p>
          <a:p>
            <a:pPr>
              <a:lnSpc>
                <a:spcPct val="80000"/>
              </a:lnSpc>
              <a:buNone/>
            </a:pPr>
            <a:r>
              <a:rPr lang="en-GB" sz="1800" dirty="0"/>
              <a:t>		  node&lt;T&gt; * temp=root;</a:t>
            </a:r>
          </a:p>
          <a:p>
            <a:pPr>
              <a:lnSpc>
                <a:spcPct val="80000"/>
              </a:lnSpc>
              <a:buNone/>
            </a:pPr>
            <a:r>
              <a:rPr lang="en-GB" sz="1800" dirty="0"/>
              <a:t>   		  T   data;</a:t>
            </a:r>
          </a:p>
          <a:p>
            <a:pPr lvl="2">
              <a:lnSpc>
                <a:spcPct val="80000"/>
              </a:lnSpc>
              <a:buNone/>
            </a:pPr>
            <a:r>
              <a:rPr lang="en-GB" sz="1800" dirty="0"/>
              <a:t>  if(root-&gt;left == NULL){</a:t>
            </a:r>
          </a:p>
          <a:p>
            <a:pPr lvl="2">
              <a:lnSpc>
                <a:spcPct val="80000"/>
              </a:lnSpc>
              <a:buNone/>
            </a:pPr>
            <a:r>
              <a:rPr lang="en-GB" sz="1800" dirty="0"/>
              <a:t>  		root=root-&gt;right;</a:t>
            </a:r>
          </a:p>
          <a:p>
            <a:pPr lvl="2">
              <a:lnSpc>
                <a:spcPct val="80000"/>
              </a:lnSpc>
              <a:buNone/>
            </a:pPr>
            <a:r>
              <a:rPr lang="en-GB" sz="1800" dirty="0"/>
              <a:t>		delete temp;</a:t>
            </a:r>
          </a:p>
          <a:p>
            <a:pPr lvl="2">
              <a:lnSpc>
                <a:spcPct val="80000"/>
              </a:lnSpc>
              <a:buNone/>
            </a:pPr>
            <a:r>
              <a:rPr lang="en-GB" sz="1800" dirty="0"/>
              <a:t>   }else if(root-&gt;right == NULL){</a:t>
            </a:r>
          </a:p>
          <a:p>
            <a:pPr lvl="2">
              <a:lnSpc>
                <a:spcPct val="80000"/>
              </a:lnSpc>
              <a:buNone/>
            </a:pPr>
            <a:r>
              <a:rPr lang="en-GB" sz="1800" dirty="0"/>
              <a:t>  		root=root-&gt;left;</a:t>
            </a:r>
          </a:p>
          <a:p>
            <a:pPr lvl="2">
              <a:lnSpc>
                <a:spcPct val="80000"/>
              </a:lnSpc>
              <a:buNone/>
            </a:pPr>
            <a:r>
              <a:rPr lang="en-GB" sz="1800" dirty="0"/>
              <a:t>		delete temp;</a:t>
            </a:r>
          </a:p>
          <a:p>
            <a:pPr lvl="2">
              <a:lnSpc>
                <a:spcPct val="80000"/>
              </a:lnSpc>
              <a:buNone/>
            </a:pPr>
            <a:r>
              <a:rPr lang="en-GB" sz="1800" dirty="0"/>
              <a:t>   }else{</a:t>
            </a:r>
          </a:p>
          <a:p>
            <a:pPr lvl="2">
              <a:lnSpc>
                <a:spcPct val="80000"/>
              </a:lnSpc>
              <a:buNone/>
            </a:pPr>
            <a:r>
              <a:rPr lang="en-GB" sz="1800" dirty="0"/>
              <a:t>		</a:t>
            </a:r>
            <a:r>
              <a:rPr lang="en-US" sz="1800" dirty="0"/>
              <a:t> </a:t>
            </a:r>
            <a:r>
              <a:rPr lang="en-GB" sz="1800" dirty="0" err="1"/>
              <a:t>getPredecessor</a:t>
            </a:r>
            <a:r>
              <a:rPr lang="en-GB" sz="1800" dirty="0"/>
              <a:t> </a:t>
            </a:r>
            <a:r>
              <a:rPr lang="en-US" sz="1800" dirty="0"/>
              <a:t>(root-&gt;left, data);</a:t>
            </a:r>
          </a:p>
          <a:p>
            <a:pPr lvl="2">
              <a:lnSpc>
                <a:spcPct val="80000"/>
              </a:lnSpc>
              <a:buNone/>
            </a:pPr>
            <a:r>
              <a:rPr lang="en-US" sz="1800" dirty="0"/>
              <a:t>		root-&gt;data=data;</a:t>
            </a:r>
          </a:p>
          <a:p>
            <a:pPr lvl="2">
              <a:lnSpc>
                <a:spcPct val="80000"/>
              </a:lnSpc>
              <a:buNone/>
            </a:pPr>
            <a:r>
              <a:rPr lang="en-US" sz="1800" dirty="0"/>
              <a:t>		remove(root-&gt;left, data); </a:t>
            </a:r>
            <a:r>
              <a:rPr lang="en-GB" sz="1800" dirty="0"/>
              <a:t>}</a:t>
            </a:r>
          </a:p>
          <a:p>
            <a:pPr lvl="1">
              <a:lnSpc>
                <a:spcPct val="80000"/>
              </a:lnSpc>
              <a:buNone/>
            </a:pPr>
            <a:r>
              <a:rPr lang="en-GB" sz="2200" dirty="0"/>
              <a:t>}</a:t>
            </a:r>
          </a:p>
          <a:p>
            <a:pPr>
              <a:lnSpc>
                <a:spcPct val="80000"/>
              </a:lnSpc>
              <a:buNone/>
            </a:pPr>
            <a:r>
              <a:rPr lang="en-GB" sz="1800" dirty="0"/>
              <a:t>}	</a:t>
            </a:r>
          </a:p>
          <a:p>
            <a:pPr>
              <a:lnSpc>
                <a:spcPct val="80000"/>
              </a:lnSpc>
              <a:buNone/>
            </a:pPr>
            <a:r>
              <a:rPr lang="en-GB" sz="2000" dirty="0"/>
              <a:t>   </a:t>
            </a:r>
          </a:p>
        </p:txBody>
      </p:sp>
      <p:cxnSp>
        <p:nvCxnSpPr>
          <p:cNvPr id="4" name="Straight Connector 3"/>
          <p:cNvCxnSpPr/>
          <p:nvPr/>
        </p:nvCxnSpPr>
        <p:spPr>
          <a:xfrm>
            <a:off x="533400" y="685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79</a:t>
            </a:fld>
            <a:endParaRPr lang="en-US"/>
          </a:p>
        </p:txBody>
      </p:sp>
      <p:grpSp>
        <p:nvGrpSpPr>
          <p:cNvPr id="49" name="Group 103"/>
          <p:cNvGrpSpPr>
            <a:grpSpLocks/>
          </p:cNvGrpSpPr>
          <p:nvPr/>
        </p:nvGrpSpPr>
        <p:grpSpPr bwMode="auto">
          <a:xfrm>
            <a:off x="7772400" y="2971800"/>
            <a:ext cx="457200" cy="352425"/>
            <a:chOff x="5025" y="7560"/>
            <a:chExt cx="720" cy="555"/>
          </a:xfrm>
        </p:grpSpPr>
        <p:sp>
          <p:nvSpPr>
            <p:cNvPr id="50" name="Oval 10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1" name="Text Box 10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40</a:t>
              </a:r>
              <a:endParaRPr lang="en-GB" dirty="0">
                <a:solidFill>
                  <a:schemeClr val="bg1"/>
                </a:solidFill>
              </a:endParaRPr>
            </a:p>
          </p:txBody>
        </p:sp>
      </p:grpSp>
      <p:grpSp>
        <p:nvGrpSpPr>
          <p:cNvPr id="74" name="Group 73"/>
          <p:cNvGrpSpPr/>
          <p:nvPr/>
        </p:nvGrpSpPr>
        <p:grpSpPr>
          <a:xfrm>
            <a:off x="5257800" y="990600"/>
            <a:ext cx="2900362" cy="5105400"/>
            <a:chOff x="5024438" y="1371600"/>
            <a:chExt cx="2900362" cy="5410200"/>
          </a:xfrm>
        </p:grpSpPr>
        <p:sp>
          <p:nvSpPr>
            <p:cNvPr id="7" name="Text Box 38"/>
            <p:cNvSpPr txBox="1">
              <a:spLocks noChangeArrowheads="1"/>
            </p:cNvSpPr>
            <p:nvPr/>
          </p:nvSpPr>
          <p:spPr bwMode="auto">
            <a:xfrm>
              <a:off x="7281863" y="5394325"/>
              <a:ext cx="457200" cy="342900"/>
            </a:xfrm>
            <a:prstGeom prst="rect">
              <a:avLst/>
            </a:prstGeom>
            <a:noFill/>
            <a:ln w="9525">
              <a:noFill/>
              <a:miter lim="800000"/>
              <a:headEnd/>
              <a:tailEnd/>
            </a:ln>
          </p:spPr>
          <p:txBody>
            <a:bodyPr/>
            <a:lstStyle/>
            <a:p>
              <a:endParaRPr lang="en-GB" dirty="0">
                <a:solidFill>
                  <a:schemeClr val="bg1"/>
                </a:solidFill>
              </a:endParaRPr>
            </a:p>
          </p:txBody>
        </p:sp>
        <p:sp>
          <p:nvSpPr>
            <p:cNvPr id="8" name="Oval 55"/>
            <p:cNvSpPr>
              <a:spLocks noChangeArrowheads="1"/>
            </p:cNvSpPr>
            <p:nvPr/>
          </p:nvSpPr>
          <p:spPr bwMode="auto">
            <a:xfrm>
              <a:off x="6399213" y="2374900"/>
              <a:ext cx="342900" cy="342900"/>
            </a:xfrm>
            <a:prstGeom prst="ellipse">
              <a:avLst/>
            </a:prstGeom>
            <a:solidFill>
              <a:srgbClr val="FF0000">
                <a:alpha val="67000"/>
              </a:srgbClr>
            </a:solidFill>
            <a:ln w="9525">
              <a:solidFill>
                <a:srgbClr val="0000FF"/>
              </a:solidFill>
              <a:round/>
              <a:headEnd/>
              <a:tailEnd/>
            </a:ln>
          </p:spPr>
          <p:txBody>
            <a:bodyPr/>
            <a:lstStyle/>
            <a:p>
              <a:endParaRPr lang="en-US">
                <a:solidFill>
                  <a:schemeClr val="bg1"/>
                </a:solidFill>
              </a:endParaRPr>
            </a:p>
          </p:txBody>
        </p:sp>
        <p:sp>
          <p:nvSpPr>
            <p:cNvPr id="9" name="Text Box 56"/>
            <p:cNvSpPr txBox="1">
              <a:spLocks noChangeArrowheads="1"/>
            </p:cNvSpPr>
            <p:nvPr/>
          </p:nvSpPr>
          <p:spPr bwMode="auto">
            <a:xfrm>
              <a:off x="6388100" y="2374900"/>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20</a:t>
              </a:r>
              <a:endParaRPr lang="en-GB" dirty="0">
                <a:solidFill>
                  <a:schemeClr val="bg1"/>
                </a:solidFill>
              </a:endParaRPr>
            </a:p>
          </p:txBody>
        </p:sp>
        <p:grpSp>
          <p:nvGrpSpPr>
            <p:cNvPr id="10" name="Group 57"/>
            <p:cNvGrpSpPr>
              <a:grpSpLocks/>
            </p:cNvGrpSpPr>
            <p:nvPr/>
          </p:nvGrpSpPr>
          <p:grpSpPr bwMode="auto">
            <a:xfrm>
              <a:off x="6794500" y="1593850"/>
              <a:ext cx="457200" cy="352425"/>
              <a:chOff x="5025" y="7560"/>
              <a:chExt cx="720" cy="555"/>
            </a:xfrm>
          </p:grpSpPr>
          <p:sp>
            <p:nvSpPr>
              <p:cNvPr id="11" name="Oval 5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2" name="Text Box 5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50</a:t>
                </a:r>
                <a:endParaRPr lang="en-GB" dirty="0">
                  <a:solidFill>
                    <a:schemeClr val="bg1"/>
                  </a:solidFill>
                </a:endParaRPr>
              </a:p>
            </p:txBody>
          </p:sp>
        </p:grpSp>
        <p:sp>
          <p:nvSpPr>
            <p:cNvPr id="13" name="Oval 61"/>
            <p:cNvSpPr>
              <a:spLocks noChangeArrowheads="1"/>
            </p:cNvSpPr>
            <p:nvPr/>
          </p:nvSpPr>
          <p:spPr bwMode="auto">
            <a:xfrm>
              <a:off x="5834063" y="3357563"/>
              <a:ext cx="342900" cy="34290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4" name="Text Box 62"/>
            <p:cNvSpPr txBox="1">
              <a:spLocks noChangeArrowheads="1"/>
            </p:cNvSpPr>
            <p:nvPr/>
          </p:nvSpPr>
          <p:spPr bwMode="auto">
            <a:xfrm>
              <a:off x="5805488" y="3357563"/>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10</a:t>
              </a:r>
              <a:endParaRPr lang="en-GB" dirty="0">
                <a:solidFill>
                  <a:schemeClr val="bg1"/>
                </a:solidFill>
              </a:endParaRPr>
            </a:p>
          </p:txBody>
        </p:sp>
        <p:grpSp>
          <p:nvGrpSpPr>
            <p:cNvPr id="15" name="Group 63"/>
            <p:cNvGrpSpPr>
              <a:grpSpLocks/>
            </p:cNvGrpSpPr>
            <p:nvPr/>
          </p:nvGrpSpPr>
          <p:grpSpPr bwMode="auto">
            <a:xfrm>
              <a:off x="5443538" y="4119563"/>
              <a:ext cx="457200" cy="352425"/>
              <a:chOff x="5025" y="7560"/>
              <a:chExt cx="720" cy="555"/>
            </a:xfrm>
          </p:grpSpPr>
          <p:sp>
            <p:nvSpPr>
              <p:cNvPr id="16" name="Oval 6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7" name="Text Box 6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4</a:t>
                </a:r>
                <a:endParaRPr lang="en-GB">
                  <a:solidFill>
                    <a:schemeClr val="bg1"/>
                  </a:solidFill>
                </a:endParaRPr>
              </a:p>
            </p:txBody>
          </p:sp>
        </p:grpSp>
        <p:grpSp>
          <p:nvGrpSpPr>
            <p:cNvPr id="18" name="Group 66"/>
            <p:cNvGrpSpPr>
              <a:grpSpLocks/>
            </p:cNvGrpSpPr>
            <p:nvPr/>
          </p:nvGrpSpPr>
          <p:grpSpPr bwMode="auto">
            <a:xfrm>
              <a:off x="6030913" y="4611688"/>
              <a:ext cx="457200" cy="352425"/>
              <a:chOff x="5025" y="7560"/>
              <a:chExt cx="720" cy="555"/>
            </a:xfrm>
          </p:grpSpPr>
          <p:sp>
            <p:nvSpPr>
              <p:cNvPr id="19"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0"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8</a:t>
                </a:r>
                <a:endParaRPr lang="en-GB">
                  <a:solidFill>
                    <a:schemeClr val="bg1"/>
                  </a:solidFill>
                </a:endParaRPr>
              </a:p>
            </p:txBody>
          </p:sp>
        </p:grpSp>
        <p:sp>
          <p:nvSpPr>
            <p:cNvPr id="21" name="Line 69"/>
            <p:cNvSpPr>
              <a:spLocks noChangeShapeType="1"/>
            </p:cNvSpPr>
            <p:nvPr/>
          </p:nvSpPr>
          <p:spPr bwMode="auto">
            <a:xfrm flipH="1">
              <a:off x="5672138" y="368141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22" name="Line 70"/>
            <p:cNvSpPr>
              <a:spLocks noChangeShapeType="1"/>
            </p:cNvSpPr>
            <p:nvPr/>
          </p:nvSpPr>
          <p:spPr bwMode="auto">
            <a:xfrm flipH="1">
              <a:off x="6122988" y="2705100"/>
              <a:ext cx="374650" cy="6731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23" name="Group 71"/>
            <p:cNvGrpSpPr>
              <a:grpSpLocks/>
            </p:cNvGrpSpPr>
            <p:nvPr/>
          </p:nvGrpSpPr>
          <p:grpSpPr bwMode="auto">
            <a:xfrm>
              <a:off x="6969125" y="2921000"/>
              <a:ext cx="457200" cy="352425"/>
              <a:chOff x="5025" y="7560"/>
              <a:chExt cx="720" cy="555"/>
            </a:xfrm>
          </p:grpSpPr>
          <p:sp>
            <p:nvSpPr>
              <p:cNvPr id="24" name="Oval 7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5" name="Text Box 7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30</a:t>
                </a:r>
                <a:endParaRPr lang="en-GB" dirty="0">
                  <a:solidFill>
                    <a:schemeClr val="bg1"/>
                  </a:solidFill>
                </a:endParaRPr>
              </a:p>
            </p:txBody>
          </p:sp>
        </p:grpSp>
        <p:grpSp>
          <p:nvGrpSpPr>
            <p:cNvPr id="26" name="Group 74"/>
            <p:cNvGrpSpPr>
              <a:grpSpLocks/>
            </p:cNvGrpSpPr>
            <p:nvPr/>
          </p:nvGrpSpPr>
          <p:grpSpPr bwMode="auto">
            <a:xfrm>
              <a:off x="5024438" y="4852988"/>
              <a:ext cx="457200" cy="352425"/>
              <a:chOff x="5025" y="7560"/>
              <a:chExt cx="720" cy="555"/>
            </a:xfrm>
          </p:grpSpPr>
          <p:sp>
            <p:nvSpPr>
              <p:cNvPr id="27" name="Oval 75"/>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8" name="Text Box 76"/>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0</a:t>
                </a:r>
                <a:endParaRPr lang="en-GB">
                  <a:solidFill>
                    <a:schemeClr val="bg1"/>
                  </a:solidFill>
                </a:endParaRPr>
              </a:p>
            </p:txBody>
          </p:sp>
        </p:grpSp>
        <p:sp>
          <p:nvSpPr>
            <p:cNvPr id="29" name="Line 77"/>
            <p:cNvSpPr>
              <a:spLocks noChangeShapeType="1"/>
            </p:cNvSpPr>
            <p:nvPr/>
          </p:nvSpPr>
          <p:spPr bwMode="auto">
            <a:xfrm flipH="1">
              <a:off x="5291138" y="442436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30" name="Group 79"/>
            <p:cNvGrpSpPr>
              <a:grpSpLocks/>
            </p:cNvGrpSpPr>
            <p:nvPr/>
          </p:nvGrpSpPr>
          <p:grpSpPr bwMode="auto">
            <a:xfrm>
              <a:off x="6419850" y="3835400"/>
              <a:ext cx="457200" cy="352425"/>
              <a:chOff x="5025" y="7560"/>
              <a:chExt cx="720" cy="555"/>
            </a:xfrm>
          </p:grpSpPr>
          <p:sp>
            <p:nvSpPr>
              <p:cNvPr id="31" name="Oval 80"/>
              <p:cNvSpPr>
                <a:spLocks noChangeArrowheads="1"/>
              </p:cNvSpPr>
              <p:nvPr/>
            </p:nvSpPr>
            <p:spPr bwMode="auto">
              <a:xfrm>
                <a:off x="5040" y="7560"/>
                <a:ext cx="540" cy="540"/>
              </a:xfrm>
              <a:prstGeom prst="ellipse">
                <a:avLst/>
              </a:prstGeom>
              <a:solidFill>
                <a:schemeClr val="accent1">
                  <a:lumMod val="75000"/>
                  <a:alpha val="67000"/>
                </a:schemeClr>
              </a:solidFill>
              <a:ln w="9525">
                <a:solidFill>
                  <a:srgbClr val="0000FF"/>
                </a:solidFill>
                <a:round/>
                <a:headEnd/>
                <a:tailEnd/>
              </a:ln>
            </p:spPr>
            <p:txBody>
              <a:bodyPr/>
              <a:lstStyle/>
              <a:p>
                <a:endParaRPr lang="en-US">
                  <a:solidFill>
                    <a:schemeClr val="bg1"/>
                  </a:solidFill>
                </a:endParaRPr>
              </a:p>
            </p:txBody>
          </p:sp>
          <p:sp>
            <p:nvSpPr>
              <p:cNvPr id="32" name="Text Box 81"/>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11</a:t>
                </a:r>
                <a:endParaRPr lang="en-GB" dirty="0">
                  <a:solidFill>
                    <a:schemeClr val="bg1"/>
                  </a:solidFill>
                </a:endParaRPr>
              </a:p>
            </p:txBody>
          </p:sp>
        </p:grpSp>
        <p:sp>
          <p:nvSpPr>
            <p:cNvPr id="33" name="Line 82"/>
            <p:cNvSpPr>
              <a:spLocks noChangeShapeType="1"/>
            </p:cNvSpPr>
            <p:nvPr/>
          </p:nvSpPr>
          <p:spPr bwMode="auto">
            <a:xfrm>
              <a:off x="6686550" y="2674938"/>
              <a:ext cx="317500" cy="3175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34" name="Line 83"/>
            <p:cNvSpPr>
              <a:spLocks noChangeShapeType="1"/>
            </p:cNvSpPr>
            <p:nvPr/>
          </p:nvSpPr>
          <p:spPr bwMode="auto">
            <a:xfrm>
              <a:off x="6103938" y="3632200"/>
              <a:ext cx="360362" cy="288925"/>
            </a:xfrm>
            <a:prstGeom prst="line">
              <a:avLst/>
            </a:prstGeom>
            <a:noFill/>
            <a:ln w="9525">
              <a:solidFill>
                <a:schemeClr val="tx2">
                  <a:lumMod val="60000"/>
                  <a:lumOff val="40000"/>
                </a:schemeClr>
              </a:solidFill>
              <a:round/>
              <a:headEnd/>
              <a:tailEnd type="triangle" w="med" len="med"/>
            </a:ln>
            <a:effectLst/>
          </p:spPr>
          <p:txBody>
            <a:bodyPr/>
            <a:lstStyle/>
            <a:p>
              <a:endParaRPr lang="en-US">
                <a:solidFill>
                  <a:schemeClr val="bg1"/>
                </a:solidFill>
              </a:endParaRPr>
            </a:p>
          </p:txBody>
        </p:sp>
        <p:sp>
          <p:nvSpPr>
            <p:cNvPr id="35" name="Line 84"/>
            <p:cNvSpPr>
              <a:spLocks noChangeShapeType="1"/>
            </p:cNvSpPr>
            <p:nvPr/>
          </p:nvSpPr>
          <p:spPr bwMode="auto">
            <a:xfrm>
              <a:off x="5757863" y="43672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36" name="Group 85"/>
            <p:cNvGrpSpPr>
              <a:grpSpLocks/>
            </p:cNvGrpSpPr>
            <p:nvPr/>
          </p:nvGrpSpPr>
          <p:grpSpPr bwMode="auto">
            <a:xfrm>
              <a:off x="6991350" y="4378325"/>
              <a:ext cx="457200" cy="352425"/>
              <a:chOff x="5025" y="7560"/>
              <a:chExt cx="720" cy="555"/>
            </a:xfrm>
          </p:grpSpPr>
          <p:sp>
            <p:nvSpPr>
              <p:cNvPr id="37" name="Oval 86"/>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38" name="Text Box 87"/>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16</a:t>
                </a:r>
                <a:endParaRPr lang="en-GB" dirty="0">
                  <a:solidFill>
                    <a:schemeClr val="bg1"/>
                  </a:solidFill>
                </a:endParaRPr>
              </a:p>
            </p:txBody>
          </p:sp>
        </p:grpSp>
        <p:grpSp>
          <p:nvGrpSpPr>
            <p:cNvPr id="39" name="Group 91"/>
            <p:cNvGrpSpPr>
              <a:grpSpLocks/>
            </p:cNvGrpSpPr>
            <p:nvPr/>
          </p:nvGrpSpPr>
          <p:grpSpPr bwMode="auto">
            <a:xfrm>
              <a:off x="6572250" y="5111750"/>
              <a:ext cx="457200" cy="352425"/>
              <a:chOff x="5025" y="7560"/>
              <a:chExt cx="720" cy="555"/>
            </a:xfrm>
          </p:grpSpPr>
          <p:sp>
            <p:nvSpPr>
              <p:cNvPr id="40" name="Oval 92"/>
              <p:cNvSpPr>
                <a:spLocks noChangeArrowheads="1"/>
              </p:cNvSpPr>
              <p:nvPr/>
            </p:nvSpPr>
            <p:spPr bwMode="auto">
              <a:xfrm>
                <a:off x="5040" y="7560"/>
                <a:ext cx="540" cy="540"/>
              </a:xfrm>
              <a:prstGeom prst="ellipse">
                <a:avLst/>
              </a:prstGeom>
              <a:solidFill>
                <a:srgbClr val="00B050">
                  <a:alpha val="67000"/>
                </a:srgbClr>
              </a:solidFill>
              <a:ln w="9525">
                <a:solidFill>
                  <a:srgbClr val="0000FF"/>
                </a:solidFill>
                <a:round/>
                <a:headEnd/>
                <a:tailEnd/>
              </a:ln>
            </p:spPr>
            <p:txBody>
              <a:bodyPr/>
              <a:lstStyle/>
              <a:p>
                <a:endParaRPr lang="en-US">
                  <a:solidFill>
                    <a:schemeClr val="bg1"/>
                  </a:solidFill>
                </a:endParaRPr>
              </a:p>
            </p:txBody>
          </p:sp>
          <p:sp>
            <p:nvSpPr>
              <p:cNvPr id="41"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14</a:t>
                </a:r>
              </a:p>
            </p:txBody>
          </p:sp>
        </p:grpSp>
        <p:sp>
          <p:nvSpPr>
            <p:cNvPr id="42" name="Line 94"/>
            <p:cNvSpPr>
              <a:spLocks noChangeShapeType="1"/>
            </p:cNvSpPr>
            <p:nvPr/>
          </p:nvSpPr>
          <p:spPr bwMode="auto">
            <a:xfrm flipH="1">
              <a:off x="6838950" y="4683125"/>
              <a:ext cx="230188" cy="457200"/>
            </a:xfrm>
            <a:prstGeom prst="line">
              <a:avLst/>
            </a:prstGeom>
            <a:noFill/>
            <a:ln w="9525">
              <a:solidFill>
                <a:srgbClr val="00B050"/>
              </a:solidFill>
              <a:round/>
              <a:headEnd/>
              <a:tailEnd type="triangle" w="med" len="med"/>
            </a:ln>
          </p:spPr>
          <p:txBody>
            <a:bodyPr/>
            <a:lstStyle/>
            <a:p>
              <a:endParaRPr lang="en-US">
                <a:solidFill>
                  <a:schemeClr val="bg1"/>
                </a:solidFill>
              </a:endParaRPr>
            </a:p>
          </p:txBody>
        </p:sp>
        <p:sp>
          <p:nvSpPr>
            <p:cNvPr id="43" name="Line 95"/>
            <p:cNvSpPr>
              <a:spLocks noChangeShapeType="1"/>
            </p:cNvSpPr>
            <p:nvPr/>
          </p:nvSpPr>
          <p:spPr bwMode="auto">
            <a:xfrm>
              <a:off x="7305675" y="4657725"/>
              <a:ext cx="238125" cy="21907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44" name="Line 96"/>
            <p:cNvSpPr>
              <a:spLocks noChangeShapeType="1"/>
            </p:cNvSpPr>
            <p:nvPr/>
          </p:nvSpPr>
          <p:spPr bwMode="auto">
            <a:xfrm>
              <a:off x="6738938" y="41386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45" name="Group 97"/>
            <p:cNvGrpSpPr>
              <a:grpSpLocks/>
            </p:cNvGrpSpPr>
            <p:nvPr/>
          </p:nvGrpSpPr>
          <p:grpSpPr bwMode="auto">
            <a:xfrm>
              <a:off x="7150100" y="5600700"/>
              <a:ext cx="457200" cy="352425"/>
              <a:chOff x="5025" y="7560"/>
              <a:chExt cx="720" cy="555"/>
            </a:xfrm>
          </p:grpSpPr>
          <p:sp>
            <p:nvSpPr>
              <p:cNvPr id="46" name="Oval 9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47" name="Text Box 9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17</a:t>
                </a:r>
                <a:endParaRPr lang="en-GB" dirty="0">
                  <a:solidFill>
                    <a:schemeClr val="bg1"/>
                  </a:solidFill>
                </a:endParaRPr>
              </a:p>
            </p:txBody>
          </p:sp>
        </p:grpSp>
        <p:sp>
          <p:nvSpPr>
            <p:cNvPr id="48" name="Line 100"/>
            <p:cNvSpPr>
              <a:spLocks noChangeShapeType="1"/>
            </p:cNvSpPr>
            <p:nvPr/>
          </p:nvSpPr>
          <p:spPr bwMode="auto">
            <a:xfrm flipH="1">
              <a:off x="7416800" y="5172075"/>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52" name="Line 106"/>
            <p:cNvSpPr>
              <a:spLocks noChangeShapeType="1"/>
            </p:cNvSpPr>
            <p:nvPr/>
          </p:nvSpPr>
          <p:spPr bwMode="auto">
            <a:xfrm>
              <a:off x="7318375" y="3209925"/>
              <a:ext cx="360363"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53" name="Group 108"/>
            <p:cNvGrpSpPr>
              <a:grpSpLocks/>
            </p:cNvGrpSpPr>
            <p:nvPr/>
          </p:nvGrpSpPr>
          <p:grpSpPr bwMode="auto">
            <a:xfrm>
              <a:off x="6746875" y="3568700"/>
              <a:ext cx="457200" cy="352425"/>
              <a:chOff x="5025" y="7560"/>
              <a:chExt cx="720" cy="555"/>
            </a:xfrm>
          </p:grpSpPr>
          <p:sp>
            <p:nvSpPr>
              <p:cNvPr id="54" name="Oval 10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5" name="Text Box 11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25</a:t>
                </a:r>
                <a:endParaRPr lang="en-GB">
                  <a:solidFill>
                    <a:schemeClr val="bg1"/>
                  </a:solidFill>
                </a:endParaRPr>
              </a:p>
            </p:txBody>
          </p:sp>
        </p:grpSp>
        <p:sp>
          <p:nvSpPr>
            <p:cNvPr id="56" name="Line 111"/>
            <p:cNvSpPr>
              <a:spLocks noChangeShapeType="1"/>
            </p:cNvSpPr>
            <p:nvPr/>
          </p:nvSpPr>
          <p:spPr bwMode="auto">
            <a:xfrm flipH="1">
              <a:off x="7035800" y="3281363"/>
              <a:ext cx="71438" cy="287337"/>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57" name="Group 112"/>
            <p:cNvGrpSpPr>
              <a:grpSpLocks/>
            </p:cNvGrpSpPr>
            <p:nvPr/>
          </p:nvGrpSpPr>
          <p:grpSpPr bwMode="auto">
            <a:xfrm>
              <a:off x="7467600" y="2057400"/>
              <a:ext cx="457200" cy="352425"/>
              <a:chOff x="5025" y="7560"/>
              <a:chExt cx="720" cy="555"/>
            </a:xfrm>
          </p:grpSpPr>
          <p:sp>
            <p:nvSpPr>
              <p:cNvPr id="58" name="Oval 113"/>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9" name="Text Box 114"/>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70</a:t>
                </a:r>
                <a:endParaRPr lang="en-GB" dirty="0">
                  <a:solidFill>
                    <a:schemeClr val="bg1"/>
                  </a:solidFill>
                </a:endParaRPr>
              </a:p>
            </p:txBody>
          </p:sp>
        </p:grpSp>
        <p:sp>
          <p:nvSpPr>
            <p:cNvPr id="60" name="Line 115"/>
            <p:cNvSpPr>
              <a:spLocks noChangeShapeType="1"/>
            </p:cNvSpPr>
            <p:nvPr/>
          </p:nvSpPr>
          <p:spPr bwMode="auto">
            <a:xfrm>
              <a:off x="7107238" y="1912938"/>
              <a:ext cx="360362" cy="2159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61" name="Line 69"/>
            <p:cNvSpPr>
              <a:spLocks noChangeShapeType="1"/>
            </p:cNvSpPr>
            <p:nvPr/>
          </p:nvSpPr>
          <p:spPr bwMode="auto">
            <a:xfrm flipH="1">
              <a:off x="6637338" y="1917700"/>
              <a:ext cx="230187" cy="457200"/>
            </a:xfrm>
            <a:prstGeom prst="line">
              <a:avLst/>
            </a:prstGeom>
            <a:noFill/>
            <a:ln w="9525">
              <a:solidFill>
                <a:srgbClr val="FF0000"/>
              </a:solidFill>
              <a:round/>
              <a:headEnd/>
              <a:tailEnd type="triangle" w="med" len="med"/>
            </a:ln>
          </p:spPr>
          <p:txBody>
            <a:bodyPr/>
            <a:lstStyle/>
            <a:p>
              <a:endParaRPr lang="en-US">
                <a:solidFill>
                  <a:schemeClr val="bg1"/>
                </a:solidFill>
              </a:endParaRPr>
            </a:p>
          </p:txBody>
        </p:sp>
        <p:grpSp>
          <p:nvGrpSpPr>
            <p:cNvPr id="62" name="Group 91"/>
            <p:cNvGrpSpPr>
              <a:grpSpLocks/>
            </p:cNvGrpSpPr>
            <p:nvPr/>
          </p:nvGrpSpPr>
          <p:grpSpPr bwMode="auto">
            <a:xfrm>
              <a:off x="6132512" y="5838825"/>
              <a:ext cx="457200" cy="352425"/>
              <a:chOff x="5025" y="7560"/>
              <a:chExt cx="720" cy="555"/>
            </a:xfrm>
          </p:grpSpPr>
          <p:sp>
            <p:nvSpPr>
              <p:cNvPr id="63" name="Oval 9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4"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13</a:t>
                </a:r>
                <a:endParaRPr lang="en-GB" dirty="0">
                  <a:solidFill>
                    <a:schemeClr val="bg1"/>
                  </a:solidFill>
                </a:endParaRPr>
              </a:p>
            </p:txBody>
          </p:sp>
        </p:grpSp>
        <p:sp>
          <p:nvSpPr>
            <p:cNvPr id="65" name="Line 94"/>
            <p:cNvSpPr>
              <a:spLocks noChangeShapeType="1"/>
            </p:cNvSpPr>
            <p:nvPr/>
          </p:nvSpPr>
          <p:spPr bwMode="auto">
            <a:xfrm flipH="1">
              <a:off x="6399212" y="5410200"/>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66" name="Oval 86"/>
            <p:cNvSpPr>
              <a:spLocks noChangeArrowheads="1"/>
            </p:cNvSpPr>
            <p:nvPr/>
          </p:nvSpPr>
          <p:spPr bwMode="auto">
            <a:xfrm>
              <a:off x="7429500" y="4867275"/>
              <a:ext cx="342900" cy="34290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7" name="Text Box 87"/>
            <p:cNvSpPr txBox="1">
              <a:spLocks noChangeArrowheads="1"/>
            </p:cNvSpPr>
            <p:nvPr/>
          </p:nvSpPr>
          <p:spPr bwMode="auto">
            <a:xfrm>
              <a:off x="7391400" y="4876800"/>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19</a:t>
              </a:r>
              <a:endParaRPr lang="en-GB" dirty="0">
                <a:solidFill>
                  <a:schemeClr val="bg1"/>
                </a:solidFill>
              </a:endParaRPr>
            </a:p>
          </p:txBody>
        </p:sp>
        <p:grpSp>
          <p:nvGrpSpPr>
            <p:cNvPr id="68" name="Group 66"/>
            <p:cNvGrpSpPr>
              <a:grpSpLocks/>
            </p:cNvGrpSpPr>
            <p:nvPr/>
          </p:nvGrpSpPr>
          <p:grpSpPr bwMode="auto">
            <a:xfrm>
              <a:off x="6673850" y="6429375"/>
              <a:ext cx="457200" cy="352425"/>
              <a:chOff x="5025" y="7560"/>
              <a:chExt cx="720" cy="555"/>
            </a:xfrm>
          </p:grpSpPr>
          <p:sp>
            <p:nvSpPr>
              <p:cNvPr id="69"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70"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sz="1600" dirty="0">
                    <a:solidFill>
                      <a:schemeClr val="bg1"/>
                    </a:solidFill>
                    <a:latin typeface="Times New Roman" pitchFamily="18" charset="0"/>
                    <a:ea typeface="SimSun" pitchFamily="2" charset="-122"/>
                  </a:rPr>
                  <a:t>12</a:t>
                </a:r>
              </a:p>
            </p:txBody>
          </p:sp>
        </p:grpSp>
        <p:sp>
          <p:nvSpPr>
            <p:cNvPr id="71" name="Line 84"/>
            <p:cNvSpPr>
              <a:spLocks noChangeShapeType="1"/>
            </p:cNvSpPr>
            <p:nvPr/>
          </p:nvSpPr>
          <p:spPr bwMode="auto">
            <a:xfrm>
              <a:off x="6400800" y="6184900"/>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72" name="Rectangle 71"/>
            <p:cNvSpPr/>
            <p:nvPr/>
          </p:nvSpPr>
          <p:spPr>
            <a:xfrm>
              <a:off x="5638800" y="1371600"/>
              <a:ext cx="685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Root</a:t>
              </a:r>
            </a:p>
          </p:txBody>
        </p:sp>
        <p:cxnSp>
          <p:nvCxnSpPr>
            <p:cNvPr id="73" name="Straight Arrow Connector 72"/>
            <p:cNvCxnSpPr>
              <a:stCxn id="72" idx="3"/>
              <a:endCxn id="11" idx="1"/>
            </p:cNvCxnSpPr>
            <p:nvPr/>
          </p:nvCxnSpPr>
          <p:spPr>
            <a:xfrm>
              <a:off x="6324600" y="1485900"/>
              <a:ext cx="529642" cy="1581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5" name="Footer Placeholder 74"/>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bg/>
                                          </p:spTgt>
                                        </p:tgtEl>
                                        <p:attrNameLst>
                                          <p:attrName>style.visibility</p:attrName>
                                        </p:attrNameLst>
                                      </p:cBhvr>
                                      <p:to>
                                        <p:strVal val="visible"/>
                                      </p:to>
                                    </p:set>
                                    <p:animEffect transition="in" filter="wipe(down)">
                                      <p:cBhvr>
                                        <p:cTn id="7" dur="500"/>
                                        <p:tgtEl>
                                          <p:spTgt spid="147459">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0" end="0"/>
                                            </p:txEl>
                                          </p:spTgt>
                                        </p:tgtEl>
                                        <p:attrNameLst>
                                          <p:attrName>style.visibility</p:attrName>
                                        </p:attrNameLst>
                                      </p:cBhvr>
                                      <p:to>
                                        <p:strVal val="visible"/>
                                      </p:to>
                                    </p:set>
                                    <p:animEffect transition="in" filter="wipe(down)">
                                      <p:cBhvr>
                                        <p:cTn id="10" dur="500"/>
                                        <p:tgtEl>
                                          <p:spTgt spid="147459">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1" end="1"/>
                                            </p:txEl>
                                          </p:spTgt>
                                        </p:tgtEl>
                                        <p:attrNameLst>
                                          <p:attrName>style.visibility</p:attrName>
                                        </p:attrNameLst>
                                      </p:cBhvr>
                                      <p:to>
                                        <p:strVal val="visible"/>
                                      </p:to>
                                    </p:set>
                                    <p:animEffect transition="in" filter="wipe(down)">
                                      <p:cBhvr>
                                        <p:cTn id="13" dur="500"/>
                                        <p:tgtEl>
                                          <p:spTgt spid="147459">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2" end="2"/>
                                            </p:txEl>
                                          </p:spTgt>
                                        </p:tgtEl>
                                        <p:attrNameLst>
                                          <p:attrName>style.visibility</p:attrName>
                                        </p:attrNameLst>
                                      </p:cBhvr>
                                      <p:to>
                                        <p:strVal val="visible"/>
                                      </p:to>
                                    </p:set>
                                    <p:animEffect transition="in" filter="wipe(down)">
                                      <p:cBhvr>
                                        <p:cTn id="16" dur="500"/>
                                        <p:tgtEl>
                                          <p:spTgt spid="147459">
                                            <p:txEl>
                                              <p:pRg st="2" end="2"/>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3" end="3"/>
                                            </p:txEl>
                                          </p:spTgt>
                                        </p:tgtEl>
                                        <p:attrNameLst>
                                          <p:attrName>style.visibility</p:attrName>
                                        </p:attrNameLst>
                                      </p:cBhvr>
                                      <p:to>
                                        <p:strVal val="visible"/>
                                      </p:to>
                                    </p:set>
                                    <p:animEffect transition="in" filter="wipe(down)">
                                      <p:cBhvr>
                                        <p:cTn id="19" dur="500"/>
                                        <p:tgtEl>
                                          <p:spTgt spid="147459">
                                            <p:txEl>
                                              <p:pRg st="3" end="3"/>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4" end="4"/>
                                            </p:txEl>
                                          </p:spTgt>
                                        </p:tgtEl>
                                        <p:attrNameLst>
                                          <p:attrName>style.visibility</p:attrName>
                                        </p:attrNameLst>
                                      </p:cBhvr>
                                      <p:to>
                                        <p:strVal val="visible"/>
                                      </p:to>
                                    </p:set>
                                    <p:animEffect transition="in" filter="wipe(down)">
                                      <p:cBhvr>
                                        <p:cTn id="22" dur="500"/>
                                        <p:tgtEl>
                                          <p:spTgt spid="147459">
                                            <p:txEl>
                                              <p:pRg st="4" end="4"/>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459">
                                            <p:txEl>
                                              <p:pRg st="5" end="5"/>
                                            </p:txEl>
                                          </p:spTgt>
                                        </p:tgtEl>
                                        <p:attrNameLst>
                                          <p:attrName>style.visibility</p:attrName>
                                        </p:attrNameLst>
                                      </p:cBhvr>
                                      <p:to>
                                        <p:strVal val="visible"/>
                                      </p:to>
                                    </p:set>
                                    <p:animEffect transition="in" filter="wipe(down)">
                                      <p:cBhvr>
                                        <p:cTn id="25" dur="500"/>
                                        <p:tgtEl>
                                          <p:spTgt spid="147459">
                                            <p:txEl>
                                              <p:pRg st="5" end="5"/>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7459">
                                            <p:txEl>
                                              <p:pRg st="6" end="6"/>
                                            </p:txEl>
                                          </p:spTgt>
                                        </p:tgtEl>
                                        <p:attrNameLst>
                                          <p:attrName>style.visibility</p:attrName>
                                        </p:attrNameLst>
                                      </p:cBhvr>
                                      <p:to>
                                        <p:strVal val="visible"/>
                                      </p:to>
                                    </p:set>
                                    <p:animEffect transition="in" filter="wipe(down)">
                                      <p:cBhvr>
                                        <p:cTn id="28" dur="500"/>
                                        <p:tgtEl>
                                          <p:spTgt spid="147459">
                                            <p:txEl>
                                              <p:pRg st="6" end="6"/>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7459">
                                            <p:txEl>
                                              <p:pRg st="7" end="7"/>
                                            </p:txEl>
                                          </p:spTgt>
                                        </p:tgtEl>
                                        <p:attrNameLst>
                                          <p:attrName>style.visibility</p:attrName>
                                        </p:attrNameLst>
                                      </p:cBhvr>
                                      <p:to>
                                        <p:strVal val="visible"/>
                                      </p:to>
                                    </p:set>
                                    <p:animEffect transition="in" filter="wipe(down)">
                                      <p:cBhvr>
                                        <p:cTn id="31" dur="500"/>
                                        <p:tgtEl>
                                          <p:spTgt spid="147459">
                                            <p:txEl>
                                              <p:pRg st="7" end="7"/>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7459">
                                            <p:txEl>
                                              <p:pRg st="8" end="8"/>
                                            </p:txEl>
                                          </p:spTgt>
                                        </p:tgtEl>
                                        <p:attrNameLst>
                                          <p:attrName>style.visibility</p:attrName>
                                        </p:attrNameLst>
                                      </p:cBhvr>
                                      <p:to>
                                        <p:strVal val="visible"/>
                                      </p:to>
                                    </p:set>
                                    <p:animEffect transition="in" filter="wipe(down)">
                                      <p:cBhvr>
                                        <p:cTn id="34" dur="500"/>
                                        <p:tgtEl>
                                          <p:spTgt spid="147459">
                                            <p:txEl>
                                              <p:pRg st="8" end="8"/>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7459">
                                            <p:txEl>
                                              <p:pRg st="9" end="9"/>
                                            </p:txEl>
                                          </p:spTgt>
                                        </p:tgtEl>
                                        <p:attrNameLst>
                                          <p:attrName>style.visibility</p:attrName>
                                        </p:attrNameLst>
                                      </p:cBhvr>
                                      <p:to>
                                        <p:strVal val="visible"/>
                                      </p:to>
                                    </p:set>
                                    <p:animEffect transition="in" filter="wipe(down)">
                                      <p:cBhvr>
                                        <p:cTn id="37" dur="500"/>
                                        <p:tgtEl>
                                          <p:spTgt spid="147459">
                                            <p:txEl>
                                              <p:pRg st="9" end="9"/>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7459">
                                            <p:txEl>
                                              <p:pRg st="10" end="10"/>
                                            </p:txEl>
                                          </p:spTgt>
                                        </p:tgtEl>
                                        <p:attrNameLst>
                                          <p:attrName>style.visibility</p:attrName>
                                        </p:attrNameLst>
                                      </p:cBhvr>
                                      <p:to>
                                        <p:strVal val="visible"/>
                                      </p:to>
                                    </p:set>
                                    <p:animEffect transition="in" filter="wipe(down)">
                                      <p:cBhvr>
                                        <p:cTn id="40" dur="500"/>
                                        <p:tgtEl>
                                          <p:spTgt spid="147459">
                                            <p:txEl>
                                              <p:pRg st="10" end="10"/>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7459">
                                            <p:txEl>
                                              <p:pRg st="11" end="11"/>
                                            </p:txEl>
                                          </p:spTgt>
                                        </p:tgtEl>
                                        <p:attrNameLst>
                                          <p:attrName>style.visibility</p:attrName>
                                        </p:attrNameLst>
                                      </p:cBhvr>
                                      <p:to>
                                        <p:strVal val="visible"/>
                                      </p:to>
                                    </p:set>
                                    <p:animEffect transition="in" filter="wipe(down)">
                                      <p:cBhvr>
                                        <p:cTn id="43" dur="500"/>
                                        <p:tgtEl>
                                          <p:spTgt spid="147459">
                                            <p:txEl>
                                              <p:pRg st="11" end="11"/>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7459">
                                            <p:txEl>
                                              <p:pRg st="12" end="12"/>
                                            </p:txEl>
                                          </p:spTgt>
                                        </p:tgtEl>
                                        <p:attrNameLst>
                                          <p:attrName>style.visibility</p:attrName>
                                        </p:attrNameLst>
                                      </p:cBhvr>
                                      <p:to>
                                        <p:strVal val="visible"/>
                                      </p:to>
                                    </p:set>
                                    <p:animEffect transition="in" filter="wipe(down)">
                                      <p:cBhvr>
                                        <p:cTn id="46" dur="500"/>
                                        <p:tgtEl>
                                          <p:spTgt spid="147459">
                                            <p:txEl>
                                              <p:pRg st="12" end="12"/>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47459">
                                            <p:txEl>
                                              <p:pRg st="13" end="13"/>
                                            </p:txEl>
                                          </p:spTgt>
                                        </p:tgtEl>
                                        <p:attrNameLst>
                                          <p:attrName>style.visibility</p:attrName>
                                        </p:attrNameLst>
                                      </p:cBhvr>
                                      <p:to>
                                        <p:strVal val="visible"/>
                                      </p:to>
                                    </p:set>
                                    <p:animEffect transition="in" filter="wipe(down)">
                                      <p:cBhvr>
                                        <p:cTn id="49" dur="500"/>
                                        <p:tgtEl>
                                          <p:spTgt spid="147459">
                                            <p:txEl>
                                              <p:pRg st="13" end="13"/>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47459">
                                            <p:txEl>
                                              <p:pRg st="14" end="14"/>
                                            </p:txEl>
                                          </p:spTgt>
                                        </p:tgtEl>
                                        <p:attrNameLst>
                                          <p:attrName>style.visibility</p:attrName>
                                        </p:attrNameLst>
                                      </p:cBhvr>
                                      <p:to>
                                        <p:strVal val="visible"/>
                                      </p:to>
                                    </p:set>
                                    <p:animEffect transition="in" filter="wipe(down)">
                                      <p:cBhvr>
                                        <p:cTn id="52" dur="500"/>
                                        <p:tgtEl>
                                          <p:spTgt spid="147459">
                                            <p:txEl>
                                              <p:pRg st="14" end="14"/>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47459">
                                            <p:txEl>
                                              <p:pRg st="15" end="15"/>
                                            </p:txEl>
                                          </p:spTgt>
                                        </p:tgtEl>
                                        <p:attrNameLst>
                                          <p:attrName>style.visibility</p:attrName>
                                        </p:attrNameLst>
                                      </p:cBhvr>
                                      <p:to>
                                        <p:strVal val="visible"/>
                                      </p:to>
                                    </p:set>
                                    <p:animEffect transition="in" filter="wipe(down)">
                                      <p:cBhvr>
                                        <p:cTn id="55" dur="500"/>
                                        <p:tgtEl>
                                          <p:spTgt spid="147459">
                                            <p:txEl>
                                              <p:pRg st="15" end="15"/>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47459">
                                            <p:txEl>
                                              <p:pRg st="16" end="16"/>
                                            </p:txEl>
                                          </p:spTgt>
                                        </p:tgtEl>
                                        <p:attrNameLst>
                                          <p:attrName>style.visibility</p:attrName>
                                        </p:attrNameLst>
                                      </p:cBhvr>
                                      <p:to>
                                        <p:strVal val="visible"/>
                                      </p:to>
                                    </p:set>
                                    <p:animEffect transition="in" filter="wipe(down)">
                                      <p:cBhvr>
                                        <p:cTn id="58" dur="500"/>
                                        <p:tgtEl>
                                          <p:spTgt spid="147459">
                                            <p:txEl>
                                              <p:pRg st="16" end="16"/>
                                            </p:txEl>
                                          </p:spTgt>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47459">
                                            <p:txEl>
                                              <p:pRg st="17" end="17"/>
                                            </p:txEl>
                                          </p:spTgt>
                                        </p:tgtEl>
                                        <p:attrNameLst>
                                          <p:attrName>style.visibility</p:attrName>
                                        </p:attrNameLst>
                                      </p:cBhvr>
                                      <p:to>
                                        <p:strVal val="visible"/>
                                      </p:to>
                                    </p:set>
                                    <p:animEffect transition="in" filter="wipe(down)">
                                      <p:cBhvr>
                                        <p:cTn id="61" dur="500"/>
                                        <p:tgtEl>
                                          <p:spTgt spid="147459">
                                            <p:txEl>
                                              <p:pRg st="17" end="17"/>
                                            </p:txEl>
                                          </p:spTgt>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147459">
                                            <p:txEl>
                                              <p:pRg st="18" end="18"/>
                                            </p:txEl>
                                          </p:spTgt>
                                        </p:tgtEl>
                                        <p:attrNameLst>
                                          <p:attrName>style.visibility</p:attrName>
                                        </p:attrNameLst>
                                      </p:cBhvr>
                                      <p:to>
                                        <p:strVal val="visible"/>
                                      </p:to>
                                    </p:set>
                                    <p:animEffect transition="in" filter="wipe(down)">
                                      <p:cBhvr>
                                        <p:cTn id="64" dur="500"/>
                                        <p:tgtEl>
                                          <p:spTgt spid="147459">
                                            <p:txEl>
                                              <p:pRg st="18" end="18"/>
                                            </p:txEl>
                                          </p:spTgt>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47459">
                                            <p:txEl>
                                              <p:pRg st="19" end="19"/>
                                            </p:txEl>
                                          </p:spTgt>
                                        </p:tgtEl>
                                        <p:attrNameLst>
                                          <p:attrName>style.visibility</p:attrName>
                                        </p:attrNameLst>
                                      </p:cBhvr>
                                      <p:to>
                                        <p:strVal val="visible"/>
                                      </p:to>
                                    </p:set>
                                    <p:animEffect transition="in" filter="wipe(down)">
                                      <p:cBhvr>
                                        <p:cTn id="67" dur="500"/>
                                        <p:tgtEl>
                                          <p:spTgt spid="147459">
                                            <p:txEl>
                                              <p:pRg st="19" end="19"/>
                                            </p:txEl>
                                          </p:spTgt>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47459">
                                            <p:txEl>
                                              <p:pRg st="20" end="20"/>
                                            </p:txEl>
                                          </p:spTgt>
                                        </p:tgtEl>
                                        <p:attrNameLst>
                                          <p:attrName>style.visibility</p:attrName>
                                        </p:attrNameLst>
                                      </p:cBhvr>
                                      <p:to>
                                        <p:strVal val="visible"/>
                                      </p:to>
                                    </p:set>
                                    <p:animEffect transition="in" filter="wipe(down)">
                                      <p:cBhvr>
                                        <p:cTn id="70" dur="500"/>
                                        <p:tgtEl>
                                          <p:spTgt spid="147459">
                                            <p:txEl>
                                              <p:pRg st="20" end="20"/>
                                            </p:txEl>
                                          </p:spTgt>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47459">
                                            <p:txEl>
                                              <p:pRg st="21" end="21"/>
                                            </p:txEl>
                                          </p:spTgt>
                                        </p:tgtEl>
                                        <p:attrNameLst>
                                          <p:attrName>style.visibility</p:attrName>
                                        </p:attrNameLst>
                                      </p:cBhvr>
                                      <p:to>
                                        <p:strVal val="visible"/>
                                      </p:to>
                                    </p:set>
                                    <p:animEffect transition="in" filter="wipe(down)">
                                      <p:cBhvr>
                                        <p:cTn id="73" dur="500"/>
                                        <p:tgtEl>
                                          <p:spTgt spid="147459">
                                            <p:txEl>
                                              <p:pRg st="21" end="21"/>
                                            </p:txEl>
                                          </p:spTgt>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47459">
                                            <p:txEl>
                                              <p:pRg st="22" end="22"/>
                                            </p:txEl>
                                          </p:spTgt>
                                        </p:tgtEl>
                                        <p:attrNameLst>
                                          <p:attrName>style.visibility</p:attrName>
                                        </p:attrNameLst>
                                      </p:cBhvr>
                                      <p:to>
                                        <p:strVal val="visible"/>
                                      </p:to>
                                    </p:set>
                                    <p:animEffect transition="in" filter="wipe(down)">
                                      <p:cBhvr>
                                        <p:cTn id="76" dur="500"/>
                                        <p:tgtEl>
                                          <p:spTgt spid="147459">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Something to Ponder</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sz="2800" dirty="0"/>
              <a:t>What is the maximum number of node at any level n of a binary tree?</a:t>
            </a:r>
          </a:p>
          <a:p>
            <a:pPr marL="0" indent="0">
              <a:buNone/>
            </a:pPr>
            <a:r>
              <a:rPr lang="en-GB" sz="2800" dirty="0"/>
              <a:t>What is the maximum number of node in a binary tree of depth d</a:t>
            </a:r>
            <a:r>
              <a:rPr lang="en-US" sz="2400" dirty="0"/>
              <a:t>?</a:t>
            </a:r>
          </a:p>
          <a:p>
            <a:pPr marL="0" indent="0">
              <a:buNone/>
            </a:pPr>
            <a:r>
              <a:rPr lang="en-GB" sz="2800" dirty="0"/>
              <a:t>What is the maximum possible height(or depth) of a binary tree with n number of nodes</a:t>
            </a:r>
            <a:r>
              <a:rPr lang="en-US" sz="2800" dirty="0"/>
              <a:t>?</a:t>
            </a:r>
          </a:p>
          <a:p>
            <a:pPr marL="0" indent="0">
              <a:buNone/>
            </a:pPr>
            <a:r>
              <a:rPr lang="en-US" sz="2800" dirty="0"/>
              <a:t>What is the minimum number of levels that a binary tree with n nodes can have</a:t>
            </a:r>
          </a:p>
          <a:p>
            <a:pPr marL="0" indent="0">
              <a:buNone/>
            </a:pPr>
            <a:endParaRPr lang="en-US" sz="2400" dirty="0"/>
          </a:p>
          <a:p>
            <a:pPr marL="0" indent="0">
              <a:buNone/>
            </a:pPr>
            <a:endParaRPr lang="en-GB" sz="28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a:solidFill>
                  <a:schemeClr val="accent2"/>
                </a:solidFill>
              </a:rPr>
              <a:t>Delete: </a:t>
            </a:r>
            <a:r>
              <a:rPr lang="en-GB" i="1" dirty="0" err="1">
                <a:solidFill>
                  <a:schemeClr val="accent2"/>
                </a:solidFill>
              </a:rPr>
              <a:t>getPredecessor</a:t>
            </a:r>
            <a:r>
              <a:rPr lang="en-GB" i="1" dirty="0">
                <a:solidFill>
                  <a:schemeClr val="accent2"/>
                </a:solidFill>
              </a:rPr>
              <a:t>…</a:t>
            </a:r>
            <a:endParaRPr lang="en-US" i="1" dirty="0">
              <a:solidFill>
                <a:schemeClr val="accent2"/>
              </a:solidFill>
            </a:endParaRPr>
          </a:p>
        </p:txBody>
      </p:sp>
      <p:sp>
        <p:nvSpPr>
          <p:cNvPr id="147459" name="Rectangle 1027"/>
          <p:cNvSpPr>
            <a:spLocks noGrp="1" noChangeArrowheads="1"/>
          </p:cNvSpPr>
          <p:nvPr>
            <p:ph type="body" idx="1"/>
          </p:nvPr>
        </p:nvSpPr>
        <p:spPr>
          <a:xfrm>
            <a:off x="621792" y="2057400"/>
            <a:ext cx="7772400" cy="4343400"/>
          </a:xfrm>
        </p:spPr>
        <p:txBody>
          <a:bodyPr wrap="square">
            <a:noAutofit/>
          </a:bodyPr>
          <a:lstStyle/>
          <a:p>
            <a:pPr>
              <a:lnSpc>
                <a:spcPct val="80000"/>
              </a:lnSpc>
              <a:buNone/>
            </a:pPr>
            <a:r>
              <a:rPr lang="en-US" sz="2000" dirty="0"/>
              <a:t> </a:t>
            </a:r>
            <a:r>
              <a:rPr lang="en-US" sz="2400" dirty="0"/>
              <a:t>template &lt;class T&gt;</a:t>
            </a:r>
            <a:endParaRPr lang="en-GB" sz="2400" dirty="0"/>
          </a:p>
          <a:p>
            <a:pPr>
              <a:lnSpc>
                <a:spcPct val="80000"/>
              </a:lnSpc>
              <a:buNone/>
            </a:pPr>
            <a:r>
              <a:rPr lang="en-GB" sz="2400" dirty="0"/>
              <a:t>void </a:t>
            </a:r>
            <a:r>
              <a:rPr lang="en-GB" sz="2400" dirty="0" err="1"/>
              <a:t>getPredecessor</a:t>
            </a:r>
            <a:r>
              <a:rPr lang="en-GB" sz="2400" dirty="0"/>
              <a:t>(node&lt;T&gt;* root, T &amp; data)</a:t>
            </a:r>
          </a:p>
          <a:p>
            <a:pPr>
              <a:lnSpc>
                <a:spcPct val="80000"/>
              </a:lnSpc>
              <a:buNone/>
            </a:pPr>
            <a:r>
              <a:rPr lang="en-GB" sz="2400" dirty="0"/>
              <a:t>{</a:t>
            </a:r>
          </a:p>
          <a:p>
            <a:pPr>
              <a:lnSpc>
                <a:spcPct val="80000"/>
              </a:lnSpc>
              <a:buNone/>
            </a:pPr>
            <a:r>
              <a:rPr lang="en-GB" sz="2400" dirty="0"/>
              <a:t>	while(root-&gt;right != NULL)</a:t>
            </a:r>
          </a:p>
          <a:p>
            <a:pPr>
              <a:lnSpc>
                <a:spcPct val="80000"/>
              </a:lnSpc>
              <a:buNone/>
            </a:pPr>
            <a:r>
              <a:rPr lang="en-GB" sz="2400" dirty="0"/>
              <a:t>		root=root-&gt;right;</a:t>
            </a:r>
          </a:p>
          <a:p>
            <a:pPr>
              <a:lnSpc>
                <a:spcPct val="80000"/>
              </a:lnSpc>
              <a:buNone/>
            </a:pPr>
            <a:r>
              <a:rPr lang="en-GB" sz="2400" dirty="0"/>
              <a:t>	data= root-&gt;data;</a:t>
            </a:r>
          </a:p>
          <a:p>
            <a:pPr>
              <a:lnSpc>
                <a:spcPct val="80000"/>
              </a:lnSpc>
              <a:buNone/>
            </a:pPr>
            <a:r>
              <a:rPr lang="en-GB" sz="2400" dirty="0"/>
              <a:t>}</a:t>
            </a:r>
          </a:p>
        </p:txBody>
      </p:sp>
      <p:cxnSp>
        <p:nvCxnSpPr>
          <p:cNvPr id="4" name="Straight Connector 3"/>
          <p:cNvCxnSpPr/>
          <p:nvPr/>
        </p:nvCxnSpPr>
        <p:spPr>
          <a:xfrm>
            <a:off x="533400" y="12192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80</a:t>
            </a:fld>
            <a:endParaRPr lang="en-US"/>
          </a:p>
        </p:txBody>
      </p:sp>
      <p:grpSp>
        <p:nvGrpSpPr>
          <p:cNvPr id="74" name="Group 73"/>
          <p:cNvGrpSpPr/>
          <p:nvPr/>
        </p:nvGrpSpPr>
        <p:grpSpPr>
          <a:xfrm>
            <a:off x="5024438" y="1371600"/>
            <a:ext cx="3019425" cy="5181600"/>
            <a:chOff x="5024438" y="1371600"/>
            <a:chExt cx="3019425" cy="5410200"/>
          </a:xfrm>
        </p:grpSpPr>
        <p:sp>
          <p:nvSpPr>
            <p:cNvPr id="7" name="Text Box 38"/>
            <p:cNvSpPr txBox="1">
              <a:spLocks noChangeArrowheads="1"/>
            </p:cNvSpPr>
            <p:nvPr/>
          </p:nvSpPr>
          <p:spPr bwMode="auto">
            <a:xfrm>
              <a:off x="7281863" y="5394325"/>
              <a:ext cx="457200" cy="342900"/>
            </a:xfrm>
            <a:prstGeom prst="rect">
              <a:avLst/>
            </a:prstGeom>
            <a:noFill/>
            <a:ln w="9525">
              <a:noFill/>
              <a:miter lim="800000"/>
              <a:headEnd/>
              <a:tailEnd/>
            </a:ln>
          </p:spPr>
          <p:txBody>
            <a:bodyPr/>
            <a:lstStyle/>
            <a:p>
              <a:endParaRPr lang="en-GB" dirty="0">
                <a:solidFill>
                  <a:schemeClr val="bg1"/>
                </a:solidFill>
              </a:endParaRPr>
            </a:p>
          </p:txBody>
        </p:sp>
        <p:sp>
          <p:nvSpPr>
            <p:cNvPr id="8" name="Oval 55"/>
            <p:cNvSpPr>
              <a:spLocks noChangeArrowheads="1"/>
            </p:cNvSpPr>
            <p:nvPr/>
          </p:nvSpPr>
          <p:spPr bwMode="auto">
            <a:xfrm>
              <a:off x="6399213" y="2374900"/>
              <a:ext cx="342900" cy="342900"/>
            </a:xfrm>
            <a:prstGeom prst="ellipse">
              <a:avLst/>
            </a:prstGeom>
            <a:solidFill>
              <a:srgbClr val="FF0000">
                <a:alpha val="67000"/>
              </a:srgbClr>
            </a:solidFill>
            <a:ln w="9525">
              <a:solidFill>
                <a:srgbClr val="0000FF"/>
              </a:solidFill>
              <a:round/>
              <a:headEnd/>
              <a:tailEnd/>
            </a:ln>
          </p:spPr>
          <p:txBody>
            <a:bodyPr/>
            <a:lstStyle/>
            <a:p>
              <a:endParaRPr lang="en-US">
                <a:solidFill>
                  <a:schemeClr val="bg1"/>
                </a:solidFill>
              </a:endParaRPr>
            </a:p>
          </p:txBody>
        </p:sp>
        <p:sp>
          <p:nvSpPr>
            <p:cNvPr id="9" name="Text Box 56"/>
            <p:cNvSpPr txBox="1">
              <a:spLocks noChangeArrowheads="1"/>
            </p:cNvSpPr>
            <p:nvPr/>
          </p:nvSpPr>
          <p:spPr bwMode="auto">
            <a:xfrm>
              <a:off x="6388100" y="2374900"/>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20</a:t>
              </a:r>
              <a:endParaRPr lang="en-GB" dirty="0">
                <a:solidFill>
                  <a:schemeClr val="bg1"/>
                </a:solidFill>
              </a:endParaRPr>
            </a:p>
          </p:txBody>
        </p:sp>
        <p:grpSp>
          <p:nvGrpSpPr>
            <p:cNvPr id="10" name="Group 57"/>
            <p:cNvGrpSpPr>
              <a:grpSpLocks/>
            </p:cNvGrpSpPr>
            <p:nvPr/>
          </p:nvGrpSpPr>
          <p:grpSpPr bwMode="auto">
            <a:xfrm>
              <a:off x="6794500" y="1593850"/>
              <a:ext cx="457200" cy="352425"/>
              <a:chOff x="5025" y="7560"/>
              <a:chExt cx="720" cy="555"/>
            </a:xfrm>
          </p:grpSpPr>
          <p:sp>
            <p:nvSpPr>
              <p:cNvPr id="11" name="Oval 5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2" name="Text Box 5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50</a:t>
                </a:r>
                <a:endParaRPr lang="en-GB" dirty="0">
                  <a:solidFill>
                    <a:schemeClr val="bg1"/>
                  </a:solidFill>
                </a:endParaRPr>
              </a:p>
            </p:txBody>
          </p:sp>
        </p:grpSp>
        <p:sp>
          <p:nvSpPr>
            <p:cNvPr id="13" name="Oval 61"/>
            <p:cNvSpPr>
              <a:spLocks noChangeArrowheads="1"/>
            </p:cNvSpPr>
            <p:nvPr/>
          </p:nvSpPr>
          <p:spPr bwMode="auto">
            <a:xfrm>
              <a:off x="5834063" y="3357563"/>
              <a:ext cx="342900" cy="34290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4" name="Text Box 62"/>
            <p:cNvSpPr txBox="1">
              <a:spLocks noChangeArrowheads="1"/>
            </p:cNvSpPr>
            <p:nvPr/>
          </p:nvSpPr>
          <p:spPr bwMode="auto">
            <a:xfrm>
              <a:off x="5805488" y="3357563"/>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10</a:t>
              </a:r>
              <a:endParaRPr lang="en-GB" dirty="0">
                <a:solidFill>
                  <a:schemeClr val="bg1"/>
                </a:solidFill>
              </a:endParaRPr>
            </a:p>
          </p:txBody>
        </p:sp>
        <p:grpSp>
          <p:nvGrpSpPr>
            <p:cNvPr id="15" name="Group 63"/>
            <p:cNvGrpSpPr>
              <a:grpSpLocks/>
            </p:cNvGrpSpPr>
            <p:nvPr/>
          </p:nvGrpSpPr>
          <p:grpSpPr bwMode="auto">
            <a:xfrm>
              <a:off x="5443538" y="4119563"/>
              <a:ext cx="457200" cy="352425"/>
              <a:chOff x="5025" y="7560"/>
              <a:chExt cx="720" cy="555"/>
            </a:xfrm>
          </p:grpSpPr>
          <p:sp>
            <p:nvSpPr>
              <p:cNvPr id="16" name="Oval 6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7" name="Text Box 6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4</a:t>
                </a:r>
                <a:endParaRPr lang="en-GB">
                  <a:solidFill>
                    <a:schemeClr val="bg1"/>
                  </a:solidFill>
                </a:endParaRPr>
              </a:p>
            </p:txBody>
          </p:sp>
        </p:grpSp>
        <p:grpSp>
          <p:nvGrpSpPr>
            <p:cNvPr id="18" name="Group 66"/>
            <p:cNvGrpSpPr>
              <a:grpSpLocks/>
            </p:cNvGrpSpPr>
            <p:nvPr/>
          </p:nvGrpSpPr>
          <p:grpSpPr bwMode="auto">
            <a:xfrm>
              <a:off x="6030913" y="4611688"/>
              <a:ext cx="457200" cy="352425"/>
              <a:chOff x="5025" y="7560"/>
              <a:chExt cx="720" cy="555"/>
            </a:xfrm>
          </p:grpSpPr>
          <p:sp>
            <p:nvSpPr>
              <p:cNvPr id="19"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0"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8</a:t>
                </a:r>
                <a:endParaRPr lang="en-GB">
                  <a:solidFill>
                    <a:schemeClr val="bg1"/>
                  </a:solidFill>
                </a:endParaRPr>
              </a:p>
            </p:txBody>
          </p:sp>
        </p:grpSp>
        <p:sp>
          <p:nvSpPr>
            <p:cNvPr id="21" name="Line 69"/>
            <p:cNvSpPr>
              <a:spLocks noChangeShapeType="1"/>
            </p:cNvSpPr>
            <p:nvPr/>
          </p:nvSpPr>
          <p:spPr bwMode="auto">
            <a:xfrm flipH="1">
              <a:off x="5672138" y="368141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22" name="Line 70"/>
            <p:cNvSpPr>
              <a:spLocks noChangeShapeType="1"/>
            </p:cNvSpPr>
            <p:nvPr/>
          </p:nvSpPr>
          <p:spPr bwMode="auto">
            <a:xfrm flipH="1">
              <a:off x="6122988" y="2705100"/>
              <a:ext cx="374650" cy="6731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23" name="Group 71"/>
            <p:cNvGrpSpPr>
              <a:grpSpLocks/>
            </p:cNvGrpSpPr>
            <p:nvPr/>
          </p:nvGrpSpPr>
          <p:grpSpPr bwMode="auto">
            <a:xfrm>
              <a:off x="6969125" y="2921000"/>
              <a:ext cx="457200" cy="352425"/>
              <a:chOff x="5025" y="7560"/>
              <a:chExt cx="720" cy="555"/>
            </a:xfrm>
          </p:grpSpPr>
          <p:sp>
            <p:nvSpPr>
              <p:cNvPr id="24" name="Oval 7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5" name="Text Box 7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30</a:t>
                </a:r>
                <a:endParaRPr lang="en-GB" dirty="0">
                  <a:solidFill>
                    <a:schemeClr val="bg1"/>
                  </a:solidFill>
                </a:endParaRPr>
              </a:p>
            </p:txBody>
          </p:sp>
        </p:grpSp>
        <p:grpSp>
          <p:nvGrpSpPr>
            <p:cNvPr id="26" name="Group 74"/>
            <p:cNvGrpSpPr>
              <a:grpSpLocks/>
            </p:cNvGrpSpPr>
            <p:nvPr/>
          </p:nvGrpSpPr>
          <p:grpSpPr bwMode="auto">
            <a:xfrm>
              <a:off x="5024438" y="4852988"/>
              <a:ext cx="457200" cy="352425"/>
              <a:chOff x="5025" y="7560"/>
              <a:chExt cx="720" cy="555"/>
            </a:xfrm>
          </p:grpSpPr>
          <p:sp>
            <p:nvSpPr>
              <p:cNvPr id="27" name="Oval 75"/>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28" name="Text Box 76"/>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0</a:t>
                </a:r>
                <a:endParaRPr lang="en-GB">
                  <a:solidFill>
                    <a:schemeClr val="bg1"/>
                  </a:solidFill>
                </a:endParaRPr>
              </a:p>
            </p:txBody>
          </p:sp>
        </p:grpSp>
        <p:sp>
          <p:nvSpPr>
            <p:cNvPr id="29" name="Line 77"/>
            <p:cNvSpPr>
              <a:spLocks noChangeShapeType="1"/>
            </p:cNvSpPr>
            <p:nvPr/>
          </p:nvSpPr>
          <p:spPr bwMode="auto">
            <a:xfrm flipH="1">
              <a:off x="5291138" y="442436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30" name="Group 79"/>
            <p:cNvGrpSpPr>
              <a:grpSpLocks/>
            </p:cNvGrpSpPr>
            <p:nvPr/>
          </p:nvGrpSpPr>
          <p:grpSpPr bwMode="auto">
            <a:xfrm>
              <a:off x="6419850" y="3835400"/>
              <a:ext cx="457200" cy="352425"/>
              <a:chOff x="5025" y="7560"/>
              <a:chExt cx="720" cy="555"/>
            </a:xfrm>
          </p:grpSpPr>
          <p:sp>
            <p:nvSpPr>
              <p:cNvPr id="31" name="Oval 80"/>
              <p:cNvSpPr>
                <a:spLocks noChangeArrowheads="1"/>
              </p:cNvSpPr>
              <p:nvPr/>
            </p:nvSpPr>
            <p:spPr bwMode="auto">
              <a:xfrm>
                <a:off x="5040" y="7560"/>
                <a:ext cx="540" cy="540"/>
              </a:xfrm>
              <a:prstGeom prst="ellipse">
                <a:avLst/>
              </a:prstGeom>
              <a:solidFill>
                <a:srgbClr val="9900FF">
                  <a:alpha val="66667"/>
                </a:srgbClr>
              </a:solidFill>
              <a:ln w="9525">
                <a:solidFill>
                  <a:srgbClr val="0000FF"/>
                </a:solidFill>
                <a:round/>
                <a:headEnd/>
                <a:tailEnd/>
              </a:ln>
            </p:spPr>
            <p:txBody>
              <a:bodyPr/>
              <a:lstStyle/>
              <a:p>
                <a:endParaRPr lang="en-US">
                  <a:solidFill>
                    <a:schemeClr val="bg1"/>
                  </a:solidFill>
                </a:endParaRPr>
              </a:p>
            </p:txBody>
          </p:sp>
          <p:sp>
            <p:nvSpPr>
              <p:cNvPr id="32" name="Text Box 81"/>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11</a:t>
                </a:r>
                <a:endParaRPr lang="en-GB" dirty="0">
                  <a:solidFill>
                    <a:schemeClr val="bg1"/>
                  </a:solidFill>
                </a:endParaRPr>
              </a:p>
            </p:txBody>
          </p:sp>
        </p:grpSp>
        <p:sp>
          <p:nvSpPr>
            <p:cNvPr id="33" name="Line 82"/>
            <p:cNvSpPr>
              <a:spLocks noChangeShapeType="1"/>
            </p:cNvSpPr>
            <p:nvPr/>
          </p:nvSpPr>
          <p:spPr bwMode="auto">
            <a:xfrm>
              <a:off x="6686550" y="2674938"/>
              <a:ext cx="317500" cy="3175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34" name="Line 83"/>
            <p:cNvSpPr>
              <a:spLocks noChangeShapeType="1"/>
            </p:cNvSpPr>
            <p:nvPr/>
          </p:nvSpPr>
          <p:spPr bwMode="auto">
            <a:xfrm>
              <a:off x="6103938" y="3632200"/>
              <a:ext cx="360362" cy="288925"/>
            </a:xfrm>
            <a:prstGeom prst="line">
              <a:avLst/>
            </a:prstGeom>
            <a:noFill/>
            <a:ln w="9525">
              <a:solidFill>
                <a:schemeClr val="tx2">
                  <a:lumMod val="60000"/>
                  <a:lumOff val="40000"/>
                </a:schemeClr>
              </a:solidFill>
              <a:round/>
              <a:headEnd/>
              <a:tailEnd type="triangle" w="med" len="med"/>
            </a:ln>
            <a:effectLst/>
          </p:spPr>
          <p:txBody>
            <a:bodyPr/>
            <a:lstStyle/>
            <a:p>
              <a:endParaRPr lang="en-US">
                <a:solidFill>
                  <a:schemeClr val="bg1"/>
                </a:solidFill>
              </a:endParaRPr>
            </a:p>
          </p:txBody>
        </p:sp>
        <p:sp>
          <p:nvSpPr>
            <p:cNvPr id="35" name="Line 84"/>
            <p:cNvSpPr>
              <a:spLocks noChangeShapeType="1"/>
            </p:cNvSpPr>
            <p:nvPr/>
          </p:nvSpPr>
          <p:spPr bwMode="auto">
            <a:xfrm>
              <a:off x="5757863" y="43672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36" name="Group 85"/>
            <p:cNvGrpSpPr>
              <a:grpSpLocks/>
            </p:cNvGrpSpPr>
            <p:nvPr/>
          </p:nvGrpSpPr>
          <p:grpSpPr bwMode="auto">
            <a:xfrm>
              <a:off x="6991350" y="4378325"/>
              <a:ext cx="457200" cy="352425"/>
              <a:chOff x="5025" y="7560"/>
              <a:chExt cx="720" cy="555"/>
            </a:xfrm>
          </p:grpSpPr>
          <p:sp>
            <p:nvSpPr>
              <p:cNvPr id="37" name="Oval 86"/>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38" name="Text Box 87"/>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16</a:t>
                </a:r>
                <a:endParaRPr lang="en-GB" dirty="0">
                  <a:solidFill>
                    <a:schemeClr val="bg1"/>
                  </a:solidFill>
                </a:endParaRPr>
              </a:p>
            </p:txBody>
          </p:sp>
        </p:grpSp>
        <p:grpSp>
          <p:nvGrpSpPr>
            <p:cNvPr id="39" name="Group 91"/>
            <p:cNvGrpSpPr>
              <a:grpSpLocks/>
            </p:cNvGrpSpPr>
            <p:nvPr/>
          </p:nvGrpSpPr>
          <p:grpSpPr bwMode="auto">
            <a:xfrm>
              <a:off x="6572250" y="5111750"/>
              <a:ext cx="457200" cy="352425"/>
              <a:chOff x="5025" y="7560"/>
              <a:chExt cx="720" cy="555"/>
            </a:xfrm>
          </p:grpSpPr>
          <p:sp>
            <p:nvSpPr>
              <p:cNvPr id="40" name="Oval 92"/>
              <p:cNvSpPr>
                <a:spLocks noChangeArrowheads="1"/>
              </p:cNvSpPr>
              <p:nvPr/>
            </p:nvSpPr>
            <p:spPr bwMode="auto">
              <a:xfrm>
                <a:off x="5040" y="7560"/>
                <a:ext cx="540" cy="540"/>
              </a:xfrm>
              <a:prstGeom prst="ellipse">
                <a:avLst/>
              </a:prstGeom>
              <a:solidFill>
                <a:srgbClr val="9900CC">
                  <a:alpha val="66667"/>
                </a:srgbClr>
              </a:solidFill>
              <a:ln w="9525">
                <a:solidFill>
                  <a:srgbClr val="0000FF"/>
                </a:solidFill>
                <a:round/>
                <a:headEnd/>
                <a:tailEnd/>
              </a:ln>
            </p:spPr>
            <p:txBody>
              <a:bodyPr/>
              <a:lstStyle/>
              <a:p>
                <a:endParaRPr lang="en-US">
                  <a:solidFill>
                    <a:schemeClr val="bg1"/>
                  </a:solidFill>
                </a:endParaRPr>
              </a:p>
            </p:txBody>
          </p:sp>
          <p:sp>
            <p:nvSpPr>
              <p:cNvPr id="41"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14</a:t>
                </a:r>
              </a:p>
            </p:txBody>
          </p:sp>
        </p:grpSp>
        <p:sp>
          <p:nvSpPr>
            <p:cNvPr id="42" name="Line 94"/>
            <p:cNvSpPr>
              <a:spLocks noChangeShapeType="1"/>
            </p:cNvSpPr>
            <p:nvPr/>
          </p:nvSpPr>
          <p:spPr bwMode="auto">
            <a:xfrm flipH="1">
              <a:off x="6838950" y="4683125"/>
              <a:ext cx="230188" cy="457200"/>
            </a:xfrm>
            <a:prstGeom prst="line">
              <a:avLst/>
            </a:prstGeom>
            <a:noFill/>
            <a:ln w="9525">
              <a:solidFill>
                <a:srgbClr val="00B050"/>
              </a:solidFill>
              <a:round/>
              <a:headEnd/>
              <a:tailEnd type="triangle" w="med" len="med"/>
            </a:ln>
          </p:spPr>
          <p:txBody>
            <a:bodyPr/>
            <a:lstStyle/>
            <a:p>
              <a:endParaRPr lang="en-US">
                <a:solidFill>
                  <a:schemeClr val="bg1"/>
                </a:solidFill>
              </a:endParaRPr>
            </a:p>
          </p:txBody>
        </p:sp>
        <p:sp>
          <p:nvSpPr>
            <p:cNvPr id="43" name="Line 95"/>
            <p:cNvSpPr>
              <a:spLocks noChangeShapeType="1"/>
            </p:cNvSpPr>
            <p:nvPr/>
          </p:nvSpPr>
          <p:spPr bwMode="auto">
            <a:xfrm>
              <a:off x="7305675" y="4657725"/>
              <a:ext cx="238125" cy="21907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44" name="Line 96"/>
            <p:cNvSpPr>
              <a:spLocks noChangeShapeType="1"/>
            </p:cNvSpPr>
            <p:nvPr/>
          </p:nvSpPr>
          <p:spPr bwMode="auto">
            <a:xfrm>
              <a:off x="6738938" y="41386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45" name="Group 97"/>
            <p:cNvGrpSpPr>
              <a:grpSpLocks/>
            </p:cNvGrpSpPr>
            <p:nvPr/>
          </p:nvGrpSpPr>
          <p:grpSpPr bwMode="auto">
            <a:xfrm>
              <a:off x="7150100" y="5600700"/>
              <a:ext cx="457200" cy="352425"/>
              <a:chOff x="5025" y="7560"/>
              <a:chExt cx="720" cy="555"/>
            </a:xfrm>
          </p:grpSpPr>
          <p:sp>
            <p:nvSpPr>
              <p:cNvPr id="46" name="Oval 9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47" name="Text Box 9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17</a:t>
                </a:r>
                <a:endParaRPr lang="en-GB" dirty="0">
                  <a:solidFill>
                    <a:schemeClr val="bg1"/>
                  </a:solidFill>
                </a:endParaRPr>
              </a:p>
            </p:txBody>
          </p:sp>
        </p:grpSp>
        <p:sp>
          <p:nvSpPr>
            <p:cNvPr id="48" name="Line 100"/>
            <p:cNvSpPr>
              <a:spLocks noChangeShapeType="1"/>
            </p:cNvSpPr>
            <p:nvPr/>
          </p:nvSpPr>
          <p:spPr bwMode="auto">
            <a:xfrm flipH="1">
              <a:off x="7416800" y="5172075"/>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49" name="Group 103"/>
            <p:cNvGrpSpPr>
              <a:grpSpLocks/>
            </p:cNvGrpSpPr>
            <p:nvPr/>
          </p:nvGrpSpPr>
          <p:grpSpPr bwMode="auto">
            <a:xfrm>
              <a:off x="7586663" y="3454400"/>
              <a:ext cx="457200" cy="352425"/>
              <a:chOff x="5025" y="7560"/>
              <a:chExt cx="720" cy="555"/>
            </a:xfrm>
          </p:grpSpPr>
          <p:sp>
            <p:nvSpPr>
              <p:cNvPr id="50" name="Oval 10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1" name="Text Box 10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40</a:t>
                </a:r>
                <a:endParaRPr lang="en-GB" dirty="0">
                  <a:solidFill>
                    <a:schemeClr val="bg1"/>
                  </a:solidFill>
                </a:endParaRPr>
              </a:p>
            </p:txBody>
          </p:sp>
        </p:grpSp>
        <p:sp>
          <p:nvSpPr>
            <p:cNvPr id="52" name="Line 106"/>
            <p:cNvSpPr>
              <a:spLocks noChangeShapeType="1"/>
            </p:cNvSpPr>
            <p:nvPr/>
          </p:nvSpPr>
          <p:spPr bwMode="auto">
            <a:xfrm>
              <a:off x="7318375" y="3209925"/>
              <a:ext cx="360363"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53" name="Group 108"/>
            <p:cNvGrpSpPr>
              <a:grpSpLocks/>
            </p:cNvGrpSpPr>
            <p:nvPr/>
          </p:nvGrpSpPr>
          <p:grpSpPr bwMode="auto">
            <a:xfrm>
              <a:off x="6746875" y="3568700"/>
              <a:ext cx="457200" cy="352425"/>
              <a:chOff x="5025" y="7560"/>
              <a:chExt cx="720" cy="555"/>
            </a:xfrm>
          </p:grpSpPr>
          <p:sp>
            <p:nvSpPr>
              <p:cNvPr id="54" name="Oval 10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5" name="Text Box 11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25</a:t>
                </a:r>
                <a:endParaRPr lang="en-GB">
                  <a:solidFill>
                    <a:schemeClr val="bg1"/>
                  </a:solidFill>
                </a:endParaRPr>
              </a:p>
            </p:txBody>
          </p:sp>
        </p:grpSp>
        <p:sp>
          <p:nvSpPr>
            <p:cNvPr id="56" name="Line 111"/>
            <p:cNvSpPr>
              <a:spLocks noChangeShapeType="1"/>
            </p:cNvSpPr>
            <p:nvPr/>
          </p:nvSpPr>
          <p:spPr bwMode="auto">
            <a:xfrm flipH="1">
              <a:off x="7035800" y="3281363"/>
              <a:ext cx="71438" cy="287337"/>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57" name="Group 112"/>
            <p:cNvGrpSpPr>
              <a:grpSpLocks/>
            </p:cNvGrpSpPr>
            <p:nvPr/>
          </p:nvGrpSpPr>
          <p:grpSpPr bwMode="auto">
            <a:xfrm>
              <a:off x="7467600" y="2057400"/>
              <a:ext cx="457200" cy="352425"/>
              <a:chOff x="5025" y="7560"/>
              <a:chExt cx="720" cy="555"/>
            </a:xfrm>
          </p:grpSpPr>
          <p:sp>
            <p:nvSpPr>
              <p:cNvPr id="58" name="Oval 113"/>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9" name="Text Box 114"/>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70</a:t>
                </a:r>
                <a:endParaRPr lang="en-GB" dirty="0">
                  <a:solidFill>
                    <a:schemeClr val="bg1"/>
                  </a:solidFill>
                </a:endParaRPr>
              </a:p>
            </p:txBody>
          </p:sp>
        </p:grpSp>
        <p:sp>
          <p:nvSpPr>
            <p:cNvPr id="60" name="Line 115"/>
            <p:cNvSpPr>
              <a:spLocks noChangeShapeType="1"/>
            </p:cNvSpPr>
            <p:nvPr/>
          </p:nvSpPr>
          <p:spPr bwMode="auto">
            <a:xfrm>
              <a:off x="7107238" y="1912938"/>
              <a:ext cx="360362" cy="2159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61" name="Line 69"/>
            <p:cNvSpPr>
              <a:spLocks noChangeShapeType="1"/>
            </p:cNvSpPr>
            <p:nvPr/>
          </p:nvSpPr>
          <p:spPr bwMode="auto">
            <a:xfrm flipH="1">
              <a:off x="6637338" y="1917700"/>
              <a:ext cx="230187" cy="457200"/>
            </a:xfrm>
            <a:prstGeom prst="line">
              <a:avLst/>
            </a:prstGeom>
            <a:noFill/>
            <a:ln w="9525">
              <a:solidFill>
                <a:srgbClr val="FF0000"/>
              </a:solidFill>
              <a:round/>
              <a:headEnd/>
              <a:tailEnd type="triangle" w="med" len="med"/>
            </a:ln>
          </p:spPr>
          <p:txBody>
            <a:bodyPr/>
            <a:lstStyle/>
            <a:p>
              <a:endParaRPr lang="en-US">
                <a:solidFill>
                  <a:schemeClr val="bg1"/>
                </a:solidFill>
              </a:endParaRPr>
            </a:p>
          </p:txBody>
        </p:sp>
        <p:grpSp>
          <p:nvGrpSpPr>
            <p:cNvPr id="62" name="Group 91"/>
            <p:cNvGrpSpPr>
              <a:grpSpLocks/>
            </p:cNvGrpSpPr>
            <p:nvPr/>
          </p:nvGrpSpPr>
          <p:grpSpPr bwMode="auto">
            <a:xfrm>
              <a:off x="6132512" y="5838825"/>
              <a:ext cx="457200" cy="352425"/>
              <a:chOff x="5025" y="7560"/>
              <a:chExt cx="720" cy="555"/>
            </a:xfrm>
          </p:grpSpPr>
          <p:sp>
            <p:nvSpPr>
              <p:cNvPr id="63" name="Oval 9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4"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13</a:t>
                </a:r>
                <a:endParaRPr lang="en-GB" dirty="0">
                  <a:solidFill>
                    <a:schemeClr val="bg1"/>
                  </a:solidFill>
                </a:endParaRPr>
              </a:p>
            </p:txBody>
          </p:sp>
        </p:grpSp>
        <p:sp>
          <p:nvSpPr>
            <p:cNvPr id="65" name="Line 94"/>
            <p:cNvSpPr>
              <a:spLocks noChangeShapeType="1"/>
            </p:cNvSpPr>
            <p:nvPr/>
          </p:nvSpPr>
          <p:spPr bwMode="auto">
            <a:xfrm flipH="1">
              <a:off x="6399212" y="5410200"/>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66" name="Oval 86"/>
            <p:cNvSpPr>
              <a:spLocks noChangeArrowheads="1"/>
            </p:cNvSpPr>
            <p:nvPr/>
          </p:nvSpPr>
          <p:spPr bwMode="auto">
            <a:xfrm>
              <a:off x="7429500" y="4867275"/>
              <a:ext cx="342900" cy="342900"/>
            </a:xfrm>
            <a:prstGeom prst="ellipse">
              <a:avLst/>
            </a:prstGeom>
            <a:solidFill>
              <a:srgbClr val="00B050">
                <a:alpha val="67000"/>
              </a:srgbClr>
            </a:solidFill>
            <a:ln w="9525">
              <a:solidFill>
                <a:srgbClr val="0000FF"/>
              </a:solidFill>
              <a:round/>
              <a:headEnd/>
              <a:tailEnd/>
            </a:ln>
          </p:spPr>
          <p:txBody>
            <a:bodyPr/>
            <a:lstStyle/>
            <a:p>
              <a:endParaRPr lang="en-US">
                <a:solidFill>
                  <a:schemeClr val="bg1"/>
                </a:solidFill>
              </a:endParaRPr>
            </a:p>
          </p:txBody>
        </p:sp>
        <p:sp>
          <p:nvSpPr>
            <p:cNvPr id="67" name="Text Box 87"/>
            <p:cNvSpPr txBox="1">
              <a:spLocks noChangeArrowheads="1"/>
            </p:cNvSpPr>
            <p:nvPr/>
          </p:nvSpPr>
          <p:spPr bwMode="auto">
            <a:xfrm>
              <a:off x="7391400" y="4876800"/>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19</a:t>
              </a:r>
              <a:endParaRPr lang="en-GB" dirty="0">
                <a:solidFill>
                  <a:schemeClr val="bg1"/>
                </a:solidFill>
              </a:endParaRPr>
            </a:p>
          </p:txBody>
        </p:sp>
        <p:grpSp>
          <p:nvGrpSpPr>
            <p:cNvPr id="68" name="Group 66"/>
            <p:cNvGrpSpPr>
              <a:grpSpLocks/>
            </p:cNvGrpSpPr>
            <p:nvPr/>
          </p:nvGrpSpPr>
          <p:grpSpPr bwMode="auto">
            <a:xfrm>
              <a:off x="6673850" y="6429375"/>
              <a:ext cx="457200" cy="352425"/>
              <a:chOff x="5025" y="7560"/>
              <a:chExt cx="720" cy="555"/>
            </a:xfrm>
          </p:grpSpPr>
          <p:sp>
            <p:nvSpPr>
              <p:cNvPr id="69"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70"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sz="1600" dirty="0">
                    <a:solidFill>
                      <a:schemeClr val="bg1"/>
                    </a:solidFill>
                    <a:latin typeface="Times New Roman" pitchFamily="18" charset="0"/>
                    <a:ea typeface="SimSun" pitchFamily="2" charset="-122"/>
                  </a:rPr>
                  <a:t>12</a:t>
                </a:r>
              </a:p>
            </p:txBody>
          </p:sp>
        </p:grpSp>
        <p:sp>
          <p:nvSpPr>
            <p:cNvPr id="71" name="Line 84"/>
            <p:cNvSpPr>
              <a:spLocks noChangeShapeType="1"/>
            </p:cNvSpPr>
            <p:nvPr/>
          </p:nvSpPr>
          <p:spPr bwMode="auto">
            <a:xfrm>
              <a:off x="6400800" y="6184900"/>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72" name="Rectangle 71"/>
            <p:cNvSpPr/>
            <p:nvPr/>
          </p:nvSpPr>
          <p:spPr>
            <a:xfrm>
              <a:off x="5638800" y="1371600"/>
              <a:ext cx="685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Root</a:t>
              </a:r>
            </a:p>
          </p:txBody>
        </p:sp>
        <p:cxnSp>
          <p:nvCxnSpPr>
            <p:cNvPr id="73" name="Straight Arrow Connector 72"/>
            <p:cNvCxnSpPr>
              <a:stCxn id="72" idx="3"/>
              <a:endCxn id="11" idx="1"/>
            </p:cNvCxnSpPr>
            <p:nvPr/>
          </p:nvCxnSpPr>
          <p:spPr>
            <a:xfrm>
              <a:off x="6324600" y="1485900"/>
              <a:ext cx="529642" cy="1581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5" name="Footer Placeholder 74"/>
          <p:cNvSpPr>
            <a:spLocks noGrp="1"/>
          </p:cNvSpPr>
          <p:nvPr>
            <p:ph type="ftr" sz="quarter" idx="11"/>
          </p:nvPr>
        </p:nvSpPr>
        <p:spPr/>
        <p:txBody>
          <a:bodyPr/>
          <a:lstStyle/>
          <a:p>
            <a:r>
              <a:rPr lang="en-US"/>
              <a:t>Compiled By Atnafu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GB" i="1" dirty="0">
                <a:solidFill>
                  <a:schemeClr val="accent2"/>
                </a:solidFill>
              </a:rPr>
              <a:t>Delete an item from a BST : Option2</a:t>
            </a:r>
            <a:endParaRPr lang="en-US" i="1" dirty="0">
              <a:solidFill>
                <a:schemeClr val="accent2"/>
              </a:solidFill>
            </a:endParaRPr>
          </a:p>
        </p:txBody>
      </p:sp>
      <p:sp>
        <p:nvSpPr>
          <p:cNvPr id="147459" name="Rectangle 1027"/>
          <p:cNvSpPr>
            <a:spLocks noGrp="1" noChangeArrowheads="1"/>
          </p:cNvSpPr>
          <p:nvPr>
            <p:ph type="body" idx="1"/>
          </p:nvPr>
        </p:nvSpPr>
        <p:spPr>
          <a:xfrm>
            <a:off x="621792" y="1295400"/>
            <a:ext cx="7772400" cy="5105400"/>
          </a:xfrm>
        </p:spPr>
        <p:txBody>
          <a:bodyPr wrap="square">
            <a:noAutofit/>
          </a:bodyPr>
          <a:lstStyle/>
          <a:p>
            <a:pPr>
              <a:lnSpc>
                <a:spcPct val="80000"/>
              </a:lnSpc>
              <a:buNone/>
            </a:pPr>
            <a:r>
              <a:rPr lang="en-US" sz="2000" dirty="0"/>
              <a:t> template &lt;class T&gt;</a:t>
            </a:r>
            <a:endParaRPr lang="en-GB" sz="2000" dirty="0"/>
          </a:p>
          <a:p>
            <a:pPr>
              <a:lnSpc>
                <a:spcPct val="80000"/>
              </a:lnSpc>
              <a:buNone/>
            </a:pPr>
            <a:r>
              <a:rPr lang="en-GB" sz="2000" dirty="0"/>
              <a:t>void remove(node&lt;T&gt;* &amp; root, T item) {</a:t>
            </a:r>
          </a:p>
          <a:p>
            <a:pPr>
              <a:lnSpc>
                <a:spcPct val="80000"/>
              </a:lnSpc>
              <a:buNone/>
            </a:pPr>
            <a:r>
              <a:rPr lang="en-GB" sz="2000" dirty="0"/>
              <a:t>  if (root !=NULL)</a:t>
            </a:r>
          </a:p>
          <a:p>
            <a:pPr>
              <a:lnSpc>
                <a:spcPct val="80000"/>
              </a:lnSpc>
              <a:buNone/>
            </a:pPr>
            <a:r>
              <a:rPr lang="en-GB" sz="2000" dirty="0"/>
              <a:t>     if (item &lt; root-&gt;data) </a:t>
            </a:r>
          </a:p>
          <a:p>
            <a:pPr>
              <a:lnSpc>
                <a:spcPct val="80000"/>
              </a:lnSpc>
              <a:buNone/>
            </a:pPr>
            <a:r>
              <a:rPr lang="en-GB" sz="2000" dirty="0"/>
              <a:t>		remove(root-&gt;left , item);</a:t>
            </a:r>
          </a:p>
          <a:p>
            <a:pPr>
              <a:lnSpc>
                <a:spcPct val="80000"/>
              </a:lnSpc>
              <a:buNone/>
            </a:pPr>
            <a:r>
              <a:rPr lang="en-GB" sz="2000" dirty="0"/>
              <a:t>     else if (item &gt; root-&gt;data)</a:t>
            </a:r>
          </a:p>
          <a:p>
            <a:pPr>
              <a:lnSpc>
                <a:spcPct val="80000"/>
              </a:lnSpc>
              <a:buNone/>
            </a:pPr>
            <a:r>
              <a:rPr lang="en-GB" sz="2000" dirty="0"/>
              <a:t>		 remove(root-&gt;right, item);</a:t>
            </a:r>
          </a:p>
          <a:p>
            <a:pPr>
              <a:lnSpc>
                <a:spcPct val="80000"/>
              </a:lnSpc>
              <a:buNone/>
            </a:pPr>
            <a:r>
              <a:rPr lang="en-GB" sz="2000" dirty="0"/>
              <a:t>     else {</a:t>
            </a:r>
          </a:p>
          <a:p>
            <a:pPr>
              <a:lnSpc>
                <a:spcPct val="80000"/>
              </a:lnSpc>
              <a:buNone/>
            </a:pPr>
            <a:r>
              <a:rPr lang="en-GB" sz="2000" dirty="0"/>
              <a:t>	     node&lt;T&gt; * q = root;</a:t>
            </a:r>
          </a:p>
          <a:p>
            <a:pPr>
              <a:lnSpc>
                <a:spcPct val="80000"/>
              </a:lnSpc>
              <a:buNone/>
            </a:pPr>
            <a:r>
              <a:rPr lang="en-GB" sz="2000" dirty="0"/>
              <a:t>	     if (root-&gt;right == NULL)</a:t>
            </a:r>
          </a:p>
          <a:p>
            <a:pPr>
              <a:lnSpc>
                <a:spcPct val="80000"/>
              </a:lnSpc>
              <a:buNone/>
            </a:pPr>
            <a:r>
              <a:rPr lang="en-GB" sz="2000" dirty="0"/>
              <a:t>		 root=root-&gt;left;</a:t>
            </a:r>
          </a:p>
          <a:p>
            <a:pPr>
              <a:lnSpc>
                <a:spcPct val="80000"/>
              </a:lnSpc>
              <a:buNone/>
            </a:pPr>
            <a:r>
              <a:rPr lang="en-GB" sz="2000" dirty="0"/>
              <a:t>	     else if (root-&gt;left == NULL)</a:t>
            </a:r>
          </a:p>
          <a:p>
            <a:pPr>
              <a:lnSpc>
                <a:spcPct val="80000"/>
              </a:lnSpc>
              <a:buNone/>
            </a:pPr>
            <a:r>
              <a:rPr lang="en-GB" sz="2000" dirty="0"/>
              <a:t>		 root=root-&gt;right;</a:t>
            </a:r>
          </a:p>
          <a:p>
            <a:pPr>
              <a:lnSpc>
                <a:spcPct val="80000"/>
              </a:lnSpc>
              <a:buNone/>
            </a:pPr>
            <a:r>
              <a:rPr lang="en-GB" sz="2000" dirty="0"/>
              <a:t>	     else </a:t>
            </a:r>
          </a:p>
          <a:p>
            <a:pPr>
              <a:lnSpc>
                <a:spcPct val="80000"/>
              </a:lnSpc>
              <a:buNone/>
            </a:pPr>
            <a:r>
              <a:rPr lang="en-GB" sz="2000" dirty="0"/>
              <a:t>		del(q-&gt;left, q); // see next slide for del()</a:t>
            </a:r>
          </a:p>
          <a:p>
            <a:pPr>
              <a:lnSpc>
                <a:spcPct val="80000"/>
              </a:lnSpc>
              <a:buNone/>
            </a:pPr>
            <a:r>
              <a:rPr lang="en-GB" sz="2000" dirty="0"/>
              <a:t>	     delete q;</a:t>
            </a:r>
          </a:p>
          <a:p>
            <a:pPr>
              <a:lnSpc>
                <a:spcPct val="80000"/>
              </a:lnSpc>
              <a:buNone/>
            </a:pPr>
            <a:r>
              <a:rPr lang="en-GB" sz="2000" dirty="0"/>
              <a:t>	}</a:t>
            </a:r>
          </a:p>
          <a:p>
            <a:pPr>
              <a:lnSpc>
                <a:spcPct val="80000"/>
              </a:lnSpc>
              <a:buNone/>
            </a:pPr>
            <a:r>
              <a:rPr lang="en-GB" sz="2000" dirty="0"/>
              <a:t>}</a:t>
            </a:r>
          </a:p>
        </p:txBody>
      </p:sp>
      <p:cxnSp>
        <p:nvCxnSpPr>
          <p:cNvPr id="4" name="Straight Connector 3"/>
          <p:cNvCxnSpPr/>
          <p:nvPr/>
        </p:nvCxnSpPr>
        <p:spPr>
          <a:xfrm>
            <a:off x="609600" y="12192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81</a:t>
            </a:fld>
            <a:endParaRPr lang="en-US"/>
          </a:p>
        </p:txBody>
      </p:sp>
      <p:grpSp>
        <p:nvGrpSpPr>
          <p:cNvPr id="6" name="Group 5"/>
          <p:cNvGrpSpPr/>
          <p:nvPr/>
        </p:nvGrpSpPr>
        <p:grpSpPr>
          <a:xfrm>
            <a:off x="5486400" y="1371600"/>
            <a:ext cx="3019425" cy="5181600"/>
            <a:chOff x="5024438" y="1371600"/>
            <a:chExt cx="3019425" cy="5410200"/>
          </a:xfrm>
        </p:grpSpPr>
        <p:sp>
          <p:nvSpPr>
            <p:cNvPr id="7" name="Text Box 38"/>
            <p:cNvSpPr txBox="1">
              <a:spLocks noChangeArrowheads="1"/>
            </p:cNvSpPr>
            <p:nvPr/>
          </p:nvSpPr>
          <p:spPr bwMode="auto">
            <a:xfrm>
              <a:off x="7281863" y="5394325"/>
              <a:ext cx="457200" cy="342900"/>
            </a:xfrm>
            <a:prstGeom prst="rect">
              <a:avLst/>
            </a:prstGeom>
            <a:noFill/>
            <a:ln w="9525">
              <a:noFill/>
              <a:miter lim="800000"/>
              <a:headEnd/>
              <a:tailEnd/>
            </a:ln>
          </p:spPr>
          <p:txBody>
            <a:bodyPr/>
            <a:lstStyle/>
            <a:p>
              <a:endParaRPr lang="en-GB" dirty="0">
                <a:solidFill>
                  <a:schemeClr val="bg1"/>
                </a:solidFill>
              </a:endParaRPr>
            </a:p>
          </p:txBody>
        </p:sp>
        <p:sp>
          <p:nvSpPr>
            <p:cNvPr id="8" name="Oval 55"/>
            <p:cNvSpPr>
              <a:spLocks noChangeArrowheads="1"/>
            </p:cNvSpPr>
            <p:nvPr/>
          </p:nvSpPr>
          <p:spPr bwMode="auto">
            <a:xfrm>
              <a:off x="6399213" y="2374900"/>
              <a:ext cx="342900" cy="342900"/>
            </a:xfrm>
            <a:prstGeom prst="ellipse">
              <a:avLst/>
            </a:prstGeom>
            <a:solidFill>
              <a:srgbClr val="FF0000">
                <a:alpha val="67000"/>
              </a:srgbClr>
            </a:solidFill>
            <a:ln w="9525">
              <a:solidFill>
                <a:srgbClr val="0000FF"/>
              </a:solidFill>
              <a:round/>
              <a:headEnd/>
              <a:tailEnd/>
            </a:ln>
          </p:spPr>
          <p:txBody>
            <a:bodyPr/>
            <a:lstStyle/>
            <a:p>
              <a:endParaRPr lang="en-US">
                <a:solidFill>
                  <a:schemeClr val="bg1"/>
                </a:solidFill>
              </a:endParaRPr>
            </a:p>
          </p:txBody>
        </p:sp>
        <p:sp>
          <p:nvSpPr>
            <p:cNvPr id="9" name="Text Box 56"/>
            <p:cNvSpPr txBox="1">
              <a:spLocks noChangeArrowheads="1"/>
            </p:cNvSpPr>
            <p:nvPr/>
          </p:nvSpPr>
          <p:spPr bwMode="auto">
            <a:xfrm>
              <a:off x="6388100" y="2374900"/>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20</a:t>
              </a:r>
              <a:endParaRPr lang="en-GB" dirty="0">
                <a:solidFill>
                  <a:schemeClr val="bg1"/>
                </a:solidFill>
              </a:endParaRPr>
            </a:p>
          </p:txBody>
        </p:sp>
        <p:grpSp>
          <p:nvGrpSpPr>
            <p:cNvPr id="10" name="Group 57"/>
            <p:cNvGrpSpPr>
              <a:grpSpLocks/>
            </p:cNvGrpSpPr>
            <p:nvPr/>
          </p:nvGrpSpPr>
          <p:grpSpPr bwMode="auto">
            <a:xfrm>
              <a:off x="6794500" y="1593850"/>
              <a:ext cx="457200" cy="352425"/>
              <a:chOff x="5025" y="7560"/>
              <a:chExt cx="720" cy="555"/>
            </a:xfrm>
          </p:grpSpPr>
          <p:sp>
            <p:nvSpPr>
              <p:cNvPr id="72" name="Oval 5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73" name="Text Box 5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50</a:t>
                </a:r>
                <a:endParaRPr lang="en-GB" dirty="0">
                  <a:solidFill>
                    <a:schemeClr val="bg1"/>
                  </a:solidFill>
                </a:endParaRPr>
              </a:p>
            </p:txBody>
          </p:sp>
        </p:grpSp>
        <p:sp>
          <p:nvSpPr>
            <p:cNvPr id="11" name="Oval 61"/>
            <p:cNvSpPr>
              <a:spLocks noChangeArrowheads="1"/>
            </p:cNvSpPr>
            <p:nvPr/>
          </p:nvSpPr>
          <p:spPr bwMode="auto">
            <a:xfrm>
              <a:off x="5834063" y="3357563"/>
              <a:ext cx="342900" cy="34290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2" name="Text Box 62"/>
            <p:cNvSpPr txBox="1">
              <a:spLocks noChangeArrowheads="1"/>
            </p:cNvSpPr>
            <p:nvPr/>
          </p:nvSpPr>
          <p:spPr bwMode="auto">
            <a:xfrm>
              <a:off x="5805488" y="3357563"/>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10</a:t>
              </a:r>
              <a:endParaRPr lang="en-GB" dirty="0">
                <a:solidFill>
                  <a:schemeClr val="bg1"/>
                </a:solidFill>
              </a:endParaRPr>
            </a:p>
          </p:txBody>
        </p:sp>
        <p:grpSp>
          <p:nvGrpSpPr>
            <p:cNvPr id="13" name="Group 63"/>
            <p:cNvGrpSpPr>
              <a:grpSpLocks/>
            </p:cNvGrpSpPr>
            <p:nvPr/>
          </p:nvGrpSpPr>
          <p:grpSpPr bwMode="auto">
            <a:xfrm>
              <a:off x="5443538" y="4119563"/>
              <a:ext cx="457200" cy="352425"/>
              <a:chOff x="5025" y="7560"/>
              <a:chExt cx="720" cy="555"/>
            </a:xfrm>
          </p:grpSpPr>
          <p:sp>
            <p:nvSpPr>
              <p:cNvPr id="70" name="Oval 6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71" name="Text Box 6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4</a:t>
                </a:r>
                <a:endParaRPr lang="en-GB">
                  <a:solidFill>
                    <a:schemeClr val="bg1"/>
                  </a:solidFill>
                </a:endParaRPr>
              </a:p>
            </p:txBody>
          </p:sp>
        </p:grpSp>
        <p:grpSp>
          <p:nvGrpSpPr>
            <p:cNvPr id="14" name="Group 66"/>
            <p:cNvGrpSpPr>
              <a:grpSpLocks/>
            </p:cNvGrpSpPr>
            <p:nvPr/>
          </p:nvGrpSpPr>
          <p:grpSpPr bwMode="auto">
            <a:xfrm>
              <a:off x="6030913" y="4611688"/>
              <a:ext cx="457200" cy="352425"/>
              <a:chOff x="5025" y="7560"/>
              <a:chExt cx="720" cy="555"/>
            </a:xfrm>
          </p:grpSpPr>
          <p:sp>
            <p:nvSpPr>
              <p:cNvPr id="68"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9"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8</a:t>
                </a:r>
                <a:endParaRPr lang="en-GB">
                  <a:solidFill>
                    <a:schemeClr val="bg1"/>
                  </a:solidFill>
                </a:endParaRPr>
              </a:p>
            </p:txBody>
          </p:sp>
        </p:grpSp>
        <p:sp>
          <p:nvSpPr>
            <p:cNvPr id="15" name="Line 69"/>
            <p:cNvSpPr>
              <a:spLocks noChangeShapeType="1"/>
            </p:cNvSpPr>
            <p:nvPr/>
          </p:nvSpPr>
          <p:spPr bwMode="auto">
            <a:xfrm flipH="1">
              <a:off x="5672138" y="368141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16" name="Line 70"/>
            <p:cNvSpPr>
              <a:spLocks noChangeShapeType="1"/>
            </p:cNvSpPr>
            <p:nvPr/>
          </p:nvSpPr>
          <p:spPr bwMode="auto">
            <a:xfrm flipH="1">
              <a:off x="6122988" y="2705100"/>
              <a:ext cx="374650" cy="6731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17" name="Group 71"/>
            <p:cNvGrpSpPr>
              <a:grpSpLocks/>
            </p:cNvGrpSpPr>
            <p:nvPr/>
          </p:nvGrpSpPr>
          <p:grpSpPr bwMode="auto">
            <a:xfrm>
              <a:off x="6969125" y="2921000"/>
              <a:ext cx="457200" cy="352425"/>
              <a:chOff x="5025" y="7560"/>
              <a:chExt cx="720" cy="555"/>
            </a:xfrm>
          </p:grpSpPr>
          <p:sp>
            <p:nvSpPr>
              <p:cNvPr id="66" name="Oval 7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7" name="Text Box 7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30</a:t>
                </a:r>
                <a:endParaRPr lang="en-GB" dirty="0">
                  <a:solidFill>
                    <a:schemeClr val="bg1"/>
                  </a:solidFill>
                </a:endParaRPr>
              </a:p>
            </p:txBody>
          </p:sp>
        </p:grpSp>
        <p:grpSp>
          <p:nvGrpSpPr>
            <p:cNvPr id="18" name="Group 74"/>
            <p:cNvGrpSpPr>
              <a:grpSpLocks/>
            </p:cNvGrpSpPr>
            <p:nvPr/>
          </p:nvGrpSpPr>
          <p:grpSpPr bwMode="auto">
            <a:xfrm>
              <a:off x="5024438" y="4852988"/>
              <a:ext cx="457200" cy="352425"/>
              <a:chOff x="5025" y="7560"/>
              <a:chExt cx="720" cy="555"/>
            </a:xfrm>
          </p:grpSpPr>
          <p:sp>
            <p:nvSpPr>
              <p:cNvPr id="64" name="Oval 75"/>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5" name="Text Box 76"/>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0</a:t>
                </a:r>
                <a:endParaRPr lang="en-GB">
                  <a:solidFill>
                    <a:schemeClr val="bg1"/>
                  </a:solidFill>
                </a:endParaRPr>
              </a:p>
            </p:txBody>
          </p:sp>
        </p:grpSp>
        <p:sp>
          <p:nvSpPr>
            <p:cNvPr id="19" name="Line 77"/>
            <p:cNvSpPr>
              <a:spLocks noChangeShapeType="1"/>
            </p:cNvSpPr>
            <p:nvPr/>
          </p:nvSpPr>
          <p:spPr bwMode="auto">
            <a:xfrm flipH="1">
              <a:off x="5291138" y="442436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20" name="Group 79"/>
            <p:cNvGrpSpPr>
              <a:grpSpLocks/>
            </p:cNvGrpSpPr>
            <p:nvPr/>
          </p:nvGrpSpPr>
          <p:grpSpPr bwMode="auto">
            <a:xfrm>
              <a:off x="6419850" y="3835400"/>
              <a:ext cx="457200" cy="352425"/>
              <a:chOff x="5025" y="7560"/>
              <a:chExt cx="720" cy="555"/>
            </a:xfrm>
          </p:grpSpPr>
          <p:sp>
            <p:nvSpPr>
              <p:cNvPr id="62" name="Oval 80"/>
              <p:cNvSpPr>
                <a:spLocks noChangeArrowheads="1"/>
              </p:cNvSpPr>
              <p:nvPr/>
            </p:nvSpPr>
            <p:spPr bwMode="auto">
              <a:xfrm>
                <a:off x="5040" y="7560"/>
                <a:ext cx="540" cy="540"/>
              </a:xfrm>
              <a:prstGeom prst="ellipse">
                <a:avLst/>
              </a:prstGeom>
              <a:solidFill>
                <a:srgbClr val="9900FF">
                  <a:alpha val="66667"/>
                </a:srgbClr>
              </a:solidFill>
              <a:ln w="9525">
                <a:solidFill>
                  <a:srgbClr val="0000FF"/>
                </a:solidFill>
                <a:round/>
                <a:headEnd/>
                <a:tailEnd/>
              </a:ln>
            </p:spPr>
            <p:txBody>
              <a:bodyPr/>
              <a:lstStyle/>
              <a:p>
                <a:endParaRPr lang="en-US">
                  <a:solidFill>
                    <a:schemeClr val="bg1"/>
                  </a:solidFill>
                </a:endParaRPr>
              </a:p>
            </p:txBody>
          </p:sp>
          <p:sp>
            <p:nvSpPr>
              <p:cNvPr id="63" name="Text Box 81"/>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11</a:t>
                </a:r>
                <a:endParaRPr lang="en-GB" dirty="0">
                  <a:solidFill>
                    <a:schemeClr val="bg1"/>
                  </a:solidFill>
                </a:endParaRPr>
              </a:p>
            </p:txBody>
          </p:sp>
        </p:grpSp>
        <p:sp>
          <p:nvSpPr>
            <p:cNvPr id="21" name="Line 82"/>
            <p:cNvSpPr>
              <a:spLocks noChangeShapeType="1"/>
            </p:cNvSpPr>
            <p:nvPr/>
          </p:nvSpPr>
          <p:spPr bwMode="auto">
            <a:xfrm>
              <a:off x="6686550" y="2674938"/>
              <a:ext cx="317500" cy="3175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22" name="Line 83"/>
            <p:cNvSpPr>
              <a:spLocks noChangeShapeType="1"/>
            </p:cNvSpPr>
            <p:nvPr/>
          </p:nvSpPr>
          <p:spPr bwMode="auto">
            <a:xfrm>
              <a:off x="6103938" y="3632200"/>
              <a:ext cx="360362" cy="288925"/>
            </a:xfrm>
            <a:prstGeom prst="line">
              <a:avLst/>
            </a:prstGeom>
            <a:noFill/>
            <a:ln w="9525">
              <a:solidFill>
                <a:schemeClr val="tx2">
                  <a:lumMod val="60000"/>
                  <a:lumOff val="40000"/>
                </a:schemeClr>
              </a:solidFill>
              <a:round/>
              <a:headEnd/>
              <a:tailEnd type="triangle" w="med" len="med"/>
            </a:ln>
            <a:effectLst/>
          </p:spPr>
          <p:txBody>
            <a:bodyPr/>
            <a:lstStyle/>
            <a:p>
              <a:endParaRPr lang="en-US">
                <a:solidFill>
                  <a:schemeClr val="bg1"/>
                </a:solidFill>
              </a:endParaRPr>
            </a:p>
          </p:txBody>
        </p:sp>
        <p:sp>
          <p:nvSpPr>
            <p:cNvPr id="23" name="Line 84"/>
            <p:cNvSpPr>
              <a:spLocks noChangeShapeType="1"/>
            </p:cNvSpPr>
            <p:nvPr/>
          </p:nvSpPr>
          <p:spPr bwMode="auto">
            <a:xfrm>
              <a:off x="5757863" y="43672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24" name="Group 85"/>
            <p:cNvGrpSpPr>
              <a:grpSpLocks/>
            </p:cNvGrpSpPr>
            <p:nvPr/>
          </p:nvGrpSpPr>
          <p:grpSpPr bwMode="auto">
            <a:xfrm>
              <a:off x="6991350" y="4378325"/>
              <a:ext cx="457200" cy="352425"/>
              <a:chOff x="5025" y="7560"/>
              <a:chExt cx="720" cy="555"/>
            </a:xfrm>
          </p:grpSpPr>
          <p:sp>
            <p:nvSpPr>
              <p:cNvPr id="60" name="Oval 86"/>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1" name="Text Box 87"/>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16</a:t>
                </a:r>
                <a:endParaRPr lang="en-GB" dirty="0">
                  <a:solidFill>
                    <a:schemeClr val="bg1"/>
                  </a:solidFill>
                </a:endParaRPr>
              </a:p>
            </p:txBody>
          </p:sp>
        </p:grpSp>
        <p:grpSp>
          <p:nvGrpSpPr>
            <p:cNvPr id="25" name="Group 91"/>
            <p:cNvGrpSpPr>
              <a:grpSpLocks/>
            </p:cNvGrpSpPr>
            <p:nvPr/>
          </p:nvGrpSpPr>
          <p:grpSpPr bwMode="auto">
            <a:xfrm>
              <a:off x="6572250" y="5111750"/>
              <a:ext cx="457200" cy="352425"/>
              <a:chOff x="5025" y="7560"/>
              <a:chExt cx="720" cy="555"/>
            </a:xfrm>
          </p:grpSpPr>
          <p:sp>
            <p:nvSpPr>
              <p:cNvPr id="58" name="Oval 92"/>
              <p:cNvSpPr>
                <a:spLocks noChangeArrowheads="1"/>
              </p:cNvSpPr>
              <p:nvPr/>
            </p:nvSpPr>
            <p:spPr bwMode="auto">
              <a:xfrm>
                <a:off x="5040" y="7560"/>
                <a:ext cx="540" cy="540"/>
              </a:xfrm>
              <a:prstGeom prst="ellipse">
                <a:avLst/>
              </a:prstGeom>
              <a:solidFill>
                <a:srgbClr val="9900CC">
                  <a:alpha val="66667"/>
                </a:srgbClr>
              </a:solidFill>
              <a:ln w="9525">
                <a:solidFill>
                  <a:srgbClr val="0000FF"/>
                </a:solidFill>
                <a:round/>
                <a:headEnd/>
                <a:tailEnd/>
              </a:ln>
            </p:spPr>
            <p:txBody>
              <a:bodyPr/>
              <a:lstStyle/>
              <a:p>
                <a:endParaRPr lang="en-US">
                  <a:solidFill>
                    <a:schemeClr val="bg1"/>
                  </a:solidFill>
                </a:endParaRPr>
              </a:p>
            </p:txBody>
          </p:sp>
          <p:sp>
            <p:nvSpPr>
              <p:cNvPr id="59"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14</a:t>
                </a:r>
              </a:p>
            </p:txBody>
          </p:sp>
        </p:grpSp>
        <p:sp>
          <p:nvSpPr>
            <p:cNvPr id="26" name="Line 94"/>
            <p:cNvSpPr>
              <a:spLocks noChangeShapeType="1"/>
            </p:cNvSpPr>
            <p:nvPr/>
          </p:nvSpPr>
          <p:spPr bwMode="auto">
            <a:xfrm flipH="1">
              <a:off x="6838950" y="4683125"/>
              <a:ext cx="230188" cy="457200"/>
            </a:xfrm>
            <a:prstGeom prst="line">
              <a:avLst/>
            </a:prstGeom>
            <a:noFill/>
            <a:ln w="9525">
              <a:solidFill>
                <a:srgbClr val="00B050"/>
              </a:solidFill>
              <a:round/>
              <a:headEnd/>
              <a:tailEnd type="triangle" w="med" len="med"/>
            </a:ln>
          </p:spPr>
          <p:txBody>
            <a:bodyPr/>
            <a:lstStyle/>
            <a:p>
              <a:endParaRPr lang="en-US">
                <a:solidFill>
                  <a:schemeClr val="bg1"/>
                </a:solidFill>
              </a:endParaRPr>
            </a:p>
          </p:txBody>
        </p:sp>
        <p:sp>
          <p:nvSpPr>
            <p:cNvPr id="27" name="Line 95"/>
            <p:cNvSpPr>
              <a:spLocks noChangeShapeType="1"/>
            </p:cNvSpPr>
            <p:nvPr/>
          </p:nvSpPr>
          <p:spPr bwMode="auto">
            <a:xfrm>
              <a:off x="7305675" y="4657725"/>
              <a:ext cx="238125" cy="21907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28" name="Line 96"/>
            <p:cNvSpPr>
              <a:spLocks noChangeShapeType="1"/>
            </p:cNvSpPr>
            <p:nvPr/>
          </p:nvSpPr>
          <p:spPr bwMode="auto">
            <a:xfrm>
              <a:off x="6738938" y="41386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29" name="Group 97"/>
            <p:cNvGrpSpPr>
              <a:grpSpLocks/>
            </p:cNvGrpSpPr>
            <p:nvPr/>
          </p:nvGrpSpPr>
          <p:grpSpPr bwMode="auto">
            <a:xfrm>
              <a:off x="7150100" y="5600700"/>
              <a:ext cx="457200" cy="352425"/>
              <a:chOff x="5025" y="7560"/>
              <a:chExt cx="720" cy="555"/>
            </a:xfrm>
          </p:grpSpPr>
          <p:sp>
            <p:nvSpPr>
              <p:cNvPr id="56" name="Oval 9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7" name="Text Box 9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17</a:t>
                </a:r>
                <a:endParaRPr lang="en-GB" dirty="0">
                  <a:solidFill>
                    <a:schemeClr val="bg1"/>
                  </a:solidFill>
                </a:endParaRPr>
              </a:p>
            </p:txBody>
          </p:sp>
        </p:grpSp>
        <p:sp>
          <p:nvSpPr>
            <p:cNvPr id="30" name="Line 100"/>
            <p:cNvSpPr>
              <a:spLocks noChangeShapeType="1"/>
            </p:cNvSpPr>
            <p:nvPr/>
          </p:nvSpPr>
          <p:spPr bwMode="auto">
            <a:xfrm flipH="1">
              <a:off x="7416800" y="5172075"/>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31" name="Group 103"/>
            <p:cNvGrpSpPr>
              <a:grpSpLocks/>
            </p:cNvGrpSpPr>
            <p:nvPr/>
          </p:nvGrpSpPr>
          <p:grpSpPr bwMode="auto">
            <a:xfrm>
              <a:off x="7586663" y="3454400"/>
              <a:ext cx="457200" cy="352425"/>
              <a:chOff x="5025" y="7560"/>
              <a:chExt cx="720" cy="555"/>
            </a:xfrm>
          </p:grpSpPr>
          <p:sp>
            <p:nvSpPr>
              <p:cNvPr id="54" name="Oval 10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5" name="Text Box 10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40</a:t>
                </a:r>
                <a:endParaRPr lang="en-GB" dirty="0">
                  <a:solidFill>
                    <a:schemeClr val="bg1"/>
                  </a:solidFill>
                </a:endParaRPr>
              </a:p>
            </p:txBody>
          </p:sp>
        </p:grpSp>
        <p:sp>
          <p:nvSpPr>
            <p:cNvPr id="32" name="Line 106"/>
            <p:cNvSpPr>
              <a:spLocks noChangeShapeType="1"/>
            </p:cNvSpPr>
            <p:nvPr/>
          </p:nvSpPr>
          <p:spPr bwMode="auto">
            <a:xfrm>
              <a:off x="7318375" y="3209925"/>
              <a:ext cx="360363"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33" name="Group 108"/>
            <p:cNvGrpSpPr>
              <a:grpSpLocks/>
            </p:cNvGrpSpPr>
            <p:nvPr/>
          </p:nvGrpSpPr>
          <p:grpSpPr bwMode="auto">
            <a:xfrm>
              <a:off x="6746875" y="3568700"/>
              <a:ext cx="457200" cy="352425"/>
              <a:chOff x="5025" y="7560"/>
              <a:chExt cx="720" cy="555"/>
            </a:xfrm>
          </p:grpSpPr>
          <p:sp>
            <p:nvSpPr>
              <p:cNvPr id="52" name="Oval 10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3" name="Text Box 11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25</a:t>
                </a:r>
                <a:endParaRPr lang="en-GB">
                  <a:solidFill>
                    <a:schemeClr val="bg1"/>
                  </a:solidFill>
                </a:endParaRPr>
              </a:p>
            </p:txBody>
          </p:sp>
        </p:grpSp>
        <p:sp>
          <p:nvSpPr>
            <p:cNvPr id="34" name="Line 111"/>
            <p:cNvSpPr>
              <a:spLocks noChangeShapeType="1"/>
            </p:cNvSpPr>
            <p:nvPr/>
          </p:nvSpPr>
          <p:spPr bwMode="auto">
            <a:xfrm flipH="1">
              <a:off x="7035800" y="3281363"/>
              <a:ext cx="71438" cy="287337"/>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35" name="Group 112"/>
            <p:cNvGrpSpPr>
              <a:grpSpLocks/>
            </p:cNvGrpSpPr>
            <p:nvPr/>
          </p:nvGrpSpPr>
          <p:grpSpPr bwMode="auto">
            <a:xfrm>
              <a:off x="7467600" y="2057400"/>
              <a:ext cx="457200" cy="352425"/>
              <a:chOff x="5025" y="7560"/>
              <a:chExt cx="720" cy="555"/>
            </a:xfrm>
          </p:grpSpPr>
          <p:sp>
            <p:nvSpPr>
              <p:cNvPr id="50" name="Oval 113"/>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1" name="Text Box 114"/>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70</a:t>
                </a:r>
                <a:endParaRPr lang="en-GB" dirty="0">
                  <a:solidFill>
                    <a:schemeClr val="bg1"/>
                  </a:solidFill>
                </a:endParaRPr>
              </a:p>
            </p:txBody>
          </p:sp>
        </p:grpSp>
        <p:sp>
          <p:nvSpPr>
            <p:cNvPr id="36" name="Line 115"/>
            <p:cNvSpPr>
              <a:spLocks noChangeShapeType="1"/>
            </p:cNvSpPr>
            <p:nvPr/>
          </p:nvSpPr>
          <p:spPr bwMode="auto">
            <a:xfrm>
              <a:off x="7107238" y="1912938"/>
              <a:ext cx="360362" cy="2159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37" name="Line 69"/>
            <p:cNvSpPr>
              <a:spLocks noChangeShapeType="1"/>
            </p:cNvSpPr>
            <p:nvPr/>
          </p:nvSpPr>
          <p:spPr bwMode="auto">
            <a:xfrm flipH="1">
              <a:off x="6637338" y="1917700"/>
              <a:ext cx="230187" cy="457200"/>
            </a:xfrm>
            <a:prstGeom prst="line">
              <a:avLst/>
            </a:prstGeom>
            <a:noFill/>
            <a:ln w="9525">
              <a:solidFill>
                <a:srgbClr val="FF0000"/>
              </a:solidFill>
              <a:round/>
              <a:headEnd/>
              <a:tailEnd type="triangle" w="med" len="med"/>
            </a:ln>
          </p:spPr>
          <p:txBody>
            <a:bodyPr/>
            <a:lstStyle/>
            <a:p>
              <a:endParaRPr lang="en-US">
                <a:solidFill>
                  <a:schemeClr val="bg1"/>
                </a:solidFill>
              </a:endParaRPr>
            </a:p>
          </p:txBody>
        </p:sp>
        <p:grpSp>
          <p:nvGrpSpPr>
            <p:cNvPr id="38" name="Group 91"/>
            <p:cNvGrpSpPr>
              <a:grpSpLocks/>
            </p:cNvGrpSpPr>
            <p:nvPr/>
          </p:nvGrpSpPr>
          <p:grpSpPr bwMode="auto">
            <a:xfrm>
              <a:off x="6132512" y="5838825"/>
              <a:ext cx="457200" cy="352425"/>
              <a:chOff x="5025" y="7560"/>
              <a:chExt cx="720" cy="555"/>
            </a:xfrm>
          </p:grpSpPr>
          <p:sp>
            <p:nvSpPr>
              <p:cNvPr id="48" name="Oval 9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49"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13</a:t>
                </a:r>
                <a:endParaRPr lang="en-GB" dirty="0">
                  <a:solidFill>
                    <a:schemeClr val="bg1"/>
                  </a:solidFill>
                </a:endParaRPr>
              </a:p>
            </p:txBody>
          </p:sp>
        </p:grpSp>
        <p:sp>
          <p:nvSpPr>
            <p:cNvPr id="39" name="Line 94"/>
            <p:cNvSpPr>
              <a:spLocks noChangeShapeType="1"/>
            </p:cNvSpPr>
            <p:nvPr/>
          </p:nvSpPr>
          <p:spPr bwMode="auto">
            <a:xfrm flipH="1">
              <a:off x="6399212" y="5410200"/>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40" name="Oval 86"/>
            <p:cNvSpPr>
              <a:spLocks noChangeArrowheads="1"/>
            </p:cNvSpPr>
            <p:nvPr/>
          </p:nvSpPr>
          <p:spPr bwMode="auto">
            <a:xfrm>
              <a:off x="7429500" y="4867275"/>
              <a:ext cx="342900" cy="342900"/>
            </a:xfrm>
            <a:prstGeom prst="ellipse">
              <a:avLst/>
            </a:prstGeom>
            <a:solidFill>
              <a:srgbClr val="00B050">
                <a:alpha val="67000"/>
              </a:srgbClr>
            </a:solidFill>
            <a:ln w="9525">
              <a:solidFill>
                <a:srgbClr val="0000FF"/>
              </a:solidFill>
              <a:round/>
              <a:headEnd/>
              <a:tailEnd/>
            </a:ln>
          </p:spPr>
          <p:txBody>
            <a:bodyPr/>
            <a:lstStyle/>
            <a:p>
              <a:endParaRPr lang="en-US">
                <a:solidFill>
                  <a:schemeClr val="bg1"/>
                </a:solidFill>
              </a:endParaRPr>
            </a:p>
          </p:txBody>
        </p:sp>
        <p:sp>
          <p:nvSpPr>
            <p:cNvPr id="41" name="Text Box 87"/>
            <p:cNvSpPr txBox="1">
              <a:spLocks noChangeArrowheads="1"/>
            </p:cNvSpPr>
            <p:nvPr/>
          </p:nvSpPr>
          <p:spPr bwMode="auto">
            <a:xfrm>
              <a:off x="7391400" y="4876800"/>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19</a:t>
              </a:r>
              <a:endParaRPr lang="en-GB" dirty="0">
                <a:solidFill>
                  <a:schemeClr val="bg1"/>
                </a:solidFill>
              </a:endParaRPr>
            </a:p>
          </p:txBody>
        </p:sp>
        <p:grpSp>
          <p:nvGrpSpPr>
            <p:cNvPr id="42" name="Group 66"/>
            <p:cNvGrpSpPr>
              <a:grpSpLocks/>
            </p:cNvGrpSpPr>
            <p:nvPr/>
          </p:nvGrpSpPr>
          <p:grpSpPr bwMode="auto">
            <a:xfrm>
              <a:off x="6673850" y="6429375"/>
              <a:ext cx="457200" cy="352425"/>
              <a:chOff x="5025" y="7560"/>
              <a:chExt cx="720" cy="555"/>
            </a:xfrm>
          </p:grpSpPr>
          <p:sp>
            <p:nvSpPr>
              <p:cNvPr id="46"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47"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sz="1600" dirty="0">
                    <a:solidFill>
                      <a:schemeClr val="bg1"/>
                    </a:solidFill>
                    <a:latin typeface="Times New Roman" pitchFamily="18" charset="0"/>
                    <a:ea typeface="SimSun" pitchFamily="2" charset="-122"/>
                  </a:rPr>
                  <a:t>12</a:t>
                </a:r>
              </a:p>
            </p:txBody>
          </p:sp>
        </p:grpSp>
        <p:sp>
          <p:nvSpPr>
            <p:cNvPr id="43" name="Line 84"/>
            <p:cNvSpPr>
              <a:spLocks noChangeShapeType="1"/>
            </p:cNvSpPr>
            <p:nvPr/>
          </p:nvSpPr>
          <p:spPr bwMode="auto">
            <a:xfrm>
              <a:off x="6400800" y="6184900"/>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44" name="Rectangle 43"/>
            <p:cNvSpPr/>
            <p:nvPr/>
          </p:nvSpPr>
          <p:spPr>
            <a:xfrm>
              <a:off x="5638800" y="1371600"/>
              <a:ext cx="685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Root</a:t>
              </a:r>
            </a:p>
          </p:txBody>
        </p:sp>
        <p:cxnSp>
          <p:nvCxnSpPr>
            <p:cNvPr id="45" name="Straight Arrow Connector 44"/>
            <p:cNvCxnSpPr>
              <a:stCxn id="44" idx="3"/>
            </p:cNvCxnSpPr>
            <p:nvPr/>
          </p:nvCxnSpPr>
          <p:spPr>
            <a:xfrm>
              <a:off x="6324600" y="1485900"/>
              <a:ext cx="529642" cy="1581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4" name="Footer Placeholder 73"/>
          <p:cNvSpPr>
            <a:spLocks noGrp="1"/>
          </p:cNvSpPr>
          <p:nvPr>
            <p:ph type="ftr" sz="quarter" idx="11"/>
          </p:nvPr>
        </p:nvSpPr>
        <p:spPr/>
        <p:txBody>
          <a:bodyPr/>
          <a:lstStyle/>
          <a:p>
            <a:r>
              <a:rPr lang="en-US"/>
              <a:t>Compiled By Atnafu J.</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GB" i="1" dirty="0">
                <a:solidFill>
                  <a:schemeClr val="accent2"/>
                </a:solidFill>
              </a:rPr>
              <a:t>Delete an item from a BST : Option2</a:t>
            </a:r>
            <a:endParaRPr lang="en-US" i="1" dirty="0">
              <a:solidFill>
                <a:schemeClr val="accent2"/>
              </a:solidFill>
            </a:endParaRPr>
          </a:p>
        </p:txBody>
      </p:sp>
      <p:sp>
        <p:nvSpPr>
          <p:cNvPr id="147459" name="Rectangle 1027"/>
          <p:cNvSpPr>
            <a:spLocks noGrp="1" noChangeArrowheads="1"/>
          </p:cNvSpPr>
          <p:nvPr>
            <p:ph type="body" idx="1"/>
          </p:nvPr>
        </p:nvSpPr>
        <p:spPr>
          <a:xfrm>
            <a:off x="621792" y="1676400"/>
            <a:ext cx="7772400" cy="4724400"/>
          </a:xfrm>
        </p:spPr>
        <p:txBody>
          <a:bodyPr wrap="square">
            <a:noAutofit/>
          </a:bodyPr>
          <a:lstStyle/>
          <a:p>
            <a:pPr>
              <a:lnSpc>
                <a:spcPct val="80000"/>
              </a:lnSpc>
              <a:buNone/>
            </a:pPr>
            <a:r>
              <a:rPr lang="en-US" sz="2000" dirty="0"/>
              <a:t>template &lt;class T&gt;</a:t>
            </a:r>
            <a:endParaRPr lang="en-GB" sz="2000" dirty="0"/>
          </a:p>
          <a:p>
            <a:pPr>
              <a:lnSpc>
                <a:spcPct val="80000"/>
              </a:lnSpc>
              <a:buNone/>
            </a:pPr>
            <a:r>
              <a:rPr lang="en-GB" sz="2000" dirty="0"/>
              <a:t>void del(node&lt;T&gt; * &amp; root, node&lt;T&gt; * &amp; q) {</a:t>
            </a:r>
          </a:p>
          <a:p>
            <a:pPr>
              <a:lnSpc>
                <a:spcPct val="80000"/>
              </a:lnSpc>
              <a:buNone/>
            </a:pPr>
            <a:r>
              <a:rPr lang="en-GB" sz="2000" dirty="0"/>
              <a:t>     if (root-&gt;right != NULL) </a:t>
            </a:r>
          </a:p>
          <a:p>
            <a:pPr>
              <a:lnSpc>
                <a:spcPct val="80000"/>
              </a:lnSpc>
              <a:buNone/>
            </a:pPr>
            <a:r>
              <a:rPr lang="en-GB" sz="2000" dirty="0"/>
              <a:t>		del(root-&gt;right, q);</a:t>
            </a:r>
          </a:p>
          <a:p>
            <a:pPr>
              <a:lnSpc>
                <a:spcPct val="80000"/>
              </a:lnSpc>
              <a:buNone/>
            </a:pPr>
            <a:r>
              <a:rPr lang="en-GB" sz="2000" dirty="0"/>
              <a:t>     else {</a:t>
            </a:r>
          </a:p>
          <a:p>
            <a:pPr>
              <a:lnSpc>
                <a:spcPct val="80000"/>
              </a:lnSpc>
              <a:buNone/>
            </a:pPr>
            <a:r>
              <a:rPr lang="en-GB" sz="2000" dirty="0"/>
              <a:t>		q-&gt;data = root-&gt;data;</a:t>
            </a:r>
          </a:p>
          <a:p>
            <a:pPr>
              <a:lnSpc>
                <a:spcPct val="80000"/>
              </a:lnSpc>
              <a:buNone/>
            </a:pPr>
            <a:r>
              <a:rPr lang="en-GB" sz="2000" dirty="0"/>
              <a:t>		q =root; //node </a:t>
            </a:r>
            <a:r>
              <a:rPr lang="en-GB" sz="2000"/>
              <a:t>to delete</a:t>
            </a:r>
            <a:endParaRPr lang="en-GB" sz="2000" dirty="0"/>
          </a:p>
          <a:p>
            <a:pPr>
              <a:lnSpc>
                <a:spcPct val="80000"/>
              </a:lnSpc>
              <a:buNone/>
            </a:pPr>
            <a:r>
              <a:rPr lang="en-GB" sz="2000" dirty="0"/>
              <a:t>		root = root-&gt;left;</a:t>
            </a:r>
          </a:p>
          <a:p>
            <a:pPr>
              <a:lnSpc>
                <a:spcPct val="80000"/>
              </a:lnSpc>
              <a:buNone/>
            </a:pPr>
            <a:r>
              <a:rPr lang="en-GB" sz="2000" dirty="0"/>
              <a:t>	}</a:t>
            </a:r>
          </a:p>
          <a:p>
            <a:pPr>
              <a:lnSpc>
                <a:spcPct val="80000"/>
              </a:lnSpc>
              <a:buNone/>
            </a:pPr>
            <a:r>
              <a:rPr lang="en-GB" sz="2000" dirty="0"/>
              <a:t>}</a:t>
            </a: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82</a:t>
            </a:fld>
            <a:endParaRPr lang="en-US"/>
          </a:p>
        </p:txBody>
      </p:sp>
      <p:grpSp>
        <p:nvGrpSpPr>
          <p:cNvPr id="6" name="Group 5"/>
          <p:cNvGrpSpPr/>
          <p:nvPr/>
        </p:nvGrpSpPr>
        <p:grpSpPr>
          <a:xfrm>
            <a:off x="5638800" y="1676400"/>
            <a:ext cx="3019425" cy="5181600"/>
            <a:chOff x="5024438" y="1371600"/>
            <a:chExt cx="3019425" cy="5410200"/>
          </a:xfrm>
        </p:grpSpPr>
        <p:sp>
          <p:nvSpPr>
            <p:cNvPr id="7" name="Text Box 38"/>
            <p:cNvSpPr txBox="1">
              <a:spLocks noChangeArrowheads="1"/>
            </p:cNvSpPr>
            <p:nvPr/>
          </p:nvSpPr>
          <p:spPr bwMode="auto">
            <a:xfrm>
              <a:off x="7281863" y="5394325"/>
              <a:ext cx="457200" cy="342900"/>
            </a:xfrm>
            <a:prstGeom prst="rect">
              <a:avLst/>
            </a:prstGeom>
            <a:noFill/>
            <a:ln w="9525">
              <a:noFill/>
              <a:miter lim="800000"/>
              <a:headEnd/>
              <a:tailEnd/>
            </a:ln>
          </p:spPr>
          <p:txBody>
            <a:bodyPr/>
            <a:lstStyle/>
            <a:p>
              <a:endParaRPr lang="en-GB" dirty="0">
                <a:solidFill>
                  <a:schemeClr val="bg1"/>
                </a:solidFill>
              </a:endParaRPr>
            </a:p>
          </p:txBody>
        </p:sp>
        <p:sp>
          <p:nvSpPr>
            <p:cNvPr id="8" name="Oval 55"/>
            <p:cNvSpPr>
              <a:spLocks noChangeArrowheads="1"/>
            </p:cNvSpPr>
            <p:nvPr/>
          </p:nvSpPr>
          <p:spPr bwMode="auto">
            <a:xfrm>
              <a:off x="6399213" y="2374900"/>
              <a:ext cx="342900" cy="342900"/>
            </a:xfrm>
            <a:prstGeom prst="ellipse">
              <a:avLst/>
            </a:prstGeom>
            <a:solidFill>
              <a:srgbClr val="FF0000">
                <a:alpha val="67000"/>
              </a:srgbClr>
            </a:solidFill>
            <a:ln w="9525">
              <a:solidFill>
                <a:srgbClr val="0000FF"/>
              </a:solidFill>
              <a:round/>
              <a:headEnd/>
              <a:tailEnd/>
            </a:ln>
          </p:spPr>
          <p:txBody>
            <a:bodyPr/>
            <a:lstStyle/>
            <a:p>
              <a:endParaRPr lang="en-US">
                <a:solidFill>
                  <a:schemeClr val="bg1"/>
                </a:solidFill>
              </a:endParaRPr>
            </a:p>
          </p:txBody>
        </p:sp>
        <p:sp>
          <p:nvSpPr>
            <p:cNvPr id="9" name="Text Box 56"/>
            <p:cNvSpPr txBox="1">
              <a:spLocks noChangeArrowheads="1"/>
            </p:cNvSpPr>
            <p:nvPr/>
          </p:nvSpPr>
          <p:spPr bwMode="auto">
            <a:xfrm>
              <a:off x="6388100" y="2374900"/>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20</a:t>
              </a:r>
              <a:endParaRPr lang="en-GB" dirty="0">
                <a:solidFill>
                  <a:schemeClr val="bg1"/>
                </a:solidFill>
              </a:endParaRPr>
            </a:p>
          </p:txBody>
        </p:sp>
        <p:grpSp>
          <p:nvGrpSpPr>
            <p:cNvPr id="10" name="Group 57"/>
            <p:cNvGrpSpPr>
              <a:grpSpLocks/>
            </p:cNvGrpSpPr>
            <p:nvPr/>
          </p:nvGrpSpPr>
          <p:grpSpPr bwMode="auto">
            <a:xfrm>
              <a:off x="6794500" y="1593850"/>
              <a:ext cx="457200" cy="352425"/>
              <a:chOff x="5025" y="7560"/>
              <a:chExt cx="720" cy="555"/>
            </a:xfrm>
          </p:grpSpPr>
          <p:sp>
            <p:nvSpPr>
              <p:cNvPr id="72" name="Oval 5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73" name="Text Box 5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50</a:t>
                </a:r>
                <a:endParaRPr lang="en-GB" dirty="0">
                  <a:solidFill>
                    <a:schemeClr val="bg1"/>
                  </a:solidFill>
                </a:endParaRPr>
              </a:p>
            </p:txBody>
          </p:sp>
        </p:grpSp>
        <p:sp>
          <p:nvSpPr>
            <p:cNvPr id="11" name="Oval 61"/>
            <p:cNvSpPr>
              <a:spLocks noChangeArrowheads="1"/>
            </p:cNvSpPr>
            <p:nvPr/>
          </p:nvSpPr>
          <p:spPr bwMode="auto">
            <a:xfrm>
              <a:off x="5834063" y="3357563"/>
              <a:ext cx="342900" cy="34290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12" name="Text Box 62"/>
            <p:cNvSpPr txBox="1">
              <a:spLocks noChangeArrowheads="1"/>
            </p:cNvSpPr>
            <p:nvPr/>
          </p:nvSpPr>
          <p:spPr bwMode="auto">
            <a:xfrm>
              <a:off x="5805488" y="3357563"/>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10</a:t>
              </a:r>
              <a:endParaRPr lang="en-GB" dirty="0">
                <a:solidFill>
                  <a:schemeClr val="bg1"/>
                </a:solidFill>
              </a:endParaRPr>
            </a:p>
          </p:txBody>
        </p:sp>
        <p:grpSp>
          <p:nvGrpSpPr>
            <p:cNvPr id="13" name="Group 63"/>
            <p:cNvGrpSpPr>
              <a:grpSpLocks/>
            </p:cNvGrpSpPr>
            <p:nvPr/>
          </p:nvGrpSpPr>
          <p:grpSpPr bwMode="auto">
            <a:xfrm>
              <a:off x="5443538" y="4119563"/>
              <a:ext cx="457200" cy="352425"/>
              <a:chOff x="5025" y="7560"/>
              <a:chExt cx="720" cy="555"/>
            </a:xfrm>
          </p:grpSpPr>
          <p:sp>
            <p:nvSpPr>
              <p:cNvPr id="70" name="Oval 6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71" name="Text Box 6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4</a:t>
                </a:r>
                <a:endParaRPr lang="en-GB">
                  <a:solidFill>
                    <a:schemeClr val="bg1"/>
                  </a:solidFill>
                </a:endParaRPr>
              </a:p>
            </p:txBody>
          </p:sp>
        </p:grpSp>
        <p:grpSp>
          <p:nvGrpSpPr>
            <p:cNvPr id="14" name="Group 66"/>
            <p:cNvGrpSpPr>
              <a:grpSpLocks/>
            </p:cNvGrpSpPr>
            <p:nvPr/>
          </p:nvGrpSpPr>
          <p:grpSpPr bwMode="auto">
            <a:xfrm>
              <a:off x="6030913" y="4611688"/>
              <a:ext cx="457200" cy="352425"/>
              <a:chOff x="5025" y="7560"/>
              <a:chExt cx="720" cy="555"/>
            </a:xfrm>
          </p:grpSpPr>
          <p:sp>
            <p:nvSpPr>
              <p:cNvPr id="68"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9"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8</a:t>
                </a:r>
                <a:endParaRPr lang="en-GB">
                  <a:solidFill>
                    <a:schemeClr val="bg1"/>
                  </a:solidFill>
                </a:endParaRPr>
              </a:p>
            </p:txBody>
          </p:sp>
        </p:grpSp>
        <p:sp>
          <p:nvSpPr>
            <p:cNvPr id="15" name="Line 69"/>
            <p:cNvSpPr>
              <a:spLocks noChangeShapeType="1"/>
            </p:cNvSpPr>
            <p:nvPr/>
          </p:nvSpPr>
          <p:spPr bwMode="auto">
            <a:xfrm flipH="1">
              <a:off x="5672138" y="368141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16" name="Line 70"/>
            <p:cNvSpPr>
              <a:spLocks noChangeShapeType="1"/>
            </p:cNvSpPr>
            <p:nvPr/>
          </p:nvSpPr>
          <p:spPr bwMode="auto">
            <a:xfrm flipH="1">
              <a:off x="6122988" y="2705100"/>
              <a:ext cx="374650" cy="6731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17" name="Group 71"/>
            <p:cNvGrpSpPr>
              <a:grpSpLocks/>
            </p:cNvGrpSpPr>
            <p:nvPr/>
          </p:nvGrpSpPr>
          <p:grpSpPr bwMode="auto">
            <a:xfrm>
              <a:off x="6969125" y="2921000"/>
              <a:ext cx="457200" cy="352425"/>
              <a:chOff x="5025" y="7560"/>
              <a:chExt cx="720" cy="555"/>
            </a:xfrm>
          </p:grpSpPr>
          <p:sp>
            <p:nvSpPr>
              <p:cNvPr id="66" name="Oval 7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7" name="Text Box 7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30</a:t>
                </a:r>
                <a:endParaRPr lang="en-GB" dirty="0">
                  <a:solidFill>
                    <a:schemeClr val="bg1"/>
                  </a:solidFill>
                </a:endParaRPr>
              </a:p>
            </p:txBody>
          </p:sp>
        </p:grpSp>
        <p:grpSp>
          <p:nvGrpSpPr>
            <p:cNvPr id="18" name="Group 74"/>
            <p:cNvGrpSpPr>
              <a:grpSpLocks/>
            </p:cNvGrpSpPr>
            <p:nvPr/>
          </p:nvGrpSpPr>
          <p:grpSpPr bwMode="auto">
            <a:xfrm>
              <a:off x="5024438" y="4852988"/>
              <a:ext cx="457200" cy="352425"/>
              <a:chOff x="5025" y="7560"/>
              <a:chExt cx="720" cy="555"/>
            </a:xfrm>
          </p:grpSpPr>
          <p:sp>
            <p:nvSpPr>
              <p:cNvPr id="64" name="Oval 75"/>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5" name="Text Box 76"/>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a:solidFill>
                      <a:schemeClr val="bg1"/>
                    </a:solidFill>
                    <a:latin typeface="Times New Roman" pitchFamily="18" charset="0"/>
                    <a:ea typeface="SimSun" pitchFamily="2" charset="-122"/>
                  </a:rPr>
                  <a:t>0</a:t>
                </a:r>
                <a:endParaRPr lang="en-GB">
                  <a:solidFill>
                    <a:schemeClr val="bg1"/>
                  </a:solidFill>
                </a:endParaRPr>
              </a:p>
            </p:txBody>
          </p:sp>
        </p:grpSp>
        <p:sp>
          <p:nvSpPr>
            <p:cNvPr id="19" name="Line 77"/>
            <p:cNvSpPr>
              <a:spLocks noChangeShapeType="1"/>
            </p:cNvSpPr>
            <p:nvPr/>
          </p:nvSpPr>
          <p:spPr bwMode="auto">
            <a:xfrm flipH="1">
              <a:off x="5291138" y="4424363"/>
              <a:ext cx="230187"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20" name="Group 79"/>
            <p:cNvGrpSpPr>
              <a:grpSpLocks/>
            </p:cNvGrpSpPr>
            <p:nvPr/>
          </p:nvGrpSpPr>
          <p:grpSpPr bwMode="auto">
            <a:xfrm>
              <a:off x="6419850" y="3835400"/>
              <a:ext cx="457200" cy="352425"/>
              <a:chOff x="5025" y="7560"/>
              <a:chExt cx="720" cy="555"/>
            </a:xfrm>
          </p:grpSpPr>
          <p:sp>
            <p:nvSpPr>
              <p:cNvPr id="62" name="Oval 80"/>
              <p:cNvSpPr>
                <a:spLocks noChangeArrowheads="1"/>
              </p:cNvSpPr>
              <p:nvPr/>
            </p:nvSpPr>
            <p:spPr bwMode="auto">
              <a:xfrm>
                <a:off x="5040" y="7560"/>
                <a:ext cx="540" cy="540"/>
              </a:xfrm>
              <a:prstGeom prst="ellipse">
                <a:avLst/>
              </a:prstGeom>
              <a:solidFill>
                <a:srgbClr val="9900FF">
                  <a:alpha val="66667"/>
                </a:srgbClr>
              </a:solidFill>
              <a:ln w="9525">
                <a:solidFill>
                  <a:srgbClr val="0000FF"/>
                </a:solidFill>
                <a:round/>
                <a:headEnd/>
                <a:tailEnd/>
              </a:ln>
            </p:spPr>
            <p:txBody>
              <a:bodyPr/>
              <a:lstStyle/>
              <a:p>
                <a:endParaRPr lang="en-US">
                  <a:solidFill>
                    <a:schemeClr val="bg1"/>
                  </a:solidFill>
                </a:endParaRPr>
              </a:p>
            </p:txBody>
          </p:sp>
          <p:sp>
            <p:nvSpPr>
              <p:cNvPr id="63" name="Text Box 81"/>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11</a:t>
                </a:r>
                <a:endParaRPr lang="en-GB" dirty="0">
                  <a:solidFill>
                    <a:schemeClr val="bg1"/>
                  </a:solidFill>
                </a:endParaRPr>
              </a:p>
            </p:txBody>
          </p:sp>
        </p:grpSp>
        <p:sp>
          <p:nvSpPr>
            <p:cNvPr id="21" name="Line 82"/>
            <p:cNvSpPr>
              <a:spLocks noChangeShapeType="1"/>
            </p:cNvSpPr>
            <p:nvPr/>
          </p:nvSpPr>
          <p:spPr bwMode="auto">
            <a:xfrm>
              <a:off x="6686550" y="2674938"/>
              <a:ext cx="317500" cy="3175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22" name="Line 83"/>
            <p:cNvSpPr>
              <a:spLocks noChangeShapeType="1"/>
            </p:cNvSpPr>
            <p:nvPr/>
          </p:nvSpPr>
          <p:spPr bwMode="auto">
            <a:xfrm>
              <a:off x="6103938" y="3632200"/>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23" name="Line 84"/>
            <p:cNvSpPr>
              <a:spLocks noChangeShapeType="1"/>
            </p:cNvSpPr>
            <p:nvPr/>
          </p:nvSpPr>
          <p:spPr bwMode="auto">
            <a:xfrm>
              <a:off x="5757863" y="43672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24" name="Group 85"/>
            <p:cNvGrpSpPr>
              <a:grpSpLocks/>
            </p:cNvGrpSpPr>
            <p:nvPr/>
          </p:nvGrpSpPr>
          <p:grpSpPr bwMode="auto">
            <a:xfrm>
              <a:off x="6991350" y="4378325"/>
              <a:ext cx="457200" cy="352425"/>
              <a:chOff x="5025" y="7560"/>
              <a:chExt cx="720" cy="555"/>
            </a:xfrm>
          </p:grpSpPr>
          <p:sp>
            <p:nvSpPr>
              <p:cNvPr id="60" name="Oval 86"/>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61" name="Text Box 87"/>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16</a:t>
                </a:r>
                <a:endParaRPr lang="en-GB" dirty="0">
                  <a:solidFill>
                    <a:schemeClr val="bg1"/>
                  </a:solidFill>
                </a:endParaRPr>
              </a:p>
            </p:txBody>
          </p:sp>
        </p:grpSp>
        <p:grpSp>
          <p:nvGrpSpPr>
            <p:cNvPr id="25" name="Group 91"/>
            <p:cNvGrpSpPr>
              <a:grpSpLocks/>
            </p:cNvGrpSpPr>
            <p:nvPr/>
          </p:nvGrpSpPr>
          <p:grpSpPr bwMode="auto">
            <a:xfrm>
              <a:off x="6572250" y="5111750"/>
              <a:ext cx="457200" cy="352425"/>
              <a:chOff x="5025" y="7560"/>
              <a:chExt cx="720" cy="555"/>
            </a:xfrm>
          </p:grpSpPr>
          <p:sp>
            <p:nvSpPr>
              <p:cNvPr id="58" name="Oval 92"/>
              <p:cNvSpPr>
                <a:spLocks noChangeArrowheads="1"/>
              </p:cNvSpPr>
              <p:nvPr/>
            </p:nvSpPr>
            <p:spPr bwMode="auto">
              <a:xfrm>
                <a:off x="5040" y="7560"/>
                <a:ext cx="540" cy="540"/>
              </a:xfrm>
              <a:prstGeom prst="ellipse">
                <a:avLst/>
              </a:prstGeom>
              <a:solidFill>
                <a:srgbClr val="9900CC">
                  <a:alpha val="66667"/>
                </a:srgbClr>
              </a:solidFill>
              <a:ln w="9525">
                <a:solidFill>
                  <a:srgbClr val="0000FF"/>
                </a:solidFill>
                <a:round/>
                <a:headEnd/>
                <a:tailEnd/>
              </a:ln>
            </p:spPr>
            <p:txBody>
              <a:bodyPr/>
              <a:lstStyle/>
              <a:p>
                <a:endParaRPr lang="en-US">
                  <a:solidFill>
                    <a:schemeClr val="bg1"/>
                  </a:solidFill>
                </a:endParaRPr>
              </a:p>
            </p:txBody>
          </p:sp>
          <p:sp>
            <p:nvSpPr>
              <p:cNvPr id="59"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14</a:t>
                </a:r>
              </a:p>
            </p:txBody>
          </p:sp>
        </p:grpSp>
        <p:sp>
          <p:nvSpPr>
            <p:cNvPr id="26" name="Line 94"/>
            <p:cNvSpPr>
              <a:spLocks noChangeShapeType="1"/>
            </p:cNvSpPr>
            <p:nvPr/>
          </p:nvSpPr>
          <p:spPr bwMode="auto">
            <a:xfrm flipH="1">
              <a:off x="6838950" y="4683125"/>
              <a:ext cx="230188" cy="457200"/>
            </a:xfrm>
            <a:prstGeom prst="line">
              <a:avLst/>
            </a:prstGeom>
            <a:noFill/>
            <a:ln w="9525">
              <a:solidFill>
                <a:schemeClr val="tx1"/>
              </a:solidFill>
              <a:round/>
              <a:headEnd/>
              <a:tailEnd type="triangle" w="med" len="med"/>
            </a:ln>
          </p:spPr>
          <p:txBody>
            <a:bodyPr/>
            <a:lstStyle/>
            <a:p>
              <a:endParaRPr lang="en-US">
                <a:solidFill>
                  <a:schemeClr val="bg1"/>
                </a:solidFill>
              </a:endParaRPr>
            </a:p>
          </p:txBody>
        </p:sp>
        <p:sp>
          <p:nvSpPr>
            <p:cNvPr id="27" name="Line 95"/>
            <p:cNvSpPr>
              <a:spLocks noChangeShapeType="1"/>
            </p:cNvSpPr>
            <p:nvPr/>
          </p:nvSpPr>
          <p:spPr bwMode="auto">
            <a:xfrm>
              <a:off x="7305675" y="4657725"/>
              <a:ext cx="238125" cy="219075"/>
            </a:xfrm>
            <a:prstGeom prst="line">
              <a:avLst/>
            </a:prstGeom>
            <a:noFill/>
            <a:ln w="9525">
              <a:solidFill>
                <a:srgbClr val="00B050"/>
              </a:solidFill>
              <a:round/>
              <a:headEnd/>
              <a:tailEnd type="triangle" w="med" len="med"/>
            </a:ln>
            <a:effectLst/>
          </p:spPr>
          <p:txBody>
            <a:bodyPr/>
            <a:lstStyle/>
            <a:p>
              <a:endParaRPr lang="en-US">
                <a:solidFill>
                  <a:schemeClr val="bg1"/>
                </a:solidFill>
              </a:endParaRPr>
            </a:p>
          </p:txBody>
        </p:sp>
        <p:sp>
          <p:nvSpPr>
            <p:cNvPr id="28" name="Line 96"/>
            <p:cNvSpPr>
              <a:spLocks noChangeShapeType="1"/>
            </p:cNvSpPr>
            <p:nvPr/>
          </p:nvSpPr>
          <p:spPr bwMode="auto">
            <a:xfrm>
              <a:off x="6738938" y="4138613"/>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29" name="Group 97"/>
            <p:cNvGrpSpPr>
              <a:grpSpLocks/>
            </p:cNvGrpSpPr>
            <p:nvPr/>
          </p:nvGrpSpPr>
          <p:grpSpPr bwMode="auto">
            <a:xfrm>
              <a:off x="7150100" y="5600700"/>
              <a:ext cx="457200" cy="352425"/>
              <a:chOff x="5025" y="7560"/>
              <a:chExt cx="720" cy="555"/>
            </a:xfrm>
          </p:grpSpPr>
          <p:sp>
            <p:nvSpPr>
              <p:cNvPr id="56" name="Oval 98"/>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7" name="Text Box 99"/>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17</a:t>
                </a:r>
                <a:endParaRPr lang="en-GB" dirty="0">
                  <a:solidFill>
                    <a:schemeClr val="bg1"/>
                  </a:solidFill>
                </a:endParaRPr>
              </a:p>
            </p:txBody>
          </p:sp>
        </p:grpSp>
        <p:sp>
          <p:nvSpPr>
            <p:cNvPr id="30" name="Line 100"/>
            <p:cNvSpPr>
              <a:spLocks noChangeShapeType="1"/>
            </p:cNvSpPr>
            <p:nvPr/>
          </p:nvSpPr>
          <p:spPr bwMode="auto">
            <a:xfrm flipH="1">
              <a:off x="7416800" y="5172075"/>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grpSp>
          <p:nvGrpSpPr>
            <p:cNvPr id="31" name="Group 103"/>
            <p:cNvGrpSpPr>
              <a:grpSpLocks/>
            </p:cNvGrpSpPr>
            <p:nvPr/>
          </p:nvGrpSpPr>
          <p:grpSpPr bwMode="auto">
            <a:xfrm>
              <a:off x="7586663" y="3454400"/>
              <a:ext cx="457200" cy="352425"/>
              <a:chOff x="5025" y="7560"/>
              <a:chExt cx="720" cy="555"/>
            </a:xfrm>
          </p:grpSpPr>
          <p:sp>
            <p:nvSpPr>
              <p:cNvPr id="54" name="Oval 104"/>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5" name="Text Box 105"/>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40</a:t>
                </a:r>
                <a:endParaRPr lang="en-GB" dirty="0">
                  <a:solidFill>
                    <a:schemeClr val="bg1"/>
                  </a:solidFill>
                </a:endParaRPr>
              </a:p>
            </p:txBody>
          </p:sp>
        </p:grpSp>
        <p:sp>
          <p:nvSpPr>
            <p:cNvPr id="32" name="Line 106"/>
            <p:cNvSpPr>
              <a:spLocks noChangeShapeType="1"/>
            </p:cNvSpPr>
            <p:nvPr/>
          </p:nvSpPr>
          <p:spPr bwMode="auto">
            <a:xfrm>
              <a:off x="7318375" y="3209925"/>
              <a:ext cx="360363"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33" name="Group 108"/>
            <p:cNvGrpSpPr>
              <a:grpSpLocks/>
            </p:cNvGrpSpPr>
            <p:nvPr/>
          </p:nvGrpSpPr>
          <p:grpSpPr bwMode="auto">
            <a:xfrm>
              <a:off x="6746875" y="3568700"/>
              <a:ext cx="457200" cy="352425"/>
              <a:chOff x="5025" y="7560"/>
              <a:chExt cx="720" cy="555"/>
            </a:xfrm>
          </p:grpSpPr>
          <p:sp>
            <p:nvSpPr>
              <p:cNvPr id="52" name="Oval 109"/>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3" name="Text Box 110"/>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25</a:t>
                </a:r>
                <a:endParaRPr lang="en-GB" dirty="0">
                  <a:solidFill>
                    <a:schemeClr val="bg1"/>
                  </a:solidFill>
                </a:endParaRPr>
              </a:p>
            </p:txBody>
          </p:sp>
        </p:grpSp>
        <p:sp>
          <p:nvSpPr>
            <p:cNvPr id="34" name="Line 111"/>
            <p:cNvSpPr>
              <a:spLocks noChangeShapeType="1"/>
            </p:cNvSpPr>
            <p:nvPr/>
          </p:nvSpPr>
          <p:spPr bwMode="auto">
            <a:xfrm flipH="1">
              <a:off x="7035800" y="3281363"/>
              <a:ext cx="71438" cy="287337"/>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grpSp>
          <p:nvGrpSpPr>
            <p:cNvPr id="35" name="Group 112"/>
            <p:cNvGrpSpPr>
              <a:grpSpLocks/>
            </p:cNvGrpSpPr>
            <p:nvPr/>
          </p:nvGrpSpPr>
          <p:grpSpPr bwMode="auto">
            <a:xfrm>
              <a:off x="7467600" y="2057400"/>
              <a:ext cx="457200" cy="352425"/>
              <a:chOff x="5025" y="7560"/>
              <a:chExt cx="720" cy="555"/>
            </a:xfrm>
          </p:grpSpPr>
          <p:sp>
            <p:nvSpPr>
              <p:cNvPr id="50" name="Oval 113"/>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51" name="Text Box 114"/>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70</a:t>
                </a:r>
                <a:endParaRPr lang="en-GB" dirty="0">
                  <a:solidFill>
                    <a:schemeClr val="bg1"/>
                  </a:solidFill>
                </a:endParaRPr>
              </a:p>
            </p:txBody>
          </p:sp>
        </p:grpSp>
        <p:sp>
          <p:nvSpPr>
            <p:cNvPr id="36" name="Line 115"/>
            <p:cNvSpPr>
              <a:spLocks noChangeShapeType="1"/>
            </p:cNvSpPr>
            <p:nvPr/>
          </p:nvSpPr>
          <p:spPr bwMode="auto">
            <a:xfrm>
              <a:off x="7107238" y="1912938"/>
              <a:ext cx="360362" cy="215900"/>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37" name="Line 69"/>
            <p:cNvSpPr>
              <a:spLocks noChangeShapeType="1"/>
            </p:cNvSpPr>
            <p:nvPr/>
          </p:nvSpPr>
          <p:spPr bwMode="auto">
            <a:xfrm flipH="1">
              <a:off x="6637338" y="1917700"/>
              <a:ext cx="230187" cy="457200"/>
            </a:xfrm>
            <a:prstGeom prst="line">
              <a:avLst/>
            </a:prstGeom>
            <a:noFill/>
            <a:ln w="9525">
              <a:solidFill>
                <a:srgbClr val="FF0000"/>
              </a:solidFill>
              <a:round/>
              <a:headEnd/>
              <a:tailEnd type="triangle" w="med" len="med"/>
            </a:ln>
          </p:spPr>
          <p:txBody>
            <a:bodyPr/>
            <a:lstStyle/>
            <a:p>
              <a:endParaRPr lang="en-US">
                <a:solidFill>
                  <a:schemeClr val="bg1"/>
                </a:solidFill>
              </a:endParaRPr>
            </a:p>
          </p:txBody>
        </p:sp>
        <p:grpSp>
          <p:nvGrpSpPr>
            <p:cNvPr id="38" name="Group 91"/>
            <p:cNvGrpSpPr>
              <a:grpSpLocks/>
            </p:cNvGrpSpPr>
            <p:nvPr/>
          </p:nvGrpSpPr>
          <p:grpSpPr bwMode="auto">
            <a:xfrm>
              <a:off x="6132512" y="5838825"/>
              <a:ext cx="457200" cy="352425"/>
              <a:chOff x="5025" y="7560"/>
              <a:chExt cx="720" cy="555"/>
            </a:xfrm>
          </p:grpSpPr>
          <p:sp>
            <p:nvSpPr>
              <p:cNvPr id="48" name="Oval 92"/>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49" name="Text Box 93"/>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13</a:t>
                </a:r>
                <a:endParaRPr lang="en-GB" dirty="0">
                  <a:solidFill>
                    <a:schemeClr val="bg1"/>
                  </a:solidFill>
                </a:endParaRPr>
              </a:p>
            </p:txBody>
          </p:sp>
        </p:grpSp>
        <p:sp>
          <p:nvSpPr>
            <p:cNvPr id="39" name="Line 94"/>
            <p:cNvSpPr>
              <a:spLocks noChangeShapeType="1"/>
            </p:cNvSpPr>
            <p:nvPr/>
          </p:nvSpPr>
          <p:spPr bwMode="auto">
            <a:xfrm flipH="1">
              <a:off x="6399212" y="5410200"/>
              <a:ext cx="230188" cy="457200"/>
            </a:xfrm>
            <a:prstGeom prst="line">
              <a:avLst/>
            </a:prstGeom>
            <a:noFill/>
            <a:ln w="9525">
              <a:solidFill>
                <a:srgbClr val="000000"/>
              </a:solidFill>
              <a:round/>
              <a:headEnd/>
              <a:tailEnd type="triangle" w="med" len="med"/>
            </a:ln>
          </p:spPr>
          <p:txBody>
            <a:bodyPr/>
            <a:lstStyle/>
            <a:p>
              <a:endParaRPr lang="en-US">
                <a:solidFill>
                  <a:schemeClr val="bg1"/>
                </a:solidFill>
              </a:endParaRPr>
            </a:p>
          </p:txBody>
        </p:sp>
        <p:sp>
          <p:nvSpPr>
            <p:cNvPr id="40" name="Oval 86"/>
            <p:cNvSpPr>
              <a:spLocks noChangeArrowheads="1"/>
            </p:cNvSpPr>
            <p:nvPr/>
          </p:nvSpPr>
          <p:spPr bwMode="auto">
            <a:xfrm>
              <a:off x="7429500" y="4867275"/>
              <a:ext cx="342900" cy="342900"/>
            </a:xfrm>
            <a:prstGeom prst="ellipse">
              <a:avLst/>
            </a:prstGeom>
            <a:solidFill>
              <a:srgbClr val="00B050">
                <a:alpha val="67000"/>
              </a:srgbClr>
            </a:solidFill>
            <a:ln w="9525">
              <a:solidFill>
                <a:srgbClr val="0000FF"/>
              </a:solidFill>
              <a:round/>
              <a:headEnd/>
              <a:tailEnd/>
            </a:ln>
          </p:spPr>
          <p:txBody>
            <a:bodyPr/>
            <a:lstStyle/>
            <a:p>
              <a:endParaRPr lang="en-US">
                <a:solidFill>
                  <a:schemeClr val="bg1"/>
                </a:solidFill>
              </a:endParaRPr>
            </a:p>
          </p:txBody>
        </p:sp>
        <p:sp>
          <p:nvSpPr>
            <p:cNvPr id="41" name="Text Box 87"/>
            <p:cNvSpPr txBox="1">
              <a:spLocks noChangeArrowheads="1"/>
            </p:cNvSpPr>
            <p:nvPr/>
          </p:nvSpPr>
          <p:spPr bwMode="auto">
            <a:xfrm>
              <a:off x="7391400" y="4876800"/>
              <a:ext cx="457200" cy="342900"/>
            </a:xfrm>
            <a:prstGeom prst="rect">
              <a:avLst/>
            </a:prstGeom>
            <a:noFill/>
            <a:ln w="9525">
              <a:noFill/>
              <a:miter lim="800000"/>
              <a:headEnd/>
              <a:tailEnd/>
            </a:ln>
          </p:spPr>
          <p:txBody>
            <a:bodyPr/>
            <a:lstStyle/>
            <a:p>
              <a:r>
                <a:rPr lang="en-GB" altLang="zh-CN" sz="1600" dirty="0">
                  <a:solidFill>
                    <a:schemeClr val="bg1"/>
                  </a:solidFill>
                  <a:latin typeface="Times New Roman" pitchFamily="18" charset="0"/>
                  <a:ea typeface="SimSun" pitchFamily="2" charset="-122"/>
                </a:rPr>
                <a:t>19</a:t>
              </a:r>
              <a:endParaRPr lang="en-GB" dirty="0">
                <a:solidFill>
                  <a:schemeClr val="bg1"/>
                </a:solidFill>
              </a:endParaRPr>
            </a:p>
          </p:txBody>
        </p:sp>
        <p:grpSp>
          <p:nvGrpSpPr>
            <p:cNvPr id="42" name="Group 66"/>
            <p:cNvGrpSpPr>
              <a:grpSpLocks/>
            </p:cNvGrpSpPr>
            <p:nvPr/>
          </p:nvGrpSpPr>
          <p:grpSpPr bwMode="auto">
            <a:xfrm>
              <a:off x="6673850" y="6429375"/>
              <a:ext cx="457200" cy="352425"/>
              <a:chOff x="5025" y="7560"/>
              <a:chExt cx="720" cy="555"/>
            </a:xfrm>
          </p:grpSpPr>
          <p:sp>
            <p:nvSpPr>
              <p:cNvPr id="46" name="Oval 67"/>
              <p:cNvSpPr>
                <a:spLocks noChangeArrowheads="1"/>
              </p:cNvSpPr>
              <p:nvPr/>
            </p:nvSpPr>
            <p:spPr bwMode="auto">
              <a:xfrm>
                <a:off x="5040" y="7560"/>
                <a:ext cx="540" cy="540"/>
              </a:xfrm>
              <a:prstGeom prst="ellipse">
                <a:avLst/>
              </a:prstGeom>
              <a:solidFill>
                <a:srgbClr val="800080">
                  <a:alpha val="67000"/>
                </a:srgbClr>
              </a:solidFill>
              <a:ln w="9525">
                <a:solidFill>
                  <a:srgbClr val="0000FF"/>
                </a:solidFill>
                <a:round/>
                <a:headEnd/>
                <a:tailEnd/>
              </a:ln>
            </p:spPr>
            <p:txBody>
              <a:bodyPr/>
              <a:lstStyle/>
              <a:p>
                <a:endParaRPr lang="en-US">
                  <a:solidFill>
                    <a:schemeClr val="bg1"/>
                  </a:solidFill>
                </a:endParaRPr>
              </a:p>
            </p:txBody>
          </p:sp>
          <p:sp>
            <p:nvSpPr>
              <p:cNvPr id="47" name="Text Box 68"/>
              <p:cNvSpPr txBox="1">
                <a:spLocks noChangeArrowheads="1"/>
              </p:cNvSpPr>
              <p:nvPr/>
            </p:nvSpPr>
            <p:spPr bwMode="auto">
              <a:xfrm>
                <a:off x="5025" y="7575"/>
                <a:ext cx="720" cy="540"/>
              </a:xfrm>
              <a:prstGeom prst="rect">
                <a:avLst/>
              </a:prstGeom>
              <a:noFill/>
              <a:ln w="9525">
                <a:noFill/>
                <a:miter lim="800000"/>
                <a:headEnd/>
                <a:tailEnd/>
              </a:ln>
            </p:spPr>
            <p:txBody>
              <a:bodyPr/>
              <a:lstStyle/>
              <a:p>
                <a:r>
                  <a:rPr lang="en-GB" sz="1600" dirty="0">
                    <a:solidFill>
                      <a:schemeClr val="bg1"/>
                    </a:solidFill>
                    <a:latin typeface="Times New Roman" pitchFamily="18" charset="0"/>
                    <a:ea typeface="SimSun" pitchFamily="2" charset="-122"/>
                  </a:rPr>
                  <a:t>12</a:t>
                </a:r>
              </a:p>
            </p:txBody>
          </p:sp>
        </p:grpSp>
        <p:sp>
          <p:nvSpPr>
            <p:cNvPr id="43" name="Line 84"/>
            <p:cNvSpPr>
              <a:spLocks noChangeShapeType="1"/>
            </p:cNvSpPr>
            <p:nvPr/>
          </p:nvSpPr>
          <p:spPr bwMode="auto">
            <a:xfrm>
              <a:off x="6400800" y="6184900"/>
              <a:ext cx="360362" cy="288925"/>
            </a:xfrm>
            <a:prstGeom prst="line">
              <a:avLst/>
            </a:prstGeom>
            <a:noFill/>
            <a:ln w="9525">
              <a:solidFill>
                <a:schemeClr val="tx1"/>
              </a:solidFill>
              <a:round/>
              <a:headEnd/>
              <a:tailEnd type="triangle" w="med" len="med"/>
            </a:ln>
            <a:effectLst/>
          </p:spPr>
          <p:txBody>
            <a:bodyPr/>
            <a:lstStyle/>
            <a:p>
              <a:endParaRPr lang="en-US">
                <a:solidFill>
                  <a:schemeClr val="bg1"/>
                </a:solidFill>
              </a:endParaRPr>
            </a:p>
          </p:txBody>
        </p:sp>
        <p:sp>
          <p:nvSpPr>
            <p:cNvPr id="44" name="Rectangle 43"/>
            <p:cNvSpPr/>
            <p:nvPr/>
          </p:nvSpPr>
          <p:spPr>
            <a:xfrm>
              <a:off x="5638800" y="1371600"/>
              <a:ext cx="685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Root</a:t>
              </a:r>
            </a:p>
          </p:txBody>
        </p:sp>
        <p:cxnSp>
          <p:nvCxnSpPr>
            <p:cNvPr id="45" name="Straight Arrow Connector 44"/>
            <p:cNvCxnSpPr>
              <a:stCxn id="44" idx="3"/>
            </p:cNvCxnSpPr>
            <p:nvPr/>
          </p:nvCxnSpPr>
          <p:spPr>
            <a:xfrm>
              <a:off x="6324600" y="1485900"/>
              <a:ext cx="529642" cy="1581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4" name="Footer Placeholder 73"/>
          <p:cNvSpPr>
            <a:spLocks noGrp="1"/>
          </p:cNvSpPr>
          <p:nvPr>
            <p:ph type="ftr" sz="quarter" idx="11"/>
          </p:nvPr>
        </p:nvSpPr>
        <p:spPr/>
        <p:txBody>
          <a:bodyPr/>
          <a:lstStyle/>
          <a:p>
            <a:r>
              <a:rPr lang="en-US"/>
              <a:t>Compiled By Atnafu J.</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a:solidFill>
                  <a:schemeClr val="accent2"/>
                </a:solidFill>
              </a:rPr>
              <a:t>Something to Ponder</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GB" sz="2400" dirty="0"/>
              <a:t>What is the Big-Oh for remove operation?</a:t>
            </a: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83</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GB" i="1" dirty="0">
                <a:solidFill>
                  <a:schemeClr val="accent2"/>
                </a:solidFill>
              </a:rPr>
              <a:t>Delete an item from a BST</a:t>
            </a:r>
            <a:br>
              <a:rPr lang="en-GB" i="1" dirty="0">
                <a:solidFill>
                  <a:schemeClr val="accent2"/>
                </a:solidFill>
              </a:rPr>
            </a:br>
            <a:r>
              <a:rPr lang="en-GB" i="1" dirty="0">
                <a:solidFill>
                  <a:schemeClr val="accent2"/>
                </a:solidFill>
              </a:rPr>
              <a:t>with “dup”</a:t>
            </a:r>
            <a:endParaRPr lang="en-US"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buNone/>
            </a:pPr>
            <a:r>
              <a:rPr lang="en-US" dirty="0"/>
              <a:t>Left as an exercise!</a:t>
            </a: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84</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GB" sz="4000" i="1" dirty="0">
                <a:solidFill>
                  <a:schemeClr val="accent2"/>
                </a:solidFill>
              </a:rPr>
              <a:t>Analysis Binary Search Tree</a:t>
            </a:r>
            <a:endParaRPr lang="en-US" sz="4000" i="1" dirty="0" err="1">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90000"/>
              </a:lnSpc>
              <a:buNone/>
            </a:pPr>
            <a:r>
              <a:rPr lang="en-GB" sz="2400" dirty="0"/>
              <a:t>In the best case analysis in which the binary search tree is balanced; search, insertion and deletion are the order of </a:t>
            </a:r>
            <a:r>
              <a:rPr lang="en-GB" sz="2400" dirty="0" err="1"/>
              <a:t>logn</a:t>
            </a:r>
            <a:r>
              <a:rPr lang="en-GB" sz="2400" dirty="0"/>
              <a:t> (O (</a:t>
            </a:r>
            <a:r>
              <a:rPr lang="en-GB" sz="2400" dirty="0" err="1"/>
              <a:t>logn</a:t>
            </a:r>
            <a:r>
              <a:rPr lang="en-GB" sz="2400" dirty="0"/>
              <a:t>)).</a:t>
            </a:r>
          </a:p>
          <a:p>
            <a:pPr marL="0" indent="0">
              <a:lnSpc>
                <a:spcPct val="90000"/>
              </a:lnSpc>
              <a:buNone/>
            </a:pPr>
            <a:r>
              <a:rPr lang="en-GB" sz="2400" dirty="0"/>
              <a:t>In the worst case analysis in which the binary search tree is left or right skewed; search, insertion and deletion are the order of O(n).</a:t>
            </a:r>
          </a:p>
          <a:p>
            <a:pPr marL="0" indent="0">
              <a:lnSpc>
                <a:spcPct val="90000"/>
              </a:lnSpc>
              <a:buNone/>
            </a:pPr>
            <a:endParaRPr lang="en-GB" sz="2400" dirty="0"/>
          </a:p>
          <a:p>
            <a:pPr marL="0" indent="0">
              <a:lnSpc>
                <a:spcPct val="90000"/>
              </a:lnSpc>
              <a:buNone/>
            </a:pPr>
            <a:r>
              <a:rPr lang="en-GB" sz="2400" dirty="0"/>
              <a:t>Compare with that of an array and linked list.</a:t>
            </a: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85</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a:solidFill>
                  <a:schemeClr val="accent2"/>
                </a:solidFill>
              </a:rPr>
              <a:t>Expression Tree</a:t>
            </a:r>
            <a:endParaRPr lang="en-US" i="1" dirty="0">
              <a:solidFill>
                <a:schemeClr val="accent2"/>
              </a:solidFill>
            </a:endParaRPr>
          </a:p>
        </p:txBody>
      </p:sp>
      <p:sp>
        <p:nvSpPr>
          <p:cNvPr id="147459" name="Rectangle 1027"/>
          <p:cNvSpPr>
            <a:spLocks noGrp="1" noChangeArrowheads="1"/>
          </p:cNvSpPr>
          <p:nvPr>
            <p:ph type="body" idx="1"/>
          </p:nvPr>
        </p:nvSpPr>
        <p:spPr>
          <a:xfrm>
            <a:off x="621792" y="1676400"/>
            <a:ext cx="7772400" cy="4724400"/>
          </a:xfrm>
        </p:spPr>
        <p:txBody>
          <a:bodyPr wrap="square">
            <a:noAutofit/>
          </a:bodyPr>
          <a:lstStyle/>
          <a:p>
            <a:pPr marL="0" indent="0">
              <a:buNone/>
            </a:pPr>
            <a:r>
              <a:rPr lang="en-US" sz="2000" dirty="0"/>
              <a:t>An expression tree is a tree that represents an infix expression. At its leaves the tree contains operands (e.g., constants or variable names) and the internal nodes contain operators.</a:t>
            </a:r>
          </a:p>
          <a:p>
            <a:pPr marL="0" indent="0">
              <a:buNone/>
            </a:pPr>
            <a:r>
              <a:rPr lang="en-US" sz="2000" dirty="0"/>
              <a:t>Nodes can have more than two children. A node also may have only one child, as is the case with the unary minus operator.</a:t>
            </a:r>
            <a:endParaRPr lang="en-GB" sz="2000" dirty="0"/>
          </a:p>
        </p:txBody>
      </p:sp>
      <p:cxnSp>
        <p:nvCxnSpPr>
          <p:cNvPr id="4" name="Straight Connector 3"/>
          <p:cNvCxnSpPr/>
          <p:nvPr/>
        </p:nvCxnSpPr>
        <p:spPr>
          <a:xfrm>
            <a:off x="6096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86</a:t>
            </a:fld>
            <a:endParaRPr lang="en-US"/>
          </a:p>
        </p:txBody>
      </p:sp>
      <p:grpSp>
        <p:nvGrpSpPr>
          <p:cNvPr id="6" name="Group 4"/>
          <p:cNvGrpSpPr>
            <a:grpSpLocks/>
          </p:cNvGrpSpPr>
          <p:nvPr/>
        </p:nvGrpSpPr>
        <p:grpSpPr bwMode="auto">
          <a:xfrm>
            <a:off x="914400" y="3352800"/>
            <a:ext cx="3733800" cy="2138362"/>
            <a:chOff x="1800" y="5400"/>
            <a:chExt cx="3990" cy="3240"/>
          </a:xfrm>
        </p:grpSpPr>
        <p:grpSp>
          <p:nvGrpSpPr>
            <p:cNvPr id="7" name="Group 5"/>
            <p:cNvGrpSpPr>
              <a:grpSpLocks/>
            </p:cNvGrpSpPr>
            <p:nvPr/>
          </p:nvGrpSpPr>
          <p:grpSpPr bwMode="auto">
            <a:xfrm>
              <a:off x="4680" y="8100"/>
              <a:ext cx="570" cy="540"/>
              <a:chOff x="4680" y="7920"/>
              <a:chExt cx="570" cy="540"/>
            </a:xfrm>
          </p:grpSpPr>
          <p:sp>
            <p:nvSpPr>
              <p:cNvPr id="32" name="Oval 6"/>
              <p:cNvSpPr>
                <a:spLocks noChangeArrowheads="1"/>
              </p:cNvSpPr>
              <p:nvPr/>
            </p:nvSpPr>
            <p:spPr bwMode="auto">
              <a:xfrm>
                <a:off x="4680" y="7920"/>
                <a:ext cx="540" cy="540"/>
              </a:xfrm>
              <a:prstGeom prst="ellipse">
                <a:avLst/>
              </a:prstGeom>
              <a:solidFill>
                <a:schemeClr val="accent1">
                  <a:lumMod val="60000"/>
                  <a:lumOff val="40000"/>
                  <a:alpha val="85001"/>
                </a:schemeClr>
              </a:solidFill>
              <a:ln w="9525">
                <a:solidFill>
                  <a:srgbClr val="FFFFFF"/>
                </a:solidFill>
                <a:round/>
                <a:headEnd/>
                <a:tailEnd/>
              </a:ln>
            </p:spPr>
            <p:txBody>
              <a:bodyPr/>
              <a:lstStyle/>
              <a:p>
                <a:endParaRPr lang="en-US"/>
              </a:p>
            </p:txBody>
          </p:sp>
          <p:sp>
            <p:nvSpPr>
              <p:cNvPr id="33" name="Text Box 7"/>
              <p:cNvSpPr txBox="1">
                <a:spLocks noChangeArrowheads="1"/>
              </p:cNvSpPr>
              <p:nvPr/>
            </p:nvSpPr>
            <p:spPr bwMode="auto">
              <a:xfrm>
                <a:off x="4710" y="7965"/>
                <a:ext cx="540" cy="360"/>
              </a:xfrm>
              <a:prstGeom prst="rect">
                <a:avLst/>
              </a:prstGeom>
              <a:noFill/>
              <a:ln w="9525">
                <a:noFill/>
                <a:miter lim="800000"/>
                <a:headEnd/>
                <a:tailEnd/>
              </a:ln>
            </p:spPr>
            <p:txBody>
              <a:bodyPr/>
              <a:lstStyle/>
              <a:p>
                <a:r>
                  <a:rPr lang="en-GB" altLang="zh-CN" sz="1200">
                    <a:latin typeface="Times New Roman" pitchFamily="18" charset="0"/>
                    <a:ea typeface="SimSun" pitchFamily="2" charset="-122"/>
                  </a:rPr>
                  <a:t>C</a:t>
                </a:r>
                <a:endParaRPr lang="en-GB"/>
              </a:p>
            </p:txBody>
          </p:sp>
        </p:grpSp>
        <p:grpSp>
          <p:nvGrpSpPr>
            <p:cNvPr id="8" name="Group 8"/>
            <p:cNvGrpSpPr>
              <a:grpSpLocks/>
            </p:cNvGrpSpPr>
            <p:nvPr/>
          </p:nvGrpSpPr>
          <p:grpSpPr bwMode="auto">
            <a:xfrm>
              <a:off x="3420" y="8100"/>
              <a:ext cx="570" cy="540"/>
              <a:chOff x="4680" y="7920"/>
              <a:chExt cx="570" cy="540"/>
            </a:xfrm>
          </p:grpSpPr>
          <p:sp>
            <p:nvSpPr>
              <p:cNvPr id="30" name="Oval 9"/>
              <p:cNvSpPr>
                <a:spLocks noChangeArrowheads="1"/>
              </p:cNvSpPr>
              <p:nvPr/>
            </p:nvSpPr>
            <p:spPr bwMode="auto">
              <a:xfrm>
                <a:off x="4680" y="7920"/>
                <a:ext cx="540" cy="540"/>
              </a:xfrm>
              <a:prstGeom prst="ellipse">
                <a:avLst/>
              </a:prstGeom>
              <a:solidFill>
                <a:schemeClr val="accent1">
                  <a:lumMod val="60000"/>
                  <a:lumOff val="40000"/>
                  <a:alpha val="85001"/>
                </a:schemeClr>
              </a:solidFill>
              <a:ln w="9525">
                <a:solidFill>
                  <a:srgbClr val="FFFFFF"/>
                </a:solidFill>
                <a:round/>
                <a:headEnd/>
                <a:tailEnd/>
              </a:ln>
            </p:spPr>
            <p:txBody>
              <a:bodyPr/>
              <a:lstStyle/>
              <a:p>
                <a:endParaRPr lang="en-US"/>
              </a:p>
            </p:txBody>
          </p:sp>
          <p:sp>
            <p:nvSpPr>
              <p:cNvPr id="31" name="Text Box 10"/>
              <p:cNvSpPr txBox="1">
                <a:spLocks noChangeArrowheads="1"/>
              </p:cNvSpPr>
              <p:nvPr/>
            </p:nvSpPr>
            <p:spPr bwMode="auto">
              <a:xfrm>
                <a:off x="4710" y="7965"/>
                <a:ext cx="540" cy="360"/>
              </a:xfrm>
              <a:prstGeom prst="rect">
                <a:avLst/>
              </a:prstGeom>
              <a:noFill/>
              <a:ln w="9525">
                <a:noFill/>
                <a:miter lim="800000"/>
                <a:headEnd/>
                <a:tailEnd/>
              </a:ln>
            </p:spPr>
            <p:txBody>
              <a:bodyPr/>
              <a:lstStyle/>
              <a:p>
                <a:r>
                  <a:rPr lang="en-GB" altLang="zh-CN" sz="1200" b="1">
                    <a:latin typeface="Times New Roman" pitchFamily="18" charset="0"/>
                    <a:ea typeface="SimSun" pitchFamily="2" charset="-122"/>
                  </a:rPr>
                  <a:t>B</a:t>
                </a:r>
                <a:endParaRPr lang="en-GB"/>
              </a:p>
            </p:txBody>
          </p:sp>
        </p:grpSp>
        <p:grpSp>
          <p:nvGrpSpPr>
            <p:cNvPr id="9" name="Group 11"/>
            <p:cNvGrpSpPr>
              <a:grpSpLocks/>
            </p:cNvGrpSpPr>
            <p:nvPr/>
          </p:nvGrpSpPr>
          <p:grpSpPr bwMode="auto">
            <a:xfrm>
              <a:off x="4110" y="7020"/>
              <a:ext cx="570" cy="540"/>
              <a:chOff x="4680" y="7920"/>
              <a:chExt cx="570" cy="540"/>
            </a:xfrm>
          </p:grpSpPr>
          <p:sp>
            <p:nvSpPr>
              <p:cNvPr id="28" name="Oval 12"/>
              <p:cNvSpPr>
                <a:spLocks noChangeArrowheads="1"/>
              </p:cNvSpPr>
              <p:nvPr/>
            </p:nvSpPr>
            <p:spPr bwMode="auto">
              <a:xfrm>
                <a:off x="4680" y="7920"/>
                <a:ext cx="540" cy="540"/>
              </a:xfrm>
              <a:prstGeom prst="ellipse">
                <a:avLst/>
              </a:prstGeom>
              <a:solidFill>
                <a:schemeClr val="accent1">
                  <a:lumMod val="60000"/>
                  <a:lumOff val="40000"/>
                  <a:alpha val="85001"/>
                </a:schemeClr>
              </a:solidFill>
              <a:ln w="9525">
                <a:solidFill>
                  <a:srgbClr val="FFFFFF"/>
                </a:solidFill>
                <a:round/>
                <a:headEnd/>
                <a:tailEnd/>
              </a:ln>
            </p:spPr>
            <p:txBody>
              <a:bodyPr/>
              <a:lstStyle/>
              <a:p>
                <a:endParaRPr lang="en-US"/>
              </a:p>
            </p:txBody>
          </p:sp>
          <p:sp>
            <p:nvSpPr>
              <p:cNvPr id="29" name="Text Box 13"/>
              <p:cNvSpPr txBox="1">
                <a:spLocks noChangeArrowheads="1"/>
              </p:cNvSpPr>
              <p:nvPr/>
            </p:nvSpPr>
            <p:spPr bwMode="auto">
              <a:xfrm>
                <a:off x="4710" y="7965"/>
                <a:ext cx="540" cy="360"/>
              </a:xfrm>
              <a:prstGeom prst="rect">
                <a:avLst/>
              </a:prstGeom>
              <a:noFill/>
              <a:ln w="9525">
                <a:noFill/>
                <a:miter lim="800000"/>
                <a:headEnd/>
                <a:tailEnd/>
              </a:ln>
            </p:spPr>
            <p:txBody>
              <a:bodyPr/>
              <a:lstStyle/>
              <a:p>
                <a:r>
                  <a:rPr lang="en-GB" altLang="zh-CN" sz="1200">
                    <a:latin typeface="Times New Roman" pitchFamily="18" charset="0"/>
                    <a:ea typeface="SimSun" pitchFamily="2" charset="-122"/>
                  </a:rPr>
                  <a:t>*</a:t>
                </a:r>
                <a:endParaRPr lang="en-GB"/>
              </a:p>
            </p:txBody>
          </p:sp>
        </p:grpSp>
        <p:grpSp>
          <p:nvGrpSpPr>
            <p:cNvPr id="10" name="Group 14"/>
            <p:cNvGrpSpPr>
              <a:grpSpLocks/>
            </p:cNvGrpSpPr>
            <p:nvPr/>
          </p:nvGrpSpPr>
          <p:grpSpPr bwMode="auto">
            <a:xfrm>
              <a:off x="2955" y="6225"/>
              <a:ext cx="570" cy="540"/>
              <a:chOff x="4680" y="7920"/>
              <a:chExt cx="570" cy="540"/>
            </a:xfrm>
          </p:grpSpPr>
          <p:sp>
            <p:nvSpPr>
              <p:cNvPr id="26" name="Oval 15"/>
              <p:cNvSpPr>
                <a:spLocks noChangeArrowheads="1"/>
              </p:cNvSpPr>
              <p:nvPr/>
            </p:nvSpPr>
            <p:spPr bwMode="auto">
              <a:xfrm>
                <a:off x="4680" y="7920"/>
                <a:ext cx="540" cy="540"/>
              </a:xfrm>
              <a:prstGeom prst="ellipse">
                <a:avLst/>
              </a:prstGeom>
              <a:solidFill>
                <a:schemeClr val="accent1">
                  <a:lumMod val="60000"/>
                  <a:lumOff val="40000"/>
                  <a:alpha val="85001"/>
                </a:schemeClr>
              </a:solidFill>
              <a:ln w="9525">
                <a:solidFill>
                  <a:srgbClr val="FFFFFF"/>
                </a:solidFill>
                <a:round/>
                <a:headEnd/>
                <a:tailEnd/>
              </a:ln>
            </p:spPr>
            <p:txBody>
              <a:bodyPr/>
              <a:lstStyle/>
              <a:p>
                <a:endParaRPr lang="en-US"/>
              </a:p>
            </p:txBody>
          </p:sp>
          <p:sp>
            <p:nvSpPr>
              <p:cNvPr id="27" name="Text Box 16"/>
              <p:cNvSpPr txBox="1">
                <a:spLocks noChangeArrowheads="1"/>
              </p:cNvSpPr>
              <p:nvPr/>
            </p:nvSpPr>
            <p:spPr bwMode="auto">
              <a:xfrm>
                <a:off x="4710" y="7965"/>
                <a:ext cx="540" cy="360"/>
              </a:xfrm>
              <a:prstGeom prst="rect">
                <a:avLst/>
              </a:prstGeom>
              <a:noFill/>
              <a:ln w="9525">
                <a:noFill/>
                <a:miter lim="800000"/>
                <a:headEnd/>
                <a:tailEnd/>
              </a:ln>
            </p:spPr>
            <p:txBody>
              <a:bodyPr/>
              <a:lstStyle/>
              <a:p>
                <a:r>
                  <a:rPr lang="en-GB" altLang="zh-CN" sz="1200">
                    <a:latin typeface="Times New Roman" pitchFamily="18" charset="0"/>
                    <a:ea typeface="SimSun" pitchFamily="2" charset="-122"/>
                  </a:rPr>
                  <a:t>+</a:t>
                </a:r>
                <a:endParaRPr lang="en-GB"/>
              </a:p>
            </p:txBody>
          </p:sp>
        </p:grpSp>
        <p:grpSp>
          <p:nvGrpSpPr>
            <p:cNvPr id="11" name="Group 17"/>
            <p:cNvGrpSpPr>
              <a:grpSpLocks/>
            </p:cNvGrpSpPr>
            <p:nvPr/>
          </p:nvGrpSpPr>
          <p:grpSpPr bwMode="auto">
            <a:xfrm>
              <a:off x="1800" y="7020"/>
              <a:ext cx="570" cy="540"/>
              <a:chOff x="4680" y="7920"/>
              <a:chExt cx="570" cy="540"/>
            </a:xfrm>
          </p:grpSpPr>
          <p:sp>
            <p:nvSpPr>
              <p:cNvPr id="24" name="Oval 18"/>
              <p:cNvSpPr>
                <a:spLocks noChangeArrowheads="1"/>
              </p:cNvSpPr>
              <p:nvPr/>
            </p:nvSpPr>
            <p:spPr bwMode="auto">
              <a:xfrm>
                <a:off x="4680" y="7920"/>
                <a:ext cx="540" cy="540"/>
              </a:xfrm>
              <a:prstGeom prst="ellipse">
                <a:avLst/>
              </a:prstGeom>
              <a:solidFill>
                <a:schemeClr val="accent1">
                  <a:lumMod val="60000"/>
                  <a:lumOff val="40000"/>
                  <a:alpha val="85001"/>
                </a:schemeClr>
              </a:solidFill>
              <a:ln w="9525">
                <a:solidFill>
                  <a:srgbClr val="FFFFFF"/>
                </a:solidFill>
                <a:round/>
                <a:headEnd/>
                <a:tailEnd/>
              </a:ln>
            </p:spPr>
            <p:txBody>
              <a:bodyPr/>
              <a:lstStyle/>
              <a:p>
                <a:endParaRPr lang="en-US"/>
              </a:p>
            </p:txBody>
          </p:sp>
          <p:sp>
            <p:nvSpPr>
              <p:cNvPr id="25" name="Text Box 19"/>
              <p:cNvSpPr txBox="1">
                <a:spLocks noChangeArrowheads="1"/>
              </p:cNvSpPr>
              <p:nvPr/>
            </p:nvSpPr>
            <p:spPr bwMode="auto">
              <a:xfrm>
                <a:off x="4710" y="7965"/>
                <a:ext cx="540" cy="360"/>
              </a:xfrm>
              <a:prstGeom prst="rect">
                <a:avLst/>
              </a:prstGeom>
              <a:noFill/>
              <a:ln w="9525">
                <a:noFill/>
                <a:miter lim="800000"/>
                <a:headEnd/>
                <a:tailEnd/>
              </a:ln>
            </p:spPr>
            <p:txBody>
              <a:bodyPr/>
              <a:lstStyle/>
              <a:p>
                <a:r>
                  <a:rPr lang="en-GB" altLang="zh-CN" sz="1200">
                    <a:latin typeface="Times New Roman" pitchFamily="18" charset="0"/>
                    <a:ea typeface="SimSun" pitchFamily="2" charset="-122"/>
                  </a:rPr>
                  <a:t>A</a:t>
                </a:r>
                <a:endParaRPr lang="en-GB"/>
              </a:p>
            </p:txBody>
          </p:sp>
        </p:grpSp>
        <p:grpSp>
          <p:nvGrpSpPr>
            <p:cNvPr id="12" name="Group 20"/>
            <p:cNvGrpSpPr>
              <a:grpSpLocks/>
            </p:cNvGrpSpPr>
            <p:nvPr/>
          </p:nvGrpSpPr>
          <p:grpSpPr bwMode="auto">
            <a:xfrm>
              <a:off x="4110" y="5400"/>
              <a:ext cx="570" cy="540"/>
              <a:chOff x="4680" y="7920"/>
              <a:chExt cx="570" cy="540"/>
            </a:xfrm>
          </p:grpSpPr>
          <p:sp>
            <p:nvSpPr>
              <p:cNvPr id="22" name="Oval 21"/>
              <p:cNvSpPr>
                <a:spLocks noChangeArrowheads="1"/>
              </p:cNvSpPr>
              <p:nvPr/>
            </p:nvSpPr>
            <p:spPr bwMode="auto">
              <a:xfrm>
                <a:off x="4680" y="7920"/>
                <a:ext cx="540" cy="540"/>
              </a:xfrm>
              <a:prstGeom prst="ellipse">
                <a:avLst/>
              </a:prstGeom>
              <a:solidFill>
                <a:schemeClr val="accent1">
                  <a:lumMod val="60000"/>
                  <a:lumOff val="40000"/>
                  <a:alpha val="85001"/>
                </a:schemeClr>
              </a:solidFill>
              <a:ln w="9525">
                <a:solidFill>
                  <a:srgbClr val="FFFFFF"/>
                </a:solidFill>
                <a:round/>
                <a:headEnd/>
                <a:tailEnd/>
              </a:ln>
            </p:spPr>
            <p:txBody>
              <a:bodyPr/>
              <a:lstStyle/>
              <a:p>
                <a:endParaRPr lang="en-US" dirty="0"/>
              </a:p>
            </p:txBody>
          </p:sp>
          <p:sp>
            <p:nvSpPr>
              <p:cNvPr id="23" name="Text Box 22"/>
              <p:cNvSpPr txBox="1">
                <a:spLocks noChangeArrowheads="1"/>
              </p:cNvSpPr>
              <p:nvPr/>
            </p:nvSpPr>
            <p:spPr bwMode="auto">
              <a:xfrm>
                <a:off x="4710" y="7965"/>
                <a:ext cx="540" cy="360"/>
              </a:xfrm>
              <a:prstGeom prst="rect">
                <a:avLst/>
              </a:prstGeom>
              <a:noFill/>
              <a:ln w="9525">
                <a:noFill/>
                <a:miter lim="800000"/>
                <a:headEnd/>
                <a:tailEnd/>
              </a:ln>
            </p:spPr>
            <p:txBody>
              <a:bodyPr/>
              <a:lstStyle/>
              <a:p>
                <a:r>
                  <a:rPr lang="en-GB" altLang="zh-CN" sz="1400" dirty="0">
                    <a:latin typeface="Times New Roman" pitchFamily="18" charset="0"/>
                    <a:ea typeface="SimSun" pitchFamily="2" charset="-122"/>
                  </a:rPr>
                  <a:t>-</a:t>
                </a:r>
                <a:endParaRPr lang="en-GB" dirty="0"/>
              </a:p>
            </p:txBody>
          </p:sp>
        </p:grpSp>
        <p:grpSp>
          <p:nvGrpSpPr>
            <p:cNvPr id="13" name="Group 23"/>
            <p:cNvGrpSpPr>
              <a:grpSpLocks/>
            </p:cNvGrpSpPr>
            <p:nvPr/>
          </p:nvGrpSpPr>
          <p:grpSpPr bwMode="auto">
            <a:xfrm>
              <a:off x="5220" y="6225"/>
              <a:ext cx="570" cy="540"/>
              <a:chOff x="4680" y="7920"/>
              <a:chExt cx="570" cy="540"/>
            </a:xfrm>
          </p:grpSpPr>
          <p:sp>
            <p:nvSpPr>
              <p:cNvPr id="20" name="Oval 24"/>
              <p:cNvSpPr>
                <a:spLocks noChangeArrowheads="1"/>
              </p:cNvSpPr>
              <p:nvPr/>
            </p:nvSpPr>
            <p:spPr bwMode="auto">
              <a:xfrm>
                <a:off x="4680" y="7920"/>
                <a:ext cx="540" cy="540"/>
              </a:xfrm>
              <a:prstGeom prst="ellipse">
                <a:avLst/>
              </a:prstGeom>
              <a:solidFill>
                <a:schemeClr val="accent1">
                  <a:lumMod val="60000"/>
                  <a:lumOff val="40000"/>
                  <a:alpha val="85001"/>
                </a:schemeClr>
              </a:solidFill>
              <a:ln w="9525">
                <a:solidFill>
                  <a:srgbClr val="FFFFFF"/>
                </a:solidFill>
                <a:round/>
                <a:headEnd/>
                <a:tailEnd/>
              </a:ln>
            </p:spPr>
            <p:txBody>
              <a:bodyPr/>
              <a:lstStyle/>
              <a:p>
                <a:endParaRPr lang="en-US"/>
              </a:p>
            </p:txBody>
          </p:sp>
          <p:sp>
            <p:nvSpPr>
              <p:cNvPr id="21" name="Text Box 25"/>
              <p:cNvSpPr txBox="1">
                <a:spLocks noChangeArrowheads="1"/>
              </p:cNvSpPr>
              <p:nvPr/>
            </p:nvSpPr>
            <p:spPr bwMode="auto">
              <a:xfrm>
                <a:off x="4710" y="7965"/>
                <a:ext cx="540" cy="360"/>
              </a:xfrm>
              <a:prstGeom prst="rect">
                <a:avLst/>
              </a:prstGeom>
              <a:noFill/>
              <a:ln w="9525">
                <a:noFill/>
                <a:miter lim="800000"/>
                <a:headEnd/>
                <a:tailEnd/>
              </a:ln>
            </p:spPr>
            <p:txBody>
              <a:bodyPr/>
              <a:lstStyle/>
              <a:p>
                <a:r>
                  <a:rPr lang="en-GB" altLang="zh-CN" sz="1200">
                    <a:latin typeface="Times New Roman" pitchFamily="18" charset="0"/>
                    <a:ea typeface="SimSun" pitchFamily="2" charset="-122"/>
                  </a:rPr>
                  <a:t>D</a:t>
                </a:r>
                <a:endParaRPr lang="en-GB"/>
              </a:p>
            </p:txBody>
          </p:sp>
        </p:grpSp>
        <p:sp>
          <p:nvSpPr>
            <p:cNvPr id="14" name="Line 26"/>
            <p:cNvSpPr>
              <a:spLocks noChangeShapeType="1"/>
            </p:cNvSpPr>
            <p:nvPr/>
          </p:nvSpPr>
          <p:spPr bwMode="auto">
            <a:xfrm flipH="1">
              <a:off x="3420" y="5760"/>
              <a:ext cx="720" cy="540"/>
            </a:xfrm>
            <a:prstGeom prst="line">
              <a:avLst/>
            </a:prstGeom>
            <a:noFill/>
            <a:ln w="9525">
              <a:solidFill>
                <a:srgbClr val="000000"/>
              </a:solidFill>
              <a:round/>
              <a:headEnd/>
              <a:tailEnd/>
            </a:ln>
          </p:spPr>
          <p:txBody>
            <a:bodyPr/>
            <a:lstStyle/>
            <a:p>
              <a:endParaRPr lang="en-US"/>
            </a:p>
          </p:txBody>
        </p:sp>
        <p:sp>
          <p:nvSpPr>
            <p:cNvPr id="15" name="Line 27"/>
            <p:cNvSpPr>
              <a:spLocks noChangeShapeType="1"/>
            </p:cNvSpPr>
            <p:nvPr/>
          </p:nvSpPr>
          <p:spPr bwMode="auto">
            <a:xfrm flipH="1">
              <a:off x="3840" y="7515"/>
              <a:ext cx="360" cy="540"/>
            </a:xfrm>
            <a:prstGeom prst="line">
              <a:avLst/>
            </a:prstGeom>
            <a:noFill/>
            <a:ln w="9525">
              <a:solidFill>
                <a:srgbClr val="000000"/>
              </a:solidFill>
              <a:round/>
              <a:headEnd/>
              <a:tailEnd/>
            </a:ln>
          </p:spPr>
          <p:txBody>
            <a:bodyPr/>
            <a:lstStyle/>
            <a:p>
              <a:endParaRPr lang="en-US"/>
            </a:p>
          </p:txBody>
        </p:sp>
        <p:sp>
          <p:nvSpPr>
            <p:cNvPr id="16" name="Line 28"/>
            <p:cNvSpPr>
              <a:spLocks noChangeShapeType="1"/>
            </p:cNvSpPr>
            <p:nvPr/>
          </p:nvSpPr>
          <p:spPr bwMode="auto">
            <a:xfrm>
              <a:off x="4500" y="7560"/>
              <a:ext cx="360" cy="540"/>
            </a:xfrm>
            <a:prstGeom prst="line">
              <a:avLst/>
            </a:prstGeom>
            <a:noFill/>
            <a:ln w="9525">
              <a:solidFill>
                <a:srgbClr val="000000"/>
              </a:solidFill>
              <a:round/>
              <a:headEnd/>
              <a:tailEnd/>
            </a:ln>
          </p:spPr>
          <p:txBody>
            <a:bodyPr/>
            <a:lstStyle/>
            <a:p>
              <a:endParaRPr lang="en-US"/>
            </a:p>
          </p:txBody>
        </p:sp>
        <p:sp>
          <p:nvSpPr>
            <p:cNvPr id="17" name="Line 29"/>
            <p:cNvSpPr>
              <a:spLocks noChangeShapeType="1"/>
            </p:cNvSpPr>
            <p:nvPr/>
          </p:nvSpPr>
          <p:spPr bwMode="auto">
            <a:xfrm flipH="1">
              <a:off x="2280" y="6585"/>
              <a:ext cx="720" cy="540"/>
            </a:xfrm>
            <a:prstGeom prst="line">
              <a:avLst/>
            </a:prstGeom>
            <a:noFill/>
            <a:ln w="9525">
              <a:solidFill>
                <a:srgbClr val="000000"/>
              </a:solidFill>
              <a:round/>
              <a:headEnd/>
              <a:tailEnd/>
            </a:ln>
          </p:spPr>
          <p:txBody>
            <a:bodyPr/>
            <a:lstStyle/>
            <a:p>
              <a:endParaRPr lang="en-US"/>
            </a:p>
          </p:txBody>
        </p:sp>
        <p:sp>
          <p:nvSpPr>
            <p:cNvPr id="18" name="Line 30"/>
            <p:cNvSpPr>
              <a:spLocks noChangeShapeType="1"/>
            </p:cNvSpPr>
            <p:nvPr/>
          </p:nvSpPr>
          <p:spPr bwMode="auto">
            <a:xfrm>
              <a:off x="4575" y="5775"/>
              <a:ext cx="720" cy="540"/>
            </a:xfrm>
            <a:prstGeom prst="line">
              <a:avLst/>
            </a:prstGeom>
            <a:noFill/>
            <a:ln w="9525">
              <a:solidFill>
                <a:srgbClr val="000000"/>
              </a:solidFill>
              <a:round/>
              <a:headEnd/>
              <a:tailEnd/>
            </a:ln>
          </p:spPr>
          <p:txBody>
            <a:bodyPr/>
            <a:lstStyle/>
            <a:p>
              <a:endParaRPr lang="en-US"/>
            </a:p>
          </p:txBody>
        </p:sp>
        <p:sp>
          <p:nvSpPr>
            <p:cNvPr id="19" name="Line 31"/>
            <p:cNvSpPr>
              <a:spLocks noChangeShapeType="1"/>
            </p:cNvSpPr>
            <p:nvPr/>
          </p:nvSpPr>
          <p:spPr bwMode="auto">
            <a:xfrm>
              <a:off x="3450" y="6630"/>
              <a:ext cx="720" cy="540"/>
            </a:xfrm>
            <a:prstGeom prst="line">
              <a:avLst/>
            </a:prstGeom>
            <a:noFill/>
            <a:ln w="9525">
              <a:solidFill>
                <a:srgbClr val="000000"/>
              </a:solidFill>
              <a:round/>
              <a:headEnd/>
              <a:tailEnd/>
            </a:ln>
          </p:spPr>
          <p:txBody>
            <a:bodyPr/>
            <a:lstStyle/>
            <a:p>
              <a:endParaRPr lang="en-US"/>
            </a:p>
          </p:txBody>
        </p:sp>
      </p:grpSp>
      <p:sp>
        <p:nvSpPr>
          <p:cNvPr id="34" name="Rectangle 33"/>
          <p:cNvSpPr/>
          <p:nvPr/>
        </p:nvSpPr>
        <p:spPr>
          <a:xfrm>
            <a:off x="5181600" y="3962400"/>
            <a:ext cx="2590800" cy="646331"/>
          </a:xfrm>
          <a:prstGeom prst="rect">
            <a:avLst/>
          </a:prstGeom>
        </p:spPr>
        <p:txBody>
          <a:bodyPr wrap="square">
            <a:spAutoFit/>
          </a:bodyPr>
          <a:lstStyle/>
          <a:p>
            <a:r>
              <a:rPr lang="en-GB" i="1" dirty="0">
                <a:solidFill>
                  <a:schemeClr val="accent2"/>
                </a:solidFill>
              </a:rPr>
              <a:t>Binary Expression Tree</a:t>
            </a:r>
          </a:p>
          <a:p>
            <a:r>
              <a:rPr lang="en-GB" i="1" dirty="0">
                <a:solidFill>
                  <a:schemeClr val="accent2"/>
                </a:solidFill>
              </a:rPr>
              <a:t>(A + B*C) - D</a:t>
            </a:r>
            <a:endParaRPr lang="en-US" dirty="0"/>
          </a:p>
        </p:txBody>
      </p:sp>
      <p:sp>
        <p:nvSpPr>
          <p:cNvPr id="35" name="TextBox 34"/>
          <p:cNvSpPr txBox="1"/>
          <p:nvPr/>
        </p:nvSpPr>
        <p:spPr>
          <a:xfrm>
            <a:off x="762000" y="5791200"/>
            <a:ext cx="7595605" cy="646331"/>
          </a:xfrm>
          <a:prstGeom prst="rect">
            <a:avLst/>
          </a:prstGeom>
          <a:noFill/>
        </p:spPr>
        <p:txBody>
          <a:bodyPr wrap="none" rtlCol="0">
            <a:spAutoFit/>
          </a:bodyPr>
          <a:lstStyle/>
          <a:p>
            <a:r>
              <a:rPr lang="en-US" dirty="0"/>
              <a:t>Traverse the binary expression using preorder, </a:t>
            </a:r>
            <a:r>
              <a:rPr lang="en-US" dirty="0" err="1"/>
              <a:t>inorder</a:t>
            </a:r>
            <a:r>
              <a:rPr lang="en-US" dirty="0"/>
              <a:t> and  </a:t>
            </a:r>
            <a:r>
              <a:rPr lang="en-US" dirty="0" err="1"/>
              <a:t>postorder</a:t>
            </a:r>
            <a:r>
              <a:rPr lang="en-US" dirty="0"/>
              <a:t> traversal.</a:t>
            </a:r>
          </a:p>
          <a:p>
            <a:r>
              <a:rPr lang="en-US" dirty="0"/>
              <a:t>And give your observation.</a:t>
            </a:r>
          </a:p>
        </p:txBody>
      </p:sp>
      <p:sp>
        <p:nvSpPr>
          <p:cNvPr id="36" name="Footer Placeholder 35"/>
          <p:cNvSpPr>
            <a:spLocks noGrp="1"/>
          </p:cNvSpPr>
          <p:nvPr>
            <p:ph type="ftr" sz="quarter" idx="11"/>
          </p:nvPr>
        </p:nvSpPr>
        <p:spPr/>
        <p:txBody>
          <a:bodyPr/>
          <a:lstStyle/>
          <a:p>
            <a:r>
              <a:rPr lang="en-US"/>
              <a:t>Compiled By Atnafu J.</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676400"/>
          </a:xfrm>
        </p:spPr>
        <p:txBody>
          <a:bodyPr>
            <a:normAutofit/>
          </a:bodyPr>
          <a:lstStyle/>
          <a:p>
            <a:pPr algn="l"/>
            <a:r>
              <a:rPr lang="en-GB" i="1" dirty="0">
                <a:solidFill>
                  <a:schemeClr val="accent2"/>
                </a:solidFill>
              </a:rPr>
              <a:t>Infix Algebraic Expression </a:t>
            </a:r>
            <a:br>
              <a:rPr lang="en-GB" i="1" dirty="0">
                <a:solidFill>
                  <a:schemeClr val="accent2"/>
                </a:solidFill>
              </a:rPr>
            </a:br>
            <a:r>
              <a:rPr lang="en-GB" i="1" dirty="0">
                <a:solidFill>
                  <a:schemeClr val="accent2"/>
                </a:solidFill>
              </a:rPr>
              <a:t>Exercise: </a:t>
            </a:r>
            <a:r>
              <a:rPr lang="pt-BR" i="1" dirty="0">
                <a:solidFill>
                  <a:schemeClr val="accent2"/>
                </a:solidFill>
              </a:rPr>
              <a:t>(a + b/c)+ d * (e – f + g)</a:t>
            </a:r>
            <a:endParaRPr lang="en-US" i="1" dirty="0">
              <a:solidFill>
                <a:schemeClr val="accent2"/>
              </a:solidFill>
            </a:endParaRPr>
          </a:p>
        </p:txBody>
      </p:sp>
      <p:cxnSp>
        <p:nvCxnSpPr>
          <p:cNvPr id="4" name="Straight Connector 3"/>
          <p:cNvCxnSpPr/>
          <p:nvPr/>
        </p:nvCxnSpPr>
        <p:spPr>
          <a:xfrm>
            <a:off x="685800" y="20574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87</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a:solidFill>
                  <a:schemeClr val="accent2"/>
                </a:solidFill>
              </a:rPr>
              <a:t>Expression Tree Exercise</a:t>
            </a:r>
            <a:endParaRPr lang="en-US"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80000"/>
              </a:lnSpc>
              <a:buNone/>
            </a:pPr>
            <a:r>
              <a:rPr lang="en-US" sz="2000" dirty="0"/>
              <a:t>Design an algorithm that constructs a tree for a binary algebraic </a:t>
            </a:r>
            <a:r>
              <a:rPr lang="en-US" sz="2000" b="1" dirty="0"/>
              <a:t>postfix </a:t>
            </a:r>
            <a:r>
              <a:rPr lang="en-US" sz="2000" dirty="0"/>
              <a:t>expression.</a:t>
            </a:r>
          </a:p>
          <a:p>
            <a:pPr marL="0" indent="0">
              <a:lnSpc>
                <a:spcPct val="80000"/>
              </a:lnSpc>
              <a:buNone/>
            </a:pPr>
            <a:r>
              <a:rPr lang="en-US" sz="2000" b="1" dirty="0"/>
              <a:t>Note that it is difficult to construct a tree from its infix binary expression.</a:t>
            </a:r>
          </a:p>
          <a:p>
            <a:pPr marL="0" indent="0">
              <a:lnSpc>
                <a:spcPct val="80000"/>
              </a:lnSpc>
              <a:buNone/>
            </a:pPr>
            <a:r>
              <a:rPr lang="en-US" sz="2000" dirty="0"/>
              <a:t>Use stack and the following algorithm:</a:t>
            </a:r>
          </a:p>
          <a:p>
            <a:r>
              <a:rPr lang="en-US" sz="2000" dirty="0"/>
              <a:t>When we see an operand, we create a single-node tree and push a pointer to it onto our stack. </a:t>
            </a:r>
          </a:p>
          <a:p>
            <a:r>
              <a:rPr lang="en-US" sz="2000" dirty="0"/>
              <a:t>When we see an operator, we pop and merge the top two trees on the stack. </a:t>
            </a:r>
          </a:p>
          <a:p>
            <a:pPr>
              <a:buNone/>
            </a:pPr>
            <a:r>
              <a:rPr lang="en-US" sz="2000" dirty="0"/>
              <a:t>	In the new tree, the node is the operator, the right child is the first tree popped from the stack, and the left child is the second tree popped. We then push a pointer to the result back onto the stack.</a:t>
            </a:r>
            <a:endParaRPr lang="en-GB" sz="20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88</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a:solidFill>
                  <a:schemeClr val="accent2"/>
                </a:solidFill>
              </a:rPr>
              <a:t>Expression Tree Exercise</a:t>
            </a:r>
            <a:endParaRPr lang="en-US"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80000"/>
              </a:lnSpc>
              <a:buNone/>
            </a:pPr>
            <a:r>
              <a:rPr lang="en-US" sz="2000" dirty="0"/>
              <a:t>Design an algorithm that evaluates a binary algebraic expression.</a:t>
            </a: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89</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a:solidFill>
                  <a:schemeClr val="accent2"/>
                </a:solidFill>
              </a:rPr>
              <a:t>Array Implementation of BT</a:t>
            </a:r>
            <a:endParaRPr lang="en-US" i="1" dirty="0" err="1">
              <a:solidFill>
                <a:schemeClr val="accent2"/>
              </a:solidFill>
            </a:endParaRPr>
          </a:p>
        </p:txBody>
      </p:sp>
      <p:sp>
        <p:nvSpPr>
          <p:cNvPr id="147459" name="Rectangle 1027"/>
          <p:cNvSpPr>
            <a:spLocks noGrp="1" noChangeArrowheads="1"/>
          </p:cNvSpPr>
          <p:nvPr>
            <p:ph type="body" idx="1"/>
          </p:nvPr>
        </p:nvSpPr>
        <p:spPr>
          <a:xfrm>
            <a:off x="609600" y="1600200"/>
            <a:ext cx="7772400" cy="4800600"/>
          </a:xfrm>
        </p:spPr>
        <p:txBody>
          <a:bodyPr wrap="square">
            <a:noAutofit/>
          </a:bodyPr>
          <a:lstStyle/>
          <a:p>
            <a:r>
              <a:rPr lang="en-US" sz="2000" dirty="0"/>
              <a:t>Implementing binary Tree using an array:  no need for explicit parent or child pointers.</a:t>
            </a:r>
          </a:p>
          <a:p>
            <a:pPr marL="342900" lvl="1" indent="-342900">
              <a:buFont typeface="Arial" pitchFamily="34" charset="0"/>
              <a:buChar char="•"/>
            </a:pPr>
            <a:r>
              <a:rPr lang="en-US" sz="2000" dirty="0"/>
              <a:t>Convert the tree into a full binary tree by adding dummy nodes containing dummy values</a:t>
            </a:r>
          </a:p>
          <a:p>
            <a:pPr marL="342900" lvl="1" indent="-342900">
              <a:buFont typeface="Arial" pitchFamily="34" charset="0"/>
              <a:buChar char="•"/>
            </a:pPr>
            <a:r>
              <a:rPr lang="en-US" sz="2000" dirty="0"/>
              <a:t>Number the nodes (including the dummy node) across the level from left to right starting from the root at level 0 and moving down the levels.</a:t>
            </a:r>
          </a:p>
          <a:p>
            <a:pPr marL="342900" lvl="1" indent="-342900">
              <a:buFont typeface="Arial" pitchFamily="34" charset="0"/>
              <a:buChar char="•"/>
            </a:pPr>
            <a:r>
              <a:rPr lang="en-US" sz="2000" dirty="0"/>
              <a:t>Size of array = 2</a:t>
            </a:r>
            <a:r>
              <a:rPr lang="en-US" sz="2000" baseline="30000" dirty="0"/>
              <a:t>d+1</a:t>
            </a:r>
            <a:r>
              <a:rPr lang="en-US" sz="2000" dirty="0"/>
              <a:t>-1, where d is the depth of the tree (root is at level 0)</a:t>
            </a:r>
          </a:p>
          <a:p>
            <a:pPr marL="342900" lvl="1" indent="-342900">
              <a:buFont typeface="Arial" pitchFamily="34" charset="0"/>
              <a:buChar char="•"/>
            </a:pPr>
            <a:r>
              <a:rPr lang="en-US" sz="2000" dirty="0"/>
              <a:t>Put the value of the nodes in the corresponding position on the array</a:t>
            </a:r>
          </a:p>
          <a:p>
            <a:r>
              <a:rPr lang="en-US" sz="2000" dirty="0"/>
              <a:t>The nodes are inserted in the tree as follows:</a:t>
            </a:r>
          </a:p>
          <a:p>
            <a:pPr lvl="1">
              <a:buFont typeface="Calibri" pitchFamily="34" charset="0"/>
              <a:buChar char="−"/>
            </a:pPr>
            <a:r>
              <a:rPr lang="en-US" sz="2000" dirty="0"/>
              <a:t>Store the root at first location (index 0)</a:t>
            </a:r>
          </a:p>
          <a:p>
            <a:pPr lvl="1">
              <a:buFont typeface="Calibri" pitchFamily="34" charset="0"/>
              <a:buChar char="−"/>
            </a:pPr>
            <a:r>
              <a:rPr lang="en-US" sz="2000" dirty="0"/>
              <a:t>If a node is at location </a:t>
            </a:r>
            <a:r>
              <a:rPr lang="en-US" sz="2000" dirty="0" err="1"/>
              <a:t>i</a:t>
            </a:r>
            <a:r>
              <a:rPr lang="en-US" sz="2000" dirty="0"/>
              <a:t>, store its left child at location 2i+1 and its right child at 2i+2.</a:t>
            </a:r>
          </a:p>
          <a:p>
            <a:endParaRPr lang="en-GB" sz="2800" dirty="0">
              <a:solidFill>
                <a:srgbClr val="0033CC"/>
              </a:solidFill>
            </a:endParaRPr>
          </a:p>
          <a:p>
            <a:pPr marL="0" indent="0">
              <a:buNone/>
            </a:pPr>
            <a:endParaRPr lang="en-US" dirty="0"/>
          </a:p>
        </p:txBody>
      </p:sp>
      <p:cxnSp>
        <p:nvCxnSpPr>
          <p:cNvPr id="4" name="Straight Connector 3"/>
          <p:cNvCxnSpPr/>
          <p:nvPr/>
        </p:nvCxnSpPr>
        <p:spPr>
          <a:xfrm>
            <a:off x="6096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9</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a:solidFill>
                  <a:schemeClr val="accent2"/>
                </a:solidFill>
              </a:rPr>
              <a:t>Tree</a:t>
            </a:r>
            <a:endParaRPr lang="en-US"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80000"/>
              </a:lnSpc>
              <a:buNone/>
            </a:pPr>
            <a:endParaRPr lang="en-US" sz="2000" dirty="0"/>
          </a:p>
          <a:p>
            <a:pPr marL="0" indent="0">
              <a:lnSpc>
                <a:spcPct val="80000"/>
              </a:lnSpc>
              <a:buNone/>
            </a:pPr>
            <a:endParaRPr lang="en-US" sz="2000" dirty="0"/>
          </a:p>
          <a:p>
            <a:pPr marL="0" indent="0">
              <a:lnSpc>
                <a:spcPct val="80000"/>
              </a:lnSpc>
              <a:buNone/>
            </a:pPr>
            <a:r>
              <a:rPr lang="en-US" sz="2000" dirty="0"/>
              <a:t>Return 0</a:t>
            </a:r>
          </a:p>
          <a:p>
            <a:pPr marL="0" indent="0">
              <a:lnSpc>
                <a:spcPct val="80000"/>
              </a:lnSpc>
              <a:buNone/>
            </a:pPr>
            <a:endParaRPr lang="en-US" sz="2000" dirty="0"/>
          </a:p>
          <a:p>
            <a:pPr marL="0" indent="0">
              <a:lnSpc>
                <a:spcPct val="80000"/>
              </a:lnSpc>
              <a:buNone/>
            </a:pPr>
            <a:endParaRPr lang="en-US" sz="2000" dirty="0"/>
          </a:p>
          <a:p>
            <a:pPr marL="0" indent="0">
              <a:lnSpc>
                <a:spcPct val="80000"/>
              </a:lnSpc>
              <a:buNone/>
            </a:pPr>
            <a:endParaRPr lang="en-US" sz="2000" dirty="0"/>
          </a:p>
          <a:p>
            <a:pPr marL="0" indent="0">
              <a:lnSpc>
                <a:spcPct val="80000"/>
              </a:lnSpc>
              <a:buNone/>
            </a:pPr>
            <a:r>
              <a:rPr lang="en-US" sz="2000" dirty="0"/>
              <a:t>                                                 </a:t>
            </a:r>
            <a:r>
              <a:rPr lang="en-US" sz="2000" dirty="0" err="1"/>
              <a:t>rn</a:t>
            </a:r>
            <a:r>
              <a:rPr lang="en-US" sz="2000" dirty="0"/>
              <a:t> + sum(root-&gt;left)</a:t>
            </a: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90</a:t>
            </a:fld>
            <a:endParaRPr lang="en-US"/>
          </a:p>
        </p:txBody>
      </p:sp>
      <p:sp>
        <p:nvSpPr>
          <p:cNvPr id="6" name="Footer Placeholder 5"/>
          <p:cNvSpPr>
            <a:spLocks noGrp="1"/>
          </p:cNvSpPr>
          <p:nvPr>
            <p:ph type="ftr" sz="quarter" idx="11"/>
          </p:nvPr>
        </p:nvSpPr>
        <p:spPr/>
        <p:txBody>
          <a:bodyPr/>
          <a:lstStyle/>
          <a:p>
            <a:r>
              <a:rPr lang="en-US"/>
              <a:t>Compiled By Atnafu J.</a:t>
            </a:r>
          </a:p>
        </p:txBody>
      </p:sp>
      <p:sp>
        <p:nvSpPr>
          <p:cNvPr id="2" name="Rectangle 1"/>
          <p:cNvSpPr/>
          <p:nvPr/>
        </p:nvSpPr>
        <p:spPr>
          <a:xfrm>
            <a:off x="436353" y="2300377"/>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root</a:t>
            </a:r>
          </a:p>
        </p:txBody>
      </p:sp>
      <p:cxnSp>
        <p:nvCxnSpPr>
          <p:cNvPr id="7" name="Straight Connector 6"/>
          <p:cNvCxnSpPr/>
          <p:nvPr/>
        </p:nvCxnSpPr>
        <p:spPr>
          <a:xfrm>
            <a:off x="1122153" y="2605177"/>
            <a:ext cx="429883" cy="138023"/>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603865" y="2332007"/>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root</a:t>
            </a:r>
          </a:p>
        </p:txBody>
      </p:sp>
      <p:cxnSp>
        <p:nvCxnSpPr>
          <p:cNvPr id="13" name="Straight Connector 12"/>
          <p:cNvCxnSpPr/>
          <p:nvPr/>
        </p:nvCxnSpPr>
        <p:spPr>
          <a:xfrm>
            <a:off x="4289665" y="2636807"/>
            <a:ext cx="214941" cy="69011"/>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289665" y="2671312"/>
            <a:ext cx="587135" cy="425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rn</a:t>
            </a:r>
            <a:endParaRPr lang="en-US" dirty="0"/>
          </a:p>
        </p:txBody>
      </p:sp>
      <p:cxnSp>
        <p:nvCxnSpPr>
          <p:cNvPr id="15" name="Straight Connector 14"/>
          <p:cNvCxnSpPr/>
          <p:nvPr/>
        </p:nvCxnSpPr>
        <p:spPr>
          <a:xfrm flipH="1">
            <a:off x="4297302" y="3096882"/>
            <a:ext cx="234350" cy="255918"/>
          </a:xfrm>
          <a:prstGeom prst="line">
            <a:avLst/>
          </a:prstGeom>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3603865" y="3352800"/>
            <a:ext cx="1349135" cy="685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Left </a:t>
            </a:r>
          </a:p>
        </p:txBody>
      </p:sp>
      <p:sp>
        <p:nvSpPr>
          <p:cNvPr id="19" name="Rectangle 18"/>
          <p:cNvSpPr/>
          <p:nvPr/>
        </p:nvSpPr>
        <p:spPr>
          <a:xfrm>
            <a:off x="6643929" y="2099094"/>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root</a:t>
            </a:r>
          </a:p>
        </p:txBody>
      </p:sp>
      <p:cxnSp>
        <p:nvCxnSpPr>
          <p:cNvPr id="20" name="Straight Connector 19"/>
          <p:cNvCxnSpPr/>
          <p:nvPr/>
        </p:nvCxnSpPr>
        <p:spPr>
          <a:xfrm>
            <a:off x="7329729" y="2403894"/>
            <a:ext cx="214941" cy="69011"/>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329729" y="2438399"/>
            <a:ext cx="545979" cy="425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rn</a:t>
            </a:r>
            <a:endParaRPr lang="en-US" dirty="0"/>
          </a:p>
        </p:txBody>
      </p:sp>
      <p:cxnSp>
        <p:nvCxnSpPr>
          <p:cNvPr id="22" name="Straight Connector 21"/>
          <p:cNvCxnSpPr>
            <a:stCxn id="21" idx="5"/>
          </p:cNvCxnSpPr>
          <p:nvPr/>
        </p:nvCxnSpPr>
        <p:spPr>
          <a:xfrm>
            <a:off x="7795751" y="2801646"/>
            <a:ext cx="205249" cy="147618"/>
          </a:xfrm>
          <a:prstGeom prst="line">
            <a:avLst/>
          </a:prstGeom>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7380167" y="2949264"/>
            <a:ext cx="1241665" cy="8607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a:t>
            </a:r>
          </a:p>
        </p:txBody>
      </p:sp>
      <p:sp>
        <p:nvSpPr>
          <p:cNvPr id="31" name="Rectangle 30"/>
          <p:cNvSpPr/>
          <p:nvPr/>
        </p:nvSpPr>
        <p:spPr>
          <a:xfrm>
            <a:off x="685800" y="4389407"/>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root</a:t>
            </a:r>
          </a:p>
        </p:txBody>
      </p:sp>
      <p:cxnSp>
        <p:nvCxnSpPr>
          <p:cNvPr id="32" name="Straight Connector 31"/>
          <p:cNvCxnSpPr/>
          <p:nvPr/>
        </p:nvCxnSpPr>
        <p:spPr>
          <a:xfrm>
            <a:off x="1371600" y="4694207"/>
            <a:ext cx="214941" cy="69011"/>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509262" y="4728712"/>
            <a:ext cx="548138" cy="425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rn</a:t>
            </a:r>
            <a:endParaRPr lang="en-US" dirty="0"/>
          </a:p>
        </p:txBody>
      </p:sp>
      <p:cxnSp>
        <p:nvCxnSpPr>
          <p:cNvPr id="34" name="Straight Connector 33"/>
          <p:cNvCxnSpPr>
            <a:stCxn id="33" idx="3"/>
            <a:endCxn id="35" idx="0"/>
          </p:cNvCxnSpPr>
          <p:nvPr/>
        </p:nvCxnSpPr>
        <p:spPr>
          <a:xfrm flipH="1">
            <a:off x="1021511" y="5091959"/>
            <a:ext cx="568024" cy="269359"/>
          </a:xfrm>
          <a:prstGeom prst="line">
            <a:avLst/>
          </a:prstGeom>
        </p:spPr>
        <p:style>
          <a:lnRef idx="1">
            <a:schemeClr val="accent1"/>
          </a:lnRef>
          <a:fillRef idx="0">
            <a:schemeClr val="accent1"/>
          </a:fillRef>
          <a:effectRef idx="0">
            <a:schemeClr val="accent1"/>
          </a:effectRef>
          <a:fontRef idx="minor">
            <a:schemeClr val="tx1"/>
          </a:fontRef>
        </p:style>
      </p:cxnSp>
      <p:sp>
        <p:nvSpPr>
          <p:cNvPr id="35" name="Isosceles Triangle 34"/>
          <p:cNvSpPr/>
          <p:nvPr/>
        </p:nvSpPr>
        <p:spPr>
          <a:xfrm>
            <a:off x="436353" y="5361318"/>
            <a:ext cx="1170316" cy="81088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left</a:t>
            </a:r>
          </a:p>
        </p:txBody>
      </p:sp>
      <p:cxnSp>
        <p:nvCxnSpPr>
          <p:cNvPr id="43" name="Straight Connector 42"/>
          <p:cNvCxnSpPr>
            <a:stCxn id="33" idx="5"/>
            <a:endCxn id="44" idx="0"/>
          </p:cNvCxnSpPr>
          <p:nvPr/>
        </p:nvCxnSpPr>
        <p:spPr>
          <a:xfrm>
            <a:off x="1977127" y="5091959"/>
            <a:ext cx="651773" cy="256887"/>
          </a:xfrm>
          <a:prstGeom prst="line">
            <a:avLst/>
          </a:prstGeom>
        </p:spPr>
        <p:style>
          <a:lnRef idx="1">
            <a:schemeClr val="accent1"/>
          </a:lnRef>
          <a:fillRef idx="0">
            <a:schemeClr val="accent1"/>
          </a:fillRef>
          <a:effectRef idx="0">
            <a:schemeClr val="accent1"/>
          </a:effectRef>
          <a:fontRef idx="minor">
            <a:schemeClr val="tx1"/>
          </a:fontRef>
        </p:style>
      </p:cxnSp>
      <p:sp>
        <p:nvSpPr>
          <p:cNvPr id="44" name="Isosceles Triangle 43"/>
          <p:cNvSpPr/>
          <p:nvPr/>
        </p:nvSpPr>
        <p:spPr>
          <a:xfrm>
            <a:off x="1981200" y="5348846"/>
            <a:ext cx="1295400" cy="8233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a:t>
            </a:r>
          </a:p>
        </p:txBody>
      </p:sp>
      <p:sp>
        <p:nvSpPr>
          <p:cNvPr id="28" name="Rectangle 27"/>
          <p:cNvSpPr/>
          <p:nvPr/>
        </p:nvSpPr>
        <p:spPr>
          <a:xfrm>
            <a:off x="2098195" y="2300377"/>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root</a:t>
            </a:r>
          </a:p>
        </p:txBody>
      </p:sp>
      <p:cxnSp>
        <p:nvCxnSpPr>
          <p:cNvPr id="29" name="Straight Connector 28"/>
          <p:cNvCxnSpPr/>
          <p:nvPr/>
        </p:nvCxnSpPr>
        <p:spPr>
          <a:xfrm>
            <a:off x="4442065" y="2789207"/>
            <a:ext cx="214941" cy="69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28900" y="2636807"/>
            <a:ext cx="214941" cy="69011"/>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628900" y="2671312"/>
            <a:ext cx="587135" cy="425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rn</a:t>
            </a:r>
            <a:endParaRPr lang="en-US" dirty="0"/>
          </a:p>
        </p:txBody>
      </p:sp>
      <p:sp>
        <p:nvSpPr>
          <p:cNvPr id="40" name="Rectangle 39"/>
          <p:cNvSpPr/>
          <p:nvPr/>
        </p:nvSpPr>
        <p:spPr>
          <a:xfrm>
            <a:off x="4800600" y="4537493"/>
            <a:ext cx="685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dst</a:t>
            </a:r>
            <a:endParaRPr lang="en-US" dirty="0">
              <a:solidFill>
                <a:schemeClr val="tx1"/>
              </a:solidFill>
            </a:endParaRPr>
          </a:p>
        </p:txBody>
      </p:sp>
      <p:cxnSp>
        <p:nvCxnSpPr>
          <p:cNvPr id="41" name="Straight Connector 40"/>
          <p:cNvCxnSpPr/>
          <p:nvPr/>
        </p:nvCxnSpPr>
        <p:spPr>
          <a:xfrm>
            <a:off x="5138827" y="4842293"/>
            <a:ext cx="429883" cy="138023"/>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5484782" y="4842293"/>
            <a:ext cx="587135" cy="425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a:t>
            </a:r>
            <a:endParaRPr lang="en-US" dirty="0"/>
          </a:p>
        </p:txBody>
      </p:sp>
    </p:spTree>
    <p:extLst>
      <p:ext uri="{BB962C8B-B14F-4D97-AF65-F5344CB8AC3E}">
        <p14:creationId xmlns:p14="http://schemas.microsoft.com/office/powerpoint/2010/main" val="3052526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11598</TotalTime>
  <Words>6496</Words>
  <Application>Microsoft Office PowerPoint</Application>
  <PresentationFormat>On-screen Show (4:3)</PresentationFormat>
  <Paragraphs>1154</Paragraphs>
  <Slides>90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90</vt:i4>
      </vt:variant>
    </vt:vector>
  </HeadingPairs>
  <TitlesOfParts>
    <vt:vector size="97" baseType="lpstr">
      <vt:lpstr>Arial</vt:lpstr>
      <vt:lpstr>Calibri</vt:lpstr>
      <vt:lpstr>Courier New</vt:lpstr>
      <vt:lpstr>Times New Roman</vt:lpstr>
      <vt:lpstr>Verdana</vt:lpstr>
      <vt:lpstr>Wingdings</vt:lpstr>
      <vt:lpstr>Office Theme</vt:lpstr>
      <vt:lpstr>CS623 : Data Structures &amp; Algorithm Analysis</vt:lpstr>
      <vt:lpstr>Tree: Recursive Definition</vt:lpstr>
      <vt:lpstr>Tree: Non recursive Definition </vt:lpstr>
      <vt:lpstr>Tree: a Rooted Tree </vt:lpstr>
      <vt:lpstr>Terminologies</vt:lpstr>
      <vt:lpstr>Terminologies</vt:lpstr>
      <vt:lpstr>Binary Tree</vt:lpstr>
      <vt:lpstr>Something to Ponder</vt:lpstr>
      <vt:lpstr>Array Implementation of BT</vt:lpstr>
      <vt:lpstr>Example: Array Implementation</vt:lpstr>
      <vt:lpstr>Example: Array Implementation</vt:lpstr>
      <vt:lpstr>Example: Array Implementation</vt:lpstr>
      <vt:lpstr>Array Implementation...</vt:lpstr>
      <vt:lpstr>Exercise: Array Implementation of BT</vt:lpstr>
      <vt:lpstr>Array Implementation of BT Efficiency Consideration</vt:lpstr>
      <vt:lpstr>Pointer Implementation of BT</vt:lpstr>
      <vt:lpstr>BT Operations</vt:lpstr>
      <vt:lpstr>Create()</vt:lpstr>
      <vt:lpstr>isEmpty()</vt:lpstr>
      <vt:lpstr>Tree Traversal </vt:lpstr>
      <vt:lpstr>Breadth First Traversal </vt:lpstr>
      <vt:lpstr>Breadth First:  Top-down, left to right</vt:lpstr>
      <vt:lpstr>Breadth First:  Top-down, left to right</vt:lpstr>
      <vt:lpstr>Breadth First Bottom-up, left to right: Exercise</vt:lpstr>
      <vt:lpstr>Depth First Traversal </vt:lpstr>
      <vt:lpstr>Pre-Order Traversal</vt:lpstr>
      <vt:lpstr>Pre-Order Traversal</vt:lpstr>
      <vt:lpstr>Exercise: Pre-order Traversal</vt:lpstr>
      <vt:lpstr>Pre-Order Traversal Recursive</vt:lpstr>
      <vt:lpstr>Pre-Order Traversal Iterative</vt:lpstr>
      <vt:lpstr>Pre-Order Traversal Iterative</vt:lpstr>
      <vt:lpstr>Pre-Order Traversal Iterative</vt:lpstr>
      <vt:lpstr>Post-Order Traversal</vt:lpstr>
      <vt:lpstr>Post-Order Traversal</vt:lpstr>
      <vt:lpstr>Exercise: Post-order Traversal</vt:lpstr>
      <vt:lpstr>Post-Order Traversal</vt:lpstr>
      <vt:lpstr>Post-Order Iterative Traversal Using two stack:  Exercise</vt:lpstr>
      <vt:lpstr>Post-Order Iterative Traversal Using One stack:  Exercise</vt:lpstr>
      <vt:lpstr>In-Order Traversal</vt:lpstr>
      <vt:lpstr>In-Order Traversal</vt:lpstr>
      <vt:lpstr>Exercise: In-order Traversal</vt:lpstr>
      <vt:lpstr>In-Order Traversal</vt:lpstr>
      <vt:lpstr>In-Order Iterative Traversal: Exercise</vt:lpstr>
      <vt:lpstr>Find an item: returns a pointer to the node containing item; Null, otherwise. [Recursive Solution]</vt:lpstr>
      <vt:lpstr>Ordered Binary Tree</vt:lpstr>
      <vt:lpstr>Binary Search Tree</vt:lpstr>
      <vt:lpstr>BST Example</vt:lpstr>
      <vt:lpstr>Operation on BST</vt:lpstr>
      <vt:lpstr>Create()</vt:lpstr>
      <vt:lpstr>IsEmpty()</vt:lpstr>
      <vt:lpstr>In-Order Traversal</vt:lpstr>
      <vt:lpstr>Find an item: returns a pointer to the node containing item; Null, otherwise. [Recursive Solution]</vt:lpstr>
      <vt:lpstr>Find an item: returns a pointer to the node containing item; Null, otherwise. [Iterative Solution]</vt:lpstr>
      <vt:lpstr> Add an item in the BST</vt:lpstr>
      <vt:lpstr>BST Add Example</vt:lpstr>
      <vt:lpstr>BST Add Example</vt:lpstr>
      <vt:lpstr>BST Add Example</vt:lpstr>
      <vt:lpstr> Add an item into a BST - Recursive</vt:lpstr>
      <vt:lpstr>Add an item into a BST - Iterative</vt:lpstr>
      <vt:lpstr>Exercise</vt:lpstr>
      <vt:lpstr>Adding duplicate</vt:lpstr>
      <vt:lpstr>Add an item into a BST Adding Add duplicates to the left</vt:lpstr>
      <vt:lpstr>Add an item into a BST Add duplicates to the right</vt:lpstr>
      <vt:lpstr>Add an item into a BST Add “dup” in the node</vt:lpstr>
      <vt:lpstr>Add an item into a BST with “dup”</vt:lpstr>
      <vt:lpstr>In-Order Traversal of a BST with “dup”</vt:lpstr>
      <vt:lpstr>Exercise</vt:lpstr>
      <vt:lpstr>Delete an item from BST</vt:lpstr>
      <vt:lpstr>Delete: Different Scenarios</vt:lpstr>
      <vt:lpstr>PowerPoint Presentation</vt:lpstr>
      <vt:lpstr>PowerPoint Presentation</vt:lpstr>
      <vt:lpstr>PowerPoint Presentation</vt:lpstr>
      <vt:lpstr>Case 3: Deleted element has Left &amp; Right Sub Tree</vt:lpstr>
      <vt:lpstr>Case 3:Max from Left &amp; Min from Right</vt:lpstr>
      <vt:lpstr>Case 3: Swap </vt:lpstr>
      <vt:lpstr>Case 3: After Delete</vt:lpstr>
      <vt:lpstr>Case 3: Node to be Deleted</vt:lpstr>
      <vt:lpstr>Exercise: Delete</vt:lpstr>
      <vt:lpstr>Delete an item from a BST : Implementation</vt:lpstr>
      <vt:lpstr>Delete: getPredecessor…</vt:lpstr>
      <vt:lpstr>Delete an item from a BST : Option2</vt:lpstr>
      <vt:lpstr>Delete an item from a BST : Option2</vt:lpstr>
      <vt:lpstr>Something to Ponder</vt:lpstr>
      <vt:lpstr>Delete an item from a BST with “dup”</vt:lpstr>
      <vt:lpstr>Analysis Binary Search Tree</vt:lpstr>
      <vt:lpstr>Expression Tree</vt:lpstr>
      <vt:lpstr>Infix Algebraic Expression  Exercise: (a + b/c)+ d * (e – f + g)</vt:lpstr>
      <vt:lpstr>Expression Tree Exercise</vt:lpstr>
      <vt:lpstr>Expression Tree Exercise</vt:lpstr>
      <vt:lpstr>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dc:title>
  <dc:creator>Atnafu Jembere</dc:creator>
  <cp:lastModifiedBy>Atnafu Jembere</cp:lastModifiedBy>
  <cp:revision>970</cp:revision>
  <dcterms:created xsi:type="dcterms:W3CDTF">2014-01-21T23:03:24Z</dcterms:created>
  <dcterms:modified xsi:type="dcterms:W3CDTF">2022-04-29T05:01:12Z</dcterms:modified>
</cp:coreProperties>
</file>