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1" r:id="rId33"/>
    <p:sldId id="292" r:id="rId34"/>
    <p:sldId id="293" r:id="rId35"/>
    <p:sldId id="2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55" autoAdjust="0"/>
  </p:normalViewPr>
  <p:slideViewPr>
    <p:cSldViewPr>
      <p:cViewPr varScale="1">
        <p:scale>
          <a:sx n="60" d="100"/>
          <a:sy n="60" d="100"/>
        </p:scale>
        <p:origin x="146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ADC10-5D3B-49D5-ABB8-3C01A30EDB82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DA270-BC05-4FD3-8CEF-3FC4BC60A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8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DA270-BC05-4FD3-8CEF-3FC4BC60A9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DA270-BC05-4FD3-8CEF-3FC4BC60A9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5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DA270-BC05-4FD3-8CEF-3FC4BC60A9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DA270-BC05-4FD3-8CEF-3FC4BC60A9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7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BBA1CA8-49C0-4940-B21B-FFAEFC6EDB64}" type="datetimeFigureOut">
              <a:rPr lang="en-US" smtClean="0"/>
              <a:pPr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60019A-04E6-45DE-BE25-3BFCD14902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0"/>
            <a:ext cx="9144000" cy="223202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effectLst/>
              </a:rPr>
              <a:t>Jenkins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DED122-913B-4DE6-9A6E-E799B440E8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457200"/>
            <a:ext cx="74676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4E6A3-CAFE-48E4-AC3E-983A402976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3733800"/>
            <a:ext cx="7467600" cy="289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408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FE0AE-FE65-48DE-95DD-C2A1DBCAAD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20445"/>
            <a:ext cx="77724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C91944-D8F8-4F77-BFEF-B34A5436E1AD}"/>
              </a:ext>
            </a:extLst>
          </p:cNvPr>
          <p:cNvSpPr/>
          <p:nvPr/>
        </p:nvSpPr>
        <p:spPr>
          <a:xfrm>
            <a:off x="569042" y="4812890"/>
            <a:ext cx="85749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3)Creating first job in Jenkins: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1)Click on new </a:t>
            </a:r>
            <a:r>
              <a:rPr lang="en-US" dirty="0" err="1"/>
              <a:t>item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Enter</a:t>
            </a:r>
            <a:r>
              <a:rPr lang="en-US" dirty="0"/>
              <a:t> the item </a:t>
            </a:r>
            <a:r>
              <a:rPr lang="en-US" dirty="0" err="1"/>
              <a:t>name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like</a:t>
            </a:r>
            <a:r>
              <a:rPr lang="en-US" dirty="0"/>
              <a:t> give it as </a:t>
            </a:r>
            <a:r>
              <a:rPr lang="en-US" dirty="0" err="1"/>
              <a:t>script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Click</a:t>
            </a:r>
            <a:r>
              <a:rPr lang="en-US" dirty="0"/>
              <a:t> on free style </a:t>
            </a:r>
            <a:r>
              <a:rPr lang="en-US" dirty="0" err="1"/>
              <a:t>project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click</a:t>
            </a:r>
            <a:r>
              <a:rPr lang="en-US" dirty="0"/>
              <a:t> on Ok</a:t>
            </a:r>
          </a:p>
          <a:p>
            <a:r>
              <a:rPr lang="en-US" dirty="0"/>
              <a:t>2)Go to Build </a:t>
            </a:r>
            <a:r>
              <a:rPr lang="en-US" dirty="0" err="1"/>
              <a:t>tab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click</a:t>
            </a:r>
            <a:r>
              <a:rPr lang="en-US" dirty="0"/>
              <a:t> on execute shell</a:t>
            </a:r>
          </a:p>
          <a:p>
            <a:r>
              <a:rPr lang="en-US" dirty="0"/>
              <a:t>3)Click on apply and save</a:t>
            </a:r>
          </a:p>
          <a:p>
            <a:r>
              <a:rPr lang="en-US" dirty="0"/>
              <a:t>4)Click on Build now</a:t>
            </a:r>
          </a:p>
          <a:p>
            <a:r>
              <a:rPr lang="en-US" dirty="0"/>
              <a:t>5)Check the console output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52579-F2C1-4574-B048-7CF52056E8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3439795"/>
            <a:ext cx="7772400" cy="1360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673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41C547-22B3-4F6A-94D3-891EE9E94258}"/>
              </a:ext>
            </a:extLst>
          </p:cNvPr>
          <p:cNvSpPr/>
          <p:nvPr/>
        </p:nvSpPr>
        <p:spPr>
          <a:xfrm>
            <a:off x="381000" y="381000"/>
            <a:ext cx="8686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CLI checking: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/var/lib/</a:t>
            </a:r>
            <a:r>
              <a:rPr lang="en-US" dirty="0" err="1"/>
              <a:t>jenkins</a:t>
            </a:r>
            <a:r>
              <a:rPr lang="en-US" dirty="0"/>
              <a:t>/jobs/script/builds/1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4)Git integration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For git integration first we must install git in Jenkins server.</a:t>
            </a:r>
          </a:p>
          <a:p>
            <a:r>
              <a:rPr lang="en-US" dirty="0"/>
              <a:t>[] yum -y install git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Go to Jenkins </a:t>
            </a:r>
            <a:r>
              <a:rPr lang="en-US" dirty="0" err="1"/>
              <a:t>dashboard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Click</a:t>
            </a:r>
            <a:r>
              <a:rPr lang="en-US" dirty="0"/>
              <a:t> on new </a:t>
            </a:r>
            <a:r>
              <a:rPr lang="en-US" dirty="0" err="1"/>
              <a:t>item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Give</a:t>
            </a:r>
            <a:r>
              <a:rPr lang="en-US" dirty="0"/>
              <a:t> </a:t>
            </a:r>
            <a:r>
              <a:rPr lang="en-US" dirty="0" err="1"/>
              <a:t>name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Free</a:t>
            </a:r>
            <a:r>
              <a:rPr lang="en-US" dirty="0"/>
              <a:t> </a:t>
            </a:r>
            <a:r>
              <a:rPr lang="en-US" dirty="0" err="1"/>
              <a:t>style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ok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Navigate to source code </a:t>
            </a:r>
            <a:r>
              <a:rPr lang="en-US" dirty="0" err="1"/>
              <a:t>management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Click</a:t>
            </a:r>
            <a:r>
              <a:rPr lang="en-US" dirty="0"/>
              <a:t> on </a:t>
            </a:r>
            <a:r>
              <a:rPr lang="en-US" dirty="0" err="1"/>
              <a:t>git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Enter</a:t>
            </a:r>
            <a:r>
              <a:rPr lang="en-US" dirty="0"/>
              <a:t> the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Click apply and save.</a:t>
            </a:r>
          </a:p>
          <a:p>
            <a:r>
              <a:rPr lang="en-US" dirty="0"/>
              <a:t>--&gt;Build the job</a:t>
            </a:r>
          </a:p>
          <a:p>
            <a:endParaRPr lang="en-US" sz="1200" dirty="0"/>
          </a:p>
          <a:p>
            <a:r>
              <a:rPr lang="en-US" b="1" dirty="0">
                <a:solidFill>
                  <a:schemeClr val="accent1"/>
                </a:solidFill>
              </a:rPr>
              <a:t>5)Maven integration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What is Maven: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Build tool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Dependency management tool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Documentation tool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Project management tool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Project life cycle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Build: </a:t>
            </a:r>
            <a:r>
              <a:rPr lang="en-US" dirty="0"/>
              <a:t>compile+ assembly+ create deliverable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Compile: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Convert source code to machine readable format.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Assembly: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grouping all class files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Deliverable: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.war, .jar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7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81000" y="86647"/>
            <a:ext cx="8574958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Maven Architecture: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sz="700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Main configuration file is pom.xml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one project-one workspace-one pom.xml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requirements for build</a:t>
            </a:r>
          </a:p>
          <a:p>
            <a:r>
              <a:rPr lang="en-US" dirty="0"/>
              <a:t>    1)Source code (present in workspace)</a:t>
            </a:r>
          </a:p>
          <a:p>
            <a:r>
              <a:rPr lang="en-US" dirty="0"/>
              <a:t>    2)Compiler (maven compiler not java compiler)</a:t>
            </a:r>
          </a:p>
          <a:p>
            <a:r>
              <a:rPr lang="en-US" dirty="0"/>
              <a:t>    3)dependencies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Anything you want to do in maven in terms of goals. Goals will invoke plugins. Plugins will do task.</a:t>
            </a:r>
          </a:p>
          <a:p>
            <a:r>
              <a:rPr lang="en-US" dirty="0"/>
              <a:t>Maven-&gt;goals-&gt;plugins-&gt;task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pom.xml is inside workspace. Goals are inside pom.xml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Whenever you are using maven, it will go to pom.xml file then it will check for goals what are specified in it.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 descr="Image result for architecture of maven images">
            <a:extLst>
              <a:ext uri="{FF2B5EF4-FFF2-40B4-BE49-F238E27FC236}">
                <a16:creationId xmlns:a16="http://schemas.microsoft.com/office/drawing/2014/main" id="{B7F671B1-1639-40B2-B498-F4325FDCDE5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t="5386" r="6411" b="10913"/>
          <a:stretch/>
        </p:blipFill>
        <p:spPr bwMode="auto">
          <a:xfrm>
            <a:off x="381000" y="457200"/>
            <a:ext cx="7696200" cy="2971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9060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04800"/>
            <a:ext cx="85749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Pom.xml: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list of sources (goals)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list of resources(plugins)</a:t>
            </a:r>
          </a:p>
          <a:p>
            <a:r>
              <a:rPr lang="en-US" b="1" dirty="0">
                <a:solidFill>
                  <a:schemeClr val="accent1"/>
                </a:solidFill>
              </a:rPr>
              <a:t>Local repo: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 current directory, maven check for list of sources and list of resources.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If resources are not available in local repo, it will check in remote repo.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Advantages of Maven: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Automated tasks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Multiple tasks at a time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quality product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minimize bad builds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keep history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save time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documentation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gives set of standards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Gives define project life cycle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manage all dependencies.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reusability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Why separate build team: to match customers environment.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Build tools: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err="1"/>
              <a:t>C,c</a:t>
            </a:r>
            <a:r>
              <a:rPr lang="en-US" dirty="0"/>
              <a:t>++   -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 err="1"/>
              <a:t>.net</a:t>
            </a:r>
            <a:r>
              <a:rPr lang="en-US" dirty="0"/>
              <a:t> – visual studio</a:t>
            </a:r>
          </a:p>
          <a:p>
            <a:r>
              <a:rPr lang="en-US" dirty="0"/>
              <a:t>Java – ant, maven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9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81000" y="117693"/>
            <a:ext cx="8763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Maven build life cycle: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1)Default life cycle</a:t>
            </a:r>
          </a:p>
          <a:p>
            <a:r>
              <a:rPr lang="en-US" dirty="0"/>
              <a:t>2)non-default cycle</a:t>
            </a:r>
          </a:p>
          <a:p>
            <a:r>
              <a:rPr lang="en-US" dirty="0"/>
              <a:t>Default life cycle:</a:t>
            </a:r>
          </a:p>
          <a:p>
            <a:r>
              <a:rPr lang="en-US" dirty="0"/>
              <a:t>1)generate sources and resources</a:t>
            </a:r>
          </a:p>
          <a:p>
            <a:r>
              <a:rPr lang="en-US" dirty="0"/>
              <a:t>2)Compile(java files converted into class files)</a:t>
            </a:r>
          </a:p>
          <a:p>
            <a:r>
              <a:rPr lang="en-US" dirty="0"/>
              <a:t>3)test(unit test)</a:t>
            </a:r>
          </a:p>
          <a:p>
            <a:r>
              <a:rPr lang="en-US" dirty="0"/>
              <a:t>4)package(.jar, .</a:t>
            </a:r>
            <a:r>
              <a:rPr lang="en-US" dirty="0" err="1"/>
              <a:t>war,.ear</a:t>
            </a:r>
            <a:r>
              <a:rPr lang="en-US" dirty="0"/>
              <a:t>)</a:t>
            </a:r>
          </a:p>
          <a:p>
            <a:r>
              <a:rPr lang="en-US" dirty="0"/>
              <a:t>5)install</a:t>
            </a:r>
          </a:p>
          <a:p>
            <a:r>
              <a:rPr lang="en-US" dirty="0"/>
              <a:t>6)deploy</a:t>
            </a:r>
          </a:p>
          <a:p>
            <a:r>
              <a:rPr lang="en-US" b="1" dirty="0">
                <a:solidFill>
                  <a:schemeClr val="accent1"/>
                </a:solidFill>
              </a:rPr>
              <a:t>Package: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Package is nothing but assembly.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It is giving one deliverable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.jar: java archive. It contains one or more class files through which you will be getting functionality.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.war: stands for web archive. For web applications. For installing web applications, you need war. War contains web related files.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. ear: Enterprise based archive. It is also for web application but is license based.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Non-default life cycle: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clean, site come under non-default life cycle. If you are doing non-default life cycle it will execute only particular phase. Not all the phases.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clean: It will delete all the run time files (.class files, test result). It will not delete source code.</a:t>
            </a:r>
          </a:p>
        </p:txBody>
      </p:sp>
    </p:spTree>
    <p:extLst>
      <p:ext uri="{BB962C8B-B14F-4D97-AF65-F5344CB8AC3E}">
        <p14:creationId xmlns:p14="http://schemas.microsoft.com/office/powerpoint/2010/main" val="190859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81000" y="228600"/>
            <a:ext cx="85749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Site: It is another independent phase, which is going to help for creation of documentation. How project is created, what dependencies we have, it will mention in documentation.</a:t>
            </a:r>
          </a:p>
          <a:p>
            <a:r>
              <a:rPr lang="en-US" b="1" dirty="0">
                <a:solidFill>
                  <a:schemeClr val="accent1"/>
                </a:solidFill>
              </a:rPr>
              <a:t>Workspace(or)project directory: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1)</a:t>
            </a:r>
            <a:r>
              <a:rPr lang="en-US" dirty="0" err="1"/>
              <a:t>src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src</a:t>
            </a:r>
            <a:r>
              <a:rPr lang="en-US" dirty="0"/>
              <a:t> main, </a:t>
            </a:r>
            <a:r>
              <a:rPr lang="en-US" dirty="0" err="1"/>
              <a:t>src</a:t>
            </a:r>
            <a:r>
              <a:rPr lang="en-US" dirty="0"/>
              <a:t> test</a:t>
            </a:r>
          </a:p>
          <a:p>
            <a:r>
              <a:rPr lang="en-US" dirty="0"/>
              <a:t>2)pom.xml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configuration files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Project Name: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maven uniquely identifies a project by using </a:t>
            </a:r>
            <a:r>
              <a:rPr lang="en-US" dirty="0" err="1"/>
              <a:t>groupid</a:t>
            </a:r>
            <a:r>
              <a:rPr lang="en-US" dirty="0"/>
              <a:t>, artifact, version.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/>
              <a:t>groupid</a:t>
            </a:r>
            <a:r>
              <a:rPr lang="en-US" dirty="0"/>
              <a:t>: arbitrary project grouping identifier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artifact: arbitrary name of a project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version: version of a project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Syntax: </a:t>
            </a:r>
            <a:r>
              <a:rPr lang="en-US" dirty="0" err="1"/>
              <a:t>groupid:artifactid:version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Maven Environment setup: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M2_Home: It is a directory contains content maven zip file or tar file.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You will install maven in m2_Home.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M2: refers to a value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under m2_Home you will be having bin folder, that bin folder is nothing but M2.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Creating Project: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[] </a:t>
            </a: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archetype:generate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Maven Repository: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Remote Repo: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Dependencies are downloaded from repos via http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81000" y="304800"/>
            <a:ext cx="8574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Local Repo: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downloaded dependencies are cached in a local repo.</a:t>
            </a:r>
          </a:p>
          <a:p>
            <a:r>
              <a:rPr lang="en-US" b="1" dirty="0">
                <a:solidFill>
                  <a:schemeClr val="accent1"/>
                </a:solidFill>
              </a:rPr>
              <a:t>Pom: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What is pom: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pom stands for project object model.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It is a fundamental unit of work in maven, pom is an xml file that contains information about project and configuration details used by maven to build the project.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pom contains name and version, artifact type, source code location, dependencies, plugins, profiles.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C8E15-2771-4C83-A7BA-BEC783C73C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889" y="3276600"/>
            <a:ext cx="7790222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7724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81000" y="117693"/>
            <a:ext cx="85749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Plugin types: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Build plugins: </a:t>
            </a:r>
            <a:r>
              <a:rPr lang="en-US" dirty="0"/>
              <a:t>default life cycle phases are called build plugins.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Reporting plugins: </a:t>
            </a:r>
            <a:r>
              <a:rPr lang="en-US" dirty="0"/>
              <a:t>site plugin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Maven snapshot: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Multi Module project: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project can be divided into modules.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Each module will act as separate mini project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Dependency management: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With GAV we are identifying project.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So, dependencies are mentioning with GAV.</a:t>
            </a:r>
          </a:p>
          <a:p>
            <a:r>
              <a:rPr lang="en-US" dirty="0"/>
              <a:t>Profiles: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Profiles are nothing but group of plugins when you want you can call.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Maven Snapshot: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Diff between version and snapshot: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 terms of version, maven has a downloaded a dependency project version 1. 0.. It will not download the latest version of 1.0 while building the project.</a:t>
            </a:r>
          </a:p>
          <a:p>
            <a:r>
              <a:rPr lang="en-US" dirty="0"/>
              <a:t>To get the latest version, the dependent project needs to get upgrade its version to 1.1.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 case of maven snapshot, maven will automatically download the latest snapshot of the dependency project every time the project is build.</a:t>
            </a:r>
          </a:p>
          <a:p>
            <a:r>
              <a:rPr lang="en-US" b="1" dirty="0">
                <a:solidFill>
                  <a:schemeClr val="accent1"/>
                </a:solidFill>
              </a:rPr>
              <a:t>Maven setup in Jenkins: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Go to manage </a:t>
            </a:r>
            <a:r>
              <a:rPr lang="en-US" dirty="0" err="1"/>
              <a:t>Jenkins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global</a:t>
            </a:r>
            <a:r>
              <a:rPr lang="en-US" dirty="0"/>
              <a:t> tool </a:t>
            </a:r>
            <a:r>
              <a:rPr lang="en-US" dirty="0" err="1"/>
              <a:t>configuration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maven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Add</a:t>
            </a:r>
            <a:r>
              <a:rPr lang="en-US" dirty="0"/>
              <a:t> </a:t>
            </a:r>
            <a:r>
              <a:rPr lang="en-US" dirty="0" err="1"/>
              <a:t>maven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give</a:t>
            </a:r>
            <a:r>
              <a:rPr lang="en-US" dirty="0"/>
              <a:t> name and </a:t>
            </a:r>
            <a:r>
              <a:rPr lang="en-US" dirty="0" err="1"/>
              <a:t>version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apply</a:t>
            </a:r>
            <a:r>
              <a:rPr lang="en-US" dirty="0"/>
              <a:t> and save</a:t>
            </a:r>
          </a:p>
        </p:txBody>
      </p:sp>
    </p:spTree>
    <p:extLst>
      <p:ext uri="{BB962C8B-B14F-4D97-AF65-F5344CB8AC3E}">
        <p14:creationId xmlns:p14="http://schemas.microsoft.com/office/powerpoint/2010/main" val="25029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81000" y="2690336"/>
            <a:ext cx="86511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Example Job configuration: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Click on new </a:t>
            </a:r>
            <a:r>
              <a:rPr lang="en-US" dirty="0" err="1"/>
              <a:t>item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give</a:t>
            </a:r>
            <a:r>
              <a:rPr lang="en-US" dirty="0"/>
              <a:t> name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Ok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go to configuration and source code management click on git and give the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go to build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click on invoke top level maven targets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D3B78-40DA-4984-9F63-EA0C00B9C5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381000"/>
            <a:ext cx="7772400" cy="2192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60B43B-B707-4AB1-A20B-16F893DD631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" y="4167664"/>
            <a:ext cx="7848599" cy="2537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5907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1)Introduction to Jenkins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CI/CD: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Whenever developers write a code, we integrate all the code of all developers at that point of time and we build, test and deliver/deploy to the client. This process is called CI/CD.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give maven version and goal as install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Click on apply and save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Click on build now and check the console output.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6)Nexus Integration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What is nexus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Nexus is a repository manager, it stores "artifacts"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It allows you to collect, and manage your dependencies 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It makes it easy to distribute your software. Internally, you configure your build to publish artifacts to Nexus and they then become available to other developers.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Types of repositories:</a:t>
            </a:r>
            <a:endParaRPr lang="en-US" dirty="0">
              <a:solidFill>
                <a:schemeClr val="accent1"/>
              </a:solidFill>
            </a:endParaRPr>
          </a:p>
          <a:p>
            <a:pPr lvl="0"/>
            <a:r>
              <a:rPr lang="en-US" dirty="0"/>
              <a:t>A repository group is a collection of other repositories, where you can combine multiple repositories of the same format into a single item.</a:t>
            </a:r>
          </a:p>
          <a:p>
            <a:pPr lvl="0"/>
            <a:r>
              <a:rPr lang="en-US" dirty="0"/>
              <a:t>A proxy repository is a repository that is linked to a remote repository. Any request for a component is verified against the local content of the proxy repository. If no local component is found, the request is forwarded to the remote repository.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4DF43-5691-4104-9DA6-1CACB935D6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4961" y="1219200"/>
            <a:ext cx="7924800" cy="1406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03378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This hosted repository can be used for third-party dependencies not available in the public Maven repositories. </a:t>
            </a:r>
          </a:p>
          <a:p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Installing nexus: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1)yum install java-1.8.0-openjdk-devel -y</a:t>
            </a:r>
          </a:p>
          <a:p>
            <a:r>
              <a:rPr lang="en-US" dirty="0"/>
              <a:t>2)</a:t>
            </a:r>
            <a:r>
              <a:rPr lang="en-US" dirty="0" err="1"/>
              <a:t>wget</a:t>
            </a:r>
            <a:r>
              <a:rPr lang="en-US" dirty="0"/>
              <a:t> http://www.sonatype.org/downloads/nexus-latest-bundle.zip</a:t>
            </a:r>
          </a:p>
          <a:p>
            <a:r>
              <a:rPr lang="en-US" dirty="0"/>
              <a:t>3)ls -la</a:t>
            </a:r>
          </a:p>
          <a:p>
            <a:r>
              <a:rPr lang="en-US" dirty="0"/>
              <a:t>4)</a:t>
            </a:r>
            <a:r>
              <a:rPr lang="en-US" dirty="0" err="1"/>
              <a:t>chmod</a:t>
            </a:r>
            <a:r>
              <a:rPr lang="en-US" dirty="0"/>
              <a:t> 777 nexus-latest-bundle.zip</a:t>
            </a:r>
          </a:p>
          <a:p>
            <a:r>
              <a:rPr lang="en-US" dirty="0"/>
              <a:t>5)unzip nexus-latest-bundle.zip</a:t>
            </a:r>
          </a:p>
          <a:p>
            <a:r>
              <a:rPr lang="en-US" dirty="0"/>
              <a:t>6)ls -la</a:t>
            </a:r>
          </a:p>
          <a:p>
            <a:r>
              <a:rPr lang="en-US" dirty="0"/>
              <a:t>7)cd nexus-2.14.14-01/</a:t>
            </a:r>
          </a:p>
          <a:p>
            <a:r>
              <a:rPr lang="en-US" dirty="0"/>
              <a:t>8)cd bin/</a:t>
            </a:r>
          </a:p>
          <a:p>
            <a:r>
              <a:rPr lang="en-US" dirty="0"/>
              <a:t>9)RUN_AS_USER=root ./nexus start</a:t>
            </a:r>
          </a:p>
          <a:p>
            <a:r>
              <a:rPr lang="en-US" dirty="0"/>
              <a:t>10)hit the browser with = ip:8081/nexus</a:t>
            </a:r>
          </a:p>
          <a:p>
            <a:r>
              <a:rPr lang="en-US" dirty="0"/>
              <a:t>11)login with user name as admin and password is admin123</a:t>
            </a:r>
          </a:p>
          <a:p>
            <a:r>
              <a:rPr lang="en-US" dirty="0"/>
              <a:t>12)click on repository and again click on hosted repository.</a:t>
            </a:r>
          </a:p>
          <a:p>
            <a:r>
              <a:rPr lang="en-US" dirty="0"/>
              <a:t>13)give the </a:t>
            </a:r>
            <a:r>
              <a:rPr lang="en-US" dirty="0" err="1"/>
              <a:t>repoid</a:t>
            </a:r>
            <a:r>
              <a:rPr lang="en-US" dirty="0"/>
              <a:t>, name and click on save.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7E45F-FB2B-433F-B12A-4E871D6E50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4876800"/>
            <a:ext cx="6858000" cy="18764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0067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200400"/>
            <a:ext cx="8574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Configuring Job: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Go to Jenkins </a:t>
            </a:r>
            <a:r>
              <a:rPr lang="en-US" dirty="0" err="1"/>
              <a:t>UI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install</a:t>
            </a:r>
            <a:r>
              <a:rPr lang="en-US" dirty="0"/>
              <a:t> the nexus antifactory uploader plugin.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Go to Build and click on Nexus artifact uploader.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CC89E-7B0E-4847-90AF-D381381362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152400"/>
            <a:ext cx="7924800" cy="30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245554-D15F-4DDE-B1EA-F6DF05F74EF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4158143"/>
            <a:ext cx="8077200" cy="24280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205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152400"/>
            <a:ext cx="85749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Parameters:</a:t>
            </a:r>
          </a:p>
          <a:p>
            <a:r>
              <a:rPr lang="en-US" dirty="0"/>
              <a:t>    Nexus URL: 54.77.108.32:8081/nexus</a:t>
            </a:r>
          </a:p>
          <a:p>
            <a:r>
              <a:rPr lang="en-US" dirty="0"/>
              <a:t>    Credentials: username as admin and password is admin123</a:t>
            </a:r>
          </a:p>
          <a:p>
            <a:r>
              <a:rPr lang="en-US" dirty="0" err="1"/>
              <a:t>Groupid</a:t>
            </a:r>
            <a:r>
              <a:rPr lang="en-US" dirty="0"/>
              <a:t>:    vprofile-v1</a:t>
            </a:r>
          </a:p>
          <a:p>
            <a:r>
              <a:rPr lang="en-US" dirty="0"/>
              <a:t>    Version:  $BUILD_ID</a:t>
            </a:r>
          </a:p>
          <a:p>
            <a:r>
              <a:rPr lang="en-US" dirty="0"/>
              <a:t>    Repository: </a:t>
            </a:r>
            <a:r>
              <a:rPr lang="en-US" dirty="0" err="1"/>
              <a:t>Repoid</a:t>
            </a:r>
            <a:endParaRPr lang="en-US" dirty="0"/>
          </a:p>
          <a:p>
            <a:r>
              <a:rPr lang="en-US" dirty="0" err="1"/>
              <a:t>Artifactid</a:t>
            </a:r>
            <a:r>
              <a:rPr lang="en-US" dirty="0"/>
              <a:t>: vprofile-v1</a:t>
            </a:r>
          </a:p>
          <a:p>
            <a:r>
              <a:rPr lang="en-US" dirty="0"/>
              <a:t>    Type: war</a:t>
            </a:r>
          </a:p>
          <a:p>
            <a:r>
              <a:rPr lang="en-US" dirty="0"/>
              <a:t>    File: target/vprofile-v1.war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DFE3B-4F97-471A-8B60-3953C9E1A5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7772400" cy="1868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B1C4F6-72D6-4050-9E1E-8CF391C086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0548" y="4836856"/>
            <a:ext cx="7757652" cy="1868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1110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-21312"/>
            <a:ext cx="85749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Checking Output:</a:t>
            </a:r>
          </a:p>
          <a:p>
            <a:r>
              <a:rPr lang="en-US" dirty="0"/>
              <a:t>Go to Nexus UI and check the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7AE53-BBD3-48C9-BE05-3087BEAA93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570131"/>
            <a:ext cx="8077200" cy="26302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25518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1337679"/>
            <a:ext cx="85749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--&gt;Check the result in static analysis warnings.</a:t>
            </a:r>
          </a:p>
          <a:p>
            <a:r>
              <a:rPr lang="en-US" b="1" dirty="0">
                <a:solidFill>
                  <a:schemeClr val="accent1"/>
                </a:solidFill>
              </a:rPr>
              <a:t>8)Tomcat integration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Continues Deployment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--&gt;CD is the practice to continuously release software in production.</a:t>
            </a:r>
          </a:p>
          <a:p>
            <a:r>
              <a:rPr lang="en-US" dirty="0"/>
              <a:t>--&gt;Code changes are continuously built, tested and pushed to a nonproduction and production environments by using automating tools.</a:t>
            </a:r>
          </a:p>
          <a:p>
            <a:r>
              <a:rPr lang="en-US" dirty="0"/>
              <a:t>--&gt;Software delivery cycles are more rapid and effective.</a:t>
            </a:r>
          </a:p>
          <a:p>
            <a:r>
              <a:rPr lang="en-US" dirty="0"/>
              <a:t>Advantages of Continues deployment:</a:t>
            </a:r>
          </a:p>
          <a:p>
            <a:r>
              <a:rPr lang="en-US" dirty="0"/>
              <a:t>--&gt;Automates software releases</a:t>
            </a:r>
          </a:p>
          <a:p>
            <a:r>
              <a:rPr lang="en-US" dirty="0"/>
              <a:t>--&gt;Increase developer productivity.</a:t>
            </a:r>
          </a:p>
          <a:p>
            <a:r>
              <a:rPr lang="en-US" dirty="0"/>
              <a:t>--&gt;Locates and addressing bugs quicker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Continues Delivery:</a:t>
            </a:r>
            <a:r>
              <a:rPr lang="en-US" b="1" dirty="0"/>
              <a:t>	</a:t>
            </a:r>
            <a:endParaRPr lang="en-US" dirty="0"/>
          </a:p>
          <a:p>
            <a:r>
              <a:rPr lang="en-US" dirty="0"/>
              <a:t>--&gt;Continuous Delivery is a process, where code changes are automatically built, tested, and prepared for a release to production.</a:t>
            </a:r>
          </a:p>
          <a:p>
            <a:r>
              <a:rPr lang="en-US" dirty="0"/>
              <a:t>--&gt;Continuous Delivery aims to make software releases, remove risk, so we can deliver frequently and get fast feedback on what users care about.</a:t>
            </a:r>
          </a:p>
          <a:p>
            <a:r>
              <a:rPr lang="en-US" dirty="0"/>
              <a:t>--&gt;Manually giving product to client and we are not deploying product in application servers.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D6743-2746-45B5-B198-2553381F1DD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9042" y="154858"/>
            <a:ext cx="8005916" cy="11582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8025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Advantages of Continues Delivery:</a:t>
            </a:r>
          </a:p>
          <a:p>
            <a:r>
              <a:rPr lang="en-US" dirty="0"/>
              <a:t>--&gt;Automates software releases</a:t>
            </a:r>
          </a:p>
          <a:p>
            <a:r>
              <a:rPr lang="en-US" dirty="0"/>
              <a:t>--&gt;Increase developer productivity.</a:t>
            </a:r>
          </a:p>
          <a:p>
            <a:r>
              <a:rPr lang="en-US" dirty="0"/>
              <a:t>--&gt;Locates and addressing bugs quicker.</a:t>
            </a:r>
          </a:p>
        </p:txBody>
      </p:sp>
      <p:pic>
        <p:nvPicPr>
          <p:cNvPr id="3" name="Picture 2" descr="Image result for what is continuous delivery">
            <a:extLst>
              <a:ext uri="{FF2B5EF4-FFF2-40B4-BE49-F238E27FC236}">
                <a16:creationId xmlns:a16="http://schemas.microsoft.com/office/drawing/2014/main" id="{233F1459-09CA-483E-89B7-38D0ED2825F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81329"/>
            <a:ext cx="7924800" cy="27432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 descr="Image result for continuous delivery">
            <a:extLst>
              <a:ext uri="{FF2B5EF4-FFF2-40B4-BE49-F238E27FC236}">
                <a16:creationId xmlns:a16="http://schemas.microsoft.com/office/drawing/2014/main" id="{E4E856D0-10D8-4BFE-9CA7-26378B63202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90600"/>
            <a:ext cx="7924800" cy="5486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8214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569042" y="2667000"/>
            <a:ext cx="85749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Tomcat for Continues deployment</a:t>
            </a:r>
            <a:r>
              <a:rPr lang="en-US" dirty="0"/>
              <a:t>	</a:t>
            </a:r>
          </a:p>
          <a:p>
            <a:r>
              <a:rPr lang="en-US" dirty="0"/>
              <a:t>--&gt;Apache tomcat is used as application server where we are deploying our code.</a:t>
            </a:r>
          </a:p>
          <a:p>
            <a:r>
              <a:rPr lang="en-US" dirty="0"/>
              <a:t>--&gt;Application servers are used to deploy the code</a:t>
            </a:r>
          </a:p>
          <a:p>
            <a:r>
              <a:rPr lang="en-US" dirty="0"/>
              <a:t>--&gt;JBoss, tomcat used as application servers.</a:t>
            </a:r>
          </a:p>
        </p:txBody>
      </p:sp>
      <p:pic>
        <p:nvPicPr>
          <p:cNvPr id="3" name="Picture 2" descr="Image result for what is continuous delivery">
            <a:extLst>
              <a:ext uri="{FF2B5EF4-FFF2-40B4-BE49-F238E27FC236}">
                <a16:creationId xmlns:a16="http://schemas.microsoft.com/office/drawing/2014/main" id="{EA1F44CD-A24E-4698-A9C1-047B91C30E5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39213"/>
            <a:ext cx="7467600" cy="21545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9D0DDB-7DE5-4AED-BC3B-6F71C216CA4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385187"/>
            <a:ext cx="7610476" cy="2133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7336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Integration with Tomcat</a:t>
            </a:r>
          </a:p>
          <a:p>
            <a:r>
              <a:rPr lang="en-US" b="1" dirty="0">
                <a:solidFill>
                  <a:schemeClr val="accent1"/>
                </a:solidFill>
              </a:rPr>
              <a:t>1)Installation of tomcat:</a:t>
            </a:r>
          </a:p>
          <a:p>
            <a:r>
              <a:rPr lang="en-US" b="1" dirty="0">
                <a:solidFill>
                  <a:schemeClr val="accent1"/>
                </a:solidFill>
              </a:rPr>
              <a:t>a)Download tomcat from web</a:t>
            </a:r>
          </a:p>
          <a:p>
            <a:r>
              <a:rPr lang="en-US" dirty="0"/>
              <a:t>1)yum install java-1.8.0-openjdk-devel -y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[]</a:t>
            </a:r>
            <a:r>
              <a:rPr lang="en-US" dirty="0" err="1"/>
              <a:t>wget</a:t>
            </a:r>
            <a:r>
              <a:rPr lang="en-US" dirty="0"/>
              <a:t> https://downloads.apache.org/tomcat/tomcat-8/v8.5.54/bin/apache-tomcat-8.5.54.tar.gz</a:t>
            </a:r>
          </a:p>
          <a:p>
            <a:r>
              <a:rPr lang="en-US" dirty="0"/>
              <a:t>[]tar -</a:t>
            </a:r>
            <a:r>
              <a:rPr lang="en-US" dirty="0" err="1"/>
              <a:t>xvzf</a:t>
            </a:r>
            <a:r>
              <a:rPr lang="en-US" dirty="0"/>
              <a:t> apache-tomcat-8.5.54.tar.gz</a:t>
            </a:r>
          </a:p>
          <a:p>
            <a:r>
              <a:rPr lang="en-US" dirty="0"/>
              <a:t>[]ls -la</a:t>
            </a:r>
          </a:p>
          <a:p>
            <a:r>
              <a:rPr lang="en-US" dirty="0"/>
              <a:t>[]cd apache-tomcat-8.5.54</a:t>
            </a:r>
          </a:p>
          <a:p>
            <a:r>
              <a:rPr lang="en-US" dirty="0"/>
              <a:t>[]cd conf</a:t>
            </a:r>
          </a:p>
          <a:p>
            <a:r>
              <a:rPr lang="en-US" dirty="0"/>
              <a:t>[]vi tomcatusers.xml</a:t>
            </a:r>
          </a:p>
          <a:p>
            <a:r>
              <a:rPr lang="en-US" dirty="0"/>
              <a:t>&lt;role </a:t>
            </a:r>
            <a:r>
              <a:rPr lang="en-US" dirty="0" err="1"/>
              <a:t>rolename</a:t>
            </a:r>
            <a:r>
              <a:rPr lang="en-US" dirty="0"/>
              <a:t>="manager-script"/&gt;</a:t>
            </a:r>
          </a:p>
          <a:p>
            <a:r>
              <a:rPr lang="en-US" dirty="0"/>
              <a:t>  &lt;role </a:t>
            </a:r>
            <a:r>
              <a:rPr lang="en-US" dirty="0" err="1"/>
              <a:t>rolename</a:t>
            </a:r>
            <a:r>
              <a:rPr lang="en-US" dirty="0"/>
              <a:t>="manager-</a:t>
            </a:r>
            <a:r>
              <a:rPr lang="en-US" dirty="0" err="1"/>
              <a:t>gui</a:t>
            </a:r>
            <a:r>
              <a:rPr lang="en-US" dirty="0"/>
              <a:t>"/&gt;</a:t>
            </a:r>
          </a:p>
          <a:p>
            <a:r>
              <a:rPr lang="en-US" dirty="0"/>
              <a:t>  &lt;user username="tomcat" password="tomcat" roles="manager-</a:t>
            </a:r>
            <a:r>
              <a:rPr lang="en-US" dirty="0" err="1"/>
              <a:t>script,manager</a:t>
            </a:r>
            <a:r>
              <a:rPr lang="en-US" dirty="0"/>
              <a:t>-</a:t>
            </a:r>
            <a:r>
              <a:rPr lang="en-US" dirty="0" err="1"/>
              <a:t>gui</a:t>
            </a:r>
            <a:r>
              <a:rPr lang="en-US" dirty="0"/>
              <a:t>"/&gt;</a:t>
            </a:r>
          </a:p>
          <a:p>
            <a:r>
              <a:rPr lang="en-US" dirty="0"/>
              <a:t>:</a:t>
            </a:r>
            <a:r>
              <a:rPr lang="en-US" dirty="0" err="1"/>
              <a:t>wq</a:t>
            </a:r>
            <a:r>
              <a:rPr lang="en-US" dirty="0"/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F8E73-DD47-4251-A26A-61B1C0310E1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662730"/>
            <a:ext cx="7527290" cy="181427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10444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2)Integrating tomcat with </a:t>
            </a:r>
            <a:r>
              <a:rPr lang="en-US" b="1" dirty="0" err="1">
                <a:solidFill>
                  <a:schemeClr val="accent1"/>
                </a:solidFill>
              </a:rPr>
              <a:t>jenkins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Step1)Go to </a:t>
            </a:r>
            <a:r>
              <a:rPr lang="en-US" dirty="0" err="1"/>
              <a:t>jenkins</a:t>
            </a:r>
            <a:r>
              <a:rPr lang="en-US" dirty="0"/>
              <a:t> and manage </a:t>
            </a:r>
            <a:r>
              <a:rPr lang="en-US" dirty="0" err="1"/>
              <a:t>jenkins</a:t>
            </a:r>
            <a:r>
              <a:rPr lang="en-US" dirty="0"/>
              <a:t> next install plugin called deploy to container.</a:t>
            </a:r>
          </a:p>
          <a:p>
            <a:r>
              <a:rPr lang="en-US" dirty="0"/>
              <a:t>Step2)Go to job configuration and next go for post build actions follow thee below.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9)User management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--&gt;We can provide access to different users in </a:t>
            </a:r>
            <a:r>
              <a:rPr lang="en-US" b="1" i="1" dirty="0"/>
              <a:t>Jenkins</a:t>
            </a:r>
            <a:r>
              <a:rPr lang="en-US" dirty="0"/>
              <a:t> and also can provide them with roles based on project-based access. ... </a:t>
            </a:r>
          </a:p>
          <a:p>
            <a:r>
              <a:rPr lang="en-US" dirty="0"/>
              <a:t>--&gt;Go to </a:t>
            </a:r>
            <a:r>
              <a:rPr lang="en-US" b="1" i="1" dirty="0"/>
              <a:t>Manage Jenkins</a:t>
            </a:r>
            <a:r>
              <a:rPr lang="en-US" dirty="0"/>
              <a:t> -&gt; </a:t>
            </a:r>
            <a:r>
              <a:rPr lang="en-US" b="1" i="1" dirty="0"/>
              <a:t>Manage</a:t>
            </a:r>
            <a:r>
              <a:rPr lang="en-US" dirty="0"/>
              <a:t> Users -&gt; Create </a:t>
            </a:r>
            <a:r>
              <a:rPr lang="en-US" b="1" i="1" dirty="0"/>
              <a:t>user</a:t>
            </a:r>
            <a:r>
              <a:rPr lang="en-US" dirty="0"/>
              <a:t> -&gt; Set Credentials 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CB878-F393-4EF2-8F32-464B52E4795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58329"/>
            <a:ext cx="7620000" cy="20278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F2CEE6-CEB7-42F1-A543-22D079A9C10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044" y="5105400"/>
            <a:ext cx="7651955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5184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81000" y="139816"/>
            <a:ext cx="857495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Jenkins helps in achieving this.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So instead of doing night builds as when commit occurs by integrating all code is what continues integration.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So, in a day, there will be so many integrations, builds, tests and delivers/deployments.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So that bugs will be repaired fast and get rectified fast. So development happens fast.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Continuous Integration: Your changes are getting integrated and quality checked continuously.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Simply it means every commit a developer does, immediately you integrate all the changes then do a build so that whether there is a problem or not you can find it out.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Commit all the changes in a repo then do a build.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Jenkins is an open source CI server - tool used to achieve CI.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Jenkins is maintained by Oracle.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Works in client-server model.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Dashboard shows the jobs, where they run and the status with history.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/>
                </a:solidFill>
              </a:rPr>
              <a:t>If new change is happened: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    1)Integrate (git pull)</a:t>
            </a:r>
          </a:p>
          <a:p>
            <a:r>
              <a:rPr lang="en-US" dirty="0"/>
              <a:t>    2)Repository (poll </a:t>
            </a:r>
            <a:r>
              <a:rPr lang="en-US" dirty="0" err="1"/>
              <a:t>scm</a:t>
            </a:r>
            <a:r>
              <a:rPr lang="en-US" dirty="0"/>
              <a:t>)</a:t>
            </a:r>
          </a:p>
          <a:p>
            <a:r>
              <a:rPr lang="en-US" dirty="0"/>
              <a:t>    3)Build (maven we will call)</a:t>
            </a:r>
          </a:p>
          <a:p>
            <a:r>
              <a:rPr lang="en-US" dirty="0"/>
              <a:t>          	1)compile</a:t>
            </a:r>
          </a:p>
          <a:p>
            <a:r>
              <a:rPr lang="en-US" dirty="0"/>
              <a:t>          	2)Test</a:t>
            </a:r>
          </a:p>
          <a:p>
            <a:r>
              <a:rPr lang="en-US" dirty="0"/>
              <a:t>          	3)Package</a:t>
            </a:r>
          </a:p>
        </p:txBody>
      </p:sp>
    </p:spTree>
    <p:extLst>
      <p:ext uri="{BB962C8B-B14F-4D97-AF65-F5344CB8AC3E}">
        <p14:creationId xmlns:p14="http://schemas.microsoft.com/office/powerpoint/2010/main" val="2518682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06644" y="228600"/>
            <a:ext cx="85749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--&gt;Go  to Jenkins --&gt;configure global </a:t>
            </a:r>
            <a:r>
              <a:rPr lang="en-US" dirty="0" err="1"/>
              <a:t>securuty</a:t>
            </a:r>
            <a:r>
              <a:rPr lang="en-US" dirty="0"/>
              <a:t>--&gt;Authorization --&gt;Matrix based authentication--&gt;click on add user--&gt;apply and save.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11)</a:t>
            </a:r>
            <a:r>
              <a:rPr lang="en-US" b="1" dirty="0" err="1">
                <a:solidFill>
                  <a:schemeClr val="accent1"/>
                </a:solidFill>
              </a:rPr>
              <a:t>upstrem</a:t>
            </a:r>
            <a:r>
              <a:rPr lang="en-US" b="1" dirty="0">
                <a:solidFill>
                  <a:schemeClr val="accent1"/>
                </a:solidFill>
              </a:rPr>
              <a:t> and downstream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--&gt;The upstream job is the one that is triggered before the actual job is triggered. --&gt;The downstream job is the one that is triggered after the actual job is triggered.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Setting downstream: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--&gt;Create new item and go to configure.</a:t>
            </a:r>
          </a:p>
          <a:p>
            <a:r>
              <a:rPr lang="en-US" dirty="0"/>
              <a:t>--&gt;Go to post build actions and click on other projects to build</a:t>
            </a:r>
          </a:p>
          <a:p>
            <a:r>
              <a:rPr lang="en-US" dirty="0"/>
              <a:t>--&gt;Click on apply and save.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59715-52E5-4A0A-9CBD-529A35E9C4DC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64565"/>
            <a:ext cx="8229600" cy="20072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7480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569042" y="3416320"/>
            <a:ext cx="85749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12)Pipeline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--&gt;Jenkins pipeline is collection of </a:t>
            </a:r>
            <a:r>
              <a:rPr lang="en-US" dirty="0" err="1"/>
              <a:t>jenkins</a:t>
            </a:r>
            <a:r>
              <a:rPr lang="en-US" dirty="0"/>
              <a:t> jobs which trigger </a:t>
            </a:r>
            <a:r>
              <a:rPr lang="en-US" dirty="0" err="1"/>
              <a:t>eachother</a:t>
            </a:r>
            <a:r>
              <a:rPr lang="en-US" dirty="0"/>
              <a:t> in a </a:t>
            </a:r>
            <a:r>
              <a:rPr lang="en-US" dirty="0" err="1"/>
              <a:t>specefic</a:t>
            </a:r>
            <a:r>
              <a:rPr lang="en-US" dirty="0"/>
              <a:t> sequence.</a:t>
            </a:r>
          </a:p>
          <a:p>
            <a:r>
              <a:rPr lang="en-US" dirty="0"/>
              <a:t>--&gt;We can create pipeline in 2 ways.</a:t>
            </a:r>
          </a:p>
          <a:p>
            <a:r>
              <a:rPr lang="en-US" dirty="0"/>
              <a:t>1)pipeline view</a:t>
            </a:r>
          </a:p>
          <a:p>
            <a:r>
              <a:rPr lang="en-US" dirty="0"/>
              <a:t>2)Pipeline script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FEA5D-006E-455C-9A02-928B1364359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304800"/>
            <a:ext cx="7620002" cy="2971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33673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14)Jenkins backup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Introduction: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Jenkins has a backup plugin which can be used to backup critical configurations settings related to Jenkins.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Install Backup plugin: Backup plugin</a:t>
            </a:r>
          </a:p>
          <a:p>
            <a:r>
              <a:rPr lang="en-US" b="1" dirty="0">
                <a:solidFill>
                  <a:schemeClr val="accent1"/>
                </a:solidFill>
              </a:rPr>
              <a:t>Setup: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Navigate to manage </a:t>
            </a:r>
            <a:r>
              <a:rPr lang="en-US" dirty="0" err="1"/>
              <a:t>Jenkins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Backup</a:t>
            </a:r>
            <a:r>
              <a:rPr lang="en-US" dirty="0"/>
              <a:t> </a:t>
            </a:r>
            <a:r>
              <a:rPr lang="en-US" dirty="0" err="1"/>
              <a:t>manager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click</a:t>
            </a:r>
            <a:r>
              <a:rPr lang="en-US" dirty="0"/>
              <a:t> on backup </a:t>
            </a:r>
            <a:r>
              <a:rPr lang="en-US" dirty="0" err="1"/>
              <a:t>manager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Click</a:t>
            </a:r>
            <a:r>
              <a:rPr lang="en-US" dirty="0"/>
              <a:t> on setup</a:t>
            </a:r>
          </a:p>
          <a:p>
            <a:r>
              <a:rPr lang="en-US" b="1" dirty="0">
                <a:solidFill>
                  <a:schemeClr val="accent1"/>
                </a:solidFill>
              </a:rPr>
              <a:t>1)Setup: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We have to mention the directory name where we want to take backup.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206DBA-7C91-43B5-B2FC-657C005251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7924800" cy="2448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05607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2590800"/>
            <a:ext cx="8574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2)Click on Backup Hudson configuration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In this step Jenkins is taking backup and before taking </a:t>
            </a:r>
            <a:r>
              <a:rPr lang="en-US" dirty="0" err="1"/>
              <a:t>backupjenkins</a:t>
            </a:r>
            <a:r>
              <a:rPr lang="en-US" dirty="0"/>
              <a:t> is shutting down.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187C9-9223-44B7-99B3-C0E96B89AD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7772400" cy="2009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80CED-6DE5-4ABE-90FC-ECAEF53B5E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" y="3524290"/>
            <a:ext cx="7772400" cy="30270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27955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81000" y="228600"/>
            <a:ext cx="85749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15)Differences between </a:t>
            </a:r>
            <a:r>
              <a:rPr lang="en-US" b="1" dirty="0" err="1">
                <a:solidFill>
                  <a:schemeClr val="accent1"/>
                </a:solidFill>
              </a:rPr>
              <a:t>buid</a:t>
            </a:r>
            <a:r>
              <a:rPr lang="en-US" b="1" dirty="0">
                <a:solidFill>
                  <a:schemeClr val="accent1"/>
                </a:solidFill>
              </a:rPr>
              <a:t> periodically, </a:t>
            </a:r>
            <a:r>
              <a:rPr lang="en-US" b="1" dirty="0" err="1">
                <a:solidFill>
                  <a:schemeClr val="accent1"/>
                </a:solidFill>
              </a:rPr>
              <a:t>pollscm</a:t>
            </a:r>
            <a:r>
              <a:rPr lang="en-US" b="1" dirty="0">
                <a:solidFill>
                  <a:schemeClr val="accent1"/>
                </a:solidFill>
              </a:rPr>
              <a:t> and Webhook: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Build periodically</a:t>
            </a:r>
            <a:r>
              <a:rPr lang="en-US" b="1" dirty="0"/>
              <a:t>: </a:t>
            </a:r>
            <a:endParaRPr lang="en-US" dirty="0"/>
          </a:p>
          <a:p>
            <a:r>
              <a:rPr lang="en-US" b="1" dirty="0"/>
              <a:t>--&gt;</a:t>
            </a:r>
            <a:r>
              <a:rPr lang="en-US" dirty="0"/>
              <a:t>Build periodically builds the project periodically even if nothing has committed in the code.</a:t>
            </a:r>
          </a:p>
          <a:p>
            <a:r>
              <a:rPr lang="en-US" b="1" dirty="0" err="1">
                <a:solidFill>
                  <a:schemeClr val="accent1"/>
                </a:solidFill>
              </a:rPr>
              <a:t>Pollscm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--&gt;</a:t>
            </a:r>
            <a:r>
              <a:rPr lang="en-US" dirty="0"/>
              <a:t>Poll </a:t>
            </a:r>
            <a:r>
              <a:rPr lang="en-US" dirty="0" err="1"/>
              <a:t>scm</a:t>
            </a:r>
            <a:r>
              <a:rPr lang="en-US" dirty="0"/>
              <a:t> checks whether changes were made and builds the project if new commits are there.</a:t>
            </a:r>
          </a:p>
          <a:p>
            <a:r>
              <a:rPr lang="en-US" dirty="0"/>
              <a:t>--&gt;For example polling </a:t>
            </a:r>
            <a:r>
              <a:rPr lang="en-US" dirty="0" err="1"/>
              <a:t>freequecy</a:t>
            </a:r>
            <a:r>
              <a:rPr lang="en-US" dirty="0"/>
              <a:t> is every 12 hours and just now poll happened. Very next minute if the code got </a:t>
            </a:r>
            <a:r>
              <a:rPr lang="en-US" dirty="0" err="1"/>
              <a:t>commited</a:t>
            </a:r>
            <a:r>
              <a:rPr lang="en-US" dirty="0"/>
              <a:t> in the git master branch but the build will not </a:t>
            </a:r>
            <a:r>
              <a:rPr lang="en-US" dirty="0" err="1"/>
              <a:t>happend</a:t>
            </a:r>
            <a:r>
              <a:rPr lang="en-US" dirty="0"/>
              <a:t> </a:t>
            </a:r>
            <a:r>
              <a:rPr lang="en-US" dirty="0" err="1"/>
              <a:t>untill</a:t>
            </a:r>
            <a:r>
              <a:rPr lang="en-US" dirty="0"/>
              <a:t> the next poll. It will wait for the next poll.</a:t>
            </a:r>
          </a:p>
          <a:p>
            <a:r>
              <a:rPr lang="en-US" b="1" dirty="0">
                <a:solidFill>
                  <a:schemeClr val="accent1"/>
                </a:solidFill>
              </a:rPr>
              <a:t>Webhook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--&gt;Used </a:t>
            </a:r>
            <a:r>
              <a:rPr lang="en-US" dirty="0" err="1"/>
              <a:t>ti</a:t>
            </a:r>
            <a:r>
              <a:rPr lang="en-US" dirty="0"/>
              <a:t> trigger the builds whenever a developer commits to the master branch.</a:t>
            </a:r>
          </a:p>
          <a:p>
            <a:r>
              <a:rPr lang="en-US" b="1" dirty="0"/>
              <a:t>How to setup webhook:</a:t>
            </a:r>
            <a:endParaRPr lang="en-US" dirty="0"/>
          </a:p>
          <a:p>
            <a:r>
              <a:rPr lang="en-US" dirty="0"/>
              <a:t>--&gt;Go to your </a:t>
            </a:r>
            <a:r>
              <a:rPr lang="en-US" dirty="0" err="1"/>
              <a:t>github</a:t>
            </a:r>
            <a:r>
              <a:rPr lang="en-US" dirty="0"/>
              <a:t> account--&gt;</a:t>
            </a:r>
            <a:r>
              <a:rPr lang="en-US" dirty="0" err="1"/>
              <a:t>goto</a:t>
            </a:r>
            <a:r>
              <a:rPr lang="en-US" dirty="0"/>
              <a:t> your repo--&gt;settings--&gt;click on webhook--&gt;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9E4A5-B667-4D31-B33D-8D27448D1EB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000625"/>
            <a:ext cx="7467600" cy="1552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FB899A-B3D2-4E0B-B833-8F304093E66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562725"/>
            <a:ext cx="3810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2056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548722" y="2352041"/>
            <a:ext cx="8574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--&gt;Here select only pull requests and pushes only</a:t>
            </a:r>
          </a:p>
          <a:p>
            <a:r>
              <a:rPr lang="en-US" dirty="0"/>
              <a:t>--&gt;click on active and add </a:t>
            </a:r>
            <a:r>
              <a:rPr lang="en-US" dirty="0" err="1"/>
              <a:t>webhhok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--&gt;Open </a:t>
            </a:r>
            <a:r>
              <a:rPr lang="en-US" dirty="0" err="1"/>
              <a:t>jenkins</a:t>
            </a:r>
            <a:r>
              <a:rPr lang="en-US" dirty="0"/>
              <a:t> console add git </a:t>
            </a:r>
            <a:r>
              <a:rPr lang="en-US" dirty="0" err="1"/>
              <a:t>url</a:t>
            </a:r>
            <a:r>
              <a:rPr lang="en-US" dirty="0"/>
              <a:t> under source code management.</a:t>
            </a:r>
          </a:p>
          <a:p>
            <a:r>
              <a:rPr lang="en-US" dirty="0"/>
              <a:t>--&gt;Go to build triggers--&gt;select the GitHub hook trigger for </a:t>
            </a:r>
            <a:r>
              <a:rPr lang="en-US" dirty="0" err="1"/>
              <a:t>GITScm</a:t>
            </a:r>
            <a:r>
              <a:rPr lang="en-US" dirty="0"/>
              <a:t> polling</a:t>
            </a:r>
          </a:p>
          <a:p>
            <a:r>
              <a:rPr lang="en-US" dirty="0"/>
              <a:t>--&gt;Click on apply and save.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E4BCE-C3B5-47C5-A164-3764F821440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1"/>
            <a:ext cx="7620000" cy="205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D8C2C3-ADB8-4F18-97D0-4AB80EDFD1A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971800"/>
            <a:ext cx="78105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A13D7-000E-4889-AC10-D4E9D833FC3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796" y="4930977"/>
            <a:ext cx="7919802" cy="18080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2251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-55305"/>
            <a:ext cx="857495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4)Deploy</a:t>
            </a:r>
          </a:p>
          <a:p>
            <a:r>
              <a:rPr lang="en-US" dirty="0"/>
              <a:t>         	5)Code coverage</a:t>
            </a:r>
          </a:p>
          <a:p>
            <a:r>
              <a:rPr lang="en-US" dirty="0"/>
              <a:t>          	6)Code analysis</a:t>
            </a:r>
          </a:p>
          <a:p>
            <a:r>
              <a:rPr lang="en-US" b="1" dirty="0">
                <a:solidFill>
                  <a:schemeClr val="accent1"/>
                </a:solidFill>
              </a:rPr>
              <a:t>Key Terminology: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Integrate: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Combine all the code written by developers till some point of time.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Build: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Combine the code and make a small executable package.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Test: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Test in all environments whether application is working properly or not.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Achieved: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Stored in an antifactory so that in future we may use/deliver again.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Deliver: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Handling the product to client.</a:t>
            </a:r>
          </a:p>
          <a:p>
            <a:r>
              <a:rPr lang="en-US" b="1" dirty="0">
                <a:solidFill>
                  <a:schemeClr val="accent1"/>
                </a:solidFill>
              </a:rPr>
              <a:t>Deploy: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Installing product in client’s machine.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Jenkins work flow: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We attach git, maven, sonar and antifactory plugins to Jenkins.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Once developers put code in git, Jenkins pull that code and send to maven for build.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Once build is done, Jenkins pull that build code and send to sonar for testing.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Once testing is done, then Jenkins will pull that code and send to antifactory as per requirement.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We can also deploy with Jenkins.</a:t>
            </a:r>
          </a:p>
        </p:txBody>
      </p:sp>
    </p:spTree>
    <p:extLst>
      <p:ext uri="{BB962C8B-B14F-4D97-AF65-F5344CB8AC3E}">
        <p14:creationId xmlns:p14="http://schemas.microsoft.com/office/powerpoint/2010/main" val="62089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381000" y="58846"/>
            <a:ext cx="8763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Ways of continues Integration: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Can do manually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Can write scripts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Can use tool like Jenkins</a:t>
            </a:r>
          </a:p>
          <a:p>
            <a:r>
              <a:rPr lang="en-US" b="1" dirty="0">
                <a:solidFill>
                  <a:schemeClr val="accent1"/>
                </a:solidFill>
              </a:rPr>
              <a:t>Benefits of CI: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Defects caught early.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Delete bugs as soon as possible.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Maintains history for references.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If you want, you can stop SDLC process at any stage. For example, you can stop at test stage only or you can continue till deployment.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Easy to setup and maintain.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Easy integration with other tools by using plugins.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Can run on cloud infra as well as data center.</a:t>
            </a:r>
          </a:p>
          <a:p>
            <a:r>
              <a:rPr lang="en-US" b="1" dirty="0">
                <a:solidFill>
                  <a:schemeClr val="accent1"/>
                </a:solidFill>
              </a:rPr>
              <a:t>Why only Jenkins: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It has many plugins.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You can write your own plugin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You can use community plugins.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Jenkins is not a just tool. It is a framework means you can do anything whatever you want. All you need is plugins.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Jenkins is not going to do any job. It instructs others to do job. If other servers are not available, Jenkins itself does the job.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Jenkins also acts as c server replacement means you can do repeated tasks automatically.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Can create labels (group of servers)</a:t>
            </a:r>
          </a:p>
        </p:txBody>
      </p:sp>
    </p:spTree>
    <p:extLst>
      <p:ext uri="{BB962C8B-B14F-4D97-AF65-F5344CB8AC3E}">
        <p14:creationId xmlns:p14="http://schemas.microsoft.com/office/powerpoint/2010/main" val="24259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228600"/>
            <a:ext cx="85749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Jenkins Architecture: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Client-server model.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When you install Jenkins, it acts as master.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Jenkins invoke clients to perform jobs.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Supported OS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Can install in any </a:t>
            </a:r>
            <a:r>
              <a:rPr lang="en-US" dirty="0" err="1"/>
              <a:t>os</a:t>
            </a:r>
            <a:r>
              <a:rPr lang="en-US" dirty="0"/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You will be accessing Jenkins with web only.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choose long term support release.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install java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Open source-  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/>
              <a:t>        Enterprise edition- </a:t>
            </a:r>
            <a:r>
              <a:rPr lang="en-US" dirty="0" err="1"/>
              <a:t>hudson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Three types of configurations</a:t>
            </a:r>
          </a:p>
          <a:p>
            <a:r>
              <a:rPr lang="en-US" dirty="0"/>
              <a:t>     1)Global configuration</a:t>
            </a:r>
          </a:p>
          <a:p>
            <a:r>
              <a:rPr lang="en-US" dirty="0"/>
              <a:t>     2)Node configuration</a:t>
            </a:r>
          </a:p>
          <a:p>
            <a:r>
              <a:rPr lang="en-US" dirty="0"/>
              <a:t>     3)Job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8E27A-C1FD-47E1-9B38-A977356F2D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21" y="4552116"/>
            <a:ext cx="7355758" cy="2229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224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B983BB-3639-49F1-82E3-D106BB62AC25}"/>
              </a:ext>
            </a:extLst>
          </p:cNvPr>
          <p:cNvSpPr/>
          <p:nvPr/>
        </p:nvSpPr>
        <p:spPr>
          <a:xfrm>
            <a:off x="457200" y="381000"/>
            <a:ext cx="857495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1)Global system configuration: Tools, environment variables.</a:t>
            </a:r>
          </a:p>
          <a:p>
            <a:r>
              <a:rPr lang="en-US" dirty="0"/>
              <a:t>2)Node configuration: Job in which machine you want to run</a:t>
            </a:r>
          </a:p>
          <a:p>
            <a:r>
              <a:rPr lang="en-US" dirty="0"/>
              <a:t>3)Plugin Configuration: In Jenkins master install plugins.</a:t>
            </a:r>
          </a:p>
          <a:p>
            <a:r>
              <a:rPr lang="en-US" dirty="0"/>
              <a:t>4)Job configuration: All jobs will be configured here.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2)Installation of Jenkins</a:t>
            </a:r>
          </a:p>
          <a:p>
            <a:r>
              <a:rPr lang="en-US" dirty="0"/>
              <a:t>https://www.jenkins.io/doc/tutorials/tutorial-for-installing-jenkins-on-AWS/</a:t>
            </a:r>
          </a:p>
          <a:p>
            <a:r>
              <a:rPr lang="en-US" dirty="0"/>
              <a:t> 1)yum update -y</a:t>
            </a:r>
          </a:p>
          <a:p>
            <a:r>
              <a:rPr lang="en-US" dirty="0"/>
              <a:t>2)</a:t>
            </a:r>
            <a:r>
              <a:rPr lang="en-US" dirty="0" err="1"/>
              <a:t>sudo</a:t>
            </a:r>
            <a:r>
              <a:rPr lang="en-US" dirty="0"/>
              <a:t> yum install java-1.8.0-openjdk-devel</a:t>
            </a:r>
          </a:p>
          <a:p>
            <a:r>
              <a:rPr lang="en-US" dirty="0"/>
              <a:t>3)curl --silent --location http://pkg.jenkins-ci.org/redhat-stable/jenkins.repo | </a:t>
            </a:r>
            <a:r>
              <a:rPr lang="en-US" dirty="0" err="1"/>
              <a:t>sudo</a:t>
            </a:r>
            <a:r>
              <a:rPr lang="en-US" dirty="0"/>
              <a:t> tee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yum.repos.d</a:t>
            </a:r>
            <a:r>
              <a:rPr lang="en-US" dirty="0"/>
              <a:t>/</a:t>
            </a:r>
            <a:r>
              <a:rPr lang="en-US" dirty="0" err="1"/>
              <a:t>jenkins.repo</a:t>
            </a:r>
            <a:endParaRPr lang="en-US" dirty="0"/>
          </a:p>
          <a:p>
            <a:r>
              <a:rPr lang="en-US" dirty="0"/>
              <a:t>4)</a:t>
            </a:r>
            <a:r>
              <a:rPr lang="en-US" dirty="0" err="1"/>
              <a:t>sudo</a:t>
            </a:r>
            <a:r>
              <a:rPr lang="en-US" dirty="0"/>
              <a:t> rpm --import https://jenkins-ci.org/redhat/jenkins-ci.org.key</a:t>
            </a:r>
          </a:p>
          <a:p>
            <a:r>
              <a:rPr lang="en-US" dirty="0"/>
              <a:t>5)</a:t>
            </a:r>
            <a:r>
              <a:rPr lang="en-US" dirty="0" err="1"/>
              <a:t>sudo</a:t>
            </a:r>
            <a:r>
              <a:rPr lang="en-US" dirty="0"/>
              <a:t> yum install 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/>
              <a:t>6)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/>
              <a:t>7)</a:t>
            </a:r>
            <a:r>
              <a:rPr lang="en-US" dirty="0" err="1"/>
              <a:t>systemctl</a:t>
            </a:r>
            <a:r>
              <a:rPr lang="en-US" dirty="0"/>
              <a:t> status 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/>
              <a:t>8)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jenkins</a:t>
            </a:r>
            <a:endParaRPr lang="en-US" dirty="0"/>
          </a:p>
          <a:p>
            <a:r>
              <a:rPr lang="en-US" dirty="0"/>
              <a:t>9)cat /var/lib/</a:t>
            </a:r>
            <a:r>
              <a:rPr lang="en-US" dirty="0" err="1"/>
              <a:t>jenkins</a:t>
            </a:r>
            <a:r>
              <a:rPr lang="en-US" dirty="0"/>
              <a:t>/secrets/</a:t>
            </a:r>
            <a:r>
              <a:rPr lang="en-US" dirty="0" err="1"/>
              <a:t>initialAdminPassword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2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40A2B-E78E-4FA5-BF21-ABB7303B36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3400" y="381000"/>
            <a:ext cx="8077200" cy="3124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82D2EA-DF8A-463B-8ED0-FCA3723B67F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3400" y="3657600"/>
            <a:ext cx="8104239" cy="3028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3328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4A6A9-AEB6-4644-9C4A-204AD44417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3900" y="304800"/>
            <a:ext cx="7696200" cy="304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7F11A4-4956-4B7E-84A9-CB68E27174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3900" y="3486468"/>
            <a:ext cx="7696200" cy="31429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0557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67723</TotalTime>
  <Words>3256</Words>
  <Application>Microsoft Office PowerPoint</Application>
  <PresentationFormat>On-screen Show (4:3)</PresentationFormat>
  <Paragraphs>396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Century Gothic</vt:lpstr>
      <vt:lpstr>Verdana</vt:lpstr>
      <vt:lpstr>Wingdings 2</vt:lpstr>
      <vt:lpstr>Verve</vt:lpstr>
      <vt:lpstr>Jenkins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Office</dc:creator>
  <cp:lastModifiedBy>Pavani Nallam</cp:lastModifiedBy>
  <cp:revision>61</cp:revision>
  <dcterms:created xsi:type="dcterms:W3CDTF">2019-11-02T10:24:13Z</dcterms:created>
  <dcterms:modified xsi:type="dcterms:W3CDTF">2022-06-14T03:09:01Z</dcterms:modified>
</cp:coreProperties>
</file>