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266" r:id="rId4"/>
    <p:sldId id="258" r:id="rId5"/>
    <p:sldId id="259" r:id="rId6"/>
    <p:sldId id="260" r:id="rId7"/>
    <p:sldId id="262" r:id="rId8"/>
    <p:sldId id="261" r:id="rId9"/>
    <p:sldId id="264" r:id="rId10"/>
    <p:sldId id="263" r:id="rId11"/>
    <p:sldId id="265" r:id="rId12"/>
    <p:sldId id="267" r:id="rId13"/>
    <p:sldId id="268" r:id="rId14"/>
    <p:sldId id="269" r:id="rId15"/>
    <p:sldId id="270" r:id="rId16"/>
    <p:sldId id="271" r:id="rId17"/>
    <p:sldId id="278" r:id="rId18"/>
    <p:sldId id="279" r:id="rId19"/>
    <p:sldId id="280" r:id="rId20"/>
    <p:sldId id="294" r:id="rId21"/>
    <p:sldId id="295" r:id="rId22"/>
    <p:sldId id="296" r:id="rId23"/>
    <p:sldId id="298" r:id="rId24"/>
    <p:sldId id="297" r:id="rId25"/>
    <p:sldId id="299" r:id="rId26"/>
    <p:sldId id="300" r:id="rId27"/>
    <p:sldId id="301" r:id="rId28"/>
    <p:sldId id="302" r:id="rId29"/>
    <p:sldId id="303" r:id="rId30"/>
    <p:sldId id="304"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305" r:id="rId45"/>
    <p:sldId id="309" r:id="rId46"/>
    <p:sldId id="306" r:id="rId47"/>
    <p:sldId id="310" r:id="rId48"/>
    <p:sldId id="315" r:id="rId49"/>
    <p:sldId id="316" r:id="rId50"/>
    <p:sldId id="317" r:id="rId51"/>
    <p:sldId id="318" r:id="rId52"/>
    <p:sldId id="319" r:id="rId53"/>
    <p:sldId id="307" r:id="rId54"/>
    <p:sldId id="311" r:id="rId55"/>
    <p:sldId id="312" r:id="rId56"/>
    <p:sldId id="313" r:id="rId57"/>
    <p:sldId id="314" r:id="rId58"/>
    <p:sldId id="30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79368-7CD2-4E35-9D1D-13BC0708CFA4}" type="datetimeFigureOut">
              <a:rPr lang="en-US" smtClean="0"/>
              <a:pPr/>
              <a:t>10/28/2021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822601-E2A8-4937-9628-2008E9DE663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16</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25</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26</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27</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28</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29</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30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17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18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19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20</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21</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22</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23</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0822601-E2A8-4937-9628-2008E9DE663D}" type="slidenum">
              <a:rPr lang="en-IN" smtClean="0"/>
              <a:pPr/>
              <a:t>24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8BBA1CA8-49C0-4940-B21B-FFAEFC6EDB64}" type="datetimeFigureOut">
              <a:rPr lang="en-US" smtClean="0"/>
              <a:pPr/>
              <a:t>10/28/2021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060019A-04E6-45DE-BE25-3BFCD14902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BA1CA8-49C0-4940-B21B-FFAEFC6EDB64}"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BA1CA8-49C0-4940-B21B-FFAEFC6EDB64}"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8BBA1CA8-49C0-4940-B21B-FFAEFC6EDB64}" type="datetimeFigureOut">
              <a:rPr lang="en-US" smtClean="0"/>
              <a:pPr/>
              <a:t>10/28/2021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8BBA1CA8-49C0-4940-B21B-FFAEFC6EDB64}" type="datetimeFigureOut">
              <a:rPr lang="en-US" smtClean="0"/>
              <a:pPr/>
              <a:t>10/28/2021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4060019A-04E6-45DE-BE25-3BFCD14902E8}"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8BBA1CA8-49C0-4940-B21B-FFAEFC6EDB64}" type="datetimeFigureOut">
              <a:rPr lang="en-US" smtClean="0"/>
              <a:pPr/>
              <a:t>10/28/2021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4060019A-04E6-45DE-BE25-3BFCD14902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8BBA1CA8-49C0-4940-B21B-FFAEFC6EDB64}" type="datetimeFigureOut">
              <a:rPr lang="en-US" smtClean="0"/>
              <a:pPr/>
              <a:t>10/28/2021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060019A-04E6-45DE-BE25-3BFCD14902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8BBA1CA8-49C0-4940-B21B-FFAEFC6EDB64}" type="datetimeFigureOut">
              <a:rPr lang="en-US" smtClean="0"/>
              <a:pPr/>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8BBA1CA8-49C0-4940-B21B-FFAEFC6EDB64}" type="datetimeFigureOut">
              <a:rPr lang="en-US" smtClean="0"/>
              <a:pPr/>
              <a:t>10/28/2021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4060019A-04E6-45DE-BE25-3BFCD14902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8BBA1CA8-49C0-4940-B21B-FFAEFC6EDB64}" type="datetimeFigureOut">
              <a:rPr lang="en-US" smtClean="0"/>
              <a:pPr/>
              <a:t>10/28/2021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060019A-04E6-45DE-BE25-3BFCD14902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8BBA1CA8-49C0-4940-B21B-FFAEFC6EDB64}" type="datetimeFigureOut">
              <a:rPr lang="en-US" smtClean="0"/>
              <a:pPr/>
              <a:t>10/28/2021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060019A-04E6-45DE-BE25-3BFCD14902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8BBA1CA8-49C0-4940-B21B-FFAEFC6EDB64}" type="datetimeFigureOut">
              <a:rPr lang="en-US" smtClean="0"/>
              <a:pPr/>
              <a:t>10/28/2021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060019A-04E6-45DE-BE25-3BFCD14902E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9144000" cy="2232025"/>
          </a:xfrm>
        </p:spPr>
        <p:txBody>
          <a:bodyPr>
            <a:normAutofit fontScale="90000"/>
          </a:bodyPr>
          <a:lstStyle/>
          <a:p>
            <a:pPr algn="ctr"/>
            <a:br>
              <a:rPr lang="en-US" sz="9600" b="1" dirty="0">
                <a:latin typeface="Arial Rounded MT Bold" pitchFamily="34" charset="0"/>
              </a:rPr>
            </a:br>
            <a:br>
              <a:rPr lang="en-US" sz="9600" b="1" dirty="0">
                <a:latin typeface="Arial Rounded MT Bold" pitchFamily="34" charset="0"/>
              </a:rPr>
            </a:br>
            <a:br>
              <a:rPr lang="en-US" sz="9600" b="1" dirty="0">
                <a:latin typeface="Arial Rounded MT Bold" pitchFamily="34" charset="0"/>
              </a:rPr>
            </a:br>
            <a:br>
              <a:rPr lang="en-US" sz="9600" b="1" dirty="0">
                <a:latin typeface="Arial Rounded MT Bold" pitchFamily="34" charset="0"/>
              </a:rPr>
            </a:br>
            <a:r>
              <a:rPr lang="en-US" sz="9600" b="1" dirty="0">
                <a:latin typeface="Arial Rounded MT Bold" pitchFamily="34" charset="0"/>
              </a:rPr>
              <a:t>AWS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81000"/>
            <a:ext cx="8991600" cy="1231106"/>
          </a:xfrm>
          <a:prstGeom prst="rect">
            <a:avLst/>
          </a:prstGeom>
        </p:spPr>
        <p:txBody>
          <a:bodyPr wrap="square">
            <a:spAutoFit/>
          </a:bodyPr>
          <a:lstStyle/>
          <a:p>
            <a:r>
              <a:rPr lang="en-US" sz="2000" b="1" dirty="0">
                <a:solidFill>
                  <a:schemeClr val="accent1"/>
                </a:solidFill>
              </a:rPr>
              <a:t>Step6)Configure security group</a:t>
            </a:r>
            <a:endParaRPr lang="en-US" sz="2000" dirty="0">
              <a:solidFill>
                <a:schemeClr val="accent1"/>
              </a:solidFill>
            </a:endParaRPr>
          </a:p>
          <a:p>
            <a:r>
              <a:rPr lang="en-US" dirty="0"/>
              <a:t>--&gt;AWS Security Groups act like a firewall for your Amazon EC2 instances controlling both inbound and outbound traffic. When you launch an instance on Amazon EC2, you need to assign it to a particular security group</a:t>
            </a:r>
          </a:p>
        </p:txBody>
      </p:sp>
      <p:pic>
        <p:nvPicPr>
          <p:cNvPr id="6" name="Picture 5">
            <a:extLst>
              <a:ext uri="{FF2B5EF4-FFF2-40B4-BE49-F238E27FC236}">
                <a16:creationId xmlns:a16="http://schemas.microsoft.com/office/drawing/2014/main" id="{EB1D7466-45DA-4E98-84AC-F6CD8B3DEF66}"/>
              </a:ext>
            </a:extLst>
          </p:cNvPr>
          <p:cNvPicPr/>
          <p:nvPr/>
        </p:nvPicPr>
        <p:blipFill>
          <a:blip r:embed="rId2"/>
          <a:srcRect/>
          <a:stretch>
            <a:fillRect/>
          </a:stretch>
        </p:blipFill>
        <p:spPr bwMode="auto">
          <a:xfrm>
            <a:off x="789709" y="1905000"/>
            <a:ext cx="7564582" cy="4267200"/>
          </a:xfrm>
          <a:prstGeom prst="rect">
            <a:avLst/>
          </a:prstGeom>
          <a:noFill/>
          <a:ln w="9525">
            <a:noFill/>
            <a:miter lim="800000"/>
            <a:headEnd/>
            <a:tailEnd/>
          </a:ln>
        </p:spPr>
      </p:pic>
    </p:spTree>
    <p:extLst>
      <p:ext uri="{BB962C8B-B14F-4D97-AF65-F5344CB8AC3E}">
        <p14:creationId xmlns:p14="http://schemas.microsoft.com/office/powerpoint/2010/main" val="313458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81000"/>
            <a:ext cx="8991600" cy="5755422"/>
          </a:xfrm>
          <a:prstGeom prst="rect">
            <a:avLst/>
          </a:prstGeom>
        </p:spPr>
        <p:txBody>
          <a:bodyPr wrap="square">
            <a:spAutoFit/>
          </a:bodyPr>
          <a:lstStyle/>
          <a:p>
            <a:r>
              <a:rPr lang="en-US" sz="2000" b="1" dirty="0">
                <a:solidFill>
                  <a:schemeClr val="accent1"/>
                </a:solidFill>
              </a:rPr>
              <a:t>Step7)Review and Launch</a:t>
            </a:r>
            <a:endParaRPr lang="en-US" sz="2000" dirty="0">
              <a:solidFill>
                <a:schemeClr val="accent1"/>
              </a:solidFill>
            </a:endParaRPr>
          </a:p>
          <a:p>
            <a:r>
              <a:rPr lang="en-US" dirty="0"/>
              <a:t>--&gt;You can review the details at configuration level and launch it.</a:t>
            </a:r>
          </a:p>
          <a:p>
            <a:r>
              <a:rPr lang="en-US" dirty="0"/>
              <a:t>--&gt;Download </a:t>
            </a:r>
            <a:r>
              <a:rPr lang="en-US" dirty="0" err="1"/>
              <a:t>pem</a:t>
            </a:r>
            <a:r>
              <a:rPr lang="en-US" dirty="0"/>
              <a:t> key and launch the instance</a:t>
            </a:r>
          </a:p>
          <a:p>
            <a:endParaRPr lang="en-US" sz="2000" dirty="0">
              <a:solidFill>
                <a:schemeClr val="accent1"/>
              </a:solidFill>
            </a:endParaRPr>
          </a:p>
          <a:p>
            <a:r>
              <a:rPr lang="en-US" sz="2000" b="1" dirty="0">
                <a:solidFill>
                  <a:schemeClr val="accent1"/>
                </a:solidFill>
              </a:rPr>
              <a:t>How to convert </a:t>
            </a:r>
            <a:r>
              <a:rPr lang="en-US" sz="2000" b="1" dirty="0" err="1">
                <a:solidFill>
                  <a:schemeClr val="accent1"/>
                </a:solidFill>
              </a:rPr>
              <a:t>pem</a:t>
            </a:r>
            <a:r>
              <a:rPr lang="en-US" sz="2000" b="1" dirty="0">
                <a:solidFill>
                  <a:schemeClr val="accent1"/>
                </a:solidFill>
              </a:rPr>
              <a:t> key to </a:t>
            </a:r>
            <a:r>
              <a:rPr lang="en-US" sz="2000" b="1" dirty="0" err="1">
                <a:solidFill>
                  <a:schemeClr val="accent1"/>
                </a:solidFill>
              </a:rPr>
              <a:t>ppk</a:t>
            </a:r>
            <a:r>
              <a:rPr lang="en-US" sz="2000" b="1" dirty="0">
                <a:solidFill>
                  <a:schemeClr val="accent1"/>
                </a:solidFill>
              </a:rPr>
              <a:t> key:</a:t>
            </a:r>
            <a:endParaRPr lang="en-US" sz="2000" dirty="0">
              <a:solidFill>
                <a:schemeClr val="accent1"/>
              </a:solidFill>
            </a:endParaRPr>
          </a:p>
          <a:p>
            <a:r>
              <a:rPr lang="en-US" dirty="0"/>
              <a:t>--&gt;open </a:t>
            </a:r>
            <a:r>
              <a:rPr lang="en-US" dirty="0" err="1"/>
              <a:t>puttygen</a:t>
            </a:r>
            <a:r>
              <a:rPr lang="en-US" dirty="0"/>
              <a:t> and load the </a:t>
            </a:r>
            <a:r>
              <a:rPr lang="en-US" dirty="0" err="1"/>
              <a:t>pemkey</a:t>
            </a:r>
            <a:endParaRPr lang="en-US" dirty="0"/>
          </a:p>
          <a:p>
            <a:r>
              <a:rPr lang="en-US" dirty="0"/>
              <a:t>--&gt;Click on option called save private key</a:t>
            </a:r>
          </a:p>
          <a:p>
            <a:endParaRPr lang="en-US" dirty="0"/>
          </a:p>
          <a:p>
            <a:r>
              <a:rPr lang="en-US" sz="2000" b="1" dirty="0">
                <a:solidFill>
                  <a:schemeClr val="accent1"/>
                </a:solidFill>
              </a:rPr>
              <a:t>Difference between public key and private key:</a:t>
            </a:r>
          </a:p>
          <a:p>
            <a:endParaRPr lang="en-US" dirty="0"/>
          </a:p>
          <a:p>
            <a:r>
              <a:rPr lang="en-IN" b="1" dirty="0"/>
              <a:t>Private Key</a:t>
            </a:r>
            <a:r>
              <a:rPr lang="en-IN" dirty="0"/>
              <a:t> is used to both encrypt and decrypt the data and is shared </a:t>
            </a:r>
            <a:r>
              <a:rPr lang="en-IN" b="1" dirty="0"/>
              <a:t>between</a:t>
            </a:r>
            <a:r>
              <a:rPr lang="en-IN" dirty="0"/>
              <a:t> the sender and receiver of encrypted data. The </a:t>
            </a:r>
            <a:r>
              <a:rPr lang="en-IN" b="1" dirty="0"/>
              <a:t>public key</a:t>
            </a:r>
            <a:r>
              <a:rPr lang="en-IN" dirty="0"/>
              <a:t> is only used to encrypt data and to decrypt the data, the </a:t>
            </a:r>
            <a:r>
              <a:rPr lang="en-IN" b="1" dirty="0"/>
              <a:t>private key</a:t>
            </a:r>
            <a:r>
              <a:rPr lang="en-IN" dirty="0"/>
              <a:t> is used and is shared. ... The </a:t>
            </a:r>
            <a:r>
              <a:rPr lang="en-IN" b="1" dirty="0"/>
              <a:t>public key</a:t>
            </a:r>
            <a:r>
              <a:rPr lang="en-IN" dirty="0"/>
              <a:t> is free to use and the </a:t>
            </a:r>
            <a:r>
              <a:rPr lang="en-IN" b="1" dirty="0"/>
              <a:t>private key</a:t>
            </a:r>
            <a:r>
              <a:rPr lang="en-IN" dirty="0"/>
              <a:t> is kept secret only.</a:t>
            </a:r>
            <a:endParaRPr lang="en-US" dirty="0"/>
          </a:p>
          <a:p>
            <a:endParaRPr lang="en-US" dirty="0"/>
          </a:p>
          <a:p>
            <a:r>
              <a:rPr lang="en-US" sz="2000" b="1" dirty="0">
                <a:solidFill>
                  <a:schemeClr val="accent1"/>
                </a:solidFill>
              </a:rPr>
              <a:t>How to login to instance:</a:t>
            </a:r>
            <a:endParaRPr lang="en-US" sz="2000" dirty="0">
              <a:solidFill>
                <a:schemeClr val="accent1"/>
              </a:solidFill>
            </a:endParaRPr>
          </a:p>
          <a:p>
            <a:r>
              <a:rPr lang="en-US" dirty="0"/>
              <a:t>--&gt;Open putty</a:t>
            </a:r>
          </a:p>
          <a:p>
            <a:r>
              <a:rPr lang="en-US" dirty="0"/>
              <a:t>--&gt;Give public </a:t>
            </a:r>
            <a:r>
              <a:rPr lang="en-US" dirty="0" err="1"/>
              <a:t>ip</a:t>
            </a:r>
            <a:r>
              <a:rPr lang="en-US" dirty="0"/>
              <a:t> address and give thee </a:t>
            </a:r>
            <a:r>
              <a:rPr lang="en-US" dirty="0" err="1"/>
              <a:t>ppk</a:t>
            </a:r>
            <a:r>
              <a:rPr lang="en-US" dirty="0"/>
              <a:t> key as well</a:t>
            </a:r>
          </a:p>
          <a:p>
            <a:r>
              <a:rPr lang="en-US" dirty="0"/>
              <a:t>--&gt;Once you open the console you have to give username as ec2-user</a:t>
            </a:r>
          </a:p>
          <a:p>
            <a:r>
              <a:rPr lang="en-US" dirty="0"/>
              <a:t> </a:t>
            </a:r>
          </a:p>
        </p:txBody>
      </p:sp>
    </p:spTree>
    <p:extLst>
      <p:ext uri="{BB962C8B-B14F-4D97-AF65-F5344CB8AC3E}">
        <p14:creationId xmlns:p14="http://schemas.microsoft.com/office/powerpoint/2010/main" val="2875115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4955203"/>
          </a:xfrm>
          <a:prstGeom prst="rect">
            <a:avLst/>
          </a:prstGeom>
        </p:spPr>
        <p:txBody>
          <a:bodyPr wrap="square">
            <a:spAutoFit/>
          </a:bodyPr>
          <a:lstStyle/>
          <a:p>
            <a:pPr algn="ctr"/>
            <a:r>
              <a:rPr lang="en-IN" sz="3600" b="1" dirty="0">
                <a:solidFill>
                  <a:schemeClr val="accent1"/>
                </a:solidFill>
              </a:rPr>
              <a:t>2)Route53</a:t>
            </a:r>
          </a:p>
          <a:p>
            <a:r>
              <a:rPr lang="en-IN" sz="2000" b="1" dirty="0">
                <a:solidFill>
                  <a:schemeClr val="accent1"/>
                </a:solidFill>
              </a:rPr>
              <a:t>DNS: </a:t>
            </a:r>
            <a:r>
              <a:rPr lang="en-IN" sz="2000" dirty="0"/>
              <a:t>Stands for Domain Name system. Which converts name to IP address and </a:t>
            </a:r>
            <a:r>
              <a:rPr lang="en-IN" sz="2000" dirty="0" err="1"/>
              <a:t>ip</a:t>
            </a:r>
            <a:r>
              <a:rPr lang="en-IN" sz="2000" dirty="0"/>
              <a:t> address to name.</a:t>
            </a:r>
          </a:p>
          <a:p>
            <a:r>
              <a:rPr lang="en-IN" sz="2000" b="1" dirty="0">
                <a:solidFill>
                  <a:schemeClr val="accent1"/>
                </a:solidFill>
              </a:rPr>
              <a:t>Types:</a:t>
            </a:r>
          </a:p>
          <a:p>
            <a:r>
              <a:rPr lang="en-IN" sz="2000" dirty="0"/>
              <a:t>1.Top level domain.</a:t>
            </a:r>
          </a:p>
          <a:p>
            <a:r>
              <a:rPr lang="en-IN" sz="2000" dirty="0"/>
              <a:t>2.Secondary level domain</a:t>
            </a:r>
          </a:p>
          <a:p>
            <a:r>
              <a:rPr lang="en-IN" sz="2000" dirty="0"/>
              <a:t>--&gt;Top Level Domain: The last word in a domain name represents the "</a:t>
            </a:r>
            <a:r>
              <a:rPr lang="en-IN" sz="2000" dirty="0" err="1"/>
              <a:t>toplevel</a:t>
            </a:r>
            <a:r>
              <a:rPr lang="en-IN" sz="2000" dirty="0"/>
              <a:t> domain"'</a:t>
            </a:r>
          </a:p>
          <a:p>
            <a:r>
              <a:rPr lang="en-IN" sz="2000" b="1" dirty="0" err="1">
                <a:solidFill>
                  <a:schemeClr val="accent1"/>
                </a:solidFill>
              </a:rPr>
              <a:t>eg</a:t>
            </a:r>
            <a:r>
              <a:rPr lang="en-IN" sz="2000" b="1" dirty="0">
                <a:solidFill>
                  <a:schemeClr val="accent1"/>
                </a:solidFill>
              </a:rPr>
              <a:t>: </a:t>
            </a:r>
            <a:r>
              <a:rPr lang="en-IN" sz="2000" dirty="0"/>
              <a:t>.com</a:t>
            </a:r>
          </a:p>
          <a:p>
            <a:r>
              <a:rPr lang="en-IN" sz="2000" dirty="0"/>
              <a:t>--&gt;Second level domain: The second last word in a domain name represents the "second level domain name“</a:t>
            </a:r>
          </a:p>
          <a:p>
            <a:r>
              <a:rPr lang="en-IN" sz="2000" b="1" dirty="0" err="1">
                <a:solidFill>
                  <a:schemeClr val="accent1"/>
                </a:solidFill>
              </a:rPr>
              <a:t>eg</a:t>
            </a:r>
            <a:r>
              <a:rPr lang="en-IN" sz="2000" b="1" dirty="0">
                <a:solidFill>
                  <a:schemeClr val="accent1"/>
                </a:solidFill>
              </a:rPr>
              <a:t>: </a:t>
            </a:r>
            <a:r>
              <a:rPr lang="en-IN" sz="2000" dirty="0"/>
              <a:t>.</a:t>
            </a:r>
            <a:r>
              <a:rPr lang="en-IN" sz="2000" dirty="0" err="1"/>
              <a:t>gov.in</a:t>
            </a:r>
            <a:endParaRPr lang="en-IN" sz="2000" dirty="0"/>
          </a:p>
          <a:p>
            <a:endParaRPr lang="en-US" sz="2000" b="1" dirty="0">
              <a:solidFill>
                <a:schemeClr val="accent1"/>
              </a:solidFill>
            </a:endParaRPr>
          </a:p>
          <a:p>
            <a:endParaRPr lang="en-US" dirty="0"/>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3385542"/>
          </a:xfrm>
          <a:prstGeom prst="rect">
            <a:avLst/>
          </a:prstGeom>
        </p:spPr>
        <p:txBody>
          <a:bodyPr wrap="square">
            <a:spAutoFit/>
          </a:bodyPr>
          <a:lstStyle/>
          <a:p>
            <a:r>
              <a:rPr lang="en-IN" sz="2000" b="1" dirty="0">
                <a:solidFill>
                  <a:schemeClr val="accent1"/>
                </a:solidFill>
              </a:rPr>
              <a:t>Types of Routing policies:</a:t>
            </a:r>
          </a:p>
          <a:p>
            <a:endParaRPr lang="en-IN" sz="2000" b="1" dirty="0">
              <a:solidFill>
                <a:schemeClr val="accent1"/>
              </a:solidFill>
            </a:endParaRPr>
          </a:p>
          <a:p>
            <a:r>
              <a:rPr lang="en-IN" sz="2000" dirty="0"/>
              <a:t>1)Simple routing Policy</a:t>
            </a:r>
          </a:p>
          <a:p>
            <a:r>
              <a:rPr lang="en-IN" sz="2000" dirty="0"/>
              <a:t>2)Weighted Routing Policy</a:t>
            </a:r>
          </a:p>
          <a:p>
            <a:r>
              <a:rPr lang="en-IN" sz="2000" dirty="0"/>
              <a:t>3)Latency Routing policy</a:t>
            </a:r>
          </a:p>
          <a:p>
            <a:r>
              <a:rPr lang="en-IN" sz="2000" dirty="0"/>
              <a:t>4)Failover routing Policy</a:t>
            </a:r>
          </a:p>
          <a:p>
            <a:r>
              <a:rPr lang="en-IN" sz="2000" dirty="0"/>
              <a:t>5)Geo-location Routing Policy</a:t>
            </a:r>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5539978"/>
          </a:xfrm>
          <a:prstGeom prst="rect">
            <a:avLst/>
          </a:prstGeom>
        </p:spPr>
        <p:txBody>
          <a:bodyPr wrap="square">
            <a:spAutoFit/>
          </a:bodyPr>
          <a:lstStyle/>
          <a:p>
            <a:r>
              <a:rPr lang="en-IN" sz="2000" b="1" dirty="0">
                <a:solidFill>
                  <a:schemeClr val="accent1"/>
                </a:solidFill>
              </a:rPr>
              <a:t>1)Simple Routing Policy:</a:t>
            </a:r>
          </a:p>
          <a:p>
            <a:r>
              <a:rPr lang="en-IN" sz="2000" dirty="0"/>
              <a:t>--&gt;This is the default routing policy </a:t>
            </a:r>
          </a:p>
          <a:p>
            <a:r>
              <a:rPr lang="en-IN" sz="2000" dirty="0"/>
              <a:t>--&gt;This is the most commonly used when you have a single resource that performs a given function for your domain.</a:t>
            </a:r>
          </a:p>
          <a:p>
            <a:endParaRPr lang="en-IN" sz="2000" dirty="0"/>
          </a:p>
          <a:p>
            <a:r>
              <a:rPr lang="en-IN" sz="2000" b="1" dirty="0">
                <a:solidFill>
                  <a:schemeClr val="accent1"/>
                </a:solidFill>
              </a:rPr>
              <a:t>2)Weighted Routing Policy:</a:t>
            </a:r>
          </a:p>
          <a:p>
            <a:r>
              <a:rPr lang="en-IN" sz="2000" dirty="0"/>
              <a:t>--&gt;Weighted routing policies lets you split your traffic based on different weights assigned.</a:t>
            </a:r>
          </a:p>
          <a:p>
            <a:endParaRPr lang="en-IN" sz="2000" dirty="0"/>
          </a:p>
          <a:p>
            <a:r>
              <a:rPr lang="en-IN" sz="2000" b="1" dirty="0">
                <a:solidFill>
                  <a:schemeClr val="accent1"/>
                </a:solidFill>
              </a:rPr>
              <a:t>3)Latency Routing Policy:</a:t>
            </a:r>
          </a:p>
          <a:p>
            <a:r>
              <a:rPr lang="en-IN" sz="2000" dirty="0"/>
              <a:t>--&gt;Latency based routing allows you to route your traffic based on the lowest network latency for your end user(which region will give them the faster response time)</a:t>
            </a:r>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3693319"/>
          </a:xfrm>
          <a:prstGeom prst="rect">
            <a:avLst/>
          </a:prstGeom>
        </p:spPr>
        <p:txBody>
          <a:bodyPr wrap="square">
            <a:spAutoFit/>
          </a:bodyPr>
          <a:lstStyle/>
          <a:p>
            <a:r>
              <a:rPr lang="en-IN" sz="2000" b="1" dirty="0">
                <a:solidFill>
                  <a:schemeClr val="accent1"/>
                </a:solidFill>
              </a:rPr>
              <a:t>4)Failover Routing Policy:</a:t>
            </a:r>
          </a:p>
          <a:p>
            <a:r>
              <a:rPr lang="en-IN" sz="2000" dirty="0"/>
              <a:t>--&gt;Failover routing policies are used when you want to create an active/passive setup.</a:t>
            </a:r>
          </a:p>
          <a:p>
            <a:endParaRPr lang="en-IN" sz="2000" dirty="0"/>
          </a:p>
          <a:p>
            <a:r>
              <a:rPr lang="en-IN" sz="2000" b="1" dirty="0">
                <a:solidFill>
                  <a:schemeClr val="accent1"/>
                </a:solidFill>
              </a:rPr>
              <a:t>5)Geo-Location Routing Policy:</a:t>
            </a:r>
          </a:p>
          <a:p>
            <a:r>
              <a:rPr lang="en-IN" sz="2000" dirty="0"/>
              <a:t>--&gt;Geo Location routing lets you choose where your traffic will be sent based on the geographical  location of your users.</a:t>
            </a:r>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5478423"/>
          </a:xfrm>
          <a:prstGeom prst="rect">
            <a:avLst/>
          </a:prstGeom>
        </p:spPr>
        <p:txBody>
          <a:bodyPr wrap="square">
            <a:spAutoFit/>
          </a:bodyPr>
          <a:lstStyle/>
          <a:p>
            <a:pPr algn="ctr"/>
            <a:r>
              <a:rPr lang="en-IN" sz="3600" b="1" dirty="0">
                <a:solidFill>
                  <a:schemeClr val="accent1"/>
                </a:solidFill>
              </a:rPr>
              <a:t>3)VPC</a:t>
            </a:r>
          </a:p>
          <a:p>
            <a:r>
              <a:rPr lang="en-IN" sz="2000" dirty="0"/>
              <a:t>--&gt;VPC is a virtual data centre in the cloud.</a:t>
            </a:r>
          </a:p>
          <a:p>
            <a:r>
              <a:rPr lang="en-IN" sz="2000" dirty="0"/>
              <a:t>--&gt;VP lets you provision a logically isolated section for the Amazon web services cloud where you can launch AWS resources in a virtual network that you define.</a:t>
            </a:r>
          </a:p>
          <a:p>
            <a:endParaRPr lang="en-IN" sz="2000" dirty="0"/>
          </a:p>
          <a:p>
            <a:r>
              <a:rPr lang="en-IN" sz="2000" b="1" dirty="0">
                <a:solidFill>
                  <a:schemeClr val="accent1"/>
                </a:solidFill>
              </a:rPr>
              <a:t>Subnet</a:t>
            </a:r>
          </a:p>
          <a:p>
            <a:r>
              <a:rPr lang="en-IN" sz="2000" dirty="0"/>
              <a:t>A sub-network or </a:t>
            </a:r>
            <a:r>
              <a:rPr lang="en-IN" sz="2000" b="1" dirty="0"/>
              <a:t>subnet</a:t>
            </a:r>
            <a:r>
              <a:rPr lang="en-IN" sz="2000" dirty="0"/>
              <a:t> is a logical subdivision of an IP network.</a:t>
            </a:r>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6155531"/>
          </a:xfrm>
          <a:prstGeom prst="rect">
            <a:avLst/>
          </a:prstGeom>
        </p:spPr>
        <p:txBody>
          <a:bodyPr wrap="square">
            <a:spAutoFit/>
          </a:bodyPr>
          <a:lstStyle/>
          <a:p>
            <a:r>
              <a:rPr lang="en-IN" sz="2000" b="1" dirty="0">
                <a:solidFill>
                  <a:schemeClr val="accent1"/>
                </a:solidFill>
              </a:rPr>
              <a:t>Steps to Create VPC and it's Private network:</a:t>
            </a:r>
          </a:p>
          <a:p>
            <a:r>
              <a:rPr lang="en-IN" sz="2000" b="1" dirty="0">
                <a:solidFill>
                  <a:schemeClr val="accent1"/>
                </a:solidFill>
              </a:rPr>
              <a:t>1)Creating VPC:</a:t>
            </a:r>
          </a:p>
          <a:p>
            <a:r>
              <a:rPr lang="en-IN" sz="2000" dirty="0"/>
              <a:t>--&gt;Go to AWS console--&gt;Search for VPC--&gt;Click on create VPC--&gt;give name</a:t>
            </a:r>
          </a:p>
          <a:p>
            <a:r>
              <a:rPr lang="en-IN" sz="2000" dirty="0"/>
              <a:t>--&gt;Also provide CIDR block as below and click on create VPC</a:t>
            </a:r>
          </a:p>
          <a:p>
            <a:r>
              <a:rPr lang="en-IN" sz="2000" dirty="0"/>
              <a:t>CIDR: 10.0.0.0/26</a:t>
            </a: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026" name="Picture 2"/>
          <p:cNvPicPr>
            <a:picLocks noChangeAspect="1" noChangeArrowheads="1"/>
          </p:cNvPicPr>
          <p:nvPr/>
        </p:nvPicPr>
        <p:blipFill>
          <a:blip r:embed="rId3"/>
          <a:srcRect/>
          <a:stretch>
            <a:fillRect/>
          </a:stretch>
        </p:blipFill>
        <p:spPr bwMode="auto">
          <a:xfrm>
            <a:off x="285720" y="2571744"/>
            <a:ext cx="6543675" cy="310515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0464403"/>
          </a:xfrm>
          <a:prstGeom prst="rect">
            <a:avLst/>
          </a:prstGeom>
        </p:spPr>
        <p:txBody>
          <a:bodyPr wrap="square">
            <a:spAutoFit/>
          </a:bodyPr>
          <a:lstStyle/>
          <a:p>
            <a:r>
              <a:rPr lang="en-IN" sz="2000" b="1" dirty="0">
                <a:solidFill>
                  <a:schemeClr val="accent1"/>
                </a:solidFill>
              </a:rPr>
              <a:t>2)Creating Subnet</a:t>
            </a:r>
          </a:p>
          <a:p>
            <a:r>
              <a:rPr lang="en-IN" sz="2000" dirty="0"/>
              <a:t>--&gt;Go to AWS console--&gt;Search for VPC</a:t>
            </a:r>
            <a:r>
              <a:rPr lang="en-IN" sz="2000" dirty="0">
                <a:sym typeface="Wingdings" pitchFamily="2" charset="2"/>
              </a:rPr>
              <a:t> Under that click on subnet</a:t>
            </a:r>
          </a:p>
          <a:p>
            <a:r>
              <a:rPr lang="en-IN" sz="2000" dirty="0">
                <a:sym typeface="Wingdings" pitchFamily="2" charset="2"/>
              </a:rPr>
              <a:t>Click on create subnet and choose your VPC other than default.</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r>
              <a:rPr lang="en-IN" sz="2000" dirty="0">
                <a:sym typeface="Wingdings" pitchFamily="2" charset="2"/>
              </a:rPr>
              <a:t>Create 4 subnets and give CIDR range as below.</a:t>
            </a:r>
          </a:p>
          <a:p>
            <a:r>
              <a:rPr lang="en-IN" sz="2000" dirty="0">
                <a:sym typeface="Wingdings" pitchFamily="2" charset="2"/>
              </a:rPr>
              <a:t>PublicSubnet1: CIDR=10.0.0.0/28</a:t>
            </a:r>
          </a:p>
          <a:p>
            <a:r>
              <a:rPr lang="en-IN" sz="2000" dirty="0">
                <a:sym typeface="Wingdings" pitchFamily="2" charset="2"/>
              </a:rPr>
              <a:t>PublicSubnet2:CIDR=100.0.0.16/28</a:t>
            </a:r>
          </a:p>
          <a:p>
            <a:r>
              <a:rPr lang="en-IN" sz="2000" dirty="0">
                <a:sym typeface="Wingdings" pitchFamily="2" charset="2"/>
              </a:rPr>
              <a:t>PrivateSubnet1:CIDR=10.0.0.32/28</a:t>
            </a:r>
          </a:p>
          <a:p>
            <a:r>
              <a:rPr lang="en-IN" sz="2000" dirty="0">
                <a:sym typeface="Wingdings" pitchFamily="2" charset="2"/>
              </a:rPr>
              <a:t>PrivateSubnet2:CIDR=10.0.0.48/28</a:t>
            </a:r>
            <a:endParaRPr lang="en-IN" sz="2000" dirty="0"/>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6" name="Picture 3"/>
          <p:cNvPicPr>
            <a:picLocks noChangeAspect="1" noChangeArrowheads="1"/>
          </p:cNvPicPr>
          <p:nvPr/>
        </p:nvPicPr>
        <p:blipFill>
          <a:blip r:embed="rId3"/>
          <a:srcRect/>
          <a:stretch>
            <a:fillRect/>
          </a:stretch>
        </p:blipFill>
        <p:spPr bwMode="auto">
          <a:xfrm>
            <a:off x="285720" y="1500174"/>
            <a:ext cx="8705850" cy="285752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8002191"/>
          </a:xfrm>
          <a:prstGeom prst="rect">
            <a:avLst/>
          </a:prstGeom>
        </p:spPr>
        <p:txBody>
          <a:bodyPr wrap="square">
            <a:spAutoFit/>
          </a:bodyPr>
          <a:lstStyle/>
          <a:p>
            <a:r>
              <a:rPr lang="en-IN" sz="2000" b="1" dirty="0">
                <a:solidFill>
                  <a:schemeClr val="accent1"/>
                </a:solidFill>
              </a:rPr>
              <a:t>3)Creating Route table</a:t>
            </a:r>
          </a:p>
          <a:p>
            <a:r>
              <a:rPr lang="en-IN" sz="2000" dirty="0"/>
              <a:t>--&gt;Go to AWS console--&gt;Search for VPC</a:t>
            </a:r>
            <a:r>
              <a:rPr lang="en-IN" sz="2000" dirty="0">
                <a:sym typeface="Wingdings" pitchFamily="2" charset="2"/>
              </a:rPr>
              <a:t> Under that click on Route Table.</a:t>
            </a:r>
          </a:p>
          <a:p>
            <a:r>
              <a:rPr lang="en-IN" sz="2000" dirty="0">
                <a:sym typeface="Wingdings" pitchFamily="2" charset="2"/>
              </a:rPr>
              <a:t>We have to create two route tables.</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3314" name="Picture 2"/>
          <p:cNvPicPr>
            <a:picLocks noChangeAspect="1" noChangeArrowheads="1"/>
          </p:cNvPicPr>
          <p:nvPr/>
        </p:nvPicPr>
        <p:blipFill>
          <a:blip r:embed="rId3"/>
          <a:srcRect/>
          <a:stretch>
            <a:fillRect/>
          </a:stretch>
        </p:blipFill>
        <p:spPr bwMode="auto">
          <a:xfrm>
            <a:off x="357158" y="1785926"/>
            <a:ext cx="8501090" cy="4638693"/>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816429"/>
          </a:xfrm>
          <a:prstGeom prst="rect">
            <a:avLst/>
          </a:prstGeom>
        </p:spPr>
        <p:txBody>
          <a:bodyPr wrap="square">
            <a:spAutoFit/>
          </a:bodyPr>
          <a:lstStyle/>
          <a:p>
            <a:endParaRPr lang="en-US" sz="2400" b="1" dirty="0">
              <a:solidFill>
                <a:schemeClr val="accent1"/>
              </a:solidFill>
            </a:endParaRPr>
          </a:p>
          <a:p>
            <a:r>
              <a:rPr lang="en-US" sz="2000" b="1" dirty="0">
                <a:solidFill>
                  <a:schemeClr val="accent1"/>
                </a:solidFill>
              </a:rPr>
              <a:t>What is Cloud Computing?</a:t>
            </a:r>
            <a:endParaRPr lang="en-IN" sz="2000" b="1" dirty="0">
              <a:solidFill>
                <a:schemeClr val="accent1"/>
              </a:solidFill>
            </a:endParaRPr>
          </a:p>
          <a:p>
            <a:r>
              <a:rPr lang="en-US" dirty="0"/>
              <a:t>--&gt;Cloud Computing is the on-demand delivery of IT resources (Compute, Storage, Applications) through a cloud services platform(AWS) via the internet with pay-as-you go pricing.</a:t>
            </a:r>
          </a:p>
          <a:p>
            <a:endParaRPr lang="en-IN" dirty="0"/>
          </a:p>
          <a:p>
            <a:r>
              <a:rPr lang="en-US" dirty="0"/>
              <a:t>--&gt;Accessing IT resources provided by cloud provider(AWS) through web.</a:t>
            </a:r>
          </a:p>
          <a:p>
            <a:endParaRPr lang="en-IN" dirty="0"/>
          </a:p>
          <a:p>
            <a:r>
              <a:rPr lang="en-US" dirty="0"/>
              <a:t>--&gt;Three key words</a:t>
            </a:r>
            <a:endParaRPr lang="en-IN" dirty="0"/>
          </a:p>
          <a:p>
            <a:r>
              <a:rPr lang="en-US" dirty="0"/>
              <a:t>1)On-Demand</a:t>
            </a:r>
            <a:endParaRPr lang="en-IN" dirty="0"/>
          </a:p>
          <a:p>
            <a:r>
              <a:rPr lang="en-US" dirty="0"/>
              <a:t>2)Scalable</a:t>
            </a:r>
            <a:endParaRPr lang="en-IN" dirty="0"/>
          </a:p>
          <a:p>
            <a:r>
              <a:rPr lang="en-US" dirty="0"/>
              <a:t>3)Pay only for the capacity you use.</a:t>
            </a:r>
            <a:endParaRPr lang="en-IN"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7386638"/>
          </a:xfrm>
          <a:prstGeom prst="rect">
            <a:avLst/>
          </a:prstGeom>
        </p:spPr>
        <p:txBody>
          <a:bodyPr wrap="square">
            <a:spAutoFit/>
          </a:bodyPr>
          <a:lstStyle/>
          <a:p>
            <a:r>
              <a:rPr lang="en-IN" sz="2000" b="1" dirty="0">
                <a:solidFill>
                  <a:schemeClr val="accent1"/>
                </a:solidFill>
              </a:rPr>
              <a:t>4)Creating Route table</a:t>
            </a:r>
          </a:p>
          <a:p>
            <a:r>
              <a:rPr lang="en-IN" sz="2000" dirty="0"/>
              <a:t>--&gt;Creating second Route Table</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4338" name="Picture 2"/>
          <p:cNvPicPr>
            <a:picLocks noChangeAspect="1" noChangeArrowheads="1"/>
          </p:cNvPicPr>
          <p:nvPr/>
        </p:nvPicPr>
        <p:blipFill>
          <a:blip r:embed="rId3"/>
          <a:srcRect/>
          <a:stretch>
            <a:fillRect/>
          </a:stretch>
        </p:blipFill>
        <p:spPr bwMode="auto">
          <a:xfrm>
            <a:off x="714348" y="1428736"/>
            <a:ext cx="7858148" cy="5072098"/>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7694414"/>
          </a:xfrm>
          <a:prstGeom prst="rect">
            <a:avLst/>
          </a:prstGeom>
        </p:spPr>
        <p:txBody>
          <a:bodyPr wrap="square">
            <a:spAutoFit/>
          </a:bodyPr>
          <a:lstStyle/>
          <a:p>
            <a:r>
              <a:rPr lang="en-IN" sz="2000" b="1" dirty="0">
                <a:solidFill>
                  <a:schemeClr val="accent1"/>
                </a:solidFill>
              </a:rPr>
              <a:t>5)Subnet association to the Route Table</a:t>
            </a:r>
          </a:p>
          <a:p>
            <a:r>
              <a:rPr lang="en-IN" sz="2000" dirty="0">
                <a:sym typeface="Wingdings" pitchFamily="2" charset="2"/>
              </a:rPr>
              <a:t>Choose the public route table and click on edit</a:t>
            </a: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5362" name="Picture 2"/>
          <p:cNvPicPr>
            <a:picLocks noChangeAspect="1" noChangeArrowheads="1"/>
          </p:cNvPicPr>
          <p:nvPr/>
        </p:nvPicPr>
        <p:blipFill>
          <a:blip r:embed="rId3"/>
          <a:srcRect/>
          <a:stretch>
            <a:fillRect/>
          </a:stretch>
        </p:blipFill>
        <p:spPr bwMode="auto">
          <a:xfrm>
            <a:off x="785786" y="1428736"/>
            <a:ext cx="7215206" cy="4886325"/>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8309967"/>
          </a:xfrm>
          <a:prstGeom prst="rect">
            <a:avLst/>
          </a:prstGeom>
        </p:spPr>
        <p:txBody>
          <a:bodyPr wrap="square">
            <a:spAutoFit/>
          </a:bodyPr>
          <a:lstStyle/>
          <a:p>
            <a:r>
              <a:rPr lang="en-IN" sz="2000" b="1" dirty="0">
                <a:solidFill>
                  <a:schemeClr val="accent1"/>
                </a:solidFill>
              </a:rPr>
              <a:t>6)Subnet association to the Route Table</a:t>
            </a:r>
          </a:p>
          <a:p>
            <a:r>
              <a:rPr lang="en-IN" sz="2000" dirty="0">
                <a:sym typeface="Wingdings" pitchFamily="2" charset="2"/>
              </a:rPr>
              <a:t>Click on edit subnet association and select your public subnets</a:t>
            </a: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6386" name="Picture 2"/>
          <p:cNvPicPr>
            <a:picLocks noChangeAspect="1" noChangeArrowheads="1"/>
          </p:cNvPicPr>
          <p:nvPr/>
        </p:nvPicPr>
        <p:blipFill>
          <a:blip r:embed="rId3"/>
          <a:srcRect/>
          <a:stretch>
            <a:fillRect/>
          </a:stretch>
        </p:blipFill>
        <p:spPr bwMode="auto">
          <a:xfrm>
            <a:off x="1000100" y="1357298"/>
            <a:ext cx="7358082" cy="5148282"/>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9233297"/>
          </a:xfrm>
          <a:prstGeom prst="rect">
            <a:avLst/>
          </a:prstGeom>
        </p:spPr>
        <p:txBody>
          <a:bodyPr wrap="square">
            <a:spAutoFit/>
          </a:bodyPr>
          <a:lstStyle/>
          <a:p>
            <a:r>
              <a:rPr lang="en-IN" sz="2000" b="1" dirty="0">
                <a:solidFill>
                  <a:schemeClr val="accent1"/>
                </a:solidFill>
              </a:rPr>
              <a:t>6)Subnet association to the Route Table</a:t>
            </a:r>
          </a:p>
          <a:p>
            <a:r>
              <a:rPr lang="en-IN" sz="2000" dirty="0">
                <a:sym typeface="Wingdings" pitchFamily="2" charset="2"/>
              </a:rPr>
              <a:t>Note: Public Route Table- attach public Subnets</a:t>
            </a:r>
          </a:p>
          <a:p>
            <a:r>
              <a:rPr lang="en-IN" sz="2000" dirty="0">
                <a:sym typeface="Wingdings" pitchFamily="2" charset="2"/>
              </a:rPr>
              <a:t>               Private Route Table- attach private  subnets</a:t>
            </a:r>
          </a:p>
          <a:p>
            <a:r>
              <a:rPr lang="en-IN" sz="2000" dirty="0">
                <a:sym typeface="Wingdings" pitchFamily="2" charset="2"/>
              </a:rPr>
              <a:t>    This step all about subnet association.</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2311063"/>
          </a:xfrm>
          <a:prstGeom prst="rect">
            <a:avLst/>
          </a:prstGeom>
        </p:spPr>
        <p:txBody>
          <a:bodyPr wrap="square">
            <a:spAutoFit/>
          </a:bodyPr>
          <a:lstStyle/>
          <a:p>
            <a:r>
              <a:rPr lang="en-IN" sz="2000" b="1" dirty="0">
                <a:solidFill>
                  <a:schemeClr val="accent1"/>
                </a:solidFill>
              </a:rPr>
              <a:t>7)Creating Internet gateway</a:t>
            </a:r>
          </a:p>
          <a:p>
            <a:r>
              <a:rPr lang="en-IN" sz="2000" dirty="0">
                <a:sym typeface="Wingdings" pitchFamily="2" charset="2"/>
              </a:rPr>
              <a:t>Click on Internet gateway</a:t>
            </a:r>
          </a:p>
          <a:p>
            <a:r>
              <a:rPr lang="en-IN" sz="2000" dirty="0">
                <a:sym typeface="Wingdings" pitchFamily="2" charset="2"/>
              </a:rPr>
              <a:t>Click on create internet gateway</a:t>
            </a:r>
          </a:p>
          <a:p>
            <a:r>
              <a:rPr lang="en-IN" sz="2000" dirty="0">
                <a:sym typeface="Wingdings" pitchFamily="2" charset="2"/>
              </a:rPr>
              <a:t>Give name and create</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r>
              <a:rPr lang="en-IN" sz="2000" dirty="0">
                <a:sym typeface="Wingdings" pitchFamily="2" charset="2"/>
              </a:rPr>
              <a:t>once it created go to actions and attach to VPC.</a:t>
            </a: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7410" name="Picture 2"/>
          <p:cNvPicPr>
            <a:picLocks noChangeAspect="1" noChangeArrowheads="1"/>
          </p:cNvPicPr>
          <p:nvPr/>
        </p:nvPicPr>
        <p:blipFill>
          <a:blip r:embed="rId3"/>
          <a:srcRect/>
          <a:stretch>
            <a:fillRect/>
          </a:stretch>
        </p:blipFill>
        <p:spPr bwMode="auto">
          <a:xfrm>
            <a:off x="566738" y="1857375"/>
            <a:ext cx="8010525" cy="314325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8617744"/>
          </a:xfrm>
          <a:prstGeom prst="rect">
            <a:avLst/>
          </a:prstGeom>
        </p:spPr>
        <p:txBody>
          <a:bodyPr wrap="square">
            <a:spAutoFit/>
          </a:bodyPr>
          <a:lstStyle/>
          <a:p>
            <a:r>
              <a:rPr lang="en-IN" sz="2000" b="1" dirty="0">
                <a:solidFill>
                  <a:schemeClr val="accent1"/>
                </a:solidFill>
              </a:rPr>
              <a:t>8)Adding Internet Gateway to Public Route Table</a:t>
            </a:r>
          </a:p>
          <a:p>
            <a:r>
              <a:rPr lang="en-IN" sz="2000" dirty="0">
                <a:sym typeface="Wingdings" pitchFamily="2" charset="2"/>
              </a:rPr>
              <a:t>Click on public Route Table edit routes Add internet gateway as below. Give 0.0.0.0 for internet gateway.</a:t>
            </a: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8434" name="Picture 2"/>
          <p:cNvPicPr>
            <a:picLocks noChangeAspect="1" noChangeArrowheads="1"/>
          </p:cNvPicPr>
          <p:nvPr/>
        </p:nvPicPr>
        <p:blipFill>
          <a:blip r:embed="rId3"/>
          <a:srcRect/>
          <a:stretch>
            <a:fillRect/>
          </a:stretch>
        </p:blipFill>
        <p:spPr bwMode="auto">
          <a:xfrm>
            <a:off x="571472" y="1714488"/>
            <a:ext cx="8429684" cy="4357718"/>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9848850"/>
          </a:xfrm>
          <a:prstGeom prst="rect">
            <a:avLst/>
          </a:prstGeom>
        </p:spPr>
        <p:txBody>
          <a:bodyPr wrap="square">
            <a:spAutoFit/>
          </a:bodyPr>
          <a:lstStyle/>
          <a:p>
            <a:r>
              <a:rPr lang="en-IN" sz="2000" b="1" dirty="0">
                <a:solidFill>
                  <a:schemeClr val="accent1"/>
                </a:solidFill>
              </a:rPr>
              <a:t>9)Creating NAT gateway for public subnet only.</a:t>
            </a:r>
          </a:p>
          <a:p>
            <a:r>
              <a:rPr lang="en-IN" sz="2000" dirty="0">
                <a:sym typeface="Wingdings" pitchFamily="2" charset="2"/>
              </a:rPr>
              <a:t>Click NAT gateway--&gt;Click on create NAT gateway  Choose public subnet only.</a:t>
            </a:r>
          </a:p>
          <a:p>
            <a:r>
              <a:rPr lang="en-IN" sz="2000" dirty="0">
                <a:sym typeface="Wingdings" pitchFamily="2" charset="2"/>
              </a:rPr>
              <a:t>Give name and choose Public subnet and also choose allocate elastic </a:t>
            </a:r>
            <a:r>
              <a:rPr lang="en-IN" sz="2000" dirty="0" err="1">
                <a:sym typeface="Wingdings" pitchFamily="2" charset="2"/>
              </a:rPr>
              <a:t>ip</a:t>
            </a:r>
            <a:r>
              <a:rPr lang="en-IN" sz="2000" dirty="0">
                <a:sym typeface="Wingdings" pitchFamily="2" charset="2"/>
              </a:rPr>
              <a:t>.</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9458" name="Picture 2"/>
          <p:cNvPicPr>
            <a:picLocks noChangeAspect="1" noChangeArrowheads="1"/>
          </p:cNvPicPr>
          <p:nvPr/>
        </p:nvPicPr>
        <p:blipFill>
          <a:blip r:embed="rId3"/>
          <a:srcRect/>
          <a:stretch>
            <a:fillRect/>
          </a:stretch>
        </p:blipFill>
        <p:spPr bwMode="auto">
          <a:xfrm>
            <a:off x="500034" y="2143116"/>
            <a:ext cx="7667625" cy="4410075"/>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9541073"/>
          </a:xfrm>
          <a:prstGeom prst="rect">
            <a:avLst/>
          </a:prstGeom>
        </p:spPr>
        <p:txBody>
          <a:bodyPr wrap="square">
            <a:spAutoFit/>
          </a:bodyPr>
          <a:lstStyle/>
          <a:p>
            <a:r>
              <a:rPr lang="en-IN" sz="2000" b="1" dirty="0">
                <a:solidFill>
                  <a:schemeClr val="accent1"/>
                </a:solidFill>
              </a:rPr>
              <a:t>10)Attaching NAT gateway to your private subnet</a:t>
            </a:r>
          </a:p>
          <a:p>
            <a:r>
              <a:rPr lang="en-IN" sz="2000" dirty="0">
                <a:sym typeface="Wingdings" pitchFamily="2" charset="2"/>
              </a:rPr>
              <a:t>Click on private route table and click on edit add routes as bellow.</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20482" name="Picture 2"/>
          <p:cNvPicPr>
            <a:picLocks noChangeAspect="1" noChangeArrowheads="1"/>
          </p:cNvPicPr>
          <p:nvPr/>
        </p:nvPicPr>
        <p:blipFill>
          <a:blip r:embed="rId3"/>
          <a:srcRect/>
          <a:stretch>
            <a:fillRect/>
          </a:stretch>
        </p:blipFill>
        <p:spPr bwMode="auto">
          <a:xfrm>
            <a:off x="285720" y="1357298"/>
            <a:ext cx="8501122" cy="380049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0156627"/>
          </a:xfrm>
          <a:prstGeom prst="rect">
            <a:avLst/>
          </a:prstGeom>
        </p:spPr>
        <p:txBody>
          <a:bodyPr wrap="square">
            <a:spAutoFit/>
          </a:bodyPr>
          <a:lstStyle/>
          <a:p>
            <a:r>
              <a:rPr lang="en-IN" sz="2000" b="1" dirty="0">
                <a:solidFill>
                  <a:schemeClr val="accent1"/>
                </a:solidFill>
              </a:rPr>
              <a:t>11)Modify auto assign </a:t>
            </a:r>
            <a:r>
              <a:rPr lang="en-IN" sz="2000" b="1" dirty="0" err="1">
                <a:solidFill>
                  <a:schemeClr val="accent1"/>
                </a:solidFill>
              </a:rPr>
              <a:t>ip</a:t>
            </a:r>
            <a:r>
              <a:rPr lang="en-IN" sz="2000" b="1" dirty="0">
                <a:solidFill>
                  <a:schemeClr val="accent1"/>
                </a:solidFill>
              </a:rPr>
              <a:t> address on your public subnet</a:t>
            </a:r>
          </a:p>
          <a:p>
            <a:r>
              <a:rPr lang="en-IN" sz="2000" dirty="0">
                <a:sym typeface="Wingdings" pitchFamily="2" charset="2"/>
              </a:rPr>
              <a:t>Click on public subnet1 and click on actions and select modify auto assign </a:t>
            </a:r>
            <a:r>
              <a:rPr lang="en-IN" sz="2000" dirty="0" err="1">
                <a:sym typeface="Wingdings" pitchFamily="2" charset="2"/>
              </a:rPr>
              <a:t>ip</a:t>
            </a:r>
            <a:r>
              <a:rPr lang="en-IN" sz="2000" dirty="0">
                <a:sym typeface="Wingdings" pitchFamily="2" charset="2"/>
              </a:rPr>
              <a:t> address.</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21506" name="Picture 2"/>
          <p:cNvPicPr>
            <a:picLocks noChangeAspect="1" noChangeArrowheads="1"/>
          </p:cNvPicPr>
          <p:nvPr/>
        </p:nvPicPr>
        <p:blipFill>
          <a:blip r:embed="rId3"/>
          <a:srcRect/>
          <a:stretch>
            <a:fillRect/>
          </a:stretch>
        </p:blipFill>
        <p:spPr bwMode="auto">
          <a:xfrm>
            <a:off x="0" y="1819275"/>
            <a:ext cx="9153525" cy="321945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0156627"/>
          </a:xfrm>
          <a:prstGeom prst="rect">
            <a:avLst/>
          </a:prstGeom>
        </p:spPr>
        <p:txBody>
          <a:bodyPr wrap="square">
            <a:spAutoFit/>
          </a:bodyPr>
          <a:lstStyle/>
          <a:p>
            <a:r>
              <a:rPr lang="en-IN" sz="2000" b="1" dirty="0">
                <a:solidFill>
                  <a:schemeClr val="accent1"/>
                </a:solidFill>
              </a:rPr>
              <a:t>11)Modify auto assign </a:t>
            </a:r>
            <a:r>
              <a:rPr lang="en-IN" sz="2000" b="1" dirty="0" err="1">
                <a:solidFill>
                  <a:schemeClr val="accent1"/>
                </a:solidFill>
              </a:rPr>
              <a:t>ip</a:t>
            </a:r>
            <a:r>
              <a:rPr lang="en-IN" sz="2000" b="1" dirty="0">
                <a:solidFill>
                  <a:schemeClr val="accent1"/>
                </a:solidFill>
              </a:rPr>
              <a:t> address on your public subnet</a:t>
            </a:r>
          </a:p>
          <a:p>
            <a:r>
              <a:rPr lang="en-IN" sz="2000" dirty="0">
                <a:sym typeface="Wingdings" pitchFamily="2" charset="2"/>
              </a:rPr>
              <a:t>follow the same as below and save.</a:t>
            </a:r>
          </a:p>
          <a:p>
            <a:endParaRPr lang="en-IN" sz="2000" b="1"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22530" name="Picture 2"/>
          <p:cNvPicPr>
            <a:picLocks noChangeAspect="1" noChangeArrowheads="1"/>
          </p:cNvPicPr>
          <p:nvPr/>
        </p:nvPicPr>
        <p:blipFill>
          <a:blip r:embed="rId3"/>
          <a:srcRect/>
          <a:stretch>
            <a:fillRect/>
          </a:stretch>
        </p:blipFill>
        <p:spPr bwMode="auto">
          <a:xfrm>
            <a:off x="1285852" y="1357298"/>
            <a:ext cx="7143768" cy="327660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8664"/>
          </a:xfrm>
          <a:prstGeom prst="rect">
            <a:avLst/>
          </a:prstGeom>
        </p:spPr>
        <p:txBody>
          <a:bodyPr wrap="square">
            <a:spAutoFit/>
          </a:bodyPr>
          <a:lstStyle/>
          <a:p>
            <a:endParaRPr lang="en-US" sz="2400" b="1" dirty="0">
              <a:solidFill>
                <a:schemeClr val="accent1"/>
              </a:solidFill>
            </a:endParaRPr>
          </a:p>
          <a:p>
            <a:endParaRPr lang="en-US" dirty="0"/>
          </a:p>
        </p:txBody>
      </p:sp>
      <p:pic>
        <p:nvPicPr>
          <p:cNvPr id="3" name="Picture 2"/>
          <p:cNvPicPr/>
          <p:nvPr/>
        </p:nvPicPr>
        <p:blipFill>
          <a:blip r:embed="rId2"/>
          <a:srcRect/>
          <a:stretch>
            <a:fillRect/>
          </a:stretch>
        </p:blipFill>
        <p:spPr bwMode="auto">
          <a:xfrm>
            <a:off x="357158" y="357166"/>
            <a:ext cx="8072494" cy="578647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4773275"/>
          </a:xfrm>
          <a:prstGeom prst="rect">
            <a:avLst/>
          </a:prstGeom>
        </p:spPr>
        <p:txBody>
          <a:bodyPr wrap="square">
            <a:spAutoFit/>
          </a:bodyPr>
          <a:lstStyle/>
          <a:p>
            <a:r>
              <a:rPr lang="en-IN" sz="2000" b="1" dirty="0">
                <a:solidFill>
                  <a:schemeClr val="accent1"/>
                </a:solidFill>
              </a:rPr>
              <a:t>12)Launch the ec2 instances in your VPC and subnet</a:t>
            </a:r>
          </a:p>
          <a:p>
            <a:r>
              <a:rPr lang="en-IN" sz="2000" dirty="0">
                <a:sym typeface="Wingdings" pitchFamily="2" charset="2"/>
              </a:rPr>
              <a:t>click on ec2 and in third step use your customized VPC and subnet what you have created. Below is the reference for the same.</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r>
              <a:rPr lang="en-IN" sz="2000" dirty="0">
                <a:sym typeface="Wingdings" pitchFamily="2" charset="2"/>
              </a:rPr>
              <a:t>These are all the steps to create customized VPC.</a:t>
            </a:r>
          </a:p>
          <a:p>
            <a:endParaRPr lang="en-IN" sz="2000" dirty="0">
              <a:sym typeface="Wingdings" pitchFamily="2" charset="2"/>
            </a:endParaRPr>
          </a:p>
          <a:p>
            <a:endParaRPr lang="en-IN" sz="2000" dirty="0">
              <a:sym typeface="Wingdings" pitchFamily="2" charset="2"/>
            </a:endParaRPr>
          </a:p>
          <a:p>
            <a:endParaRPr lang="en-IN" sz="2000" b="1"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23555" name="Picture 3"/>
          <p:cNvPicPr>
            <a:picLocks noChangeAspect="1" noChangeArrowheads="1"/>
          </p:cNvPicPr>
          <p:nvPr/>
        </p:nvPicPr>
        <p:blipFill>
          <a:blip r:embed="rId3"/>
          <a:srcRect/>
          <a:stretch>
            <a:fillRect/>
          </a:stretch>
        </p:blipFill>
        <p:spPr bwMode="auto">
          <a:xfrm>
            <a:off x="500034" y="1714488"/>
            <a:ext cx="8077200" cy="2447925"/>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8863965"/>
          </a:xfrm>
          <a:prstGeom prst="rect">
            <a:avLst/>
          </a:prstGeom>
        </p:spPr>
        <p:txBody>
          <a:bodyPr wrap="square">
            <a:spAutoFit/>
          </a:bodyPr>
          <a:lstStyle/>
          <a:p>
            <a:pPr algn="ctr"/>
            <a:r>
              <a:rPr lang="en-IN" sz="3600" b="1" dirty="0">
                <a:solidFill>
                  <a:schemeClr val="accent1"/>
                </a:solidFill>
              </a:rPr>
              <a:t>4)Creating Load Balancer</a:t>
            </a:r>
          </a:p>
          <a:p>
            <a:r>
              <a:rPr lang="en-IN" sz="2000" b="1" dirty="0">
                <a:solidFill>
                  <a:schemeClr val="accent1"/>
                </a:solidFill>
              </a:rPr>
              <a:t>Use: </a:t>
            </a:r>
            <a:r>
              <a:rPr lang="en-IN" sz="2000" dirty="0"/>
              <a:t>Distributing incoming application traffic across multiple ec2 instances.</a:t>
            </a:r>
          </a:p>
          <a:p>
            <a:r>
              <a:rPr lang="en-IN" sz="2000" b="1" dirty="0">
                <a:solidFill>
                  <a:schemeClr val="accent1"/>
                </a:solidFill>
              </a:rPr>
              <a:t>Types of Load Balancers:</a:t>
            </a:r>
          </a:p>
          <a:p>
            <a:r>
              <a:rPr lang="en-IN" sz="2000" dirty="0"/>
              <a:t>1)Classic Load balancer</a:t>
            </a:r>
          </a:p>
          <a:p>
            <a:r>
              <a:rPr lang="en-IN" sz="2000" dirty="0"/>
              <a:t>2)Application Load balancer</a:t>
            </a:r>
          </a:p>
          <a:p>
            <a:r>
              <a:rPr lang="en-IN" sz="2000" dirty="0"/>
              <a:t>3)Network Load balancer</a:t>
            </a:r>
          </a:p>
          <a:p>
            <a:r>
              <a:rPr lang="en-IN" sz="2000" b="1" dirty="0">
                <a:solidFill>
                  <a:schemeClr val="accent1"/>
                </a:solidFill>
              </a:rPr>
              <a:t>Creating Classic Load Balancer:</a:t>
            </a:r>
          </a:p>
          <a:p>
            <a:r>
              <a:rPr lang="en-IN" sz="2000" b="1" dirty="0">
                <a:solidFill>
                  <a:schemeClr val="accent1"/>
                </a:solidFill>
              </a:rPr>
              <a:t>Step1: </a:t>
            </a:r>
            <a:r>
              <a:rPr lang="en-IN" sz="2000" dirty="0"/>
              <a:t>Launch 2 ec2 instances </a:t>
            </a:r>
          </a:p>
          <a:p>
            <a:r>
              <a:rPr lang="en-IN" sz="2000" b="1" dirty="0">
                <a:solidFill>
                  <a:schemeClr val="accent1"/>
                </a:solidFill>
              </a:rPr>
              <a:t>Step2: </a:t>
            </a:r>
            <a:r>
              <a:rPr lang="en-IN" sz="2000" dirty="0"/>
              <a:t>Setup </a:t>
            </a:r>
            <a:r>
              <a:rPr lang="en-IN" sz="2000" dirty="0" err="1"/>
              <a:t>httpd</a:t>
            </a:r>
            <a:r>
              <a:rPr lang="en-IN" sz="2000" dirty="0"/>
              <a:t> package in both machines</a:t>
            </a:r>
          </a:p>
          <a:p>
            <a:r>
              <a:rPr lang="en-IN" sz="2000" dirty="0"/>
              <a:t> </a:t>
            </a:r>
            <a:r>
              <a:rPr lang="en-IN" sz="2000" b="1" dirty="0">
                <a:solidFill>
                  <a:schemeClr val="accent1"/>
                </a:solidFill>
              </a:rPr>
              <a:t>Process: </a:t>
            </a:r>
            <a:r>
              <a:rPr lang="en-IN" sz="2000" dirty="0"/>
              <a:t>Login to ec2 machine </a:t>
            </a:r>
          </a:p>
          <a:p>
            <a:r>
              <a:rPr lang="en-IN" sz="2000" dirty="0"/>
              <a:t>                []yum  -y install </a:t>
            </a:r>
            <a:r>
              <a:rPr lang="en-IN" sz="2000" dirty="0" err="1"/>
              <a:t>httpd</a:t>
            </a:r>
            <a:endParaRPr lang="en-IN" sz="2000" dirty="0"/>
          </a:p>
          <a:p>
            <a:r>
              <a:rPr lang="en-IN" sz="2000" dirty="0"/>
              <a:t>                 []</a:t>
            </a:r>
            <a:r>
              <a:rPr lang="en-IN" sz="2000" dirty="0" err="1"/>
              <a:t>cd</a:t>
            </a:r>
            <a:r>
              <a:rPr lang="en-IN" sz="2000" dirty="0"/>
              <a:t> /</a:t>
            </a:r>
            <a:r>
              <a:rPr lang="en-IN" sz="2000" dirty="0" err="1"/>
              <a:t>var</a:t>
            </a:r>
            <a:r>
              <a:rPr lang="en-IN" sz="2000" dirty="0"/>
              <a:t>/www/html</a:t>
            </a:r>
          </a:p>
          <a:p>
            <a:r>
              <a:rPr lang="en-IN" sz="2000" dirty="0"/>
              <a:t>                 []vi  index.html</a:t>
            </a:r>
          </a:p>
          <a:p>
            <a:r>
              <a:rPr lang="en-IN" sz="2000" dirty="0"/>
              <a:t>                  enter some data</a:t>
            </a:r>
          </a:p>
          <a:p>
            <a:r>
              <a:rPr lang="en-IN" sz="2000" dirty="0"/>
              <a:t>  Follow the same process in both the instances.</a:t>
            </a:r>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6155531"/>
          </a:xfrm>
          <a:prstGeom prst="rect">
            <a:avLst/>
          </a:prstGeom>
        </p:spPr>
        <p:txBody>
          <a:bodyPr wrap="square">
            <a:spAutoFit/>
          </a:bodyPr>
          <a:lstStyle/>
          <a:p>
            <a:r>
              <a:rPr lang="en-IN" sz="2000" b="1" dirty="0">
                <a:solidFill>
                  <a:schemeClr val="accent1"/>
                </a:solidFill>
              </a:rPr>
              <a:t>Creating Classic Load balancer:</a:t>
            </a:r>
          </a:p>
          <a:p>
            <a:r>
              <a:rPr lang="en-IN" sz="2000" dirty="0">
                <a:sym typeface="Wingdings" pitchFamily="2" charset="2"/>
              </a:rPr>
              <a:t>go to ec2 console check for load balancer  Click on load balancer  click on create load balancer.</a:t>
            </a:r>
          </a:p>
          <a:p>
            <a:r>
              <a:rPr lang="en-IN" sz="2000" dirty="0">
                <a:sym typeface="Wingdings" pitchFamily="2" charset="2"/>
              </a:rPr>
              <a:t>Click on create classic load balancer</a:t>
            </a:r>
          </a:p>
          <a:p>
            <a:r>
              <a:rPr lang="en-IN" sz="2000" dirty="0">
                <a:sym typeface="Wingdings" pitchFamily="2" charset="2"/>
              </a:rPr>
              <a:t>Provide the name and VPC details.</a:t>
            </a:r>
          </a:p>
          <a:p>
            <a:r>
              <a:rPr lang="en-IN" sz="2000" dirty="0">
                <a:sym typeface="Wingdings" pitchFamily="2" charset="2"/>
              </a:rPr>
              <a:t>Note: Choose the same VPC for Load Balancer and instances also.</a:t>
            </a: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285720" y="2714620"/>
            <a:ext cx="8572560" cy="350520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4924425"/>
          </a:xfrm>
          <a:prstGeom prst="rect">
            <a:avLst/>
          </a:prstGeom>
        </p:spPr>
        <p:txBody>
          <a:bodyPr wrap="square">
            <a:spAutoFit/>
          </a:bodyPr>
          <a:lstStyle/>
          <a:p>
            <a:r>
              <a:rPr lang="en-IN" sz="2000" b="1" dirty="0">
                <a:solidFill>
                  <a:schemeClr val="accent1"/>
                </a:solidFill>
              </a:rPr>
              <a:t>Creating Classic Load balancer:</a:t>
            </a:r>
          </a:p>
          <a:p>
            <a:r>
              <a:rPr lang="en-IN" sz="2000" dirty="0">
                <a:sym typeface="Wingdings" pitchFamily="2" charset="2"/>
              </a:rPr>
              <a:t>Click on next assign security groups.</a:t>
            </a:r>
          </a:p>
          <a:p>
            <a:r>
              <a:rPr lang="en-IN" sz="2000" dirty="0">
                <a:sym typeface="Wingdings" pitchFamily="2" charset="2"/>
              </a:rPr>
              <a:t>Choose the security group</a:t>
            </a: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357158" y="1714488"/>
            <a:ext cx="7072330" cy="3438539"/>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5232202"/>
          </a:xfrm>
          <a:prstGeom prst="rect">
            <a:avLst/>
          </a:prstGeom>
        </p:spPr>
        <p:txBody>
          <a:bodyPr wrap="square">
            <a:spAutoFit/>
          </a:bodyPr>
          <a:lstStyle/>
          <a:p>
            <a:r>
              <a:rPr lang="en-IN" sz="2000" b="1" dirty="0">
                <a:solidFill>
                  <a:schemeClr val="accent1"/>
                </a:solidFill>
              </a:rPr>
              <a:t>Creating Classic Load balancer:</a:t>
            </a:r>
          </a:p>
          <a:p>
            <a:r>
              <a:rPr lang="en-IN" sz="2000" dirty="0">
                <a:sym typeface="Wingdings" pitchFamily="2" charset="2"/>
              </a:rPr>
              <a:t>Click on configure security groups</a:t>
            </a:r>
          </a:p>
          <a:p>
            <a:r>
              <a:rPr lang="en-IN" sz="2000" dirty="0">
                <a:sym typeface="Wingdings" pitchFamily="2" charset="2"/>
              </a:rPr>
              <a:t>Click on Configure health checks</a:t>
            </a: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642910" y="1571612"/>
            <a:ext cx="5048250" cy="381000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5232202"/>
          </a:xfrm>
          <a:prstGeom prst="rect">
            <a:avLst/>
          </a:prstGeom>
        </p:spPr>
        <p:txBody>
          <a:bodyPr wrap="square">
            <a:spAutoFit/>
          </a:bodyPr>
          <a:lstStyle/>
          <a:p>
            <a:r>
              <a:rPr lang="en-IN" sz="2000" b="1" dirty="0">
                <a:solidFill>
                  <a:schemeClr val="accent1"/>
                </a:solidFill>
              </a:rPr>
              <a:t>Creating Classic Load balancer:</a:t>
            </a:r>
          </a:p>
          <a:p>
            <a:r>
              <a:rPr lang="en-IN" sz="2000" dirty="0">
                <a:sym typeface="Wingdings" pitchFamily="2" charset="2"/>
              </a:rPr>
              <a:t>Click on Add ec2 instances</a:t>
            </a: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357158" y="1357298"/>
            <a:ext cx="7143800" cy="3786214"/>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5847755"/>
          </a:xfrm>
          <a:prstGeom prst="rect">
            <a:avLst/>
          </a:prstGeom>
        </p:spPr>
        <p:txBody>
          <a:bodyPr wrap="square">
            <a:spAutoFit/>
          </a:bodyPr>
          <a:lstStyle/>
          <a:p>
            <a:r>
              <a:rPr lang="en-IN" sz="2000" b="1" dirty="0">
                <a:solidFill>
                  <a:schemeClr val="accent1"/>
                </a:solidFill>
              </a:rPr>
              <a:t>Creating Classic Load balancer:</a:t>
            </a:r>
          </a:p>
          <a:p>
            <a:r>
              <a:rPr lang="en-IN" sz="2000" dirty="0">
                <a:sym typeface="Wingdings" pitchFamily="2" charset="2"/>
              </a:rPr>
              <a:t>Click on Add tags</a:t>
            </a:r>
          </a:p>
          <a:p>
            <a:r>
              <a:rPr lang="en-IN" sz="2000" dirty="0">
                <a:sym typeface="Wingdings" pitchFamily="2" charset="2"/>
              </a:rPr>
              <a:t>Click on review</a:t>
            </a:r>
          </a:p>
          <a:p>
            <a:r>
              <a:rPr lang="en-IN" sz="2000" dirty="0">
                <a:sym typeface="Wingdings" pitchFamily="2" charset="2"/>
              </a:rPr>
              <a:t>Click on create</a:t>
            </a: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3973056"/>
          </a:xfrm>
          <a:prstGeom prst="rect">
            <a:avLst/>
          </a:prstGeom>
        </p:spPr>
        <p:txBody>
          <a:bodyPr wrap="square">
            <a:spAutoFit/>
          </a:bodyPr>
          <a:lstStyle/>
          <a:p>
            <a:pPr algn="ctr"/>
            <a:r>
              <a:rPr lang="en-IN" sz="3600" b="1" dirty="0">
                <a:solidFill>
                  <a:schemeClr val="accent1"/>
                </a:solidFill>
                <a:sym typeface="Wingdings" pitchFamily="2" charset="2"/>
              </a:rPr>
              <a:t>5)RDS</a:t>
            </a:r>
            <a:endParaRPr lang="en-IN" sz="2000" dirty="0">
              <a:sym typeface="Wingdings" pitchFamily="2" charset="2"/>
            </a:endParaRPr>
          </a:p>
          <a:p>
            <a:r>
              <a:rPr lang="en-IN" sz="2000" dirty="0">
                <a:sym typeface="Wingdings" pitchFamily="2" charset="2"/>
              </a:rPr>
              <a:t>RDS  stands for Relational Database system. By using RDS we can create database.</a:t>
            </a:r>
          </a:p>
          <a:p>
            <a:r>
              <a:rPr lang="en-IN" sz="2000" dirty="0">
                <a:sym typeface="Wingdings" pitchFamily="2" charset="2"/>
              </a:rPr>
              <a:t>ways of creating database</a:t>
            </a:r>
          </a:p>
          <a:p>
            <a:r>
              <a:rPr lang="en-IN" sz="2000" dirty="0">
                <a:sym typeface="Wingdings" pitchFamily="2" charset="2"/>
              </a:rPr>
              <a:t>1)We ca create by using instance</a:t>
            </a:r>
          </a:p>
          <a:p>
            <a:r>
              <a:rPr lang="en-IN" sz="2000" dirty="0">
                <a:sym typeface="Wingdings" pitchFamily="2" charset="2"/>
              </a:rPr>
              <a:t>2)We can use RDS service.</a:t>
            </a:r>
          </a:p>
          <a:p>
            <a:r>
              <a:rPr lang="en-IN" sz="2000" b="1" dirty="0">
                <a:solidFill>
                  <a:schemeClr val="accent1"/>
                </a:solidFill>
                <a:sym typeface="Wingdings" pitchFamily="2" charset="2"/>
              </a:rPr>
              <a:t>1)We ca create by using instance</a:t>
            </a:r>
          </a:p>
          <a:p>
            <a:r>
              <a:rPr lang="en-IN" sz="2000" dirty="0">
                <a:sym typeface="Wingdings" pitchFamily="2" charset="2"/>
              </a:rPr>
              <a:t>step1)We ca create by using instance</a:t>
            </a:r>
          </a:p>
          <a:p>
            <a:r>
              <a:rPr lang="en-IN" sz="2000" dirty="0">
                <a:sym typeface="Wingdings" pitchFamily="2" charset="2"/>
              </a:rPr>
              <a:t>We are going to launch </a:t>
            </a:r>
            <a:r>
              <a:rPr lang="en-IN" sz="2000" dirty="0" err="1">
                <a:sym typeface="Wingdings" pitchFamily="2" charset="2"/>
              </a:rPr>
              <a:t>mysql</a:t>
            </a:r>
            <a:r>
              <a:rPr lang="en-IN" sz="2000" dirty="0">
                <a:sym typeface="Wingdings" pitchFamily="2" charset="2"/>
              </a:rPr>
              <a:t> database</a:t>
            </a:r>
          </a:p>
          <a:p>
            <a:r>
              <a:rPr lang="en-IN" sz="2000" dirty="0">
                <a:sym typeface="Wingdings" pitchFamily="2" charset="2"/>
              </a:rPr>
              <a:t>Launch t2 medium instance </a:t>
            </a:r>
          </a:p>
          <a:p>
            <a:r>
              <a:rPr lang="en-IN" sz="2000" dirty="0">
                <a:sym typeface="Wingdings" pitchFamily="2" charset="2"/>
              </a:rPr>
              <a:t>Login to instance and run the following commands.</a:t>
            </a:r>
          </a:p>
          <a:p>
            <a:r>
              <a:rPr lang="en-IN" sz="2000" dirty="0">
                <a:sym typeface="Wingdings" pitchFamily="2" charset="2"/>
              </a:rPr>
              <a:t>Note give username as root and password as root</a:t>
            </a:r>
          </a:p>
          <a:p>
            <a:r>
              <a:rPr lang="en-IN" sz="2000" dirty="0" err="1">
                <a:sym typeface="Wingdings" pitchFamily="2" charset="2"/>
              </a:rPr>
              <a:t>MySQL</a:t>
            </a:r>
            <a:r>
              <a:rPr lang="en-IN" sz="2000" dirty="0">
                <a:sym typeface="Wingdings" pitchFamily="2" charset="2"/>
              </a:rPr>
              <a:t> installation:</a:t>
            </a:r>
          </a:p>
          <a:p>
            <a:r>
              <a:rPr lang="en-IN" sz="2000" dirty="0">
                <a:sym typeface="Wingdings" pitchFamily="2" charset="2"/>
              </a:rPr>
              <a:t># </a:t>
            </a:r>
            <a:r>
              <a:rPr lang="en-IN" sz="2000" dirty="0" err="1">
                <a:sym typeface="Wingdings" pitchFamily="2" charset="2"/>
              </a:rPr>
              <a:t>sudo</a:t>
            </a:r>
            <a:r>
              <a:rPr lang="en-IN" sz="2000" dirty="0">
                <a:sym typeface="Wingdings" pitchFamily="2" charset="2"/>
              </a:rPr>
              <a:t> apt install </a:t>
            </a:r>
            <a:r>
              <a:rPr lang="en-IN" sz="2000" dirty="0" err="1">
                <a:sym typeface="Wingdings" pitchFamily="2" charset="2"/>
              </a:rPr>
              <a:t>mysql</a:t>
            </a:r>
            <a:r>
              <a:rPr lang="en-IN" sz="2000" dirty="0">
                <a:sym typeface="Wingdings" pitchFamily="2" charset="2"/>
              </a:rPr>
              <a:t>-server -y</a:t>
            </a:r>
          </a:p>
          <a:p>
            <a:r>
              <a:rPr lang="en-IN" sz="2000" dirty="0">
                <a:sym typeface="Wingdings" pitchFamily="2" charset="2"/>
              </a:rPr>
              <a:t># </a:t>
            </a:r>
            <a:r>
              <a:rPr lang="en-IN" sz="2000" dirty="0" err="1">
                <a:sym typeface="Wingdings" pitchFamily="2" charset="2"/>
              </a:rPr>
              <a:t>sudo</a:t>
            </a:r>
            <a:r>
              <a:rPr lang="en-IN" sz="2000" dirty="0">
                <a:sym typeface="Wingdings" pitchFamily="2" charset="2"/>
              </a:rPr>
              <a:t> </a:t>
            </a:r>
            <a:r>
              <a:rPr lang="en-IN" sz="2000" dirty="0" err="1">
                <a:sym typeface="Wingdings" pitchFamily="2" charset="2"/>
              </a:rPr>
              <a:t>systemctl</a:t>
            </a:r>
            <a:r>
              <a:rPr lang="en-IN" sz="2000" dirty="0">
                <a:sym typeface="Wingdings" pitchFamily="2" charset="2"/>
              </a:rPr>
              <a:t> start </a:t>
            </a:r>
            <a:r>
              <a:rPr lang="en-IN" sz="2000" dirty="0" err="1">
                <a:sym typeface="Wingdings" pitchFamily="2" charset="2"/>
              </a:rPr>
              <a:t>mysql</a:t>
            </a:r>
            <a:endParaRPr lang="en-IN" sz="2000" dirty="0">
              <a:sym typeface="Wingdings" pitchFamily="2" charset="2"/>
            </a:endParaRPr>
          </a:p>
          <a:p>
            <a:r>
              <a:rPr lang="en-IN" sz="2000" dirty="0">
                <a:sym typeface="Wingdings" pitchFamily="2" charset="2"/>
              </a:rPr>
              <a:t>Login into </a:t>
            </a:r>
            <a:r>
              <a:rPr lang="en-IN" sz="2000" dirty="0" err="1">
                <a:sym typeface="Wingdings" pitchFamily="2" charset="2"/>
              </a:rPr>
              <a:t>mysql</a:t>
            </a:r>
            <a:r>
              <a:rPr lang="en-IN" sz="2000" dirty="0">
                <a:sym typeface="Wingdings" pitchFamily="2" charset="2"/>
              </a:rPr>
              <a:t> server, create a database, user &amp; add privileges to that user</a:t>
            </a:r>
          </a:p>
          <a:p>
            <a:r>
              <a:rPr lang="en-IN" sz="2000" dirty="0">
                <a:sym typeface="Wingdings" pitchFamily="2" charset="2"/>
              </a:rPr>
              <a:t># </a:t>
            </a:r>
            <a:r>
              <a:rPr lang="en-IN" sz="2000" dirty="0" err="1">
                <a:sym typeface="Wingdings" pitchFamily="2" charset="2"/>
              </a:rPr>
              <a:t>mysql</a:t>
            </a:r>
            <a:r>
              <a:rPr lang="en-IN" sz="2000" dirty="0">
                <a:sym typeface="Wingdings" pitchFamily="2" charset="2"/>
              </a:rPr>
              <a:t> -u root -p </a:t>
            </a:r>
          </a:p>
          <a:p>
            <a:r>
              <a:rPr lang="en-IN" sz="2000" dirty="0">
                <a:sym typeface="Wingdings" pitchFamily="2" charset="2"/>
              </a:rPr>
              <a:t>#</a:t>
            </a:r>
            <a:r>
              <a:rPr lang="en-IN" sz="2000" dirty="0" err="1">
                <a:sym typeface="Wingdings" pitchFamily="2" charset="2"/>
              </a:rPr>
              <a:t>pwd</a:t>
            </a:r>
            <a:r>
              <a:rPr lang="en-IN" sz="2000" dirty="0">
                <a:sym typeface="Wingdings" pitchFamily="2" charset="2"/>
              </a:rPr>
              <a:t>: root</a:t>
            </a: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9417963"/>
          </a:xfrm>
          <a:prstGeom prst="rect">
            <a:avLst/>
          </a:prstGeom>
        </p:spPr>
        <p:txBody>
          <a:bodyPr wrap="square">
            <a:spAutoFit/>
          </a:bodyPr>
          <a:lstStyle/>
          <a:p>
            <a:r>
              <a:rPr lang="en-IN" sz="2000" b="1" dirty="0">
                <a:solidFill>
                  <a:schemeClr val="accent1"/>
                </a:solidFill>
                <a:sym typeface="Wingdings" pitchFamily="2" charset="2"/>
              </a:rPr>
              <a:t>2)We can use RDS service.</a:t>
            </a:r>
          </a:p>
          <a:p>
            <a:r>
              <a:rPr lang="en-IN" sz="2000" dirty="0">
                <a:sym typeface="Wingdings" pitchFamily="2" charset="2"/>
              </a:rPr>
              <a:t>step1)Go to RDS service</a:t>
            </a:r>
          </a:p>
          <a:p>
            <a:r>
              <a:rPr lang="en-IN" sz="2000" dirty="0">
                <a:sym typeface="Wingdings" pitchFamily="2" charset="2"/>
              </a:rPr>
              <a:t>Step2)Click on databases  Click on create database</a:t>
            </a: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357158" y="1500174"/>
            <a:ext cx="7391400" cy="268605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9110186"/>
          </a:xfrm>
          <a:prstGeom prst="rect">
            <a:avLst/>
          </a:prstGeom>
        </p:spPr>
        <p:txBody>
          <a:bodyPr wrap="square">
            <a:spAutoFit/>
          </a:bodyPr>
          <a:lstStyle/>
          <a:p>
            <a:r>
              <a:rPr lang="en-IN" sz="2000" b="1" dirty="0">
                <a:solidFill>
                  <a:schemeClr val="accent1"/>
                </a:solidFill>
                <a:sym typeface="Wingdings" pitchFamily="2" charset="2"/>
              </a:rPr>
              <a:t>2)We can use RDS service.</a:t>
            </a:r>
          </a:p>
          <a:p>
            <a:r>
              <a:rPr lang="en-IN" sz="2000" dirty="0">
                <a:sym typeface="Wingdings" pitchFamily="2" charset="2"/>
              </a:rPr>
              <a:t>Step3)Choose the engine options</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714348" y="1428736"/>
            <a:ext cx="7324725" cy="356235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5816977"/>
          </a:xfrm>
          <a:prstGeom prst="rect">
            <a:avLst/>
          </a:prstGeom>
        </p:spPr>
        <p:txBody>
          <a:bodyPr wrap="square">
            <a:spAutoFit/>
          </a:bodyPr>
          <a:lstStyle/>
          <a:p>
            <a:r>
              <a:rPr lang="en-US" sz="2000" b="1" dirty="0">
                <a:solidFill>
                  <a:schemeClr val="accent1"/>
                </a:solidFill>
              </a:rPr>
              <a:t>Why AWS:</a:t>
            </a:r>
            <a:endParaRPr lang="en-US" sz="2000" dirty="0">
              <a:solidFill>
                <a:schemeClr val="accent1"/>
              </a:solidFill>
            </a:endParaRPr>
          </a:p>
          <a:p>
            <a:r>
              <a:rPr lang="en-US" dirty="0">
                <a:sym typeface="Wingdings" panose="05000000000000000000" pitchFamily="2" charset="2"/>
              </a:rPr>
              <a:t></a:t>
            </a:r>
            <a:r>
              <a:rPr lang="en-US" dirty="0"/>
              <a:t>31% market share</a:t>
            </a:r>
          </a:p>
          <a:p>
            <a:r>
              <a:rPr lang="en-US" dirty="0">
                <a:sym typeface="Wingdings" panose="05000000000000000000" pitchFamily="2" charset="2"/>
              </a:rPr>
              <a:t></a:t>
            </a:r>
            <a:r>
              <a:rPr lang="en-US" dirty="0"/>
              <a:t>Flexible pricing</a:t>
            </a:r>
          </a:p>
          <a:p>
            <a:endParaRPr lang="en-US" dirty="0"/>
          </a:p>
          <a:p>
            <a:r>
              <a:rPr lang="en-US" sz="2000" b="1" dirty="0">
                <a:solidFill>
                  <a:schemeClr val="accent1"/>
                </a:solidFill>
              </a:rPr>
              <a:t>EC2:</a:t>
            </a:r>
            <a:endParaRPr lang="en-US" sz="2000" dirty="0">
              <a:solidFill>
                <a:schemeClr val="accent1"/>
              </a:solidFill>
            </a:endParaRPr>
          </a:p>
          <a:p>
            <a:r>
              <a:rPr lang="en-US" dirty="0">
                <a:sym typeface="Wingdings" panose="05000000000000000000" pitchFamily="2" charset="2"/>
              </a:rPr>
              <a:t></a:t>
            </a:r>
            <a:r>
              <a:rPr lang="en-US" dirty="0"/>
              <a:t>EC2 stands for Elastic compute cloud</a:t>
            </a:r>
          </a:p>
          <a:p>
            <a:endParaRPr lang="en-US" dirty="0"/>
          </a:p>
          <a:p>
            <a:r>
              <a:rPr lang="en-US" sz="2000" b="1" dirty="0">
                <a:solidFill>
                  <a:schemeClr val="accent1"/>
                </a:solidFill>
              </a:rPr>
              <a:t>Elastic:</a:t>
            </a:r>
            <a:endParaRPr lang="en-US" sz="2000" dirty="0">
              <a:solidFill>
                <a:schemeClr val="accent1"/>
              </a:solidFill>
            </a:endParaRPr>
          </a:p>
          <a:p>
            <a:r>
              <a:rPr lang="en-US" dirty="0">
                <a:sym typeface="Wingdings" panose="05000000000000000000" pitchFamily="2" charset="2"/>
              </a:rPr>
              <a:t></a:t>
            </a:r>
            <a:r>
              <a:rPr lang="en-US" dirty="0"/>
              <a:t>Increase the configuration and decrease the configuration</a:t>
            </a:r>
          </a:p>
          <a:p>
            <a:endParaRPr lang="en-US" dirty="0"/>
          </a:p>
          <a:p>
            <a:r>
              <a:rPr lang="en-US" sz="2000" b="1" dirty="0">
                <a:solidFill>
                  <a:schemeClr val="accent1"/>
                </a:solidFill>
              </a:rPr>
              <a:t>Compute:</a:t>
            </a:r>
            <a:endParaRPr lang="en-US" sz="2000" dirty="0">
              <a:solidFill>
                <a:schemeClr val="accent1"/>
              </a:solidFill>
            </a:endParaRPr>
          </a:p>
          <a:p>
            <a:r>
              <a:rPr lang="en-US" dirty="0">
                <a:sym typeface="Wingdings" panose="05000000000000000000" pitchFamily="2" charset="2"/>
              </a:rPr>
              <a:t></a:t>
            </a:r>
            <a:r>
              <a:rPr lang="en-US" dirty="0"/>
              <a:t>Instance is nothing but server. You launch computers.</a:t>
            </a:r>
          </a:p>
          <a:p>
            <a:endParaRPr lang="en-US" dirty="0"/>
          </a:p>
          <a:p>
            <a:r>
              <a:rPr lang="en-US" sz="2000" b="1" dirty="0">
                <a:solidFill>
                  <a:schemeClr val="accent1"/>
                </a:solidFill>
              </a:rPr>
              <a:t>Cloud:</a:t>
            </a:r>
            <a:endParaRPr lang="en-US" sz="2000" dirty="0">
              <a:solidFill>
                <a:schemeClr val="accent1"/>
              </a:solidFill>
            </a:endParaRPr>
          </a:p>
          <a:p>
            <a:r>
              <a:rPr lang="en-US" dirty="0">
                <a:sym typeface="Wingdings" panose="05000000000000000000" pitchFamily="2" charset="2"/>
              </a:rPr>
              <a:t></a:t>
            </a:r>
            <a:r>
              <a:rPr lang="en-US" dirty="0"/>
              <a:t>You are working on cloud</a:t>
            </a:r>
          </a:p>
          <a:p>
            <a:endParaRPr lang="en-US" dirty="0"/>
          </a:p>
          <a:p>
            <a:r>
              <a:rPr lang="en-US" sz="2000" b="1" dirty="0">
                <a:solidFill>
                  <a:schemeClr val="accent1"/>
                </a:solidFill>
              </a:rPr>
              <a:t>EC2:</a:t>
            </a:r>
            <a:endParaRPr lang="en-US" sz="2000" dirty="0">
              <a:solidFill>
                <a:schemeClr val="accent1"/>
              </a:solidFill>
            </a:endParaRPr>
          </a:p>
          <a:p>
            <a:r>
              <a:rPr lang="en-US" dirty="0">
                <a:sym typeface="Wingdings" panose="05000000000000000000" pitchFamily="2" charset="2"/>
              </a:rPr>
              <a:t></a:t>
            </a:r>
            <a:r>
              <a:rPr lang="en-US" dirty="0"/>
              <a:t>EC2 is a webservice that provides resizable compute capacity in the cloud.</a:t>
            </a:r>
          </a:p>
          <a:p>
            <a:r>
              <a:rPr lang="en-US" dirty="0">
                <a:sym typeface="Wingdings" panose="05000000000000000000" pitchFamily="2" charset="2"/>
              </a:rPr>
              <a:t></a:t>
            </a:r>
            <a:r>
              <a:rPr lang="en-US" dirty="0"/>
              <a:t>Ec2 is reduces the time to launch new server instances in minutes allowing you to quickly scale capacity both up and down.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9725739"/>
          </a:xfrm>
          <a:prstGeom prst="rect">
            <a:avLst/>
          </a:prstGeom>
        </p:spPr>
        <p:txBody>
          <a:bodyPr wrap="square">
            <a:spAutoFit/>
          </a:bodyPr>
          <a:lstStyle/>
          <a:p>
            <a:r>
              <a:rPr lang="en-IN" sz="2000" b="1" dirty="0">
                <a:solidFill>
                  <a:schemeClr val="accent1"/>
                </a:solidFill>
                <a:sym typeface="Wingdings" pitchFamily="2" charset="2"/>
              </a:rPr>
              <a:t>2)We can use RDS service.</a:t>
            </a:r>
          </a:p>
          <a:p>
            <a:r>
              <a:rPr lang="en-IN" sz="2000" dirty="0">
                <a:sym typeface="Wingdings" pitchFamily="2" charset="2"/>
              </a:rPr>
              <a:t>Step4)Choose version and template as below.</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9219" name="Picture 3"/>
          <p:cNvPicPr>
            <a:picLocks noChangeAspect="1" noChangeArrowheads="1"/>
          </p:cNvPicPr>
          <p:nvPr/>
        </p:nvPicPr>
        <p:blipFill>
          <a:blip r:embed="rId2"/>
          <a:srcRect/>
          <a:stretch>
            <a:fillRect/>
          </a:stretch>
        </p:blipFill>
        <p:spPr bwMode="auto">
          <a:xfrm>
            <a:off x="642910" y="1428736"/>
            <a:ext cx="7096125" cy="3190875"/>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0033516"/>
          </a:xfrm>
          <a:prstGeom prst="rect">
            <a:avLst/>
          </a:prstGeom>
        </p:spPr>
        <p:txBody>
          <a:bodyPr wrap="square">
            <a:spAutoFit/>
          </a:bodyPr>
          <a:lstStyle/>
          <a:p>
            <a:r>
              <a:rPr lang="en-IN" sz="2000" b="1" dirty="0">
                <a:solidFill>
                  <a:schemeClr val="accent1"/>
                </a:solidFill>
                <a:sym typeface="Wingdings" pitchFamily="2" charset="2"/>
              </a:rPr>
              <a:t>2)We can use RDS service.</a:t>
            </a:r>
          </a:p>
          <a:p>
            <a:r>
              <a:rPr lang="en-IN" sz="2000" dirty="0">
                <a:sym typeface="Wingdings" pitchFamily="2" charset="2"/>
              </a:rPr>
              <a:t>Step5)Give name and password for your Database</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0242" name="Picture 2"/>
          <p:cNvPicPr>
            <a:picLocks noChangeAspect="1" noChangeArrowheads="1"/>
          </p:cNvPicPr>
          <p:nvPr/>
        </p:nvPicPr>
        <p:blipFill>
          <a:blip r:embed="rId2"/>
          <a:srcRect/>
          <a:stretch>
            <a:fillRect/>
          </a:stretch>
        </p:blipFill>
        <p:spPr bwMode="auto">
          <a:xfrm>
            <a:off x="428596" y="1428736"/>
            <a:ext cx="7019925" cy="4448175"/>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0649069"/>
          </a:xfrm>
          <a:prstGeom prst="rect">
            <a:avLst/>
          </a:prstGeom>
        </p:spPr>
        <p:txBody>
          <a:bodyPr wrap="square">
            <a:spAutoFit/>
          </a:bodyPr>
          <a:lstStyle/>
          <a:p>
            <a:r>
              <a:rPr lang="en-IN" sz="2000" b="1" dirty="0">
                <a:solidFill>
                  <a:schemeClr val="accent1"/>
                </a:solidFill>
                <a:sym typeface="Wingdings" pitchFamily="2" charset="2"/>
              </a:rPr>
              <a:t>2)We can use RDS service.</a:t>
            </a:r>
          </a:p>
          <a:p>
            <a:r>
              <a:rPr lang="en-IN" sz="2000" dirty="0">
                <a:sym typeface="Wingdings" pitchFamily="2" charset="2"/>
              </a:rPr>
              <a:t>Step6)Choose the type</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1266" name="Picture 2"/>
          <p:cNvPicPr>
            <a:picLocks noChangeAspect="1" noChangeArrowheads="1"/>
          </p:cNvPicPr>
          <p:nvPr/>
        </p:nvPicPr>
        <p:blipFill>
          <a:blip r:embed="rId2"/>
          <a:srcRect/>
          <a:stretch>
            <a:fillRect/>
          </a:stretch>
        </p:blipFill>
        <p:spPr bwMode="auto">
          <a:xfrm>
            <a:off x="642910" y="1643050"/>
            <a:ext cx="6143668" cy="3500462"/>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5265718"/>
          </a:xfrm>
          <a:prstGeom prst="rect">
            <a:avLst/>
          </a:prstGeom>
        </p:spPr>
        <p:txBody>
          <a:bodyPr wrap="square">
            <a:spAutoFit/>
          </a:bodyPr>
          <a:lstStyle/>
          <a:p>
            <a:r>
              <a:rPr lang="en-IN" sz="2000" b="1" dirty="0">
                <a:solidFill>
                  <a:schemeClr val="accent1"/>
                </a:solidFill>
                <a:sym typeface="Wingdings" pitchFamily="2" charset="2"/>
              </a:rPr>
              <a:t>2)We can use RDS service.</a:t>
            </a:r>
          </a:p>
          <a:p>
            <a:r>
              <a:rPr lang="en-IN" sz="2000" dirty="0">
                <a:sym typeface="Wingdings" pitchFamily="2" charset="2"/>
              </a:rPr>
              <a:t>Step7)Choose the VPC</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r>
              <a:rPr lang="en-IN" sz="2000" dirty="0">
                <a:sym typeface="Wingdings" pitchFamily="2" charset="2"/>
              </a:rPr>
              <a:t>Step8)click on create database</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6" name="Picture 3"/>
          <p:cNvPicPr>
            <a:picLocks noChangeAspect="1" noChangeArrowheads="1"/>
          </p:cNvPicPr>
          <p:nvPr/>
        </p:nvPicPr>
        <p:blipFill>
          <a:blip r:embed="rId2"/>
          <a:srcRect/>
          <a:stretch>
            <a:fillRect/>
          </a:stretch>
        </p:blipFill>
        <p:spPr bwMode="auto">
          <a:xfrm>
            <a:off x="285720" y="1214422"/>
            <a:ext cx="7067550" cy="2409825"/>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9513034"/>
          </a:xfrm>
          <a:prstGeom prst="rect">
            <a:avLst/>
          </a:prstGeom>
        </p:spPr>
        <p:txBody>
          <a:bodyPr wrap="square">
            <a:spAutoFit/>
          </a:bodyPr>
          <a:lstStyle/>
          <a:p>
            <a:pPr algn="ctr"/>
            <a:r>
              <a:rPr lang="en-IN" sz="3600" b="1" dirty="0">
                <a:solidFill>
                  <a:schemeClr val="accent1"/>
                </a:solidFill>
                <a:sym typeface="Wingdings" pitchFamily="2" charset="2"/>
              </a:rPr>
              <a:t>6)S3</a:t>
            </a:r>
          </a:p>
          <a:p>
            <a:r>
              <a:rPr lang="en-IN" sz="2000" dirty="0"/>
              <a:t>Amazon </a:t>
            </a:r>
            <a:r>
              <a:rPr lang="en-IN" sz="2000" b="1" dirty="0"/>
              <a:t>S3</a:t>
            </a:r>
            <a:r>
              <a:rPr lang="en-IN" sz="2000" dirty="0"/>
              <a:t> has a simple web services interface that you can use to store and retrieve any amount of data, at any time, from anywhere on the web.</a:t>
            </a:r>
          </a:p>
          <a:p>
            <a:r>
              <a:rPr lang="en-IN" sz="2000" dirty="0"/>
              <a:t>S3-simple storage service</a:t>
            </a:r>
          </a:p>
          <a:p>
            <a:endParaRPr lang="en-IN" sz="2000" dirty="0"/>
          </a:p>
          <a:p>
            <a:r>
              <a:rPr lang="en-IN" sz="2000" b="1" dirty="0">
                <a:solidFill>
                  <a:schemeClr val="accent1"/>
                </a:solidFill>
              </a:rPr>
              <a:t>Types of S3:</a:t>
            </a:r>
          </a:p>
          <a:p>
            <a:r>
              <a:rPr lang="en-IN" sz="2000" dirty="0"/>
              <a:t>S3: durable, immediately avaiable,frequectly accessed.</a:t>
            </a:r>
          </a:p>
          <a:p>
            <a:r>
              <a:rPr lang="en-IN" sz="2000" dirty="0"/>
              <a:t>S3-IA(In-frequent Access): durable, immediately avaiable,infrequently accessed.</a:t>
            </a:r>
          </a:p>
          <a:p>
            <a:r>
              <a:rPr lang="en-IN" sz="2000" dirty="0"/>
              <a:t>S3 one Zone-IA: even cheaper than IA, but only in one availability zone</a:t>
            </a:r>
          </a:p>
          <a:p>
            <a:r>
              <a:rPr lang="en-IN" sz="2000" dirty="0"/>
              <a:t>Reduced redundant storage: For frequently accessed data, Store noncritical, reproducible data.</a:t>
            </a:r>
          </a:p>
          <a:p>
            <a:r>
              <a:rPr lang="en-IN" sz="2000" dirty="0"/>
              <a:t>Glacier: Achieved data, where you can wait 3-5 hours before accessing.</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9513034"/>
          </a:xfrm>
          <a:prstGeom prst="rect">
            <a:avLst/>
          </a:prstGeom>
        </p:spPr>
        <p:txBody>
          <a:bodyPr wrap="square">
            <a:spAutoFit/>
          </a:bodyPr>
          <a:lstStyle/>
          <a:p>
            <a:pPr algn="ctr"/>
            <a:r>
              <a:rPr lang="en-IN" sz="3600" b="1" dirty="0">
                <a:solidFill>
                  <a:schemeClr val="accent1"/>
                </a:solidFill>
                <a:sym typeface="Wingdings" pitchFamily="2" charset="2"/>
              </a:rPr>
              <a:t>6)S3</a:t>
            </a:r>
            <a:endParaRPr lang="en-IN" sz="2000" dirty="0"/>
          </a:p>
          <a:p>
            <a:r>
              <a:rPr lang="en-IN" sz="2000" b="1" dirty="0">
                <a:solidFill>
                  <a:schemeClr val="accent1"/>
                </a:solidFill>
              </a:rPr>
              <a:t>Creating Bucket:</a:t>
            </a:r>
          </a:p>
          <a:p>
            <a:r>
              <a:rPr lang="en-IN" sz="2000" dirty="0">
                <a:sym typeface="Wingdings" pitchFamily="2" charset="2"/>
              </a:rPr>
              <a:t>go to s3 service click on create bucket option give name and region and create bucket.</a:t>
            </a:r>
          </a:p>
          <a:p>
            <a:r>
              <a:rPr lang="en-IN" sz="2000" dirty="0">
                <a:sym typeface="Wingdings" pitchFamily="2" charset="2"/>
              </a:rPr>
              <a:t>click on the bucket which you have created and upload files.</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1028" name="Picture 4"/>
          <p:cNvPicPr>
            <a:picLocks noChangeAspect="1" noChangeArrowheads="1"/>
          </p:cNvPicPr>
          <p:nvPr/>
        </p:nvPicPr>
        <p:blipFill>
          <a:blip r:embed="rId2"/>
          <a:srcRect/>
          <a:stretch>
            <a:fillRect/>
          </a:stretch>
        </p:blipFill>
        <p:spPr bwMode="auto">
          <a:xfrm>
            <a:off x="357158" y="2357430"/>
            <a:ext cx="8386786" cy="4133844"/>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9820811"/>
          </a:xfrm>
          <a:prstGeom prst="rect">
            <a:avLst/>
          </a:prstGeom>
        </p:spPr>
        <p:txBody>
          <a:bodyPr wrap="square">
            <a:spAutoFit/>
          </a:bodyPr>
          <a:lstStyle/>
          <a:p>
            <a:pPr algn="ctr"/>
            <a:r>
              <a:rPr lang="en-IN" sz="3600" b="1" dirty="0">
                <a:solidFill>
                  <a:schemeClr val="accent1"/>
                </a:solidFill>
                <a:sym typeface="Wingdings" pitchFamily="2" charset="2"/>
              </a:rPr>
              <a:t>7)Auto scaling</a:t>
            </a:r>
          </a:p>
          <a:p>
            <a:r>
              <a:rPr lang="en-IN" sz="2000" b="1" dirty="0">
                <a:solidFill>
                  <a:schemeClr val="accent1"/>
                </a:solidFill>
              </a:rPr>
              <a:t>Auto scaling:</a:t>
            </a:r>
          </a:p>
          <a:p>
            <a:r>
              <a:rPr lang="en-IN" sz="2000" dirty="0"/>
              <a:t>Amazon EC2 </a:t>
            </a:r>
            <a:r>
              <a:rPr lang="en-IN" sz="2000" b="1" dirty="0"/>
              <a:t>Auto Scaling</a:t>
            </a:r>
            <a:r>
              <a:rPr lang="en-IN" sz="2000" dirty="0"/>
              <a:t> helps you ensure that you have the correct number of Amazon EC2 instances available to handle the load for your application.</a:t>
            </a:r>
          </a:p>
          <a:p>
            <a:endParaRPr lang="en-IN" sz="2000" b="1" dirty="0">
              <a:solidFill>
                <a:schemeClr val="accent1"/>
              </a:solidFill>
            </a:endParaRPr>
          </a:p>
          <a:p>
            <a:r>
              <a:rPr lang="en-IN" sz="2000" b="1" dirty="0">
                <a:solidFill>
                  <a:schemeClr val="accent1"/>
                </a:solidFill>
              </a:rPr>
              <a:t>Launch Configuration:</a:t>
            </a:r>
          </a:p>
          <a:p>
            <a:r>
              <a:rPr lang="en-IN" sz="2000" dirty="0"/>
              <a:t>Collection of attribute values to be used for launching EC2 instances.</a:t>
            </a:r>
          </a:p>
          <a:p>
            <a:endParaRPr lang="en-IN" sz="2000" dirty="0"/>
          </a:p>
          <a:p>
            <a:r>
              <a:rPr lang="en-IN" sz="2000" b="1" dirty="0">
                <a:solidFill>
                  <a:schemeClr val="accent1"/>
                </a:solidFill>
              </a:rPr>
              <a:t>Auto scaling  group:</a:t>
            </a:r>
          </a:p>
          <a:p>
            <a:r>
              <a:rPr lang="en-IN" sz="2000" dirty="0"/>
              <a:t>1)Define minimum and maximum desired capacity</a:t>
            </a:r>
          </a:p>
          <a:p>
            <a:r>
              <a:rPr lang="en-IN" sz="2000" dirty="0"/>
              <a:t>2)Subnets</a:t>
            </a:r>
          </a:p>
          <a:p>
            <a:r>
              <a:rPr lang="en-IN" sz="2000" dirty="0"/>
              <a:t>3)Scale-out policy</a:t>
            </a:r>
          </a:p>
          <a:p>
            <a:r>
              <a:rPr lang="en-IN" sz="2000" dirty="0"/>
              <a:t>4)Scale-in policy </a:t>
            </a:r>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7666375"/>
          </a:xfrm>
          <a:prstGeom prst="rect">
            <a:avLst/>
          </a:prstGeom>
        </p:spPr>
        <p:txBody>
          <a:bodyPr wrap="square">
            <a:spAutoFit/>
          </a:bodyPr>
          <a:lstStyle/>
          <a:p>
            <a:pPr algn="ctr"/>
            <a:r>
              <a:rPr lang="en-IN" sz="3600" b="1" dirty="0">
                <a:solidFill>
                  <a:schemeClr val="accent1"/>
                </a:solidFill>
                <a:sym typeface="Wingdings" pitchFamily="2" charset="2"/>
              </a:rPr>
              <a:t>7)Auto scaling</a:t>
            </a:r>
          </a:p>
          <a:p>
            <a:r>
              <a:rPr lang="en-IN" sz="2000" b="1" dirty="0">
                <a:solidFill>
                  <a:schemeClr val="accent1"/>
                </a:solidFill>
              </a:rPr>
              <a:t>Creating Launch configuration Template:</a:t>
            </a:r>
          </a:p>
          <a:p>
            <a:r>
              <a:rPr lang="en-IN" sz="2000" dirty="0"/>
              <a:t>Go to EC2</a:t>
            </a:r>
            <a:r>
              <a:rPr lang="en-IN" sz="2000" dirty="0">
                <a:sym typeface="Wingdings" pitchFamily="2" charset="2"/>
              </a:rPr>
              <a:t>move to launch configuration  click on </a:t>
            </a:r>
            <a:r>
              <a:rPr lang="en-IN" sz="2000" dirty="0"/>
              <a:t>create launch configuration template</a:t>
            </a:r>
          </a:p>
          <a:p>
            <a:r>
              <a:rPr lang="en-IN" sz="2000" dirty="0">
                <a:sym typeface="Wingdings" pitchFamily="2" charset="2"/>
              </a:rPr>
              <a:t>provide name, give AMI and select instance type.</a:t>
            </a: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428596" y="2714620"/>
            <a:ext cx="7972425" cy="3238515"/>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9820811"/>
          </a:xfrm>
          <a:prstGeom prst="rect">
            <a:avLst/>
          </a:prstGeom>
        </p:spPr>
        <p:txBody>
          <a:bodyPr wrap="square">
            <a:spAutoFit/>
          </a:bodyPr>
          <a:lstStyle/>
          <a:p>
            <a:pPr algn="ctr"/>
            <a:r>
              <a:rPr lang="en-IN" sz="3600" b="1" dirty="0">
                <a:solidFill>
                  <a:schemeClr val="accent1"/>
                </a:solidFill>
                <a:sym typeface="Wingdings" pitchFamily="2" charset="2"/>
              </a:rPr>
              <a:t>7)Auto scaling</a:t>
            </a:r>
          </a:p>
          <a:p>
            <a:r>
              <a:rPr lang="en-IN" sz="2000" b="1" dirty="0">
                <a:solidFill>
                  <a:schemeClr val="accent1"/>
                </a:solidFill>
              </a:rPr>
              <a:t>Creating Launch configuration Template:</a:t>
            </a:r>
          </a:p>
          <a:p>
            <a:r>
              <a:rPr lang="en-IN" sz="2000" dirty="0">
                <a:sym typeface="Wingdings" pitchFamily="2" charset="2"/>
              </a:rPr>
              <a:t>Next step select security group  select key pair and launch.</a:t>
            </a:r>
          </a:p>
          <a:p>
            <a:r>
              <a:rPr lang="en-IN" sz="2000" dirty="0">
                <a:sym typeface="Wingdings" pitchFamily="2" charset="2"/>
              </a:rPr>
              <a:t>You are able to see launch configuration template.</a:t>
            </a:r>
          </a:p>
          <a:p>
            <a:r>
              <a:rPr lang="en-IN" sz="2000" b="1" dirty="0">
                <a:solidFill>
                  <a:schemeClr val="accent1"/>
                </a:solidFill>
                <a:sym typeface="Wingdings" pitchFamily="2" charset="2"/>
              </a:rPr>
              <a:t>Creating Autos calling Group:</a:t>
            </a:r>
          </a:p>
          <a:p>
            <a:r>
              <a:rPr lang="en-IN" sz="2000" dirty="0">
                <a:sym typeface="Wingdings" pitchFamily="2" charset="2"/>
              </a:rPr>
              <a:t>go to ec2  Click on auto scaling group switch to launch template (you have choose otherwise you will able to select your launch template)</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500034" y="3286124"/>
            <a:ext cx="8001000" cy="2895603"/>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8897481"/>
          </a:xfrm>
          <a:prstGeom prst="rect">
            <a:avLst/>
          </a:prstGeom>
        </p:spPr>
        <p:txBody>
          <a:bodyPr wrap="square">
            <a:spAutoFit/>
          </a:bodyPr>
          <a:lstStyle/>
          <a:p>
            <a:pPr algn="ctr"/>
            <a:r>
              <a:rPr lang="en-IN" sz="3600" b="1" dirty="0">
                <a:solidFill>
                  <a:schemeClr val="accent1"/>
                </a:solidFill>
                <a:sym typeface="Wingdings" pitchFamily="2" charset="2"/>
              </a:rPr>
              <a:t>7)Auto scaling</a:t>
            </a:r>
          </a:p>
          <a:p>
            <a:r>
              <a:rPr lang="en-IN" sz="2000" b="1" dirty="0">
                <a:solidFill>
                  <a:schemeClr val="accent1"/>
                </a:solidFill>
                <a:sym typeface="Wingdings" pitchFamily="2" charset="2"/>
              </a:rPr>
              <a:t>Creating Autos calling Group:</a:t>
            </a:r>
          </a:p>
          <a:p>
            <a:r>
              <a:rPr lang="en-IN" sz="2000" dirty="0">
                <a:sym typeface="Wingdings" pitchFamily="2" charset="2"/>
              </a:rPr>
              <a:t>select VPC and subnet</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428596" y="1857364"/>
            <a:ext cx="5781675" cy="357190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6247864"/>
          </a:xfrm>
          <a:prstGeom prst="rect">
            <a:avLst/>
          </a:prstGeom>
        </p:spPr>
        <p:txBody>
          <a:bodyPr wrap="square">
            <a:spAutoFit/>
          </a:bodyPr>
          <a:lstStyle/>
          <a:p>
            <a:pPr algn="ctr"/>
            <a:r>
              <a:rPr lang="en-US" sz="3600" b="1" dirty="0">
                <a:solidFill>
                  <a:schemeClr val="accent1"/>
                </a:solidFill>
              </a:rPr>
              <a:t>1)Steps to launch the instance</a:t>
            </a:r>
            <a:endParaRPr lang="en-US" sz="3600" dirty="0">
              <a:solidFill>
                <a:schemeClr val="accent1"/>
              </a:solidFill>
            </a:endParaRPr>
          </a:p>
          <a:p>
            <a:r>
              <a:rPr lang="en-US" dirty="0"/>
              <a:t>1)Select an OS</a:t>
            </a:r>
          </a:p>
          <a:p>
            <a:r>
              <a:rPr lang="en-US" dirty="0"/>
              <a:t>Choose an Amazon machine image(AMI)</a:t>
            </a:r>
          </a:p>
          <a:p>
            <a:r>
              <a:rPr lang="en-US" dirty="0"/>
              <a:t>2)Choose an instance type</a:t>
            </a:r>
          </a:p>
          <a:p>
            <a:r>
              <a:rPr lang="en-US" dirty="0"/>
              <a:t>3)Configure instance details.(here no of instances we are selecting)</a:t>
            </a:r>
          </a:p>
          <a:p>
            <a:r>
              <a:rPr lang="en-US" dirty="0"/>
              <a:t>4)Add storage</a:t>
            </a:r>
          </a:p>
          <a:p>
            <a:r>
              <a:rPr lang="en-US" dirty="0"/>
              <a:t>5)Add tags</a:t>
            </a:r>
          </a:p>
          <a:p>
            <a:r>
              <a:rPr lang="en-US" dirty="0"/>
              <a:t>6)Configure security groups</a:t>
            </a:r>
          </a:p>
          <a:p>
            <a:r>
              <a:rPr lang="en-US" dirty="0"/>
              <a:t>7)Review and launch</a:t>
            </a:r>
          </a:p>
          <a:p>
            <a:r>
              <a:rPr lang="en-US" dirty="0"/>
              <a:t>(here we have to select keypair for logging into instance)</a:t>
            </a:r>
          </a:p>
          <a:p>
            <a:r>
              <a:rPr lang="en-US" sz="2000" b="1" dirty="0">
                <a:solidFill>
                  <a:schemeClr val="accent1"/>
                </a:solidFill>
              </a:rPr>
              <a:t>Note:</a:t>
            </a:r>
            <a:endParaRPr lang="en-US" sz="2000" dirty="0">
              <a:solidFill>
                <a:schemeClr val="accent1"/>
              </a:solidFill>
            </a:endParaRPr>
          </a:p>
          <a:p>
            <a:r>
              <a:rPr lang="en-US" dirty="0"/>
              <a:t>User name: ec2-user</a:t>
            </a:r>
          </a:p>
          <a:p>
            <a:r>
              <a:rPr lang="en-US" dirty="0" err="1"/>
              <a:t>Pwd</a:t>
            </a:r>
            <a:r>
              <a:rPr lang="en-US" dirty="0"/>
              <a:t>: password can be given as .</a:t>
            </a:r>
            <a:r>
              <a:rPr lang="en-US" dirty="0" err="1"/>
              <a:t>pem</a:t>
            </a:r>
            <a:r>
              <a:rPr lang="en-US" dirty="0"/>
              <a:t>(text format)</a:t>
            </a:r>
          </a:p>
          <a:p>
            <a:r>
              <a:rPr lang="en-US" dirty="0">
                <a:sym typeface="Wingdings" panose="05000000000000000000" pitchFamily="2" charset="2"/>
              </a:rPr>
              <a:t></a:t>
            </a:r>
            <a:r>
              <a:rPr lang="en-US" dirty="0"/>
              <a:t>We are logging into the system by using putty. Putty have only .</a:t>
            </a:r>
            <a:r>
              <a:rPr lang="en-US" dirty="0" err="1"/>
              <a:t>ppk</a:t>
            </a:r>
            <a:r>
              <a:rPr lang="en-US" dirty="0"/>
              <a:t> format.</a:t>
            </a:r>
          </a:p>
          <a:p>
            <a:r>
              <a:rPr lang="en-US" dirty="0">
                <a:sym typeface="Wingdings" panose="05000000000000000000" pitchFamily="2" charset="2"/>
              </a:rPr>
              <a:t></a:t>
            </a:r>
            <a:r>
              <a:rPr lang="en-US" dirty="0"/>
              <a:t>We have to convert  .</a:t>
            </a:r>
            <a:r>
              <a:rPr lang="en-US" dirty="0" err="1"/>
              <a:t>pem</a:t>
            </a:r>
            <a:r>
              <a:rPr lang="en-US" dirty="0"/>
              <a:t> to .</a:t>
            </a:r>
            <a:r>
              <a:rPr lang="en-US" dirty="0" err="1"/>
              <a:t>ppk</a:t>
            </a:r>
            <a:r>
              <a:rPr lang="en-US" dirty="0"/>
              <a:t> format</a:t>
            </a:r>
          </a:p>
          <a:p>
            <a:r>
              <a:rPr lang="en-US" sz="2000" b="1" dirty="0">
                <a:solidFill>
                  <a:schemeClr val="accent1"/>
                </a:solidFill>
              </a:rPr>
              <a:t>Why we have to convert </a:t>
            </a:r>
            <a:r>
              <a:rPr lang="en-US" sz="2000" b="1" dirty="0" err="1">
                <a:solidFill>
                  <a:schemeClr val="accent1"/>
                </a:solidFill>
              </a:rPr>
              <a:t>pem</a:t>
            </a:r>
            <a:r>
              <a:rPr lang="en-US" sz="2000" b="1" dirty="0">
                <a:solidFill>
                  <a:schemeClr val="accent1"/>
                </a:solidFill>
              </a:rPr>
              <a:t> to </a:t>
            </a:r>
            <a:r>
              <a:rPr lang="en-US" sz="2000" b="1" dirty="0" err="1">
                <a:solidFill>
                  <a:schemeClr val="accent1"/>
                </a:solidFill>
              </a:rPr>
              <a:t>ppk</a:t>
            </a:r>
            <a:r>
              <a:rPr lang="en-US" sz="2000" b="1" dirty="0">
                <a:solidFill>
                  <a:schemeClr val="accent1"/>
                </a:solidFill>
              </a:rPr>
              <a:t> key?</a:t>
            </a:r>
            <a:endParaRPr lang="en-US" sz="2000" dirty="0">
              <a:solidFill>
                <a:schemeClr val="accent1"/>
              </a:solidFill>
            </a:endParaRPr>
          </a:p>
          <a:p>
            <a:r>
              <a:rPr lang="en-US" dirty="0"/>
              <a:t>PuTTY doesn't natively support the private key format (.</a:t>
            </a:r>
            <a:r>
              <a:rPr lang="en-US" dirty="0" err="1"/>
              <a:t>pem</a:t>
            </a:r>
            <a:r>
              <a:rPr lang="en-US" dirty="0"/>
              <a:t>) generated by Amazon EC2. You must convert your private key into a .</a:t>
            </a:r>
            <a:r>
              <a:rPr lang="en-US" dirty="0" err="1"/>
              <a:t>ppk</a:t>
            </a:r>
            <a:r>
              <a:rPr lang="en-US" dirty="0"/>
              <a:t> file before you can connect to your instance using PuTTY. You can use the Putty-gen tool for this conversion.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9205258"/>
          </a:xfrm>
          <a:prstGeom prst="rect">
            <a:avLst/>
          </a:prstGeom>
        </p:spPr>
        <p:txBody>
          <a:bodyPr wrap="square">
            <a:spAutoFit/>
          </a:bodyPr>
          <a:lstStyle/>
          <a:p>
            <a:pPr algn="ctr"/>
            <a:r>
              <a:rPr lang="en-IN" sz="3600" b="1" dirty="0">
                <a:solidFill>
                  <a:schemeClr val="accent1"/>
                </a:solidFill>
                <a:sym typeface="Wingdings" pitchFamily="2" charset="2"/>
              </a:rPr>
              <a:t>7)Auto scaling</a:t>
            </a:r>
          </a:p>
          <a:p>
            <a:r>
              <a:rPr lang="en-IN" sz="2000" b="1" dirty="0">
                <a:solidFill>
                  <a:schemeClr val="accent1"/>
                </a:solidFill>
                <a:sym typeface="Wingdings" pitchFamily="2" charset="2"/>
              </a:rPr>
              <a:t>Creating Autos calling Group:</a:t>
            </a:r>
          </a:p>
          <a:p>
            <a:r>
              <a:rPr lang="en-IN" sz="2000" dirty="0">
                <a:sym typeface="Wingdings" pitchFamily="2" charset="2"/>
              </a:rPr>
              <a:t>click on Next  select desired capacity , minimum capacity and maximum capacity.</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785786" y="2071678"/>
            <a:ext cx="7753350" cy="434340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9205258"/>
          </a:xfrm>
          <a:prstGeom prst="rect">
            <a:avLst/>
          </a:prstGeom>
        </p:spPr>
        <p:txBody>
          <a:bodyPr wrap="square">
            <a:spAutoFit/>
          </a:bodyPr>
          <a:lstStyle/>
          <a:p>
            <a:pPr algn="ctr"/>
            <a:r>
              <a:rPr lang="en-IN" sz="3600" b="1" dirty="0">
                <a:solidFill>
                  <a:schemeClr val="accent1"/>
                </a:solidFill>
                <a:sym typeface="Wingdings" pitchFamily="2" charset="2"/>
              </a:rPr>
              <a:t>7)Auto scaling</a:t>
            </a:r>
          </a:p>
          <a:p>
            <a:r>
              <a:rPr lang="en-IN" sz="2000" b="1" dirty="0">
                <a:solidFill>
                  <a:schemeClr val="accent1"/>
                </a:solidFill>
                <a:sym typeface="Wingdings" pitchFamily="2" charset="2"/>
              </a:rPr>
              <a:t>Creating Autos calling Group:</a:t>
            </a: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9218" name="Picture 2"/>
          <p:cNvPicPr>
            <a:picLocks noChangeAspect="1" noChangeArrowheads="1"/>
          </p:cNvPicPr>
          <p:nvPr/>
        </p:nvPicPr>
        <p:blipFill>
          <a:blip r:embed="rId2"/>
          <a:srcRect/>
          <a:stretch>
            <a:fillRect/>
          </a:stretch>
        </p:blipFill>
        <p:spPr bwMode="auto">
          <a:xfrm>
            <a:off x="642910" y="1500174"/>
            <a:ext cx="6762750" cy="4857750"/>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21975247"/>
          </a:xfrm>
          <a:prstGeom prst="rect">
            <a:avLst/>
          </a:prstGeom>
        </p:spPr>
        <p:txBody>
          <a:bodyPr wrap="square">
            <a:spAutoFit/>
          </a:bodyPr>
          <a:lstStyle/>
          <a:p>
            <a:pPr algn="ctr"/>
            <a:r>
              <a:rPr lang="en-IN" sz="3600" b="1" dirty="0">
                <a:solidFill>
                  <a:schemeClr val="accent1"/>
                </a:solidFill>
                <a:sym typeface="Wingdings" pitchFamily="2" charset="2"/>
              </a:rPr>
              <a:t>7)Auto scaling</a:t>
            </a:r>
          </a:p>
          <a:p>
            <a:r>
              <a:rPr lang="en-IN" sz="2000" b="1" dirty="0">
                <a:solidFill>
                  <a:schemeClr val="accent1"/>
                </a:solidFill>
                <a:sym typeface="Wingdings" pitchFamily="2" charset="2"/>
              </a:rPr>
              <a:t>Creating Autos calling Group:</a:t>
            </a:r>
          </a:p>
          <a:p>
            <a:endParaRPr lang="en-IN" sz="2000" b="1" dirty="0">
              <a:solidFill>
                <a:schemeClr val="accent1"/>
              </a:solidFill>
              <a:sym typeface="Wingdings" pitchFamily="2" charset="2"/>
            </a:endParaRPr>
          </a:p>
          <a:p>
            <a:r>
              <a:rPr lang="en-IN" sz="2000" dirty="0">
                <a:sym typeface="Wingdings" pitchFamily="2" charset="2"/>
              </a:rPr>
              <a:t>Click  on next create autos calling.</a:t>
            </a:r>
          </a:p>
          <a:p>
            <a:endParaRPr lang="en-IN" sz="2000" dirty="0">
              <a:sym typeface="Wingdings" pitchFamily="2" charset="2"/>
            </a:endParaRPr>
          </a:p>
          <a:p>
            <a:r>
              <a:rPr lang="en-IN" sz="2000" dirty="0">
                <a:sym typeface="Wingdings" pitchFamily="2" charset="2"/>
              </a:rPr>
              <a:t>Note: always  choose launch configuration template and autos calling group must be in the same region.</a:t>
            </a: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20313253"/>
          </a:xfrm>
          <a:prstGeom prst="rect">
            <a:avLst/>
          </a:prstGeom>
        </p:spPr>
        <p:txBody>
          <a:bodyPr wrap="square">
            <a:spAutoFit/>
          </a:bodyPr>
          <a:lstStyle/>
          <a:p>
            <a:pPr algn="ctr"/>
            <a:r>
              <a:rPr lang="en-IN" sz="3600" b="1" dirty="0">
                <a:solidFill>
                  <a:schemeClr val="accent1"/>
                </a:solidFill>
                <a:sym typeface="Wingdings" pitchFamily="2" charset="2"/>
              </a:rPr>
              <a:t>8)Cloud Formation</a:t>
            </a:r>
          </a:p>
          <a:p>
            <a:r>
              <a:rPr lang="en-IN" sz="2000" dirty="0">
                <a:sym typeface="Wingdings" pitchFamily="2" charset="2"/>
              </a:rPr>
              <a:t></a:t>
            </a:r>
            <a:r>
              <a:rPr lang="en-IN" sz="2000" dirty="0"/>
              <a:t>AWS </a:t>
            </a:r>
            <a:r>
              <a:rPr lang="en-IN" sz="2000" b="1" dirty="0"/>
              <a:t>Cloud Formation</a:t>
            </a:r>
            <a:r>
              <a:rPr lang="en-IN" sz="2000" dirty="0"/>
              <a:t> provides a common language for you to model and provision AWS resources in your cloud environment.</a:t>
            </a:r>
          </a:p>
          <a:p>
            <a:endParaRPr lang="en-IN" sz="2000" dirty="0"/>
          </a:p>
          <a:p>
            <a:r>
              <a:rPr lang="en-IN" sz="2000" b="1" dirty="0">
                <a:solidFill>
                  <a:schemeClr val="accent1"/>
                </a:solidFill>
              </a:rPr>
              <a:t>Cloud Formation Template:</a:t>
            </a:r>
          </a:p>
          <a:p>
            <a:endParaRPr lang="en-IN" sz="2000" dirty="0"/>
          </a:p>
          <a:p>
            <a:r>
              <a:rPr lang="en-IN" sz="2000" dirty="0"/>
              <a:t>A </a:t>
            </a:r>
            <a:r>
              <a:rPr lang="en-IN" sz="2000" b="1" dirty="0"/>
              <a:t>template</a:t>
            </a:r>
            <a:r>
              <a:rPr lang="en-IN" sz="2000" dirty="0"/>
              <a:t> is a declaration of the </a:t>
            </a:r>
            <a:r>
              <a:rPr lang="en-IN" sz="2000" b="1" dirty="0"/>
              <a:t>AWS</a:t>
            </a:r>
            <a:r>
              <a:rPr lang="en-IN" sz="2000" dirty="0"/>
              <a:t> resources that make up a stack. The </a:t>
            </a:r>
            <a:r>
              <a:rPr lang="en-IN" sz="2000" b="1" dirty="0"/>
              <a:t>template</a:t>
            </a:r>
            <a:r>
              <a:rPr lang="en-IN" sz="2000" dirty="0"/>
              <a:t> is stored as a text file whose format complies with the JavaScript Object Notation (JSON) or YAML standard.</a:t>
            </a:r>
          </a:p>
          <a:p>
            <a:pPr algn="ctr"/>
            <a:endParaRPr lang="en-IN" sz="3600" b="1" dirty="0">
              <a:solidFill>
                <a:schemeClr val="accent1"/>
              </a:solidFill>
              <a:sym typeface="Wingdings" pitchFamily="2" charset="2"/>
            </a:endParaRPr>
          </a:p>
          <a:p>
            <a:pPr algn="ctr"/>
            <a:endParaRPr lang="en-IN" sz="3600" b="1" dirty="0">
              <a:solidFill>
                <a:schemeClr val="accent1"/>
              </a:solidFill>
              <a:sym typeface="Wingdings" pitchFamily="2" charset="2"/>
            </a:endParaRPr>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8281928"/>
          </a:xfrm>
          <a:prstGeom prst="rect">
            <a:avLst/>
          </a:prstGeom>
        </p:spPr>
        <p:txBody>
          <a:bodyPr wrap="square">
            <a:spAutoFit/>
          </a:bodyPr>
          <a:lstStyle/>
          <a:p>
            <a:pPr algn="ctr"/>
            <a:r>
              <a:rPr lang="en-IN" sz="3600" b="1" dirty="0">
                <a:solidFill>
                  <a:schemeClr val="accent1"/>
                </a:solidFill>
                <a:sym typeface="Wingdings" pitchFamily="2" charset="2"/>
              </a:rPr>
              <a:t>8)Cloud Formation</a:t>
            </a:r>
          </a:p>
          <a:p>
            <a:r>
              <a:rPr lang="en-IN" sz="2000" b="1" dirty="0">
                <a:solidFill>
                  <a:schemeClr val="accent1"/>
                </a:solidFill>
              </a:rPr>
              <a:t>Creating cloud formation template:</a:t>
            </a:r>
          </a:p>
          <a:p>
            <a:r>
              <a:rPr lang="en-IN" sz="2000" dirty="0"/>
              <a:t>Go to Cloud Formation</a:t>
            </a:r>
            <a:r>
              <a:rPr lang="en-IN" sz="2000" dirty="0">
                <a:sym typeface="Wingdings" pitchFamily="2" charset="2"/>
              </a:rPr>
              <a:t> click on create stack  create template in Designer Again click on create designer template choose s3  drag the s3 bucket  click on right mark to check the syntax.</a:t>
            </a: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1071538" y="2500306"/>
            <a:ext cx="6124575" cy="3786215"/>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8589704"/>
          </a:xfrm>
          <a:prstGeom prst="rect">
            <a:avLst/>
          </a:prstGeom>
        </p:spPr>
        <p:txBody>
          <a:bodyPr wrap="square">
            <a:spAutoFit/>
          </a:bodyPr>
          <a:lstStyle/>
          <a:p>
            <a:pPr algn="ctr"/>
            <a:r>
              <a:rPr lang="en-IN" sz="3600" b="1" dirty="0">
                <a:solidFill>
                  <a:schemeClr val="accent1"/>
                </a:solidFill>
                <a:sym typeface="Wingdings" pitchFamily="2" charset="2"/>
              </a:rPr>
              <a:t>8)Cloud Formation</a:t>
            </a:r>
          </a:p>
          <a:p>
            <a:r>
              <a:rPr lang="en-IN" sz="2000" b="1" dirty="0">
                <a:solidFill>
                  <a:schemeClr val="accent1"/>
                </a:solidFill>
              </a:rPr>
              <a:t>Creating cloud formation template:</a:t>
            </a:r>
          </a:p>
          <a:p>
            <a:r>
              <a:rPr lang="en-IN" sz="2000" dirty="0">
                <a:sym typeface="Wingdings" pitchFamily="2" charset="2"/>
              </a:rPr>
              <a:t>Next step click on up-arrow you will be navigating to below window.</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428596" y="1857364"/>
            <a:ext cx="7929586" cy="4038611"/>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9205258"/>
          </a:xfrm>
          <a:prstGeom prst="rect">
            <a:avLst/>
          </a:prstGeom>
        </p:spPr>
        <p:txBody>
          <a:bodyPr wrap="square">
            <a:spAutoFit/>
          </a:bodyPr>
          <a:lstStyle/>
          <a:p>
            <a:pPr algn="ctr"/>
            <a:r>
              <a:rPr lang="en-IN" sz="3600" b="1" dirty="0">
                <a:solidFill>
                  <a:schemeClr val="accent1"/>
                </a:solidFill>
                <a:sym typeface="Wingdings" pitchFamily="2" charset="2"/>
              </a:rPr>
              <a:t>8)Cloud Formation</a:t>
            </a:r>
          </a:p>
          <a:p>
            <a:r>
              <a:rPr lang="en-IN" sz="2000" b="1" dirty="0">
                <a:solidFill>
                  <a:schemeClr val="accent1"/>
                </a:solidFill>
              </a:rPr>
              <a:t>Creating cloud formation template:</a:t>
            </a:r>
          </a:p>
          <a:p>
            <a:r>
              <a:rPr lang="en-IN" sz="2000" dirty="0">
                <a:sym typeface="Wingdings" pitchFamily="2" charset="2"/>
              </a:rPr>
              <a:t>Click on next give the stack name and click on next.</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1000100" y="2214554"/>
            <a:ext cx="7358082" cy="3286132"/>
          </a:xfrm>
          <a:prstGeom prst="rect">
            <a:avLst/>
          </a:prstGeom>
          <a:noFill/>
          <a:ln w="9525">
            <a:noFill/>
            <a:miter lim="800000"/>
            <a:headEnd/>
            <a:tailEnd/>
          </a:ln>
          <a:effectLst/>
        </p:spPr>
      </p:pic>
    </p:spTree>
    <p:extLst>
      <p:ext uri="{BB962C8B-B14F-4D97-AF65-F5344CB8AC3E}">
        <p14:creationId xmlns:p14="http://schemas.microsoft.com/office/powerpoint/2010/main" val="40570390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19820811"/>
          </a:xfrm>
          <a:prstGeom prst="rect">
            <a:avLst/>
          </a:prstGeom>
        </p:spPr>
        <p:txBody>
          <a:bodyPr wrap="square">
            <a:spAutoFit/>
          </a:bodyPr>
          <a:lstStyle/>
          <a:p>
            <a:pPr algn="ctr"/>
            <a:r>
              <a:rPr lang="en-IN" sz="3600" b="1" dirty="0">
                <a:solidFill>
                  <a:schemeClr val="accent1"/>
                </a:solidFill>
                <a:sym typeface="Wingdings" pitchFamily="2" charset="2"/>
              </a:rPr>
              <a:t>8)Cloud Formation</a:t>
            </a:r>
          </a:p>
          <a:p>
            <a:r>
              <a:rPr lang="en-IN" sz="2000" b="1" dirty="0">
                <a:solidFill>
                  <a:schemeClr val="accent1"/>
                </a:solidFill>
              </a:rPr>
              <a:t>Creating cloud formation template:</a:t>
            </a:r>
          </a:p>
          <a:p>
            <a:r>
              <a:rPr lang="en-IN" sz="2000" dirty="0">
                <a:sym typeface="Wingdings" pitchFamily="2" charset="2"/>
              </a:rPr>
              <a:t>Click on next click on create stack.</a:t>
            </a:r>
          </a:p>
          <a:p>
            <a:endParaRPr lang="en-IN" sz="2000" dirty="0">
              <a:sym typeface="Wingdings" pitchFamily="2" charset="2"/>
            </a:endParaRPr>
          </a:p>
          <a:p>
            <a:r>
              <a:rPr lang="en-IN" sz="2000" dirty="0">
                <a:sym typeface="Wingdings" pitchFamily="2" charset="2"/>
              </a:rPr>
              <a:t>Go to s3 service  you will be able to see s3 bucket.</a:t>
            </a: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20928806"/>
          </a:xfrm>
          <a:prstGeom prst="rect">
            <a:avLst/>
          </a:prstGeom>
        </p:spPr>
        <p:txBody>
          <a:bodyPr wrap="square">
            <a:spAutoFit/>
          </a:bodyPr>
          <a:lstStyle/>
          <a:p>
            <a:pPr algn="ctr"/>
            <a:r>
              <a:rPr lang="en-IN" sz="3600" b="1" dirty="0">
                <a:solidFill>
                  <a:schemeClr val="accent1"/>
                </a:solidFill>
                <a:sym typeface="Wingdings" pitchFamily="2" charset="2"/>
              </a:rPr>
              <a:t>9)IAM</a:t>
            </a:r>
          </a:p>
          <a:p>
            <a:r>
              <a:rPr lang="en-IN" sz="2000" dirty="0">
                <a:sym typeface="Wingdings" pitchFamily="2" charset="2"/>
              </a:rPr>
              <a:t></a:t>
            </a:r>
            <a:r>
              <a:rPr lang="en-IN" sz="2000" dirty="0"/>
              <a:t>Using </a:t>
            </a:r>
            <a:r>
              <a:rPr lang="en-IN" sz="2000" b="1" dirty="0"/>
              <a:t>IAM</a:t>
            </a:r>
            <a:r>
              <a:rPr lang="en-IN" sz="2000" dirty="0"/>
              <a:t>, you can create and manage </a:t>
            </a:r>
            <a:r>
              <a:rPr lang="en-IN" sz="2000" b="1" dirty="0"/>
              <a:t>AWS</a:t>
            </a:r>
            <a:r>
              <a:rPr lang="en-IN" sz="2000" dirty="0"/>
              <a:t> users and groups, and use permissions to allow and deny their access to </a:t>
            </a:r>
            <a:r>
              <a:rPr lang="en-IN" sz="2000" b="1" dirty="0"/>
              <a:t>AWS</a:t>
            </a:r>
            <a:r>
              <a:rPr lang="en-IN" sz="2000" dirty="0"/>
              <a:t> resources.</a:t>
            </a:r>
          </a:p>
          <a:p>
            <a:r>
              <a:rPr lang="en-IN" sz="2000" dirty="0">
                <a:sym typeface="Wingdings" pitchFamily="2" charset="2"/>
              </a:rPr>
              <a:t>IAM- Identity and Access Management</a:t>
            </a:r>
            <a:endParaRPr lang="en-IN" sz="2000" dirty="0"/>
          </a:p>
          <a:p>
            <a:endParaRPr lang="en-IN" sz="2000" dirty="0"/>
          </a:p>
          <a:p>
            <a:r>
              <a:rPr lang="en-IN" sz="2000" b="1" dirty="0">
                <a:solidFill>
                  <a:schemeClr val="accent1"/>
                </a:solidFill>
              </a:rPr>
              <a:t>IAM policy:</a:t>
            </a:r>
          </a:p>
          <a:p>
            <a:r>
              <a:rPr lang="en-IN" sz="2000" dirty="0"/>
              <a:t>You manage access in </a:t>
            </a:r>
            <a:r>
              <a:rPr lang="en-IN" sz="2000" b="1" dirty="0"/>
              <a:t>AWS</a:t>
            </a:r>
            <a:r>
              <a:rPr lang="en-IN" sz="2000" dirty="0"/>
              <a:t> by creating </a:t>
            </a:r>
            <a:r>
              <a:rPr lang="en-IN" sz="2000" b="1" dirty="0"/>
              <a:t>policies</a:t>
            </a:r>
            <a:r>
              <a:rPr lang="en-IN" sz="2000" dirty="0"/>
              <a:t> and attaching them to </a:t>
            </a:r>
            <a:r>
              <a:rPr lang="en-IN" sz="2000" b="1" dirty="0"/>
              <a:t>IAM</a:t>
            </a:r>
            <a:r>
              <a:rPr lang="en-IN" sz="2000" dirty="0"/>
              <a:t> identities (users, groups of users,)A </a:t>
            </a:r>
            <a:r>
              <a:rPr lang="en-IN" sz="2000" b="1" dirty="0"/>
              <a:t>policy</a:t>
            </a:r>
            <a:r>
              <a:rPr lang="en-IN" sz="2000" dirty="0"/>
              <a:t> is an object in </a:t>
            </a:r>
            <a:r>
              <a:rPr lang="en-IN" sz="2000" b="1" dirty="0"/>
              <a:t>AWS</a:t>
            </a:r>
            <a:r>
              <a:rPr lang="en-IN" sz="2000" dirty="0"/>
              <a:t> that defines their permissions. ... Most </a:t>
            </a:r>
            <a:r>
              <a:rPr lang="en-IN" sz="2000" b="1" dirty="0"/>
              <a:t>policies</a:t>
            </a:r>
            <a:r>
              <a:rPr lang="en-IN" sz="2000" dirty="0"/>
              <a:t> are stored in </a:t>
            </a:r>
            <a:r>
              <a:rPr lang="en-IN" sz="2000" b="1" dirty="0"/>
              <a:t>AWS</a:t>
            </a:r>
            <a:r>
              <a:rPr lang="en-IN" sz="2000" dirty="0"/>
              <a:t> as JSON documents.</a:t>
            </a:r>
          </a:p>
          <a:p>
            <a:endParaRPr lang="en-IN" sz="2000" b="1" dirty="0">
              <a:solidFill>
                <a:schemeClr val="accent1"/>
              </a:solidFill>
            </a:endParaRPr>
          </a:p>
          <a:p>
            <a:endParaRPr lang="en-IN" sz="2000" b="1" dirty="0">
              <a:solidFill>
                <a:schemeClr val="accent1"/>
              </a:solidFill>
            </a:endParaRPr>
          </a:p>
          <a:p>
            <a:endParaRPr lang="en-IN" sz="2000" dirty="0"/>
          </a:p>
          <a:p>
            <a:pPr algn="ctr"/>
            <a:endParaRPr lang="en-IN" sz="3600" b="1" dirty="0">
              <a:solidFill>
                <a:schemeClr val="accent1"/>
              </a:solidFill>
              <a:sym typeface="Wingdings" pitchFamily="2" charset="2"/>
            </a:endParaRPr>
          </a:p>
          <a:p>
            <a:pPr algn="ctr"/>
            <a:endParaRPr lang="en-IN" sz="3600" b="1" dirty="0">
              <a:solidFill>
                <a:schemeClr val="accent1"/>
              </a:solidFill>
              <a:sym typeface="Wingdings" pitchFamily="2" charset="2"/>
            </a:endParaRPr>
          </a:p>
          <a:p>
            <a:endParaRPr lang="en-IN" sz="2000" dirty="0"/>
          </a:p>
          <a:p>
            <a:endParaRPr lang="en-IN" sz="2000" dirty="0"/>
          </a:p>
          <a:p>
            <a:endParaRPr lang="en-IN" sz="2000" dirty="0"/>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b="1" dirty="0">
              <a:solidFill>
                <a:schemeClr val="accent1"/>
              </a:solidFill>
              <a:sym typeface="Wingdings" pitchFamily="2" charset="2"/>
            </a:endParaRPr>
          </a:p>
          <a:p>
            <a:endParaRPr lang="en-IN" sz="2000" b="1" dirty="0">
              <a:solidFill>
                <a:schemeClr val="accent1"/>
              </a:solidFill>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sym typeface="Wingdings" pitchFamily="2" charset="2"/>
            </a:endParaRPr>
          </a:p>
          <a:p>
            <a:pPr algn="ctr"/>
            <a:endParaRPr lang="en-IN" sz="3600" b="1" dirty="0">
              <a:solidFill>
                <a:schemeClr val="accent1"/>
              </a:solidFill>
              <a:sym typeface="Wingdings" pitchFamily="2" charset="2"/>
            </a:endParaRPr>
          </a:p>
          <a:p>
            <a:endParaRPr lang="en-IN" sz="3600" dirty="0">
              <a:sym typeface="Wingdings" pitchFamily="2" charset="2"/>
            </a:endParaRPr>
          </a:p>
          <a:p>
            <a:endParaRPr lang="en-IN" sz="2000" dirty="0">
              <a:sym typeface="Wingdings" pitchFamily="2" charset="2"/>
            </a:endParaRPr>
          </a:p>
          <a:p>
            <a:endParaRPr lang="en-IN" sz="2000" dirty="0">
              <a:sym typeface="Wingdings" pitchFamily="2" charset="2"/>
            </a:endParaRPr>
          </a:p>
          <a:p>
            <a:endParaRPr lang="en-IN" sz="2000" dirty="0"/>
          </a:p>
          <a:p>
            <a:r>
              <a:rPr lang="en-IN" sz="2000" dirty="0"/>
              <a:t>                  </a:t>
            </a:r>
          </a:p>
          <a:p>
            <a:r>
              <a:rPr lang="en-IN" sz="2000" dirty="0"/>
              <a:t>                 </a:t>
            </a:r>
          </a:p>
          <a:p>
            <a:endParaRPr lang="en-IN" sz="2000" b="1" dirty="0">
              <a:solidFill>
                <a:schemeClr val="accent1"/>
              </a:solidFill>
            </a:endParaRPr>
          </a:p>
          <a:p>
            <a:endParaRPr lang="en-IN" sz="2000" dirty="0"/>
          </a:p>
          <a:p>
            <a:endParaRPr lang="en-IN" sz="2000" b="1" dirty="0">
              <a:solidFill>
                <a:schemeClr val="accent1"/>
              </a:solidFill>
            </a:endParaRPr>
          </a:p>
          <a:p>
            <a:endParaRPr lang="en-IN" sz="2000" b="1" dirty="0">
              <a:solidFill>
                <a:schemeClr val="accent1"/>
              </a:solidFill>
            </a:endParaRPr>
          </a:p>
          <a:p>
            <a:endParaRPr lang="en-IN" sz="2000" dirty="0"/>
          </a:p>
          <a:p>
            <a:endParaRPr lang="en-IN" sz="2000" dirty="0"/>
          </a:p>
          <a:p>
            <a:endParaRPr lang="en-IN" sz="2000" b="1" dirty="0">
              <a:solidFill>
                <a:schemeClr val="accent1"/>
              </a:solidFill>
            </a:endParaRPr>
          </a:p>
          <a:p>
            <a:endParaRPr lang="en-US" dirty="0"/>
          </a:p>
          <a:p>
            <a:r>
              <a:rPr lang="en-US" dirty="0"/>
              <a:t> </a:t>
            </a:r>
          </a:p>
          <a:p>
            <a:endParaRPr lang="en-US" dirty="0"/>
          </a:p>
        </p:txBody>
      </p:sp>
    </p:spTree>
    <p:extLst>
      <p:ext uri="{BB962C8B-B14F-4D97-AF65-F5344CB8AC3E}">
        <p14:creationId xmlns:p14="http://schemas.microsoft.com/office/powerpoint/2010/main" val="405703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97694"/>
            <a:ext cx="8991600" cy="1508105"/>
          </a:xfrm>
          <a:prstGeom prst="rect">
            <a:avLst/>
          </a:prstGeom>
        </p:spPr>
        <p:txBody>
          <a:bodyPr wrap="square">
            <a:spAutoFit/>
          </a:bodyPr>
          <a:lstStyle/>
          <a:p>
            <a:r>
              <a:rPr lang="en-US" sz="2000" b="1" dirty="0">
                <a:solidFill>
                  <a:schemeClr val="accent1"/>
                </a:solidFill>
              </a:rPr>
              <a:t>Step1) Choose an Amazon machine image</a:t>
            </a:r>
            <a:endParaRPr lang="en-US" sz="2000" dirty="0">
              <a:solidFill>
                <a:schemeClr val="accent1"/>
              </a:solidFill>
            </a:endParaRPr>
          </a:p>
          <a:p>
            <a:r>
              <a:rPr lang="en-US" dirty="0"/>
              <a:t>--&gt;Amazon machine image is a packaged environment contains software configuration.</a:t>
            </a:r>
          </a:p>
          <a:p>
            <a:r>
              <a:rPr lang="en-US" dirty="0"/>
              <a:t>--&gt;Configurations` contains operating system as well.</a:t>
            </a:r>
          </a:p>
          <a:p>
            <a:endParaRPr lang="en-US" dirty="0"/>
          </a:p>
        </p:txBody>
      </p:sp>
      <p:pic>
        <p:nvPicPr>
          <p:cNvPr id="9" name="Picture 8">
            <a:extLst>
              <a:ext uri="{FF2B5EF4-FFF2-40B4-BE49-F238E27FC236}">
                <a16:creationId xmlns:a16="http://schemas.microsoft.com/office/drawing/2014/main" id="{47BFB539-B772-46A9-A79E-7D298C28AF27}"/>
              </a:ext>
            </a:extLst>
          </p:cNvPr>
          <p:cNvPicPr/>
          <p:nvPr/>
        </p:nvPicPr>
        <p:blipFill>
          <a:blip r:embed="rId2"/>
          <a:srcRect/>
          <a:stretch>
            <a:fillRect/>
          </a:stretch>
        </p:blipFill>
        <p:spPr bwMode="auto">
          <a:xfrm>
            <a:off x="642910" y="1928802"/>
            <a:ext cx="7924800" cy="2978420"/>
          </a:xfrm>
          <a:prstGeom prst="rect">
            <a:avLst/>
          </a:prstGeom>
          <a:noFill/>
          <a:ln w="9525">
            <a:noFill/>
            <a:miter lim="800000"/>
            <a:headEnd/>
            <a:tailEnd/>
          </a:ln>
        </p:spPr>
      </p:pic>
      <p:sp>
        <p:nvSpPr>
          <p:cNvPr id="10" name="Rectangle 9">
            <a:extLst>
              <a:ext uri="{FF2B5EF4-FFF2-40B4-BE49-F238E27FC236}">
                <a16:creationId xmlns:a16="http://schemas.microsoft.com/office/drawing/2014/main" id="{C6B00D4A-35D7-4AB6-8083-249DD696C8E2}"/>
              </a:ext>
            </a:extLst>
          </p:cNvPr>
          <p:cNvSpPr/>
          <p:nvPr/>
        </p:nvSpPr>
        <p:spPr>
          <a:xfrm>
            <a:off x="76200" y="4572000"/>
            <a:ext cx="8991600" cy="1538883"/>
          </a:xfrm>
          <a:prstGeom prst="rect">
            <a:avLst/>
          </a:prstGeom>
        </p:spPr>
        <p:txBody>
          <a:bodyPr wrap="square">
            <a:spAutoFit/>
          </a:bodyPr>
          <a:lstStyle/>
          <a:p>
            <a:endParaRPr lang="en-US" sz="2000" b="1" dirty="0">
              <a:solidFill>
                <a:schemeClr val="accent1"/>
              </a:solidFill>
            </a:endParaRPr>
          </a:p>
          <a:p>
            <a:r>
              <a:rPr lang="en-US" sz="2000" b="1" dirty="0">
                <a:solidFill>
                  <a:schemeClr val="accent1"/>
                </a:solidFill>
              </a:rPr>
              <a:t>Step2)Choose an instance type</a:t>
            </a:r>
            <a:endParaRPr lang="en-US" sz="2000" dirty="0">
              <a:solidFill>
                <a:schemeClr val="accent1"/>
              </a:solidFill>
            </a:endParaRPr>
          </a:p>
          <a:p>
            <a:r>
              <a:rPr lang="en-US" dirty="0"/>
              <a:t>--&gt;</a:t>
            </a:r>
            <a:r>
              <a:rPr lang="en-US" b="1" dirty="0"/>
              <a:t> </a:t>
            </a:r>
            <a:r>
              <a:rPr lang="en-US" dirty="0"/>
              <a:t>Instance Types comprise various combinations of CPU, memory, storage, and networking capacity.</a:t>
            </a:r>
          </a:p>
          <a:p>
            <a:r>
              <a:rPr lang="en-US" dirty="0"/>
              <a:t>--&gt;Types of AWS instances</a:t>
            </a:r>
          </a:p>
        </p:txBody>
      </p:sp>
    </p:spTree>
    <p:extLst>
      <p:ext uri="{BB962C8B-B14F-4D97-AF65-F5344CB8AC3E}">
        <p14:creationId xmlns:p14="http://schemas.microsoft.com/office/powerpoint/2010/main" val="3447890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2062103"/>
          </a:xfrm>
          <a:prstGeom prst="rect">
            <a:avLst/>
          </a:prstGeom>
        </p:spPr>
        <p:txBody>
          <a:bodyPr wrap="square">
            <a:spAutoFit/>
          </a:bodyPr>
          <a:lstStyle/>
          <a:p>
            <a:r>
              <a:rPr lang="en-US" sz="2000" b="1" dirty="0">
                <a:solidFill>
                  <a:schemeClr val="accent1"/>
                </a:solidFill>
              </a:rPr>
              <a:t>Here are AWS EC2 Instance Types:</a:t>
            </a:r>
            <a:endParaRPr lang="en-US" sz="2000" dirty="0">
              <a:solidFill>
                <a:schemeClr val="accent1"/>
              </a:solidFill>
            </a:endParaRPr>
          </a:p>
          <a:p>
            <a:r>
              <a:rPr lang="en-US" dirty="0"/>
              <a:t>1)General Purpose Instances - T2, M5, M4, M3.</a:t>
            </a:r>
          </a:p>
          <a:p>
            <a:r>
              <a:rPr lang="en-US" dirty="0"/>
              <a:t>2)Computer Optimized Instances - C5, C4, C3.</a:t>
            </a:r>
          </a:p>
          <a:p>
            <a:r>
              <a:rPr lang="en-US" dirty="0"/>
              <a:t>3)Memory Optimized Instances - X1, R4, R3.</a:t>
            </a:r>
          </a:p>
          <a:p>
            <a:r>
              <a:rPr lang="en-US" dirty="0"/>
              <a:t>4)Accelerated Computing Instances - P3, P2, G3, F1.</a:t>
            </a:r>
          </a:p>
          <a:p>
            <a:r>
              <a:rPr lang="en-US" dirty="0"/>
              <a:t>5)Storage Optimized Instances - I3.</a:t>
            </a:r>
          </a:p>
          <a:p>
            <a:r>
              <a:rPr lang="en-US" dirty="0"/>
              <a:t>6)Dense Storage Instances - D2</a:t>
            </a:r>
          </a:p>
        </p:txBody>
      </p:sp>
      <p:pic>
        <p:nvPicPr>
          <p:cNvPr id="3" name="Picture 2">
            <a:extLst>
              <a:ext uri="{FF2B5EF4-FFF2-40B4-BE49-F238E27FC236}">
                <a16:creationId xmlns:a16="http://schemas.microsoft.com/office/drawing/2014/main" id="{59D638F7-30B9-435C-A6AC-B75F7C12FF91}"/>
              </a:ext>
            </a:extLst>
          </p:cNvPr>
          <p:cNvPicPr/>
          <p:nvPr/>
        </p:nvPicPr>
        <p:blipFill>
          <a:blip r:embed="rId2"/>
          <a:srcRect/>
          <a:stretch>
            <a:fillRect/>
          </a:stretch>
        </p:blipFill>
        <p:spPr bwMode="auto">
          <a:xfrm>
            <a:off x="698625" y="2811908"/>
            <a:ext cx="7746750" cy="3284092"/>
          </a:xfrm>
          <a:prstGeom prst="rect">
            <a:avLst/>
          </a:prstGeom>
          <a:noFill/>
          <a:ln w="9525">
            <a:noFill/>
            <a:miter lim="800000"/>
            <a:headEnd/>
            <a:tailEnd/>
          </a:ln>
        </p:spPr>
      </p:pic>
    </p:spTree>
    <p:extLst>
      <p:ext uri="{BB962C8B-B14F-4D97-AF65-F5344CB8AC3E}">
        <p14:creationId xmlns:p14="http://schemas.microsoft.com/office/powerpoint/2010/main" val="161298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81000"/>
            <a:ext cx="8991600" cy="677108"/>
          </a:xfrm>
          <a:prstGeom prst="rect">
            <a:avLst/>
          </a:prstGeom>
        </p:spPr>
        <p:txBody>
          <a:bodyPr wrap="square">
            <a:spAutoFit/>
          </a:bodyPr>
          <a:lstStyle/>
          <a:p>
            <a:r>
              <a:rPr lang="en-US" sz="2000" b="1" dirty="0">
                <a:solidFill>
                  <a:schemeClr val="accent1"/>
                </a:solidFill>
              </a:rPr>
              <a:t>Step3)Configure install details</a:t>
            </a:r>
            <a:endParaRPr lang="en-US" sz="2000" dirty="0">
              <a:solidFill>
                <a:schemeClr val="accent1"/>
              </a:solidFill>
            </a:endParaRPr>
          </a:p>
          <a:p>
            <a:r>
              <a:rPr lang="en-US" dirty="0"/>
              <a:t>--&gt;We can configure no of instances from here</a:t>
            </a:r>
          </a:p>
        </p:txBody>
      </p:sp>
      <p:pic>
        <p:nvPicPr>
          <p:cNvPr id="3" name="Picture 2">
            <a:extLst>
              <a:ext uri="{FF2B5EF4-FFF2-40B4-BE49-F238E27FC236}">
                <a16:creationId xmlns:a16="http://schemas.microsoft.com/office/drawing/2014/main" id="{ACA825DF-69AE-4FB1-AC3B-F2DE453208F7}"/>
              </a:ext>
            </a:extLst>
          </p:cNvPr>
          <p:cNvPicPr/>
          <p:nvPr/>
        </p:nvPicPr>
        <p:blipFill>
          <a:blip r:embed="rId2"/>
          <a:srcRect/>
          <a:stretch>
            <a:fillRect/>
          </a:stretch>
        </p:blipFill>
        <p:spPr bwMode="auto">
          <a:xfrm>
            <a:off x="533400" y="1143000"/>
            <a:ext cx="8077200" cy="2438400"/>
          </a:xfrm>
          <a:prstGeom prst="rect">
            <a:avLst/>
          </a:prstGeom>
          <a:noFill/>
          <a:ln w="9525">
            <a:noFill/>
            <a:miter lim="800000"/>
            <a:headEnd/>
            <a:tailEnd/>
          </a:ln>
        </p:spPr>
      </p:pic>
      <p:sp>
        <p:nvSpPr>
          <p:cNvPr id="4" name="Rectangle 3">
            <a:extLst>
              <a:ext uri="{FF2B5EF4-FFF2-40B4-BE49-F238E27FC236}">
                <a16:creationId xmlns:a16="http://schemas.microsoft.com/office/drawing/2014/main" id="{18957484-C325-4BEC-8C6E-3732FF379F3A}"/>
              </a:ext>
            </a:extLst>
          </p:cNvPr>
          <p:cNvSpPr/>
          <p:nvPr/>
        </p:nvSpPr>
        <p:spPr>
          <a:xfrm>
            <a:off x="76200" y="3666292"/>
            <a:ext cx="8991600" cy="677108"/>
          </a:xfrm>
          <a:prstGeom prst="rect">
            <a:avLst/>
          </a:prstGeom>
        </p:spPr>
        <p:txBody>
          <a:bodyPr wrap="square">
            <a:spAutoFit/>
          </a:bodyPr>
          <a:lstStyle/>
          <a:p>
            <a:r>
              <a:rPr lang="en-US" sz="2000" b="1" dirty="0">
                <a:solidFill>
                  <a:schemeClr val="accent1"/>
                </a:solidFill>
              </a:rPr>
              <a:t>Step4)Add storage</a:t>
            </a:r>
            <a:endParaRPr lang="en-US" sz="2000" dirty="0">
              <a:solidFill>
                <a:schemeClr val="accent1"/>
              </a:solidFill>
            </a:endParaRPr>
          </a:p>
          <a:p>
            <a:r>
              <a:rPr lang="en-US" dirty="0"/>
              <a:t>--&gt;This will be used to add extra storage</a:t>
            </a:r>
          </a:p>
        </p:txBody>
      </p:sp>
      <p:pic>
        <p:nvPicPr>
          <p:cNvPr id="5" name="Picture 4">
            <a:extLst>
              <a:ext uri="{FF2B5EF4-FFF2-40B4-BE49-F238E27FC236}">
                <a16:creationId xmlns:a16="http://schemas.microsoft.com/office/drawing/2014/main" id="{56CF537B-D038-46A5-BFA9-4F5BFCF3AD0B}"/>
              </a:ext>
            </a:extLst>
          </p:cNvPr>
          <p:cNvPicPr/>
          <p:nvPr/>
        </p:nvPicPr>
        <p:blipFill>
          <a:blip r:embed="rId3"/>
          <a:srcRect/>
          <a:stretch>
            <a:fillRect/>
          </a:stretch>
        </p:blipFill>
        <p:spPr bwMode="auto">
          <a:xfrm>
            <a:off x="533400" y="4343400"/>
            <a:ext cx="8077200" cy="2342276"/>
          </a:xfrm>
          <a:prstGeom prst="rect">
            <a:avLst/>
          </a:prstGeom>
          <a:noFill/>
          <a:ln w="9525">
            <a:noFill/>
            <a:miter lim="800000"/>
            <a:headEnd/>
            <a:tailEnd/>
          </a:ln>
        </p:spPr>
      </p:pic>
    </p:spTree>
    <p:extLst>
      <p:ext uri="{BB962C8B-B14F-4D97-AF65-F5344CB8AC3E}">
        <p14:creationId xmlns:p14="http://schemas.microsoft.com/office/powerpoint/2010/main" val="301344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81000"/>
            <a:ext cx="8991600" cy="1508105"/>
          </a:xfrm>
          <a:prstGeom prst="rect">
            <a:avLst/>
          </a:prstGeom>
        </p:spPr>
        <p:txBody>
          <a:bodyPr wrap="square">
            <a:spAutoFit/>
          </a:bodyPr>
          <a:lstStyle/>
          <a:p>
            <a:r>
              <a:rPr lang="en-US" sz="2000" b="1" dirty="0">
                <a:solidFill>
                  <a:schemeClr val="accent1"/>
                </a:solidFill>
              </a:rPr>
              <a:t>Step5)Add tags</a:t>
            </a:r>
            <a:endParaRPr lang="en-US" sz="2000" dirty="0">
              <a:solidFill>
                <a:schemeClr val="accent1"/>
              </a:solidFill>
            </a:endParaRPr>
          </a:p>
          <a:p>
            <a:r>
              <a:rPr lang="en-US" dirty="0"/>
              <a:t>--&gt;A tag is a label that you or AWS assigns to an AWS resource. Each tag consists of a key and a value. For each resource, each tag key must be unique, and each tag key can have only one value. You can use tags to organize your resources, and cost allocation tags to track your AWS costs on a detailed level.</a:t>
            </a:r>
          </a:p>
        </p:txBody>
      </p:sp>
      <p:pic>
        <p:nvPicPr>
          <p:cNvPr id="3" name="Picture 2">
            <a:extLst>
              <a:ext uri="{FF2B5EF4-FFF2-40B4-BE49-F238E27FC236}">
                <a16:creationId xmlns:a16="http://schemas.microsoft.com/office/drawing/2014/main" id="{0DDB7577-B05D-4221-B7CC-596420D9A88F}"/>
              </a:ext>
            </a:extLst>
          </p:cNvPr>
          <p:cNvPicPr/>
          <p:nvPr/>
        </p:nvPicPr>
        <p:blipFill>
          <a:blip r:embed="rId2"/>
          <a:srcRect/>
          <a:stretch>
            <a:fillRect/>
          </a:stretch>
        </p:blipFill>
        <p:spPr bwMode="auto">
          <a:xfrm>
            <a:off x="1000100" y="2285992"/>
            <a:ext cx="7204914" cy="4359297"/>
          </a:xfrm>
          <a:prstGeom prst="rect">
            <a:avLst/>
          </a:prstGeom>
          <a:noFill/>
          <a:ln w="9525">
            <a:noFill/>
            <a:miter lim="800000"/>
            <a:headEnd/>
            <a:tailEnd/>
          </a:ln>
        </p:spPr>
      </p:pic>
    </p:spTree>
    <p:extLst>
      <p:ext uri="{BB962C8B-B14F-4D97-AF65-F5344CB8AC3E}">
        <p14:creationId xmlns:p14="http://schemas.microsoft.com/office/powerpoint/2010/main" val="1061846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84233</TotalTime>
  <Words>2782</Words>
  <Application>Microsoft Office PowerPoint</Application>
  <PresentationFormat>On-screen Show (4:3)</PresentationFormat>
  <Paragraphs>1775</Paragraphs>
  <Slides>58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 Rounded MT Bold</vt:lpstr>
      <vt:lpstr>Calibri</vt:lpstr>
      <vt:lpstr>Century Gothic</vt:lpstr>
      <vt:lpstr>Verdana</vt:lpstr>
      <vt:lpstr>Wingdings 2</vt:lpstr>
      <vt:lpstr>Verve</vt:lpstr>
      <vt:lpstr>    AWS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Office</dc:creator>
  <cp:lastModifiedBy>Pavani Nallam</cp:lastModifiedBy>
  <cp:revision>24</cp:revision>
  <dcterms:created xsi:type="dcterms:W3CDTF">2019-11-02T10:24:13Z</dcterms:created>
  <dcterms:modified xsi:type="dcterms:W3CDTF">2021-10-28T02:44:31Z</dcterms:modified>
</cp:coreProperties>
</file>