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ff9f3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ff9f3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d9bf0df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d9bf0df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defined the system in SysML and built a system model. We’ve produced a model of this conceptual system in order to support FMEA.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30bac3a1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30bac3a1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30bac3a1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30bac3a1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architecture should be the system context diagram and the subsystem diagrams.</a:t>
            </a:r>
            <a:br>
              <a:rPr lang="en"/>
            </a:br>
            <a:r>
              <a:rPr lang="en"/>
              <a:t>Clip parts of the MagicGrid index to show the flow from one part to another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30bac3a19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30bac3a19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architecture should be the system context diagram and the subsystem diagrams.</a:t>
            </a:r>
            <a:br>
              <a:rPr lang="en"/>
            </a:br>
            <a:r>
              <a:rPr lang="en"/>
              <a:t>Clip parts of the MagicGrid index to show the flow from one part to another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30bac3a19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30bac3a19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architecture should be the system context diagram and the subsystem diagrams.</a:t>
            </a:r>
            <a:br>
              <a:rPr lang="en"/>
            </a:br>
            <a:r>
              <a:rPr lang="en"/>
              <a:t>Clip parts of the MagicGrid index to show the flow from one part to another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babcbcf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fbabcbcf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fbabcbcf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fbabcbcf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30bac3a19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30bac3a19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7a88c983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7a88c983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fbabcbc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fbabcbc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ff9f30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ff9f30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fbabcbc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fbabcbc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7a88c9830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7a88c983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fbabcbc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fbabcbc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effectiveness are how we actually measure success of the system.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d9bf0dfa5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d9bf0dfa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effectiveness are how we actually measure success of the system.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f30bac3a19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f30bac3a19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7a88c9830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7a88c9830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fbabcbc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fbabcbc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fbabcbcf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fbabcbcf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fbabcbc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fbabcbc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f7a88c9830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f7a88c9830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eff037a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eff037a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bottom the problem that we’re really trying to solve is how to organize extremely large systems engineering projects such as Gateway. Model-based systems engineering provides one possible solution which we are exploring in our project.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fbabcbcf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fbabcbcf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d827e9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d827e9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d9f8a103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cd9f8a103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cd9bf0dfa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cd9bf0dfa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d9f8a1034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d9f8a1034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detail about black box/white box and explain our various diagrams.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f30bac3a19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f30bac3a19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d9bf0dfa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cd9bf0dfa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fb92159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fb92159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30bac3a19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f30bac3a19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53403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53403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Really the end goal of our project is to explore, develop, and document a way in which we can improve the safety and reliability of the Gateway system. They want to do this using model-based systems engineering. The system that we are modeling is a conceptual design of a system. We are studying the method, NASA is actually doing it.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a88c983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a88c983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Really the end goal of our project is to explore, develop, and document a way in which we can improve the safety and reliability of the Gateway system. They want to do this using model-based systems engineering. The system that we are modeling is a conceptual design of a system. We are studying the method, NASA is actually doing it.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a88c9830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a88c9830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Really the end goal of our project is to explore, develop, and document a way in which we can improve the safety and reliability of the Gateway system. They want to do this using model-based systems engineering. The system that we are modeling is a conceptual design of a system. We are studying the method, NASA is actually doing it.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7a88c98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7a88c98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7a88c983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7a88c983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2ff9f30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2ff9f30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PAjklDt-ATv826mD7K6BU5VV1GJFO5TP/view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5000"/>
          </a:blip>
          <a:srcRect b="4641" l="0" r="0" t="106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8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MBSE Avionics System Capstone</a:t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Demonstration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34125"/>
            <a:ext cx="46713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B.S. Electrical Engineering, Aerospace Systems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33562" l="11844" r="11836" t="21854"/>
          <a:stretch/>
        </p:blipFill>
        <p:spPr>
          <a:xfrm>
            <a:off x="3290725" y="876725"/>
            <a:ext cx="2562550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49800" y="2387300"/>
            <a:ext cx="36825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Luke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2"/>
                </a:solidFill>
              </a:rPr>
              <a:t>B.S. Software Engineering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49800" y="3175400"/>
            <a:ext cx="36825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Walter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2"/>
                </a:solidFill>
              </a:rPr>
              <a:t>B.S. Computer Science, Cybersecurity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02900" y="3932750"/>
            <a:ext cx="53382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Kathryn Wesson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2"/>
                </a:solidFill>
              </a:rPr>
              <a:t>Customer - Embry-Riddle Prescott COE, Dassault Systemes</a:t>
            </a:r>
            <a:endParaRPr i="1" sz="1600">
              <a:solidFill>
                <a:schemeClr val="accen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806100" y="3175400"/>
            <a:ext cx="36825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Clay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2"/>
                </a:solidFill>
              </a:rPr>
              <a:t>B.S. Software Engineering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600" y="4542625"/>
            <a:ext cx="3204797" cy="4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Customer/Project </a:t>
            </a:r>
            <a:r>
              <a:rPr lang="en"/>
              <a:t>Requirements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74400" y="1152475"/>
            <a:ext cx="53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Gateway Mission Alignment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		</a:t>
            </a:r>
            <a:r>
              <a:rPr i="1" lang="en" sz="1800">
                <a:solidFill>
                  <a:schemeClr val="dk1"/>
                </a:solidFill>
              </a:rPr>
              <a:t>Do we capture the SoI?</a:t>
            </a:r>
            <a:endParaRPr i="1"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MagicGrid Process Compliance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</a:t>
            </a:r>
            <a:r>
              <a:rPr i="1" lang="en" sz="1800">
                <a:solidFill>
                  <a:schemeClr val="dk1"/>
                </a:solidFill>
              </a:rPr>
              <a:t>Do we </a:t>
            </a:r>
            <a:r>
              <a:rPr i="1" lang="en" sz="1800">
                <a:solidFill>
                  <a:schemeClr val="dk1"/>
                </a:solidFill>
              </a:rPr>
              <a:t>follow</a:t>
            </a:r>
            <a:r>
              <a:rPr i="1" lang="en" sz="1800">
                <a:solidFill>
                  <a:schemeClr val="dk1"/>
                </a:solidFill>
              </a:rPr>
              <a:t> the MagicGrid framework?</a:t>
            </a:r>
            <a:endParaRPr i="1"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FMEA Process </a:t>
            </a:r>
            <a:r>
              <a:rPr lang="en" sz="2000">
                <a:solidFill>
                  <a:schemeClr val="dk1"/>
                </a:solidFill>
              </a:rPr>
              <a:t>Compliance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</a:t>
            </a:r>
            <a:r>
              <a:rPr i="1" lang="en" sz="1800">
                <a:solidFill>
                  <a:schemeClr val="dk1"/>
                </a:solidFill>
              </a:rPr>
              <a:t>Are we performing FMEA correctly?</a:t>
            </a:r>
            <a:endParaRPr i="1" sz="1800">
              <a:solidFill>
                <a:schemeClr val="dk1"/>
              </a:solidFill>
            </a:endParaRPr>
          </a:p>
        </p:txBody>
      </p:sp>
      <p:grpSp>
        <p:nvGrpSpPr>
          <p:cNvPr id="184" name="Google Shape;184;p22"/>
          <p:cNvGrpSpPr/>
          <p:nvPr/>
        </p:nvGrpSpPr>
        <p:grpSpPr>
          <a:xfrm>
            <a:off x="5158150" y="493388"/>
            <a:ext cx="4360400" cy="4156726"/>
            <a:chOff x="5158150" y="493388"/>
            <a:chExt cx="4360400" cy="4156726"/>
          </a:xfrm>
        </p:grpSpPr>
        <p:pic>
          <p:nvPicPr>
            <p:cNvPr id="185" name="Google Shape;185;p22"/>
            <p:cNvPicPr preferRelativeResize="0"/>
            <p:nvPr/>
          </p:nvPicPr>
          <p:blipFill rotWithShape="1">
            <a:blip r:embed="rId3">
              <a:alphaModFix/>
            </a:blip>
            <a:srcRect b="0" l="35371" r="0" t="0"/>
            <a:stretch/>
          </p:blipFill>
          <p:spPr>
            <a:xfrm>
              <a:off x="5158150" y="493388"/>
              <a:ext cx="4029801" cy="41567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p22"/>
            <p:cNvGrpSpPr/>
            <p:nvPr/>
          </p:nvGrpSpPr>
          <p:grpSpPr>
            <a:xfrm>
              <a:off x="7779800" y="552034"/>
              <a:ext cx="1738750" cy="793029"/>
              <a:chOff x="7779800" y="552034"/>
              <a:chExt cx="1738750" cy="793029"/>
            </a:xfrm>
          </p:grpSpPr>
          <p:cxnSp>
            <p:nvCxnSpPr>
              <p:cNvPr id="187" name="Google Shape;187;p22"/>
              <p:cNvCxnSpPr/>
              <p:nvPr/>
            </p:nvCxnSpPr>
            <p:spPr>
              <a:xfrm flipH="1">
                <a:off x="7779800" y="1024063"/>
                <a:ext cx="213900" cy="321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" name="Google Shape;188;p22"/>
              <p:cNvSpPr txBox="1"/>
              <p:nvPr/>
            </p:nvSpPr>
            <p:spPr>
              <a:xfrm>
                <a:off x="8059050" y="552034"/>
                <a:ext cx="1459500" cy="7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0000"/>
                    </a:solidFill>
                  </a:rPr>
                  <a:t>Crewed Station</a:t>
                </a:r>
                <a:endParaRPr sz="18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9" name="Google Shape;189;p22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Luke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 amt="25000"/>
          </a:blip>
          <a:srcRect b="4641" l="0" r="0" t="106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type="ctrTitle"/>
          </p:nvPr>
        </p:nvSpPr>
        <p:spPr>
          <a:xfrm>
            <a:off x="311708" y="28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System Architecture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33562" l="11844" r="11836" t="21854"/>
          <a:stretch/>
        </p:blipFill>
        <p:spPr>
          <a:xfrm>
            <a:off x="3290725" y="2571750"/>
            <a:ext cx="2562550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- Scope of Conceptual Model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957225" y="1003075"/>
            <a:ext cx="2003400" cy="2892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Flight Computer</a:t>
            </a:r>
            <a:endParaRPr sz="2000"/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Antenna</a:t>
            </a:r>
            <a:endParaRPr sz="2000"/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Rocket Engine</a:t>
            </a:r>
            <a:endParaRPr sz="2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</a:t>
            </a:r>
            <a:endParaRPr sz="2000"/>
          </a:p>
        </p:txBody>
      </p:sp>
      <p:sp>
        <p:nvSpPr>
          <p:cNvPr id="204" name="Google Shape;204;p24"/>
          <p:cNvSpPr txBox="1"/>
          <p:nvPr/>
        </p:nvSpPr>
        <p:spPr>
          <a:xfrm>
            <a:off x="785925" y="514950"/>
            <a:ext cx="2346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Conceptual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570300" y="1003075"/>
            <a:ext cx="2003400" cy="2892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flight computers</a:t>
            </a:r>
            <a:endParaRPr sz="2000"/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 antennas</a:t>
            </a:r>
            <a:endParaRPr sz="2000"/>
          </a:p>
          <a:p>
            <a:pPr indent="-24130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rocket engines</a:t>
            </a:r>
            <a:endParaRPr sz="2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</a:t>
            </a:r>
            <a:endParaRPr sz="2000"/>
          </a:p>
        </p:txBody>
      </p:sp>
      <p:sp>
        <p:nvSpPr>
          <p:cNvPr id="206" name="Google Shape;206;p24"/>
          <p:cNvSpPr txBox="1"/>
          <p:nvPr/>
        </p:nvSpPr>
        <p:spPr>
          <a:xfrm>
            <a:off x="3399000" y="514950"/>
            <a:ext cx="2346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Logical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183375" y="1003075"/>
            <a:ext cx="2003400" cy="2892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4"/>
          <p:cNvSpPr txBox="1"/>
          <p:nvPr/>
        </p:nvSpPr>
        <p:spPr>
          <a:xfrm>
            <a:off x="6012075" y="514950"/>
            <a:ext cx="2346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Physical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09" name="Google Shape;209;p24"/>
          <p:cNvCxnSpPr>
            <a:stCxn id="203" idx="3"/>
            <a:endCxn id="205" idx="1"/>
          </p:cNvCxnSpPr>
          <p:nvPr/>
        </p:nvCxnSpPr>
        <p:spPr>
          <a:xfrm>
            <a:off x="2960625" y="2449225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4"/>
          <p:cNvCxnSpPr>
            <a:stCxn id="205" idx="3"/>
            <a:endCxn id="207" idx="1"/>
          </p:cNvCxnSpPr>
          <p:nvPr/>
        </p:nvCxnSpPr>
        <p:spPr>
          <a:xfrm>
            <a:off x="5573700" y="2449225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4"/>
          <p:cNvCxnSpPr/>
          <p:nvPr/>
        </p:nvCxnSpPr>
        <p:spPr>
          <a:xfrm flipH="1">
            <a:off x="763500" y="4261200"/>
            <a:ext cx="7617000" cy="1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4"/>
          <p:cNvSpPr txBox="1"/>
          <p:nvPr/>
        </p:nvSpPr>
        <p:spPr>
          <a:xfrm>
            <a:off x="3399000" y="4116750"/>
            <a:ext cx="2346000" cy="29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Level of Abstraction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 flipH="1">
            <a:off x="763500" y="4643225"/>
            <a:ext cx="7617000" cy="1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5" name="Google Shape;215;p24"/>
          <p:cNvSpPr txBox="1"/>
          <p:nvPr/>
        </p:nvSpPr>
        <p:spPr>
          <a:xfrm>
            <a:off x="3399000" y="4498775"/>
            <a:ext cx="2346000" cy="29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Design Maturation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- Scope of Conceptual Model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88" y="712925"/>
            <a:ext cx="771161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>
            <a:off x="1084025" y="953850"/>
            <a:ext cx="7443000" cy="180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- Scope of Conceptual Model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648600" y="1086275"/>
            <a:ext cx="3097800" cy="180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Black Box: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Stakeholder Needs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System Context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Cases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Measures of Effectiveness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748875" y="1875975"/>
            <a:ext cx="3097800" cy="180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White </a:t>
            </a:r>
            <a:r>
              <a:rPr lang="en">
                <a:solidFill>
                  <a:schemeClr val="dk1"/>
                </a:solidFill>
              </a:rPr>
              <a:t>Box: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Functional Analysis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Conceptual Subsystems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Subsystem Measures of Effectiveness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 rot="5400000">
            <a:off x="4862400" y="145150"/>
            <a:ext cx="507900" cy="2757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961650" y="3806375"/>
            <a:ext cx="2471700" cy="86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Conceptual FMEA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 flipH="1" rot="-5400000">
            <a:off x="3086525" y="2097850"/>
            <a:ext cx="589800" cy="2707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 amt="25000"/>
          </a:blip>
          <a:srcRect b="4641" l="0" r="0" t="106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>
            <p:ph type="ctrTitle"/>
          </p:nvPr>
        </p:nvSpPr>
        <p:spPr>
          <a:xfrm>
            <a:off x="311708" y="28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Traceability Live Demo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33562" l="11844" r="11836" t="21854"/>
          <a:stretch/>
        </p:blipFill>
        <p:spPr>
          <a:xfrm>
            <a:off x="3290725" y="2571750"/>
            <a:ext cx="2562550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Luke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 title="cropp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 amt="25000"/>
          </a:blip>
          <a:srcRect b="4641" l="0" r="0" t="106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Problem Domain</a:t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(Black Box)</a:t>
            </a:r>
            <a:endParaRPr sz="442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3338975" y="40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3759575" y="44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Stakeholder Needs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2539250" y="127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355250" y="131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 Context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394325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0" y="2918225"/>
            <a:ext cx="1394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Use Cases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255115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959850" y="2918225"/>
            <a:ext cx="1773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MoEs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5681125" y="12796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6101725" y="13119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Conceptual Subsystems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463525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Black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6273200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White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412850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4549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Functional Analysis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272" name="Google Shape;272;p30"/>
          <p:cNvCxnSpPr>
            <a:stCxn id="258" idx="3"/>
            <a:endCxn id="260" idx="7"/>
          </p:cNvCxnSpPr>
          <p:nvPr/>
        </p:nvCxnSpPr>
        <p:spPr>
          <a:xfrm flipH="1">
            <a:off x="2898370" y="772521"/>
            <a:ext cx="502200" cy="56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0"/>
          <p:cNvCxnSpPr>
            <a:stCxn id="260" idx="3"/>
            <a:endCxn id="262" idx="0"/>
          </p:cNvCxnSpPr>
          <p:nvPr/>
        </p:nvCxnSpPr>
        <p:spPr>
          <a:xfrm flipH="1">
            <a:off x="1604545" y="1642521"/>
            <a:ext cx="9963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0"/>
          <p:cNvCxnSpPr>
            <a:stCxn id="260" idx="4"/>
            <a:endCxn id="264" idx="0"/>
          </p:cNvCxnSpPr>
          <p:nvPr/>
        </p:nvCxnSpPr>
        <p:spPr>
          <a:xfrm>
            <a:off x="2749550" y="1704775"/>
            <a:ext cx="12000" cy="11811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0"/>
          <p:cNvCxnSpPr>
            <a:stCxn id="266" idx="1"/>
            <a:endCxn id="258" idx="5"/>
          </p:cNvCxnSpPr>
          <p:nvPr/>
        </p:nvCxnSpPr>
        <p:spPr>
          <a:xfrm rot="10800000">
            <a:off x="3697920" y="772529"/>
            <a:ext cx="2044800" cy="5694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>
            <a:stCxn id="266" idx="3"/>
            <a:endCxn id="270" idx="0"/>
          </p:cNvCxnSpPr>
          <p:nvPr/>
        </p:nvCxnSpPr>
        <p:spPr>
          <a:xfrm flipH="1">
            <a:off x="4338720" y="1642521"/>
            <a:ext cx="14040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0"/>
          <p:cNvSpPr/>
          <p:nvPr/>
        </p:nvSpPr>
        <p:spPr>
          <a:xfrm>
            <a:off x="674150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7162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Subsystem MoEs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279" name="Google Shape;279;p30"/>
          <p:cNvCxnSpPr>
            <a:endCxn id="277" idx="0"/>
          </p:cNvCxnSpPr>
          <p:nvPr/>
        </p:nvCxnSpPr>
        <p:spPr>
          <a:xfrm>
            <a:off x="6040100" y="1642475"/>
            <a:ext cx="9117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0"/>
          <p:cNvSpPr/>
          <p:nvPr/>
        </p:nvSpPr>
        <p:spPr>
          <a:xfrm>
            <a:off x="4128500" y="4244200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4549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System FMEA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282" name="Google Shape;282;p30"/>
          <p:cNvCxnSpPr>
            <a:stCxn id="270" idx="4"/>
            <a:endCxn id="280" idx="0"/>
          </p:cNvCxnSpPr>
          <p:nvPr/>
        </p:nvCxnSpPr>
        <p:spPr>
          <a:xfrm>
            <a:off x="4338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0"/>
          <p:cNvSpPr/>
          <p:nvPr/>
        </p:nvSpPr>
        <p:spPr>
          <a:xfrm>
            <a:off x="6741500" y="4244200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7162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Subsystem FMEA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285" name="Google Shape;285;p30"/>
          <p:cNvCxnSpPr>
            <a:stCxn id="277" idx="4"/>
            <a:endCxn id="283" idx="0"/>
          </p:cNvCxnSpPr>
          <p:nvPr/>
        </p:nvCxnSpPr>
        <p:spPr>
          <a:xfrm>
            <a:off x="6951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0"/>
          <p:cNvSpPr/>
          <p:nvPr/>
        </p:nvSpPr>
        <p:spPr>
          <a:xfrm>
            <a:off x="3077488" y="1199275"/>
            <a:ext cx="502800" cy="50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Diagram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63" y="560525"/>
            <a:ext cx="6221275" cy="43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Presentation Overview</a:t>
            </a:r>
            <a:endParaRPr sz="3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89600" y="1152475"/>
            <a:ext cx="754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Introduction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Design Considerations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System Architecture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Live Demo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System Design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Project Process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External Interface</a:t>
            </a:r>
            <a:r>
              <a:rPr lang="en"/>
              <a:t> Diagram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075"/>
            <a:ext cx="8520599" cy="354197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3338975" y="40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3759575" y="44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Stakeholder Needs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539250" y="127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355250" y="131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 Context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1394325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0" y="2918225"/>
            <a:ext cx="1394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Cases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2551150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2959850" y="2918225"/>
            <a:ext cx="1773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5681125" y="12796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6101725" y="13119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Conceptual Subsystems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63525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Black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6273200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White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412850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4549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Functional Analysis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20" name="Google Shape;320;p33"/>
          <p:cNvCxnSpPr>
            <a:stCxn id="306" idx="3"/>
            <a:endCxn id="308" idx="7"/>
          </p:cNvCxnSpPr>
          <p:nvPr/>
        </p:nvCxnSpPr>
        <p:spPr>
          <a:xfrm flipH="1">
            <a:off x="2898370" y="772521"/>
            <a:ext cx="502200" cy="56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3"/>
          <p:cNvCxnSpPr>
            <a:stCxn id="308" idx="3"/>
            <a:endCxn id="310" idx="0"/>
          </p:cNvCxnSpPr>
          <p:nvPr/>
        </p:nvCxnSpPr>
        <p:spPr>
          <a:xfrm flipH="1">
            <a:off x="1604545" y="1642521"/>
            <a:ext cx="996300" cy="1243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3"/>
          <p:cNvCxnSpPr>
            <a:stCxn id="308" idx="4"/>
            <a:endCxn id="312" idx="0"/>
          </p:cNvCxnSpPr>
          <p:nvPr/>
        </p:nvCxnSpPr>
        <p:spPr>
          <a:xfrm>
            <a:off x="2749550" y="1704775"/>
            <a:ext cx="12000" cy="1181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3"/>
          <p:cNvCxnSpPr>
            <a:stCxn id="314" idx="1"/>
            <a:endCxn id="306" idx="5"/>
          </p:cNvCxnSpPr>
          <p:nvPr/>
        </p:nvCxnSpPr>
        <p:spPr>
          <a:xfrm rot="10800000">
            <a:off x="3697920" y="772529"/>
            <a:ext cx="2044800" cy="5694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3"/>
          <p:cNvCxnSpPr>
            <a:stCxn id="314" idx="3"/>
            <a:endCxn id="318" idx="0"/>
          </p:cNvCxnSpPr>
          <p:nvPr/>
        </p:nvCxnSpPr>
        <p:spPr>
          <a:xfrm flipH="1">
            <a:off x="4338720" y="1642521"/>
            <a:ext cx="14040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3"/>
          <p:cNvSpPr/>
          <p:nvPr/>
        </p:nvSpPr>
        <p:spPr>
          <a:xfrm>
            <a:off x="674150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7162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Subsystem MoEs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27" name="Google Shape;327;p33"/>
          <p:cNvCxnSpPr>
            <a:endCxn id="325" idx="0"/>
          </p:cNvCxnSpPr>
          <p:nvPr/>
        </p:nvCxnSpPr>
        <p:spPr>
          <a:xfrm>
            <a:off x="6040100" y="1642475"/>
            <a:ext cx="9117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3"/>
          <p:cNvSpPr/>
          <p:nvPr/>
        </p:nvSpPr>
        <p:spPr>
          <a:xfrm>
            <a:off x="4128500" y="4244200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4549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System FMEA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30" name="Google Shape;330;p33"/>
          <p:cNvCxnSpPr>
            <a:stCxn id="318" idx="4"/>
            <a:endCxn id="328" idx="0"/>
          </p:cNvCxnSpPr>
          <p:nvPr/>
        </p:nvCxnSpPr>
        <p:spPr>
          <a:xfrm>
            <a:off x="4338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3"/>
          <p:cNvSpPr/>
          <p:nvPr/>
        </p:nvSpPr>
        <p:spPr>
          <a:xfrm>
            <a:off x="6741500" y="4244200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 txBox="1"/>
          <p:nvPr/>
        </p:nvSpPr>
        <p:spPr>
          <a:xfrm>
            <a:off x="7162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Subsystem FMEA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33" name="Google Shape;333;p33"/>
          <p:cNvCxnSpPr>
            <a:stCxn id="325" idx="4"/>
            <a:endCxn id="331" idx="0"/>
          </p:cNvCxnSpPr>
          <p:nvPr/>
        </p:nvCxnSpPr>
        <p:spPr>
          <a:xfrm>
            <a:off x="6951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3"/>
          <p:cNvSpPr/>
          <p:nvPr/>
        </p:nvSpPr>
        <p:spPr>
          <a:xfrm>
            <a:off x="2825425" y="2412725"/>
            <a:ext cx="502800" cy="50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Luke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MoEs</a:t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59902" l="1956" r="67184" t="3790"/>
          <a:stretch/>
        </p:blipFill>
        <p:spPr>
          <a:xfrm>
            <a:off x="3330475" y="76575"/>
            <a:ext cx="4896127" cy="46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/>
        </p:nvSpPr>
        <p:spPr>
          <a:xfrm>
            <a:off x="0" y="3626600"/>
            <a:ext cx="33525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The </a:t>
            </a:r>
            <a:r>
              <a:rPr lang="en" sz="2000">
                <a:solidFill>
                  <a:srgbClr val="FF0000"/>
                </a:solidFill>
              </a:rPr>
              <a:t>relationship</a:t>
            </a:r>
            <a:r>
              <a:rPr lang="en" sz="2000">
                <a:solidFill>
                  <a:srgbClr val="FF0000"/>
                </a:solidFill>
              </a:rPr>
              <a:t> between the constraint and the MoE defines success criteria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Luke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MoEs</a:t>
            </a:r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b="59902" l="1956" r="67184" t="3790"/>
          <a:stretch/>
        </p:blipFill>
        <p:spPr>
          <a:xfrm>
            <a:off x="3330475" y="76575"/>
            <a:ext cx="4896127" cy="4641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5"/>
          <p:cNvCxnSpPr/>
          <p:nvPr/>
        </p:nvCxnSpPr>
        <p:spPr>
          <a:xfrm flipH="1" rot="10800000">
            <a:off x="2186075" y="1335600"/>
            <a:ext cx="1204800" cy="55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5"/>
          <p:cNvSpPr txBox="1"/>
          <p:nvPr/>
        </p:nvSpPr>
        <p:spPr>
          <a:xfrm>
            <a:off x="0" y="1925525"/>
            <a:ext cx="33525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Drives the identification of a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Measure of Effectiveness for the system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352" name="Google Shape;352;p35"/>
          <p:cNvCxnSpPr/>
          <p:nvPr/>
        </p:nvCxnSpPr>
        <p:spPr>
          <a:xfrm rot="10800000">
            <a:off x="2018000" y="2971325"/>
            <a:ext cx="1391400" cy="122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5"/>
          <p:cNvSpPr txBox="1"/>
          <p:nvPr/>
        </p:nvSpPr>
        <p:spPr>
          <a:xfrm>
            <a:off x="0" y="3626600"/>
            <a:ext cx="33525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The relationship between the constraint and the MoE defines success criteria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3390725" y="1223675"/>
            <a:ext cx="1998300" cy="21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Luke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6"/>
          <p:cNvPicPr preferRelativeResize="0"/>
          <p:nvPr/>
        </p:nvPicPr>
        <p:blipFill rotWithShape="1">
          <a:blip r:embed="rId3">
            <a:alphaModFix amt="25000"/>
          </a:blip>
          <a:srcRect b="4641" l="0" r="0" t="106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Problem Domain</a:t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(White Box)</a:t>
            </a:r>
            <a:endParaRPr sz="4422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3338975" y="40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3759575" y="44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Stakeholder Needs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2539250" y="127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355250" y="131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 Context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394325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0" y="2918225"/>
            <a:ext cx="1394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Cases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2551150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2959850" y="2918225"/>
            <a:ext cx="1773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681125" y="127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6101725" y="13119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Conceptual Subsystems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63525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Black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6273200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White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412850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4549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Functional Analysis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80" name="Google Shape;380;p37"/>
          <p:cNvCxnSpPr>
            <a:stCxn id="366" idx="3"/>
            <a:endCxn id="368" idx="7"/>
          </p:cNvCxnSpPr>
          <p:nvPr/>
        </p:nvCxnSpPr>
        <p:spPr>
          <a:xfrm flipH="1">
            <a:off x="2898370" y="772521"/>
            <a:ext cx="502200" cy="56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7"/>
          <p:cNvCxnSpPr>
            <a:stCxn id="368" idx="3"/>
            <a:endCxn id="370" idx="0"/>
          </p:cNvCxnSpPr>
          <p:nvPr/>
        </p:nvCxnSpPr>
        <p:spPr>
          <a:xfrm flipH="1">
            <a:off x="1604545" y="1642521"/>
            <a:ext cx="996300" cy="1243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>
            <a:stCxn id="368" idx="4"/>
            <a:endCxn id="372" idx="0"/>
          </p:cNvCxnSpPr>
          <p:nvPr/>
        </p:nvCxnSpPr>
        <p:spPr>
          <a:xfrm>
            <a:off x="2749550" y="1704775"/>
            <a:ext cx="12000" cy="1181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7"/>
          <p:cNvCxnSpPr>
            <a:stCxn id="374" idx="1"/>
            <a:endCxn id="366" idx="5"/>
          </p:cNvCxnSpPr>
          <p:nvPr/>
        </p:nvCxnSpPr>
        <p:spPr>
          <a:xfrm rot="10800000">
            <a:off x="3697920" y="772529"/>
            <a:ext cx="2044800" cy="56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7"/>
          <p:cNvCxnSpPr>
            <a:stCxn id="374" idx="3"/>
            <a:endCxn id="378" idx="0"/>
          </p:cNvCxnSpPr>
          <p:nvPr/>
        </p:nvCxnSpPr>
        <p:spPr>
          <a:xfrm flipH="1">
            <a:off x="4338720" y="1642521"/>
            <a:ext cx="14040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7"/>
          <p:cNvSpPr/>
          <p:nvPr/>
        </p:nvSpPr>
        <p:spPr>
          <a:xfrm>
            <a:off x="6741500" y="2885975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7162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Subsystem MoEs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87" name="Google Shape;387;p37"/>
          <p:cNvCxnSpPr>
            <a:endCxn id="385" idx="0"/>
          </p:cNvCxnSpPr>
          <p:nvPr/>
        </p:nvCxnSpPr>
        <p:spPr>
          <a:xfrm>
            <a:off x="6040100" y="1642475"/>
            <a:ext cx="911700" cy="12435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7"/>
          <p:cNvSpPr/>
          <p:nvPr/>
        </p:nvSpPr>
        <p:spPr>
          <a:xfrm>
            <a:off x="4128500" y="4244200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 txBox="1"/>
          <p:nvPr/>
        </p:nvSpPr>
        <p:spPr>
          <a:xfrm>
            <a:off x="4549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System FMEA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90" name="Google Shape;390;p37"/>
          <p:cNvCxnSpPr>
            <a:stCxn id="378" idx="4"/>
            <a:endCxn id="388" idx="0"/>
          </p:cNvCxnSpPr>
          <p:nvPr/>
        </p:nvCxnSpPr>
        <p:spPr>
          <a:xfrm>
            <a:off x="4338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7"/>
          <p:cNvSpPr/>
          <p:nvPr/>
        </p:nvSpPr>
        <p:spPr>
          <a:xfrm>
            <a:off x="6741500" y="4244200"/>
            <a:ext cx="420600" cy="425100"/>
          </a:xfrm>
          <a:prstGeom prst="ellipse">
            <a:avLst/>
          </a:prstGeom>
          <a:solidFill>
            <a:srgbClr val="7437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 txBox="1"/>
          <p:nvPr/>
        </p:nvSpPr>
        <p:spPr>
          <a:xfrm>
            <a:off x="7162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Subsystem FMEA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393" name="Google Shape;393;p37"/>
          <p:cNvCxnSpPr>
            <a:stCxn id="385" idx="4"/>
            <a:endCxn id="391" idx="0"/>
          </p:cNvCxnSpPr>
          <p:nvPr/>
        </p:nvCxnSpPr>
        <p:spPr>
          <a:xfrm>
            <a:off x="6951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4A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7"/>
          <p:cNvSpPr/>
          <p:nvPr/>
        </p:nvSpPr>
        <p:spPr>
          <a:xfrm>
            <a:off x="5099775" y="1239475"/>
            <a:ext cx="502800" cy="50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Subsystems</a:t>
            </a:r>
            <a:endParaRPr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9144"/>
            <a:ext cx="9144000" cy="305885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Subsystems</a:t>
            </a:r>
            <a:endParaRPr/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9144"/>
            <a:ext cx="9144000" cy="305885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/>
          <p:nvPr/>
        </p:nvSpPr>
        <p:spPr>
          <a:xfrm>
            <a:off x="4399250" y="2859375"/>
            <a:ext cx="1045800" cy="53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Components</a:t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" y="1171975"/>
            <a:ext cx="8915950" cy="27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/>
          <p:nvPr/>
        </p:nvSpPr>
        <p:spPr>
          <a:xfrm>
            <a:off x="3338975" y="40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3759575" y="44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Stakeholder Needs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2539250" y="127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355250" y="131192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 Context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1394325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 txBox="1"/>
          <p:nvPr/>
        </p:nvSpPr>
        <p:spPr>
          <a:xfrm>
            <a:off x="0" y="2918225"/>
            <a:ext cx="1394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Cases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2551150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2959850" y="2918225"/>
            <a:ext cx="1773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5681125" y="12796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 txBox="1"/>
          <p:nvPr/>
        </p:nvSpPr>
        <p:spPr>
          <a:xfrm>
            <a:off x="6101725" y="13119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Conceptual Subsystems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463525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Black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6273200" y="474175"/>
            <a:ext cx="2184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White Box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34" name="Google Shape;434;p41"/>
          <p:cNvSpPr/>
          <p:nvPr/>
        </p:nvSpPr>
        <p:spPr>
          <a:xfrm>
            <a:off x="4128500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 txBox="1"/>
          <p:nvPr/>
        </p:nvSpPr>
        <p:spPr>
          <a:xfrm>
            <a:off x="4549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Functional Analysis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36" name="Google Shape;436;p41"/>
          <p:cNvCxnSpPr>
            <a:stCxn id="422" idx="3"/>
            <a:endCxn id="424" idx="7"/>
          </p:cNvCxnSpPr>
          <p:nvPr/>
        </p:nvCxnSpPr>
        <p:spPr>
          <a:xfrm flipH="1">
            <a:off x="2898370" y="772521"/>
            <a:ext cx="502200" cy="56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1"/>
          <p:cNvCxnSpPr>
            <a:stCxn id="424" idx="3"/>
            <a:endCxn id="426" idx="0"/>
          </p:cNvCxnSpPr>
          <p:nvPr/>
        </p:nvCxnSpPr>
        <p:spPr>
          <a:xfrm flipH="1">
            <a:off x="1604545" y="1642521"/>
            <a:ext cx="996300" cy="1243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1"/>
          <p:cNvCxnSpPr>
            <a:stCxn id="424" idx="4"/>
            <a:endCxn id="428" idx="0"/>
          </p:cNvCxnSpPr>
          <p:nvPr/>
        </p:nvCxnSpPr>
        <p:spPr>
          <a:xfrm>
            <a:off x="2749550" y="1704775"/>
            <a:ext cx="12000" cy="1181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1"/>
          <p:cNvCxnSpPr>
            <a:stCxn id="430" idx="1"/>
            <a:endCxn id="422" idx="5"/>
          </p:cNvCxnSpPr>
          <p:nvPr/>
        </p:nvCxnSpPr>
        <p:spPr>
          <a:xfrm rot="10800000">
            <a:off x="3697920" y="772529"/>
            <a:ext cx="2044800" cy="56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1"/>
          <p:cNvCxnSpPr>
            <a:stCxn id="430" idx="3"/>
            <a:endCxn id="434" idx="0"/>
          </p:cNvCxnSpPr>
          <p:nvPr/>
        </p:nvCxnSpPr>
        <p:spPr>
          <a:xfrm flipH="1">
            <a:off x="4338720" y="1642521"/>
            <a:ext cx="1404000" cy="1243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1"/>
          <p:cNvSpPr/>
          <p:nvPr/>
        </p:nvSpPr>
        <p:spPr>
          <a:xfrm>
            <a:off x="6741500" y="2885975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"/>
          <p:cNvSpPr txBox="1"/>
          <p:nvPr/>
        </p:nvSpPr>
        <p:spPr>
          <a:xfrm>
            <a:off x="7162100" y="2918225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Subsystem MoEs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43" name="Google Shape;443;p41"/>
          <p:cNvCxnSpPr>
            <a:endCxn id="441" idx="0"/>
          </p:cNvCxnSpPr>
          <p:nvPr/>
        </p:nvCxnSpPr>
        <p:spPr>
          <a:xfrm>
            <a:off x="6040100" y="1642475"/>
            <a:ext cx="911700" cy="1243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41"/>
          <p:cNvSpPr/>
          <p:nvPr/>
        </p:nvSpPr>
        <p:spPr>
          <a:xfrm>
            <a:off x="4128500" y="4244200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"/>
          <p:cNvSpPr txBox="1"/>
          <p:nvPr/>
        </p:nvSpPr>
        <p:spPr>
          <a:xfrm>
            <a:off x="4549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 FMEA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46" name="Google Shape;446;p41"/>
          <p:cNvCxnSpPr>
            <a:stCxn id="434" idx="4"/>
            <a:endCxn id="444" idx="0"/>
          </p:cNvCxnSpPr>
          <p:nvPr/>
        </p:nvCxnSpPr>
        <p:spPr>
          <a:xfrm>
            <a:off x="4338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1"/>
          <p:cNvSpPr/>
          <p:nvPr/>
        </p:nvSpPr>
        <p:spPr>
          <a:xfrm>
            <a:off x="6741500" y="4244200"/>
            <a:ext cx="420600" cy="425100"/>
          </a:xfrm>
          <a:prstGeom prst="ellipse">
            <a:avLst/>
          </a:prstGeom>
          <a:solidFill>
            <a:srgbClr val="FF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1"/>
          <p:cNvSpPr txBox="1"/>
          <p:nvPr/>
        </p:nvSpPr>
        <p:spPr>
          <a:xfrm>
            <a:off x="7162100" y="4276450"/>
            <a:ext cx="2950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Subsystem FMEA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49" name="Google Shape;449;p41"/>
          <p:cNvCxnSpPr>
            <a:stCxn id="441" idx="4"/>
            <a:endCxn id="447" idx="0"/>
          </p:cNvCxnSpPr>
          <p:nvPr/>
        </p:nvCxnSpPr>
        <p:spPr>
          <a:xfrm>
            <a:off x="6951800" y="3311075"/>
            <a:ext cx="0" cy="933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1"/>
          <p:cNvSpPr/>
          <p:nvPr/>
        </p:nvSpPr>
        <p:spPr>
          <a:xfrm>
            <a:off x="4549100" y="3770963"/>
            <a:ext cx="502800" cy="50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7162100" y="3738588"/>
            <a:ext cx="502800" cy="50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Background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63550"/>
            <a:ext cx="85206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NASA is working on Gateway, a new lunar space station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Documentation can be a challenge with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Increasing requirements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Bigger team size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Systems with subsystem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Complicated documentation can lead to miscommunications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Which can cause the failure of an </a:t>
            </a:r>
            <a:r>
              <a:rPr lang="en" sz="2000" u="sng">
                <a:solidFill>
                  <a:schemeClr val="dk1"/>
                </a:solidFill>
              </a:rPr>
              <a:t>entire mission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How do we keep </a:t>
            </a:r>
            <a:r>
              <a:rPr i="1" lang="en" sz="2000">
                <a:solidFill>
                  <a:schemeClr val="dk1"/>
                </a:solidFill>
              </a:rPr>
              <a:t>bad</a:t>
            </a:r>
            <a:r>
              <a:rPr lang="en" sz="2000">
                <a:solidFill>
                  <a:schemeClr val="dk1"/>
                </a:solidFill>
              </a:rPr>
              <a:t> documentation from </a:t>
            </a:r>
            <a:r>
              <a:rPr lang="en" sz="2000">
                <a:solidFill>
                  <a:schemeClr val="dk1"/>
                </a:solidFill>
              </a:rPr>
              <a:t>endangering</a:t>
            </a:r>
            <a:r>
              <a:rPr lang="en" sz="2000">
                <a:solidFill>
                  <a:schemeClr val="dk1"/>
                </a:solidFill>
              </a:rPr>
              <a:t> a project?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FMEA</a:t>
            </a: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844475" y="1113225"/>
            <a:ext cx="2017200" cy="924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</a:t>
            </a:r>
            <a:r>
              <a:rPr lang="en" sz="2000"/>
              <a:t>Identify</a:t>
            </a:r>
            <a:br>
              <a:rPr lang="en" sz="2000"/>
            </a:br>
            <a:r>
              <a:rPr lang="en" sz="2000"/>
              <a:t>Failure</a:t>
            </a:r>
            <a:endParaRPr sz="2000"/>
          </a:p>
        </p:txBody>
      </p:sp>
      <p:sp>
        <p:nvSpPr>
          <p:cNvPr id="459" name="Google Shape;459;p42"/>
          <p:cNvSpPr/>
          <p:nvPr/>
        </p:nvSpPr>
        <p:spPr>
          <a:xfrm>
            <a:off x="6282325" y="1113225"/>
            <a:ext cx="2017200" cy="924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r>
              <a:rPr lang="en" sz="2000"/>
              <a:t>. Trace</a:t>
            </a:r>
            <a:br>
              <a:rPr lang="en" sz="2000"/>
            </a:br>
            <a:r>
              <a:rPr lang="en" sz="2000"/>
              <a:t>Failure</a:t>
            </a:r>
            <a:endParaRPr sz="2000"/>
          </a:p>
        </p:txBody>
      </p:sp>
      <p:sp>
        <p:nvSpPr>
          <p:cNvPr id="460" name="Google Shape;460;p42"/>
          <p:cNvSpPr/>
          <p:nvPr/>
        </p:nvSpPr>
        <p:spPr>
          <a:xfrm>
            <a:off x="6282325" y="3690675"/>
            <a:ext cx="2017200" cy="924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r>
              <a:rPr lang="en" sz="2000"/>
              <a:t>. Generate</a:t>
            </a:r>
            <a:br>
              <a:rPr lang="en" sz="2000"/>
            </a:br>
            <a:r>
              <a:rPr lang="en" sz="2000"/>
              <a:t>Requirements</a:t>
            </a:r>
            <a:endParaRPr sz="2000"/>
          </a:p>
        </p:txBody>
      </p:sp>
      <p:sp>
        <p:nvSpPr>
          <p:cNvPr id="461" name="Google Shape;461;p42"/>
          <p:cNvSpPr/>
          <p:nvPr/>
        </p:nvSpPr>
        <p:spPr>
          <a:xfrm>
            <a:off x="844475" y="3690675"/>
            <a:ext cx="2017200" cy="924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r>
              <a:rPr lang="en" sz="2000"/>
              <a:t>. Improve</a:t>
            </a:r>
            <a:br>
              <a:rPr lang="en" sz="2000"/>
            </a:br>
            <a:r>
              <a:rPr lang="en" sz="2000"/>
              <a:t>Design</a:t>
            </a:r>
            <a:endParaRPr sz="2000"/>
          </a:p>
        </p:txBody>
      </p:sp>
      <p:cxnSp>
        <p:nvCxnSpPr>
          <p:cNvPr id="462" name="Google Shape;462;p42"/>
          <p:cNvCxnSpPr>
            <a:stCxn id="461" idx="0"/>
            <a:endCxn id="458" idx="2"/>
          </p:cNvCxnSpPr>
          <p:nvPr/>
        </p:nvCxnSpPr>
        <p:spPr>
          <a:xfrm rot="10800000">
            <a:off x="1853075" y="2037675"/>
            <a:ext cx="0" cy="165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2"/>
          <p:cNvCxnSpPr>
            <a:stCxn id="458" idx="3"/>
            <a:endCxn id="459" idx="1"/>
          </p:cNvCxnSpPr>
          <p:nvPr/>
        </p:nvCxnSpPr>
        <p:spPr>
          <a:xfrm>
            <a:off x="2861675" y="1575525"/>
            <a:ext cx="342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2"/>
          <p:cNvSpPr txBox="1"/>
          <p:nvPr/>
        </p:nvSpPr>
        <p:spPr>
          <a:xfrm>
            <a:off x="3292650" y="1113225"/>
            <a:ext cx="2558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Antenna Power Failure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65" name="Google Shape;465;p42"/>
          <p:cNvCxnSpPr>
            <a:stCxn id="459" idx="2"/>
            <a:endCxn id="460" idx="0"/>
          </p:cNvCxnSpPr>
          <p:nvPr/>
        </p:nvCxnSpPr>
        <p:spPr>
          <a:xfrm>
            <a:off x="7290925" y="2037825"/>
            <a:ext cx="0" cy="165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42"/>
          <p:cNvSpPr txBox="1"/>
          <p:nvPr/>
        </p:nvSpPr>
        <p:spPr>
          <a:xfrm>
            <a:off x="5261375" y="2507525"/>
            <a:ext cx="2558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Power Subsystem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67" name="Google Shape;467;p42"/>
          <p:cNvCxnSpPr>
            <a:stCxn id="460" idx="1"/>
            <a:endCxn id="461" idx="3"/>
          </p:cNvCxnSpPr>
          <p:nvPr/>
        </p:nvCxnSpPr>
        <p:spPr>
          <a:xfrm rot="10800000">
            <a:off x="2861725" y="4152975"/>
            <a:ext cx="342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42"/>
          <p:cNvSpPr txBox="1"/>
          <p:nvPr/>
        </p:nvSpPr>
        <p:spPr>
          <a:xfrm>
            <a:off x="3292650" y="3690675"/>
            <a:ext cx="2558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Redundant power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1853075" y="2602800"/>
            <a:ext cx="2558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 Requirements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FMEA</a:t>
            </a:r>
            <a:endParaRPr/>
          </a:p>
        </p:txBody>
      </p:sp>
      <p:sp>
        <p:nvSpPr>
          <p:cNvPr id="476" name="Google Shape;476;p43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0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/>
          <p:nvPr/>
        </p:nvSpPr>
        <p:spPr>
          <a:xfrm>
            <a:off x="152400" y="1492125"/>
            <a:ext cx="8750100" cy="27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79" name="Google Shape;479;p43"/>
          <p:cNvSpPr txBox="1"/>
          <p:nvPr/>
        </p:nvSpPr>
        <p:spPr>
          <a:xfrm>
            <a:off x="5557757" y="1804350"/>
            <a:ext cx="30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Failure Item at the System Level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FMEA (Continuation) </a:t>
            </a:r>
            <a:endParaRPr/>
          </a:p>
        </p:txBody>
      </p:sp>
      <p:sp>
        <p:nvSpPr>
          <p:cNvPr id="485" name="Google Shape;485;p44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0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4"/>
          <p:cNvSpPr/>
          <p:nvPr/>
        </p:nvSpPr>
        <p:spPr>
          <a:xfrm>
            <a:off x="152400" y="1714500"/>
            <a:ext cx="8750100" cy="154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88" name="Google Shape;488;p44"/>
          <p:cNvSpPr txBox="1"/>
          <p:nvPr/>
        </p:nvSpPr>
        <p:spPr>
          <a:xfrm>
            <a:off x="3412832" y="3490150"/>
            <a:ext cx="30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Possible ways the high level failure can happen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FMEA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95" name="Google Shape;4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7675"/>
            <a:ext cx="8839204" cy="199831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/>
          <p:nvPr/>
        </p:nvSpPr>
        <p:spPr>
          <a:xfrm>
            <a:off x="152400" y="1154950"/>
            <a:ext cx="7336800" cy="210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97" name="Google Shape;497;p45"/>
          <p:cNvSpPr txBox="1"/>
          <p:nvPr/>
        </p:nvSpPr>
        <p:spPr>
          <a:xfrm>
            <a:off x="3412832" y="3490150"/>
            <a:ext cx="30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More information on the failure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FMEA</a:t>
            </a:r>
            <a:endParaRPr/>
          </a:p>
        </p:txBody>
      </p:sp>
      <p:sp>
        <p:nvSpPr>
          <p:cNvPr id="503" name="Google Shape;503;p46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Walter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04" name="Google Shape;5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7675"/>
            <a:ext cx="8839204" cy="199831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/>
          <p:nvPr/>
        </p:nvSpPr>
        <p:spPr>
          <a:xfrm>
            <a:off x="7467750" y="1154950"/>
            <a:ext cx="1434900" cy="210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06" name="Google Shape;506;p46"/>
          <p:cNvSpPr txBox="1"/>
          <p:nvPr/>
        </p:nvSpPr>
        <p:spPr>
          <a:xfrm>
            <a:off x="5887732" y="3393975"/>
            <a:ext cx="30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Risk Analysis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7"/>
          <p:cNvPicPr preferRelativeResize="0"/>
          <p:nvPr/>
        </p:nvPicPr>
        <p:blipFill rotWithShape="1">
          <a:blip r:embed="rId3">
            <a:alphaModFix amt="25000"/>
          </a:blip>
          <a:srcRect b="4641" l="0" r="0" t="106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7"/>
          <p:cNvSpPr txBox="1"/>
          <p:nvPr>
            <p:ph type="ctrTitle"/>
          </p:nvPr>
        </p:nvSpPr>
        <p:spPr>
          <a:xfrm>
            <a:off x="311708" y="28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Project Process</a:t>
            </a:r>
            <a:endParaRPr/>
          </a:p>
        </p:txBody>
      </p:sp>
      <p:pic>
        <p:nvPicPr>
          <p:cNvPr id="513" name="Google Shape;513;p47"/>
          <p:cNvPicPr preferRelativeResize="0"/>
          <p:nvPr/>
        </p:nvPicPr>
        <p:blipFill rotWithShape="1">
          <a:blip r:embed="rId4">
            <a:alphaModFix/>
          </a:blip>
          <a:srcRect b="33562" l="11844" r="11836" t="21854"/>
          <a:stretch/>
        </p:blipFill>
        <p:spPr>
          <a:xfrm>
            <a:off x="3290725" y="2571750"/>
            <a:ext cx="2562550" cy="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Validation</a:t>
            </a:r>
            <a:endParaRPr/>
          </a:p>
        </p:txBody>
      </p:sp>
      <p:sp>
        <p:nvSpPr>
          <p:cNvPr id="519" name="Google Shape;519;p48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48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Model Mission Alignment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MagicGrid Process Compliance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FMEA Process Compliance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21" name="Google Shape;521;p48"/>
          <p:cNvSpPr txBox="1"/>
          <p:nvPr>
            <p:ph idx="2" type="body"/>
          </p:nvPr>
        </p:nvSpPr>
        <p:spPr>
          <a:xfrm>
            <a:off x="4832400" y="1076450"/>
            <a:ext cx="43116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Spoke with NASA SWEs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Referenced NASA Documents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MagicGrid BoK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Customer review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Dassault Systemes Guide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Customer review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311700" y="1152475"/>
            <a:ext cx="35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System modelling is a high overhead and reward endeavour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Having a framework available is essential for success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and consultation with a Subject-Matter Expert (SME) is the best monitoring method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28" name="Google Shape;528;p49"/>
          <p:cNvSpPr txBox="1"/>
          <p:nvPr>
            <p:ph idx="1" type="body"/>
          </p:nvPr>
        </p:nvSpPr>
        <p:spPr>
          <a:xfrm>
            <a:off x="5062438" y="3825338"/>
            <a:ext cx="32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Teams Meeting Recording with SME for model review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0" y="4718400"/>
            <a:ext cx="1369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Shawn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30" name="Google Shape;5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850" y="1152475"/>
            <a:ext cx="4751798" cy="267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50"/>
          <p:cNvPicPr preferRelativeResize="0"/>
          <p:nvPr/>
        </p:nvPicPr>
        <p:blipFill rotWithShape="1">
          <a:blip r:embed="rId3">
            <a:alphaModFix/>
          </a:blip>
          <a:srcRect b="7805" l="0" r="0" t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0"/>
          <p:cNvSpPr txBox="1"/>
          <p:nvPr>
            <p:ph type="title"/>
          </p:nvPr>
        </p:nvSpPr>
        <p:spPr>
          <a:xfrm>
            <a:off x="893238" y="272625"/>
            <a:ext cx="31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 </a:t>
            </a:r>
            <a:r>
              <a:rPr lang="en"/>
              <a:t>Questions?</a:t>
            </a:r>
            <a:endParaRPr/>
          </a:p>
        </p:txBody>
      </p:sp>
      <p:pic>
        <p:nvPicPr>
          <p:cNvPr id="537" name="Google Shape;5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186" y="1266325"/>
            <a:ext cx="1644426" cy="2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0"/>
          <p:cNvPicPr preferRelativeResize="0"/>
          <p:nvPr/>
        </p:nvPicPr>
        <p:blipFill rotWithShape="1">
          <a:blip r:embed="rId5">
            <a:alphaModFix/>
          </a:blip>
          <a:srcRect b="13008" l="10682" r="10366" t="13332"/>
          <a:stretch/>
        </p:blipFill>
        <p:spPr>
          <a:xfrm>
            <a:off x="2059325" y="1646875"/>
            <a:ext cx="776150" cy="72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Conceptual Problem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6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NASA is looking for something that can: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Standardize documentation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Identify possible faults in the design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Improve safety and reliability of the system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Allow for multiple divisions to make changes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Our team’s task is to investigate one possible solution to this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problem: Model Based Systems Engineering (MBSE)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What is MBSE?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37650"/>
            <a:ext cx="8520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 system lifecycle methodology</a:t>
            </a:r>
            <a:endParaRPr sz="21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has one “model”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Contains all documentation and design documents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</a:t>
            </a:r>
            <a:r>
              <a:rPr lang="en" sz="2000">
                <a:solidFill>
                  <a:schemeClr val="dk1"/>
                </a:solidFill>
              </a:rPr>
              <a:t>raceability</a:t>
            </a:r>
            <a:r>
              <a:rPr lang="en" sz="2000">
                <a:solidFill>
                  <a:schemeClr val="dk1"/>
                </a:solidFill>
              </a:rPr>
              <a:t> between all parts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MagicDraw, created by Dassault</a:t>
            </a:r>
            <a:endParaRPr sz="21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MBSE workflow tool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Shows multiple levels of abstraction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Designed to allow for scalability and refactoring of large systems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MBSE Example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304988" y="1660525"/>
            <a:ext cx="2432400" cy="7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Space Station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Model</a:t>
            </a:r>
            <a:endParaRPr b="1"/>
          </a:p>
        </p:txBody>
      </p:sp>
      <p:sp>
        <p:nvSpPr>
          <p:cNvPr id="96" name="Google Shape;96;p18"/>
          <p:cNvSpPr txBox="1"/>
          <p:nvPr/>
        </p:nvSpPr>
        <p:spPr>
          <a:xfrm>
            <a:off x="1099713" y="1462275"/>
            <a:ext cx="2241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Design Information</a:t>
            </a:r>
            <a:endParaRPr i="1" sz="1600">
              <a:solidFill>
                <a:schemeClr val="dk1"/>
              </a:solidFill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46130" y="1542399"/>
            <a:ext cx="1248722" cy="1071170"/>
            <a:chOff x="2258392" y="3545749"/>
            <a:chExt cx="1248722" cy="1071170"/>
          </a:xfrm>
        </p:grpSpPr>
        <p:pic>
          <p:nvPicPr>
            <p:cNvPr id="98" name="Google Shape;9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8392" y="3545749"/>
              <a:ext cx="986319" cy="93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7275" y="3748250"/>
              <a:ext cx="531250" cy="31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123" y="3905154"/>
              <a:ext cx="694992" cy="71176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1" name="Google Shape;101;p18"/>
          <p:cNvCxnSpPr/>
          <p:nvPr/>
        </p:nvCxnSpPr>
        <p:spPr>
          <a:xfrm>
            <a:off x="1294863" y="1931175"/>
            <a:ext cx="18684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1108113" y="2237325"/>
            <a:ext cx="2241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Conflicts</a:t>
            </a:r>
            <a:endParaRPr i="1" sz="1600">
              <a:solidFill>
                <a:schemeClr val="dk1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flipH="1">
            <a:off x="1294863" y="2171500"/>
            <a:ext cx="18684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0" y="2532975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Design Engineer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 flipH="1">
            <a:off x="5745775" y="1405300"/>
            <a:ext cx="2241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System Inquiry</a:t>
            </a:r>
            <a:endParaRPr i="1" sz="1600">
              <a:solidFill>
                <a:schemeClr val="dk1"/>
              </a:solidFill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 flipH="1">
            <a:off x="7792535" y="1485424"/>
            <a:ext cx="1248722" cy="1071170"/>
            <a:chOff x="2258392" y="3545749"/>
            <a:chExt cx="1248722" cy="1071170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8392" y="3545749"/>
              <a:ext cx="986319" cy="93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7275" y="3748250"/>
              <a:ext cx="531250" cy="31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123" y="3905154"/>
              <a:ext cx="694992" cy="71176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0" name="Google Shape;110;p18"/>
          <p:cNvCxnSpPr/>
          <p:nvPr/>
        </p:nvCxnSpPr>
        <p:spPr>
          <a:xfrm flipH="1">
            <a:off x="5924125" y="1874200"/>
            <a:ext cx="18684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 flipH="1">
            <a:off x="5737375" y="2180350"/>
            <a:ext cx="2241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Analysis Report</a:t>
            </a:r>
            <a:endParaRPr i="1" sz="1600">
              <a:solidFill>
                <a:schemeClr val="dk1"/>
              </a:solidFill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5924125" y="2114525"/>
            <a:ext cx="18684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 flipH="1">
            <a:off x="7746388" y="2476000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Stakeholder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2157105" y="3284074"/>
            <a:ext cx="1248722" cy="1071170"/>
            <a:chOff x="2258392" y="3545749"/>
            <a:chExt cx="1248722" cy="1071170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8392" y="3545749"/>
              <a:ext cx="986319" cy="93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7275" y="3748250"/>
              <a:ext cx="531250" cy="31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123" y="3905154"/>
              <a:ext cx="694992" cy="711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8"/>
          <p:cNvGrpSpPr/>
          <p:nvPr/>
        </p:nvGrpSpPr>
        <p:grpSpPr>
          <a:xfrm>
            <a:off x="3896842" y="3284074"/>
            <a:ext cx="1248722" cy="1071170"/>
            <a:chOff x="2258392" y="3545749"/>
            <a:chExt cx="1248722" cy="1071170"/>
          </a:xfrm>
        </p:grpSpPr>
        <p:pic>
          <p:nvPicPr>
            <p:cNvPr id="119" name="Google Shape;11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8392" y="3545749"/>
              <a:ext cx="986319" cy="93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7275" y="3748250"/>
              <a:ext cx="531250" cy="31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123" y="3905154"/>
              <a:ext cx="694992" cy="711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8"/>
          <p:cNvGrpSpPr/>
          <p:nvPr/>
        </p:nvGrpSpPr>
        <p:grpSpPr>
          <a:xfrm>
            <a:off x="5882005" y="3218524"/>
            <a:ext cx="1248722" cy="1071170"/>
            <a:chOff x="2258392" y="3545749"/>
            <a:chExt cx="1248722" cy="1071170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8392" y="3545749"/>
              <a:ext cx="986319" cy="93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7275" y="3748250"/>
              <a:ext cx="531250" cy="31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2123" y="3905154"/>
              <a:ext cx="694992" cy="711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8"/>
          <p:cNvSpPr txBox="1"/>
          <p:nvPr/>
        </p:nvSpPr>
        <p:spPr>
          <a:xfrm>
            <a:off x="2394650" y="4355250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Mechanical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Team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138325" y="4289700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Aerospace Team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122725" y="4289700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Electronics Team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>
            <a:off x="3102725" y="2425325"/>
            <a:ext cx="695400" cy="85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endCxn id="119" idx="0"/>
          </p:cNvCxnSpPr>
          <p:nvPr/>
        </p:nvCxnSpPr>
        <p:spPr>
          <a:xfrm flipH="1">
            <a:off x="4390002" y="2425474"/>
            <a:ext cx="182100" cy="85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473065" y="2416324"/>
            <a:ext cx="540000" cy="86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3313075" y="2397650"/>
            <a:ext cx="814500" cy="97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flipH="1" rot="10800000">
            <a:off x="4731650" y="2425375"/>
            <a:ext cx="196200" cy="88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5742250" y="2397750"/>
            <a:ext cx="444600" cy="86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 txBox="1"/>
          <p:nvPr/>
        </p:nvSpPr>
        <p:spPr>
          <a:xfrm flipH="1">
            <a:off x="6013075" y="2699438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Proposed Changes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 flipH="1">
            <a:off x="2148013" y="2615238"/>
            <a:ext cx="134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Abstracted View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Why Model-Based Systems Engineering?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560525"/>
            <a:ext cx="85206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Traditionally, all changes must be manually updated in all related documents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Large chance of errors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725389" y="2241466"/>
            <a:ext cx="1795800" cy="1087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5" name="Google Shape;145;p19"/>
          <p:cNvSpPr/>
          <p:nvPr/>
        </p:nvSpPr>
        <p:spPr>
          <a:xfrm>
            <a:off x="3994734" y="2300687"/>
            <a:ext cx="1315800" cy="90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Stakeholder</a:t>
            </a:r>
            <a:b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Needs</a:t>
            </a:r>
            <a:b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344676" y="4054204"/>
            <a:ext cx="1315724" cy="8363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</a:t>
            </a:r>
            <a:endParaRPr b="1" sz="1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Document</a:t>
            </a:r>
            <a:endParaRPr b="1" sz="1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1097782" y="3940657"/>
            <a:ext cx="1272900" cy="106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Structural Design Document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557738" y="2520198"/>
            <a:ext cx="1942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Change Required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149" name="Google Shape;149;p19"/>
          <p:cNvCxnSpPr>
            <a:stCxn id="144" idx="2"/>
            <a:endCxn id="146" idx="0"/>
          </p:cNvCxnSpPr>
          <p:nvPr/>
        </p:nvCxnSpPr>
        <p:spPr>
          <a:xfrm>
            <a:off x="4623289" y="3328666"/>
            <a:ext cx="379200" cy="72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endCxn id="147" idx="3"/>
          </p:cNvCxnSpPr>
          <p:nvPr/>
        </p:nvCxnSpPr>
        <p:spPr>
          <a:xfrm flipH="1">
            <a:off x="2370682" y="3364507"/>
            <a:ext cx="1538400" cy="110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 txBox="1"/>
          <p:nvPr/>
        </p:nvSpPr>
        <p:spPr>
          <a:xfrm>
            <a:off x="2305685" y="3272423"/>
            <a:ext cx="2163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Update 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accordingly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35887" y="2469750"/>
            <a:ext cx="4108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Document-Based: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478913" y="3681448"/>
            <a:ext cx="1942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Repeat for ALL documents…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5482125" y="3285600"/>
            <a:ext cx="906000" cy="81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Why Model-Based Systems Engineering?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640925"/>
            <a:ext cx="85206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MBSE, every change/</a:t>
            </a:r>
            <a:r>
              <a:rPr lang="en" sz="2000">
                <a:solidFill>
                  <a:schemeClr val="dk1"/>
                </a:solidFill>
              </a:rPr>
              <a:t>modification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propagates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Largely </a:t>
            </a:r>
            <a:r>
              <a:rPr lang="en" sz="2000">
                <a:solidFill>
                  <a:schemeClr val="dk1"/>
                </a:solidFill>
              </a:rPr>
              <a:t>mitigates</a:t>
            </a:r>
            <a:r>
              <a:rPr lang="en" sz="2000">
                <a:solidFill>
                  <a:schemeClr val="dk1"/>
                </a:solidFill>
              </a:rPr>
              <a:t> the resources/time required for changes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101975" y="2160101"/>
            <a:ext cx="1106700" cy="140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Stakeholder</a:t>
            </a:r>
            <a:b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Needs</a:t>
            </a:r>
            <a:b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474160" y="2078973"/>
            <a:ext cx="1068600" cy="130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Document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2194683" y="2574095"/>
            <a:ext cx="1068600" cy="130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Structural Design Document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595804" y="3293949"/>
            <a:ext cx="1068600" cy="130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Behavioral Design Document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016029" y="3293946"/>
            <a:ext cx="1106700" cy="130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b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Traceability</a:t>
            </a:r>
            <a:b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286650" y="1980550"/>
            <a:ext cx="3179700" cy="265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739954" y="2417753"/>
            <a:ext cx="2117400" cy="1778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cxnSp>
        <p:nvCxnSpPr>
          <p:cNvPr id="169" name="Google Shape;169;p20"/>
          <p:cNvCxnSpPr>
            <a:stCxn id="167" idx="3"/>
            <a:endCxn id="168" idx="1"/>
          </p:cNvCxnSpPr>
          <p:nvPr/>
        </p:nvCxnSpPr>
        <p:spPr>
          <a:xfrm>
            <a:off x="4466350" y="3307000"/>
            <a:ext cx="127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Our Project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Derive</a:t>
            </a:r>
            <a:r>
              <a:rPr lang="en" sz="2000">
                <a:solidFill>
                  <a:schemeClr val="dk1"/>
                </a:solidFill>
              </a:rPr>
              <a:t> NASA’s current requirements for Gateway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Model our own generalized space station system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Can we show that MBSE is the solution for NASA’s problem?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Do any design errors exist in the current state?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Do any requirements conflict?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Which subsystems need redundancy for safety?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0" y="4718400"/>
            <a:ext cx="791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