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260"/>
    <a:srgbClr val="F6B808"/>
    <a:srgbClr val="F8C536"/>
    <a:srgbClr val="663300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1E3C6-B0C3-4880-B60C-69F31641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858DC-7D76-4394-8511-EBAC01F6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A46C7-06D7-4226-87F2-EE49CD1D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AD713-6BDB-4ECB-8C9F-26D862D8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883B7-7DE9-43F1-84E2-BAA911C3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01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3B625-731A-41A2-B152-8E8BEF90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185AE1-371C-46F7-8568-EAF4DF39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8B1EC-5F52-49D0-8964-B2A3FE42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3E42D-4FC1-47F5-AA63-F5F1689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84944F-3CC5-458D-8FC6-E2C23C1C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E7D81-0002-4727-A9C5-D2402A3F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4D7A26-7956-4F44-9383-389DF35C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7E239-156E-4A82-B7BF-EF95B51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185B34-6394-4FA3-9EE9-76E77143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1D374-CF87-4BF6-B1F1-A5E8C5B0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78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4E28A-105A-4A38-80A7-819B82DD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E88C5-DFFE-4062-87F3-F6D95B7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8208F-40D7-4ED5-93E2-A525715C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298B7-B3D3-4EC4-81F7-4BBFB3B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77E97-7C1C-44A9-8C83-DE1E2C6B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46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07411-8031-4183-97DC-423AF35F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EFD614-90D4-41F5-BBA2-EF1681FE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F58313-95F5-481A-B813-62743C7F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BA4AE-5876-4DC1-B06D-42FB5F4B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B6E5D0-DDB8-4109-9005-0D5ECC1C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65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355C-7DE9-439A-802A-81F49BE4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0655F-A72C-4AEE-9205-F6A74D724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D72A98-FCB2-42E2-A243-D7848C4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97672-7608-48BF-815C-9F3B9E49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A482DE-C68A-4D9F-A842-67BDA726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B14835-62C3-48D2-9DF1-981074AB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2F9A-C96E-46FC-81A9-07AEF0E3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7441F-B399-48AF-A879-01725595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2ED35A-AB4E-434D-8052-05F7FB923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3CA6A9-7E10-4BAA-B081-F6400E89A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74324F-6A6C-4F74-A437-63B2AB01C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43E182-6C97-434B-9325-986277EE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151FAE-2931-4E4D-A35E-24AF2D2F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CA4AB0-1174-4E47-B1BC-540647DD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65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B742C-498C-4D0A-8812-A1DE19B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DFB976-9A51-416B-A0B0-1681C170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F2087-7F00-4B24-B2BA-87836FC3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3EBC7A-4E00-428C-80CC-9AF4D81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6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7526EF-5A6F-4414-A9F2-9041CCB3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83DCD-1411-417C-A5E3-356BE6CA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BAC1AA-7082-45D5-9B39-DA1E5E2E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BF9DE-780E-42B2-9E87-D16DCAA8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826BD-289D-45BD-9BA4-8A132FF1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7C6BC0-EBD6-42EC-85A1-ED576932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92BB8-39E5-4DE4-99BC-40DCCFEA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FF8963-E76A-4C17-AABE-06AB30D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8695D2-102A-400C-A870-BC367CAF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37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2A9F4-9636-49EB-AEB4-B737D199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53E0D9-D8E7-4BDD-9AA0-E8F077E06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D82CC8-F1AA-4209-9B3E-55FF5BC1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874581-D1A3-4649-A066-2520C849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4C730-318C-4D9E-BBD4-D3330B26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E040B9-4ECC-41D9-ADB9-1A4B65D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0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A33AFD-4EB6-4516-8444-1105FC07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F317A-7C23-40C9-9EEF-F4222A75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D8D6E-D717-419F-A9A2-60D8AA93D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C88C9-87A3-45AE-98E3-B94500108ECB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27340-C730-4D26-8172-0E66D83B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3085D3-822C-4EE4-BA65-0BA726A51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E023-982D-4CEF-A3C8-FEF7D3CECA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53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BCB2CB-C269-434D-92E2-2ECA7E839D7C}"/>
              </a:ext>
            </a:extLst>
          </p:cNvPr>
          <p:cNvSpPr/>
          <p:nvPr/>
        </p:nvSpPr>
        <p:spPr>
          <a:xfrm>
            <a:off x="-126609" y="494469"/>
            <a:ext cx="12435840" cy="1166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748AB1-A782-4A07-B776-8BB9817CBF75}"/>
              </a:ext>
            </a:extLst>
          </p:cNvPr>
          <p:cNvSpPr/>
          <p:nvPr/>
        </p:nvSpPr>
        <p:spPr>
          <a:xfrm>
            <a:off x="-239151" y="5399425"/>
            <a:ext cx="12660921" cy="8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B8D8BC5-E7D8-4ECA-9155-4F91369A0710}"/>
              </a:ext>
            </a:extLst>
          </p:cNvPr>
          <p:cNvSpPr/>
          <p:nvPr/>
        </p:nvSpPr>
        <p:spPr>
          <a:xfrm>
            <a:off x="0" y="5550169"/>
            <a:ext cx="42410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Por: Marcela Burmeister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F48AC4E-DC5D-48B9-BA26-31A42C02059D}"/>
              </a:ext>
            </a:extLst>
          </p:cNvPr>
          <p:cNvSpPr/>
          <p:nvPr/>
        </p:nvSpPr>
        <p:spPr>
          <a:xfrm>
            <a:off x="9277238" y="5457835"/>
            <a:ext cx="16514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0" cap="none" spc="0" dirty="0">
                <a:ln w="0"/>
                <a:solidFill>
                  <a:srgbClr val="66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INÍCIO</a:t>
            </a:r>
          </a:p>
        </p:txBody>
      </p:sp>
      <p:pic>
        <p:nvPicPr>
          <p:cNvPr id="13" name="Gráfico 12" descr="Seta: curva ligeira com preenchimento sólido">
            <a:extLst>
              <a:ext uri="{FF2B5EF4-FFF2-40B4-BE49-F238E27FC236}">
                <a16:creationId xmlns:a16="http://schemas.microsoft.com/office/drawing/2014/main" id="{39940A1A-ABF8-40FC-AD36-45194F324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8652" y="5550169"/>
            <a:ext cx="674516" cy="646331"/>
          </a:xfrm>
          <a:prstGeom prst="rect">
            <a:avLst/>
          </a:prstGeom>
        </p:spPr>
      </p:pic>
      <p:pic>
        <p:nvPicPr>
          <p:cNvPr id="3" name="Gráfico 2" descr="Gráfico de barras com preenchimento sólido">
            <a:extLst>
              <a:ext uri="{FF2B5EF4-FFF2-40B4-BE49-F238E27FC236}">
                <a16:creationId xmlns:a16="http://schemas.microsoft.com/office/drawing/2014/main" id="{95165076-166B-4ACB-8E1A-14CF64EC8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8189" y="655784"/>
            <a:ext cx="914400" cy="91440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6420C44-CF93-4E7E-AC34-2E4342D43FD3}"/>
              </a:ext>
            </a:extLst>
          </p:cNvPr>
          <p:cNvSpPr/>
          <p:nvPr/>
        </p:nvSpPr>
        <p:spPr>
          <a:xfrm>
            <a:off x="3015955" y="605152"/>
            <a:ext cx="583538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0" cap="none" spc="0" dirty="0">
                <a:ln w="0"/>
                <a:solidFill>
                  <a:srgbClr val="66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Vendas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B01B292-4236-4ABC-9A25-8B20713440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6" b="9463"/>
          <a:stretch/>
        </p:blipFill>
        <p:spPr>
          <a:xfrm>
            <a:off x="3858739" y="1896781"/>
            <a:ext cx="3809159" cy="3351898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30912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03F3F1A-445B-461B-83DC-8A8076D69685}"/>
              </a:ext>
            </a:extLst>
          </p:cNvPr>
          <p:cNvSpPr/>
          <p:nvPr/>
        </p:nvSpPr>
        <p:spPr>
          <a:xfrm>
            <a:off x="-135988" y="75296"/>
            <a:ext cx="12463975" cy="16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6E63CA9-67E9-4554-BA63-FC2865636760}"/>
              </a:ext>
            </a:extLst>
          </p:cNvPr>
          <p:cNvSpPr/>
          <p:nvPr/>
        </p:nvSpPr>
        <p:spPr>
          <a:xfrm rot="5400000">
            <a:off x="-2928584" y="2849719"/>
            <a:ext cx="7287064" cy="1158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D6A80B5-802C-4E6D-BC64-674A7311570C}"/>
              </a:ext>
            </a:extLst>
          </p:cNvPr>
          <p:cNvSpPr/>
          <p:nvPr/>
        </p:nvSpPr>
        <p:spPr>
          <a:xfrm>
            <a:off x="1361635" y="1750289"/>
            <a:ext cx="3872973" cy="233870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432DED2-E826-4182-ACF0-7BACD056BC5B}"/>
              </a:ext>
            </a:extLst>
          </p:cNvPr>
          <p:cNvSpPr/>
          <p:nvPr/>
        </p:nvSpPr>
        <p:spPr>
          <a:xfrm>
            <a:off x="5249789" y="1749980"/>
            <a:ext cx="3714128" cy="233870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6998263-D532-4B7E-A5D7-051B8A8D4930}"/>
              </a:ext>
            </a:extLst>
          </p:cNvPr>
          <p:cNvSpPr/>
          <p:nvPr/>
        </p:nvSpPr>
        <p:spPr>
          <a:xfrm>
            <a:off x="-55099" y="219737"/>
            <a:ext cx="2454812" cy="1385802"/>
          </a:xfrm>
          <a:prstGeom prst="roundRect">
            <a:avLst/>
          </a:prstGeom>
          <a:solidFill>
            <a:srgbClr val="F6B808">
              <a:alpha val="7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D309F52-F31F-4EA0-894B-54DC6D3C8B09}"/>
              </a:ext>
            </a:extLst>
          </p:cNvPr>
          <p:cNvSpPr/>
          <p:nvPr/>
        </p:nvSpPr>
        <p:spPr>
          <a:xfrm>
            <a:off x="2417297" y="219737"/>
            <a:ext cx="2454812" cy="1385802"/>
          </a:xfrm>
          <a:prstGeom prst="roundRect">
            <a:avLst/>
          </a:prstGeom>
          <a:solidFill>
            <a:srgbClr val="F6B808">
              <a:alpha val="7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8639C2E-B1F8-46FB-8D2C-F43CB944D68B}"/>
              </a:ext>
            </a:extLst>
          </p:cNvPr>
          <p:cNvSpPr/>
          <p:nvPr/>
        </p:nvSpPr>
        <p:spPr>
          <a:xfrm>
            <a:off x="4865081" y="219737"/>
            <a:ext cx="2454812" cy="1385802"/>
          </a:xfrm>
          <a:prstGeom prst="roundRect">
            <a:avLst/>
          </a:prstGeom>
          <a:solidFill>
            <a:srgbClr val="F6B808">
              <a:alpha val="7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F0EC140-051F-45D8-B7E3-78C53929933E}"/>
              </a:ext>
            </a:extLst>
          </p:cNvPr>
          <p:cNvSpPr/>
          <p:nvPr/>
        </p:nvSpPr>
        <p:spPr>
          <a:xfrm>
            <a:off x="7296441" y="219737"/>
            <a:ext cx="2454812" cy="1385802"/>
          </a:xfrm>
          <a:prstGeom prst="roundRect">
            <a:avLst/>
          </a:prstGeom>
          <a:solidFill>
            <a:srgbClr val="F6B808">
              <a:alpha val="7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A7C1057-D63B-4537-8FCE-32CEF01891D8}"/>
              </a:ext>
            </a:extLst>
          </p:cNvPr>
          <p:cNvSpPr/>
          <p:nvPr/>
        </p:nvSpPr>
        <p:spPr>
          <a:xfrm>
            <a:off x="9751253" y="219737"/>
            <a:ext cx="2454812" cy="1385802"/>
          </a:xfrm>
          <a:prstGeom prst="roundRect">
            <a:avLst/>
          </a:prstGeom>
          <a:solidFill>
            <a:srgbClr val="F6B808">
              <a:alpha val="7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D72B47C-E41F-496E-A552-2CE99C006A49}"/>
              </a:ext>
            </a:extLst>
          </p:cNvPr>
          <p:cNvSpPr/>
          <p:nvPr/>
        </p:nvSpPr>
        <p:spPr>
          <a:xfrm>
            <a:off x="1372770" y="4088992"/>
            <a:ext cx="3872973" cy="2693711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C6CAFCC-B41D-44CD-9BFE-813A25A7516C}"/>
              </a:ext>
            </a:extLst>
          </p:cNvPr>
          <p:cNvSpPr/>
          <p:nvPr/>
        </p:nvSpPr>
        <p:spPr>
          <a:xfrm>
            <a:off x="5256878" y="4103761"/>
            <a:ext cx="3707039" cy="2693709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Casa com preenchimento sólido">
            <a:extLst>
              <a:ext uri="{FF2B5EF4-FFF2-40B4-BE49-F238E27FC236}">
                <a16:creationId xmlns:a16="http://schemas.microsoft.com/office/drawing/2014/main" id="{BCB8B50C-8A5F-4C92-8A06-9C42C6A4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64" y="5450616"/>
            <a:ext cx="590736" cy="590736"/>
          </a:xfrm>
          <a:prstGeom prst="rect">
            <a:avLst/>
          </a:prstGeom>
        </p:spPr>
      </p:pic>
      <p:pic>
        <p:nvPicPr>
          <p:cNvPr id="26" name="Gráfico 25" descr="Seta: curva ligeira com preenchimento sólido">
            <a:extLst>
              <a:ext uri="{FF2B5EF4-FFF2-40B4-BE49-F238E27FC236}">
                <a16:creationId xmlns:a16="http://schemas.microsoft.com/office/drawing/2014/main" id="{3917D456-66DD-4D51-975C-109DAEF0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63" y="6135148"/>
            <a:ext cx="656793" cy="656793"/>
          </a:xfrm>
          <a:prstGeom prst="rect">
            <a:avLst/>
          </a:prstGeom>
        </p:spPr>
      </p:pic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9C96FB9-9111-40D1-9709-2A874C80EB29}"/>
              </a:ext>
            </a:extLst>
          </p:cNvPr>
          <p:cNvSpPr/>
          <p:nvPr/>
        </p:nvSpPr>
        <p:spPr>
          <a:xfrm>
            <a:off x="-37515" y="1046922"/>
            <a:ext cx="2427051" cy="543817"/>
          </a:xfrm>
          <a:custGeom>
            <a:avLst/>
            <a:gdLst>
              <a:gd name="connsiteX0" fmla="*/ 25775 w 2392212"/>
              <a:gd name="connsiteY0" fmla="*/ 452616 h 671207"/>
              <a:gd name="connsiteX1" fmla="*/ 329088 w 2392212"/>
              <a:gd name="connsiteY1" fmla="*/ 327723 h 671207"/>
              <a:gd name="connsiteX2" fmla="*/ 596717 w 2392212"/>
              <a:gd name="connsiteY2" fmla="*/ 238513 h 671207"/>
              <a:gd name="connsiteX3" fmla="*/ 810820 w 2392212"/>
              <a:gd name="connsiteY3" fmla="*/ 171606 h 671207"/>
              <a:gd name="connsiteX4" fmla="*/ 1042766 w 2392212"/>
              <a:gd name="connsiteY4" fmla="*/ 292039 h 671207"/>
              <a:gd name="connsiteX5" fmla="*/ 1288093 w 2392212"/>
              <a:gd name="connsiteY5" fmla="*/ 412472 h 671207"/>
              <a:gd name="connsiteX6" fmla="*/ 1560182 w 2392212"/>
              <a:gd name="connsiteY6" fmla="*/ 492761 h 671207"/>
              <a:gd name="connsiteX7" fmla="*/ 1836733 w 2392212"/>
              <a:gd name="connsiteY7" fmla="*/ 425853 h 671207"/>
              <a:gd name="connsiteX8" fmla="*/ 2064217 w 2392212"/>
              <a:gd name="connsiteY8" fmla="*/ 278657 h 671207"/>
              <a:gd name="connsiteX9" fmla="*/ 2238176 w 2392212"/>
              <a:gd name="connsiteY9" fmla="*/ 162685 h 671207"/>
              <a:gd name="connsiteX10" fmla="*/ 2380912 w 2392212"/>
              <a:gd name="connsiteY10" fmla="*/ 11028 h 671207"/>
              <a:gd name="connsiteX11" fmla="*/ 2371991 w 2392212"/>
              <a:gd name="connsiteY11" fmla="*/ 488300 h 671207"/>
              <a:gd name="connsiteX12" fmla="*/ 2282781 w 2392212"/>
              <a:gd name="connsiteY12" fmla="*/ 653338 h 671207"/>
              <a:gd name="connsiteX13" fmla="*/ 1716299 w 2392212"/>
              <a:gd name="connsiteY13" fmla="*/ 666720 h 671207"/>
              <a:gd name="connsiteX14" fmla="*/ 748374 w 2392212"/>
              <a:gd name="connsiteY14" fmla="*/ 657799 h 671207"/>
              <a:gd name="connsiteX15" fmla="*/ 150668 w 2392212"/>
              <a:gd name="connsiteY15" fmla="*/ 653338 h 671207"/>
              <a:gd name="connsiteX16" fmla="*/ 30235 w 2392212"/>
              <a:gd name="connsiteY16" fmla="*/ 541826 h 671207"/>
              <a:gd name="connsiteX17" fmla="*/ 25775 w 2392212"/>
              <a:gd name="connsiteY17" fmla="*/ 452616 h 6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2212" h="671207">
                <a:moveTo>
                  <a:pt x="25775" y="452616"/>
                </a:moveTo>
                <a:cubicBezTo>
                  <a:pt x="75584" y="416932"/>
                  <a:pt x="233931" y="363407"/>
                  <a:pt x="329088" y="327723"/>
                </a:cubicBezTo>
                <a:cubicBezTo>
                  <a:pt x="424245" y="292039"/>
                  <a:pt x="516428" y="264532"/>
                  <a:pt x="596717" y="238513"/>
                </a:cubicBezTo>
                <a:cubicBezTo>
                  <a:pt x="677006" y="212494"/>
                  <a:pt x="736479" y="162685"/>
                  <a:pt x="810820" y="171606"/>
                </a:cubicBezTo>
                <a:cubicBezTo>
                  <a:pt x="885161" y="180527"/>
                  <a:pt x="963221" y="251895"/>
                  <a:pt x="1042766" y="292039"/>
                </a:cubicBezTo>
                <a:cubicBezTo>
                  <a:pt x="1122311" y="332183"/>
                  <a:pt x="1201857" y="379018"/>
                  <a:pt x="1288093" y="412472"/>
                </a:cubicBezTo>
                <a:cubicBezTo>
                  <a:pt x="1374329" y="445926"/>
                  <a:pt x="1468742" y="490531"/>
                  <a:pt x="1560182" y="492761"/>
                </a:cubicBezTo>
                <a:cubicBezTo>
                  <a:pt x="1651622" y="494991"/>
                  <a:pt x="1752727" y="461537"/>
                  <a:pt x="1836733" y="425853"/>
                </a:cubicBezTo>
                <a:cubicBezTo>
                  <a:pt x="1920739" y="390169"/>
                  <a:pt x="1997310" y="322518"/>
                  <a:pt x="2064217" y="278657"/>
                </a:cubicBezTo>
                <a:cubicBezTo>
                  <a:pt x="2131124" y="234796"/>
                  <a:pt x="2185394" y="207290"/>
                  <a:pt x="2238176" y="162685"/>
                </a:cubicBezTo>
                <a:cubicBezTo>
                  <a:pt x="2290958" y="118080"/>
                  <a:pt x="2358610" y="-43241"/>
                  <a:pt x="2380912" y="11028"/>
                </a:cubicBezTo>
                <a:cubicBezTo>
                  <a:pt x="2403214" y="65297"/>
                  <a:pt x="2388346" y="381248"/>
                  <a:pt x="2371991" y="488300"/>
                </a:cubicBezTo>
                <a:cubicBezTo>
                  <a:pt x="2355636" y="595352"/>
                  <a:pt x="2392063" y="623601"/>
                  <a:pt x="2282781" y="653338"/>
                </a:cubicBezTo>
                <a:cubicBezTo>
                  <a:pt x="2173499" y="683075"/>
                  <a:pt x="1716299" y="666720"/>
                  <a:pt x="1716299" y="666720"/>
                </a:cubicBezTo>
                <a:lnTo>
                  <a:pt x="748374" y="657799"/>
                </a:lnTo>
                <a:cubicBezTo>
                  <a:pt x="487436" y="655569"/>
                  <a:pt x="270358" y="672667"/>
                  <a:pt x="150668" y="653338"/>
                </a:cubicBezTo>
                <a:cubicBezTo>
                  <a:pt x="30978" y="634009"/>
                  <a:pt x="50307" y="575280"/>
                  <a:pt x="30235" y="541826"/>
                </a:cubicBezTo>
                <a:cubicBezTo>
                  <a:pt x="10163" y="508372"/>
                  <a:pt x="-24034" y="488300"/>
                  <a:pt x="25775" y="4526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5" name="Gráfico 24" descr="Dólar com preenchimento sólido">
            <a:extLst>
              <a:ext uri="{FF2B5EF4-FFF2-40B4-BE49-F238E27FC236}">
                <a16:creationId xmlns:a16="http://schemas.microsoft.com/office/drawing/2014/main" id="{EC087484-F7B4-4D7B-BE4E-80CCE8638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9465" y="1233963"/>
            <a:ext cx="352271" cy="315124"/>
          </a:xfrm>
          <a:prstGeom prst="rect">
            <a:avLst/>
          </a:prstGeom>
        </p:spPr>
      </p:pic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88A78D71-8DBA-41F7-B086-3A43DA902619}"/>
              </a:ext>
            </a:extLst>
          </p:cNvPr>
          <p:cNvSpPr/>
          <p:nvPr/>
        </p:nvSpPr>
        <p:spPr>
          <a:xfrm>
            <a:off x="2435399" y="1046922"/>
            <a:ext cx="2427051" cy="537789"/>
          </a:xfrm>
          <a:custGeom>
            <a:avLst/>
            <a:gdLst>
              <a:gd name="connsiteX0" fmla="*/ 25775 w 2392212"/>
              <a:gd name="connsiteY0" fmla="*/ 452616 h 671207"/>
              <a:gd name="connsiteX1" fmla="*/ 329088 w 2392212"/>
              <a:gd name="connsiteY1" fmla="*/ 327723 h 671207"/>
              <a:gd name="connsiteX2" fmla="*/ 596717 w 2392212"/>
              <a:gd name="connsiteY2" fmla="*/ 238513 h 671207"/>
              <a:gd name="connsiteX3" fmla="*/ 810820 w 2392212"/>
              <a:gd name="connsiteY3" fmla="*/ 171606 h 671207"/>
              <a:gd name="connsiteX4" fmla="*/ 1042766 w 2392212"/>
              <a:gd name="connsiteY4" fmla="*/ 292039 h 671207"/>
              <a:gd name="connsiteX5" fmla="*/ 1288093 w 2392212"/>
              <a:gd name="connsiteY5" fmla="*/ 412472 h 671207"/>
              <a:gd name="connsiteX6" fmla="*/ 1560182 w 2392212"/>
              <a:gd name="connsiteY6" fmla="*/ 492761 h 671207"/>
              <a:gd name="connsiteX7" fmla="*/ 1836733 w 2392212"/>
              <a:gd name="connsiteY7" fmla="*/ 425853 h 671207"/>
              <a:gd name="connsiteX8" fmla="*/ 2064217 w 2392212"/>
              <a:gd name="connsiteY8" fmla="*/ 278657 h 671207"/>
              <a:gd name="connsiteX9" fmla="*/ 2238176 w 2392212"/>
              <a:gd name="connsiteY9" fmla="*/ 162685 h 671207"/>
              <a:gd name="connsiteX10" fmla="*/ 2380912 w 2392212"/>
              <a:gd name="connsiteY10" fmla="*/ 11028 h 671207"/>
              <a:gd name="connsiteX11" fmla="*/ 2371991 w 2392212"/>
              <a:gd name="connsiteY11" fmla="*/ 488300 h 671207"/>
              <a:gd name="connsiteX12" fmla="*/ 2282781 w 2392212"/>
              <a:gd name="connsiteY12" fmla="*/ 653338 h 671207"/>
              <a:gd name="connsiteX13" fmla="*/ 1716299 w 2392212"/>
              <a:gd name="connsiteY13" fmla="*/ 666720 h 671207"/>
              <a:gd name="connsiteX14" fmla="*/ 748374 w 2392212"/>
              <a:gd name="connsiteY14" fmla="*/ 657799 h 671207"/>
              <a:gd name="connsiteX15" fmla="*/ 150668 w 2392212"/>
              <a:gd name="connsiteY15" fmla="*/ 653338 h 671207"/>
              <a:gd name="connsiteX16" fmla="*/ 30235 w 2392212"/>
              <a:gd name="connsiteY16" fmla="*/ 541826 h 671207"/>
              <a:gd name="connsiteX17" fmla="*/ 25775 w 2392212"/>
              <a:gd name="connsiteY17" fmla="*/ 452616 h 6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2212" h="671207">
                <a:moveTo>
                  <a:pt x="25775" y="452616"/>
                </a:moveTo>
                <a:cubicBezTo>
                  <a:pt x="75584" y="416932"/>
                  <a:pt x="233931" y="363407"/>
                  <a:pt x="329088" y="327723"/>
                </a:cubicBezTo>
                <a:cubicBezTo>
                  <a:pt x="424245" y="292039"/>
                  <a:pt x="516428" y="264532"/>
                  <a:pt x="596717" y="238513"/>
                </a:cubicBezTo>
                <a:cubicBezTo>
                  <a:pt x="677006" y="212494"/>
                  <a:pt x="736479" y="162685"/>
                  <a:pt x="810820" y="171606"/>
                </a:cubicBezTo>
                <a:cubicBezTo>
                  <a:pt x="885161" y="180527"/>
                  <a:pt x="963221" y="251895"/>
                  <a:pt x="1042766" y="292039"/>
                </a:cubicBezTo>
                <a:cubicBezTo>
                  <a:pt x="1122311" y="332183"/>
                  <a:pt x="1201857" y="379018"/>
                  <a:pt x="1288093" y="412472"/>
                </a:cubicBezTo>
                <a:cubicBezTo>
                  <a:pt x="1374329" y="445926"/>
                  <a:pt x="1468742" y="490531"/>
                  <a:pt x="1560182" y="492761"/>
                </a:cubicBezTo>
                <a:cubicBezTo>
                  <a:pt x="1651622" y="494991"/>
                  <a:pt x="1752727" y="461537"/>
                  <a:pt x="1836733" y="425853"/>
                </a:cubicBezTo>
                <a:cubicBezTo>
                  <a:pt x="1920739" y="390169"/>
                  <a:pt x="1997310" y="322518"/>
                  <a:pt x="2064217" y="278657"/>
                </a:cubicBezTo>
                <a:cubicBezTo>
                  <a:pt x="2131124" y="234796"/>
                  <a:pt x="2185394" y="207290"/>
                  <a:pt x="2238176" y="162685"/>
                </a:cubicBezTo>
                <a:cubicBezTo>
                  <a:pt x="2290958" y="118080"/>
                  <a:pt x="2358610" y="-43241"/>
                  <a:pt x="2380912" y="11028"/>
                </a:cubicBezTo>
                <a:cubicBezTo>
                  <a:pt x="2403214" y="65297"/>
                  <a:pt x="2388346" y="381248"/>
                  <a:pt x="2371991" y="488300"/>
                </a:cubicBezTo>
                <a:cubicBezTo>
                  <a:pt x="2355636" y="595352"/>
                  <a:pt x="2392063" y="623601"/>
                  <a:pt x="2282781" y="653338"/>
                </a:cubicBezTo>
                <a:cubicBezTo>
                  <a:pt x="2173499" y="683075"/>
                  <a:pt x="1716299" y="666720"/>
                  <a:pt x="1716299" y="666720"/>
                </a:cubicBezTo>
                <a:lnTo>
                  <a:pt x="748374" y="657799"/>
                </a:lnTo>
                <a:cubicBezTo>
                  <a:pt x="487436" y="655569"/>
                  <a:pt x="270358" y="672667"/>
                  <a:pt x="150668" y="653338"/>
                </a:cubicBezTo>
                <a:cubicBezTo>
                  <a:pt x="30978" y="634009"/>
                  <a:pt x="50307" y="575280"/>
                  <a:pt x="30235" y="541826"/>
                </a:cubicBezTo>
                <a:cubicBezTo>
                  <a:pt x="10163" y="508372"/>
                  <a:pt x="-24034" y="488300"/>
                  <a:pt x="25775" y="4526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Gráfico 36" descr="Shopping cart com preenchimento sólido">
            <a:extLst>
              <a:ext uri="{FF2B5EF4-FFF2-40B4-BE49-F238E27FC236}">
                <a16:creationId xmlns:a16="http://schemas.microsoft.com/office/drawing/2014/main" id="{1A862543-B241-4981-BBD2-F08AF5BF7C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0913" y="1233963"/>
            <a:ext cx="315124" cy="315124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B3EDCF38-3E37-49C4-A5D2-7933588143D1}"/>
              </a:ext>
            </a:extLst>
          </p:cNvPr>
          <p:cNvSpPr/>
          <p:nvPr/>
        </p:nvSpPr>
        <p:spPr>
          <a:xfrm>
            <a:off x="4909169" y="988142"/>
            <a:ext cx="2391669" cy="595596"/>
          </a:xfrm>
          <a:custGeom>
            <a:avLst/>
            <a:gdLst>
              <a:gd name="connsiteX0" fmla="*/ 25775 w 2392212"/>
              <a:gd name="connsiteY0" fmla="*/ 452616 h 671207"/>
              <a:gd name="connsiteX1" fmla="*/ 329088 w 2392212"/>
              <a:gd name="connsiteY1" fmla="*/ 327723 h 671207"/>
              <a:gd name="connsiteX2" fmla="*/ 596717 w 2392212"/>
              <a:gd name="connsiteY2" fmla="*/ 238513 h 671207"/>
              <a:gd name="connsiteX3" fmla="*/ 810820 w 2392212"/>
              <a:gd name="connsiteY3" fmla="*/ 171606 h 671207"/>
              <a:gd name="connsiteX4" fmla="*/ 1042766 w 2392212"/>
              <a:gd name="connsiteY4" fmla="*/ 292039 h 671207"/>
              <a:gd name="connsiteX5" fmla="*/ 1288093 w 2392212"/>
              <a:gd name="connsiteY5" fmla="*/ 412472 h 671207"/>
              <a:gd name="connsiteX6" fmla="*/ 1560182 w 2392212"/>
              <a:gd name="connsiteY6" fmla="*/ 492761 h 671207"/>
              <a:gd name="connsiteX7" fmla="*/ 1836733 w 2392212"/>
              <a:gd name="connsiteY7" fmla="*/ 425853 h 671207"/>
              <a:gd name="connsiteX8" fmla="*/ 2064217 w 2392212"/>
              <a:gd name="connsiteY8" fmla="*/ 278657 h 671207"/>
              <a:gd name="connsiteX9" fmla="*/ 2238176 w 2392212"/>
              <a:gd name="connsiteY9" fmla="*/ 162685 h 671207"/>
              <a:gd name="connsiteX10" fmla="*/ 2380912 w 2392212"/>
              <a:gd name="connsiteY10" fmla="*/ 11028 h 671207"/>
              <a:gd name="connsiteX11" fmla="*/ 2371991 w 2392212"/>
              <a:gd name="connsiteY11" fmla="*/ 488300 h 671207"/>
              <a:gd name="connsiteX12" fmla="*/ 2282781 w 2392212"/>
              <a:gd name="connsiteY12" fmla="*/ 653338 h 671207"/>
              <a:gd name="connsiteX13" fmla="*/ 1716299 w 2392212"/>
              <a:gd name="connsiteY13" fmla="*/ 666720 h 671207"/>
              <a:gd name="connsiteX14" fmla="*/ 748374 w 2392212"/>
              <a:gd name="connsiteY14" fmla="*/ 657799 h 671207"/>
              <a:gd name="connsiteX15" fmla="*/ 150668 w 2392212"/>
              <a:gd name="connsiteY15" fmla="*/ 653338 h 671207"/>
              <a:gd name="connsiteX16" fmla="*/ 30235 w 2392212"/>
              <a:gd name="connsiteY16" fmla="*/ 541826 h 671207"/>
              <a:gd name="connsiteX17" fmla="*/ 25775 w 2392212"/>
              <a:gd name="connsiteY17" fmla="*/ 452616 h 6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2212" h="671207">
                <a:moveTo>
                  <a:pt x="25775" y="452616"/>
                </a:moveTo>
                <a:cubicBezTo>
                  <a:pt x="75584" y="416932"/>
                  <a:pt x="233931" y="363407"/>
                  <a:pt x="329088" y="327723"/>
                </a:cubicBezTo>
                <a:cubicBezTo>
                  <a:pt x="424245" y="292039"/>
                  <a:pt x="516428" y="264532"/>
                  <a:pt x="596717" y="238513"/>
                </a:cubicBezTo>
                <a:cubicBezTo>
                  <a:pt x="677006" y="212494"/>
                  <a:pt x="736479" y="162685"/>
                  <a:pt x="810820" y="171606"/>
                </a:cubicBezTo>
                <a:cubicBezTo>
                  <a:pt x="885161" y="180527"/>
                  <a:pt x="963221" y="251895"/>
                  <a:pt x="1042766" y="292039"/>
                </a:cubicBezTo>
                <a:cubicBezTo>
                  <a:pt x="1122311" y="332183"/>
                  <a:pt x="1201857" y="379018"/>
                  <a:pt x="1288093" y="412472"/>
                </a:cubicBezTo>
                <a:cubicBezTo>
                  <a:pt x="1374329" y="445926"/>
                  <a:pt x="1468742" y="490531"/>
                  <a:pt x="1560182" y="492761"/>
                </a:cubicBezTo>
                <a:cubicBezTo>
                  <a:pt x="1651622" y="494991"/>
                  <a:pt x="1752727" y="461537"/>
                  <a:pt x="1836733" y="425853"/>
                </a:cubicBezTo>
                <a:cubicBezTo>
                  <a:pt x="1920739" y="390169"/>
                  <a:pt x="1997310" y="322518"/>
                  <a:pt x="2064217" y="278657"/>
                </a:cubicBezTo>
                <a:cubicBezTo>
                  <a:pt x="2131124" y="234796"/>
                  <a:pt x="2185394" y="207290"/>
                  <a:pt x="2238176" y="162685"/>
                </a:cubicBezTo>
                <a:cubicBezTo>
                  <a:pt x="2290958" y="118080"/>
                  <a:pt x="2358610" y="-43241"/>
                  <a:pt x="2380912" y="11028"/>
                </a:cubicBezTo>
                <a:cubicBezTo>
                  <a:pt x="2403214" y="65297"/>
                  <a:pt x="2388346" y="381248"/>
                  <a:pt x="2371991" y="488300"/>
                </a:cubicBezTo>
                <a:cubicBezTo>
                  <a:pt x="2355636" y="595352"/>
                  <a:pt x="2392063" y="623601"/>
                  <a:pt x="2282781" y="653338"/>
                </a:cubicBezTo>
                <a:cubicBezTo>
                  <a:pt x="2173499" y="683075"/>
                  <a:pt x="1716299" y="666720"/>
                  <a:pt x="1716299" y="666720"/>
                </a:cubicBezTo>
                <a:lnTo>
                  <a:pt x="748374" y="657799"/>
                </a:lnTo>
                <a:cubicBezTo>
                  <a:pt x="487436" y="655569"/>
                  <a:pt x="270358" y="672667"/>
                  <a:pt x="150668" y="653338"/>
                </a:cubicBezTo>
                <a:cubicBezTo>
                  <a:pt x="30978" y="634009"/>
                  <a:pt x="50307" y="575280"/>
                  <a:pt x="30235" y="541826"/>
                </a:cubicBezTo>
                <a:cubicBezTo>
                  <a:pt x="10163" y="508372"/>
                  <a:pt x="-24034" y="488300"/>
                  <a:pt x="25775" y="4526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0" name="Gráfico 39" descr="Lista com preenchimento sólido">
            <a:extLst>
              <a:ext uri="{FF2B5EF4-FFF2-40B4-BE49-F238E27FC236}">
                <a16:creationId xmlns:a16="http://schemas.microsoft.com/office/drawing/2014/main" id="{036CA096-CCFD-40A6-AFE9-CCD17DDCEF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0227" y="1268614"/>
            <a:ext cx="376546" cy="315124"/>
          </a:xfrm>
          <a:prstGeom prst="rect">
            <a:avLst/>
          </a:prstGeom>
        </p:spPr>
      </p:pic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5B2F24E5-B1CB-4D31-982C-1C1F376858E0}"/>
              </a:ext>
            </a:extLst>
          </p:cNvPr>
          <p:cNvSpPr/>
          <p:nvPr/>
        </p:nvSpPr>
        <p:spPr>
          <a:xfrm>
            <a:off x="7300838" y="988142"/>
            <a:ext cx="2427051" cy="616626"/>
          </a:xfrm>
          <a:custGeom>
            <a:avLst/>
            <a:gdLst>
              <a:gd name="connsiteX0" fmla="*/ 25775 w 2392212"/>
              <a:gd name="connsiteY0" fmla="*/ 452616 h 671207"/>
              <a:gd name="connsiteX1" fmla="*/ 329088 w 2392212"/>
              <a:gd name="connsiteY1" fmla="*/ 327723 h 671207"/>
              <a:gd name="connsiteX2" fmla="*/ 596717 w 2392212"/>
              <a:gd name="connsiteY2" fmla="*/ 238513 h 671207"/>
              <a:gd name="connsiteX3" fmla="*/ 810820 w 2392212"/>
              <a:gd name="connsiteY3" fmla="*/ 171606 h 671207"/>
              <a:gd name="connsiteX4" fmla="*/ 1042766 w 2392212"/>
              <a:gd name="connsiteY4" fmla="*/ 292039 h 671207"/>
              <a:gd name="connsiteX5" fmla="*/ 1288093 w 2392212"/>
              <a:gd name="connsiteY5" fmla="*/ 412472 h 671207"/>
              <a:gd name="connsiteX6" fmla="*/ 1560182 w 2392212"/>
              <a:gd name="connsiteY6" fmla="*/ 492761 h 671207"/>
              <a:gd name="connsiteX7" fmla="*/ 1836733 w 2392212"/>
              <a:gd name="connsiteY7" fmla="*/ 425853 h 671207"/>
              <a:gd name="connsiteX8" fmla="*/ 2064217 w 2392212"/>
              <a:gd name="connsiteY8" fmla="*/ 278657 h 671207"/>
              <a:gd name="connsiteX9" fmla="*/ 2238176 w 2392212"/>
              <a:gd name="connsiteY9" fmla="*/ 162685 h 671207"/>
              <a:gd name="connsiteX10" fmla="*/ 2380912 w 2392212"/>
              <a:gd name="connsiteY10" fmla="*/ 11028 h 671207"/>
              <a:gd name="connsiteX11" fmla="*/ 2371991 w 2392212"/>
              <a:gd name="connsiteY11" fmla="*/ 488300 h 671207"/>
              <a:gd name="connsiteX12" fmla="*/ 2282781 w 2392212"/>
              <a:gd name="connsiteY12" fmla="*/ 653338 h 671207"/>
              <a:gd name="connsiteX13" fmla="*/ 1716299 w 2392212"/>
              <a:gd name="connsiteY13" fmla="*/ 666720 h 671207"/>
              <a:gd name="connsiteX14" fmla="*/ 748374 w 2392212"/>
              <a:gd name="connsiteY14" fmla="*/ 657799 h 671207"/>
              <a:gd name="connsiteX15" fmla="*/ 150668 w 2392212"/>
              <a:gd name="connsiteY15" fmla="*/ 653338 h 671207"/>
              <a:gd name="connsiteX16" fmla="*/ 30235 w 2392212"/>
              <a:gd name="connsiteY16" fmla="*/ 541826 h 671207"/>
              <a:gd name="connsiteX17" fmla="*/ 25775 w 2392212"/>
              <a:gd name="connsiteY17" fmla="*/ 452616 h 6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2212" h="671207">
                <a:moveTo>
                  <a:pt x="25775" y="452616"/>
                </a:moveTo>
                <a:cubicBezTo>
                  <a:pt x="75584" y="416932"/>
                  <a:pt x="233931" y="363407"/>
                  <a:pt x="329088" y="327723"/>
                </a:cubicBezTo>
                <a:cubicBezTo>
                  <a:pt x="424245" y="292039"/>
                  <a:pt x="516428" y="264532"/>
                  <a:pt x="596717" y="238513"/>
                </a:cubicBezTo>
                <a:cubicBezTo>
                  <a:pt x="677006" y="212494"/>
                  <a:pt x="736479" y="162685"/>
                  <a:pt x="810820" y="171606"/>
                </a:cubicBezTo>
                <a:cubicBezTo>
                  <a:pt x="885161" y="180527"/>
                  <a:pt x="963221" y="251895"/>
                  <a:pt x="1042766" y="292039"/>
                </a:cubicBezTo>
                <a:cubicBezTo>
                  <a:pt x="1122311" y="332183"/>
                  <a:pt x="1201857" y="379018"/>
                  <a:pt x="1288093" y="412472"/>
                </a:cubicBezTo>
                <a:cubicBezTo>
                  <a:pt x="1374329" y="445926"/>
                  <a:pt x="1468742" y="490531"/>
                  <a:pt x="1560182" y="492761"/>
                </a:cubicBezTo>
                <a:cubicBezTo>
                  <a:pt x="1651622" y="494991"/>
                  <a:pt x="1752727" y="461537"/>
                  <a:pt x="1836733" y="425853"/>
                </a:cubicBezTo>
                <a:cubicBezTo>
                  <a:pt x="1920739" y="390169"/>
                  <a:pt x="1997310" y="322518"/>
                  <a:pt x="2064217" y="278657"/>
                </a:cubicBezTo>
                <a:cubicBezTo>
                  <a:pt x="2131124" y="234796"/>
                  <a:pt x="2185394" y="207290"/>
                  <a:pt x="2238176" y="162685"/>
                </a:cubicBezTo>
                <a:cubicBezTo>
                  <a:pt x="2290958" y="118080"/>
                  <a:pt x="2358610" y="-43241"/>
                  <a:pt x="2380912" y="11028"/>
                </a:cubicBezTo>
                <a:cubicBezTo>
                  <a:pt x="2403214" y="65297"/>
                  <a:pt x="2388346" y="381248"/>
                  <a:pt x="2371991" y="488300"/>
                </a:cubicBezTo>
                <a:cubicBezTo>
                  <a:pt x="2355636" y="595352"/>
                  <a:pt x="2392063" y="623601"/>
                  <a:pt x="2282781" y="653338"/>
                </a:cubicBezTo>
                <a:cubicBezTo>
                  <a:pt x="2173499" y="683075"/>
                  <a:pt x="1716299" y="666720"/>
                  <a:pt x="1716299" y="666720"/>
                </a:cubicBezTo>
                <a:lnTo>
                  <a:pt x="748374" y="657799"/>
                </a:lnTo>
                <a:cubicBezTo>
                  <a:pt x="487436" y="655569"/>
                  <a:pt x="270358" y="672667"/>
                  <a:pt x="150668" y="653338"/>
                </a:cubicBezTo>
                <a:cubicBezTo>
                  <a:pt x="30978" y="634009"/>
                  <a:pt x="50307" y="575280"/>
                  <a:pt x="30235" y="541826"/>
                </a:cubicBezTo>
                <a:cubicBezTo>
                  <a:pt x="10163" y="508372"/>
                  <a:pt x="-24034" y="488300"/>
                  <a:pt x="25775" y="4526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3" name="Gráfico 42" descr="Dinero com preenchimento sólido">
            <a:extLst>
              <a:ext uri="{FF2B5EF4-FFF2-40B4-BE49-F238E27FC236}">
                <a16:creationId xmlns:a16="http://schemas.microsoft.com/office/drawing/2014/main" id="{299CE74A-0673-41F8-8A92-A0C39AF88B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8175" y="1201760"/>
            <a:ext cx="426766" cy="382951"/>
          </a:xfrm>
          <a:prstGeom prst="rect">
            <a:avLst/>
          </a:prstGeom>
        </p:spPr>
      </p:pic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32A324B6-3714-4503-A6CF-FF2CFF32D598}"/>
              </a:ext>
            </a:extLst>
          </p:cNvPr>
          <p:cNvSpPr/>
          <p:nvPr/>
        </p:nvSpPr>
        <p:spPr>
          <a:xfrm>
            <a:off x="9764949" y="988142"/>
            <a:ext cx="2427051" cy="645983"/>
          </a:xfrm>
          <a:custGeom>
            <a:avLst/>
            <a:gdLst>
              <a:gd name="connsiteX0" fmla="*/ 25775 w 2392212"/>
              <a:gd name="connsiteY0" fmla="*/ 452616 h 671207"/>
              <a:gd name="connsiteX1" fmla="*/ 329088 w 2392212"/>
              <a:gd name="connsiteY1" fmla="*/ 327723 h 671207"/>
              <a:gd name="connsiteX2" fmla="*/ 596717 w 2392212"/>
              <a:gd name="connsiteY2" fmla="*/ 238513 h 671207"/>
              <a:gd name="connsiteX3" fmla="*/ 810820 w 2392212"/>
              <a:gd name="connsiteY3" fmla="*/ 171606 h 671207"/>
              <a:gd name="connsiteX4" fmla="*/ 1042766 w 2392212"/>
              <a:gd name="connsiteY4" fmla="*/ 292039 h 671207"/>
              <a:gd name="connsiteX5" fmla="*/ 1288093 w 2392212"/>
              <a:gd name="connsiteY5" fmla="*/ 412472 h 671207"/>
              <a:gd name="connsiteX6" fmla="*/ 1560182 w 2392212"/>
              <a:gd name="connsiteY6" fmla="*/ 492761 h 671207"/>
              <a:gd name="connsiteX7" fmla="*/ 1836733 w 2392212"/>
              <a:gd name="connsiteY7" fmla="*/ 425853 h 671207"/>
              <a:gd name="connsiteX8" fmla="*/ 2064217 w 2392212"/>
              <a:gd name="connsiteY8" fmla="*/ 278657 h 671207"/>
              <a:gd name="connsiteX9" fmla="*/ 2238176 w 2392212"/>
              <a:gd name="connsiteY9" fmla="*/ 162685 h 671207"/>
              <a:gd name="connsiteX10" fmla="*/ 2380912 w 2392212"/>
              <a:gd name="connsiteY10" fmla="*/ 11028 h 671207"/>
              <a:gd name="connsiteX11" fmla="*/ 2371991 w 2392212"/>
              <a:gd name="connsiteY11" fmla="*/ 488300 h 671207"/>
              <a:gd name="connsiteX12" fmla="*/ 2282781 w 2392212"/>
              <a:gd name="connsiteY12" fmla="*/ 653338 h 671207"/>
              <a:gd name="connsiteX13" fmla="*/ 1716299 w 2392212"/>
              <a:gd name="connsiteY13" fmla="*/ 666720 h 671207"/>
              <a:gd name="connsiteX14" fmla="*/ 748374 w 2392212"/>
              <a:gd name="connsiteY14" fmla="*/ 657799 h 671207"/>
              <a:gd name="connsiteX15" fmla="*/ 150668 w 2392212"/>
              <a:gd name="connsiteY15" fmla="*/ 653338 h 671207"/>
              <a:gd name="connsiteX16" fmla="*/ 30235 w 2392212"/>
              <a:gd name="connsiteY16" fmla="*/ 541826 h 671207"/>
              <a:gd name="connsiteX17" fmla="*/ 25775 w 2392212"/>
              <a:gd name="connsiteY17" fmla="*/ 452616 h 67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2212" h="671207">
                <a:moveTo>
                  <a:pt x="25775" y="452616"/>
                </a:moveTo>
                <a:cubicBezTo>
                  <a:pt x="75584" y="416932"/>
                  <a:pt x="233931" y="363407"/>
                  <a:pt x="329088" y="327723"/>
                </a:cubicBezTo>
                <a:cubicBezTo>
                  <a:pt x="424245" y="292039"/>
                  <a:pt x="516428" y="264532"/>
                  <a:pt x="596717" y="238513"/>
                </a:cubicBezTo>
                <a:cubicBezTo>
                  <a:pt x="677006" y="212494"/>
                  <a:pt x="736479" y="162685"/>
                  <a:pt x="810820" y="171606"/>
                </a:cubicBezTo>
                <a:cubicBezTo>
                  <a:pt x="885161" y="180527"/>
                  <a:pt x="963221" y="251895"/>
                  <a:pt x="1042766" y="292039"/>
                </a:cubicBezTo>
                <a:cubicBezTo>
                  <a:pt x="1122311" y="332183"/>
                  <a:pt x="1201857" y="379018"/>
                  <a:pt x="1288093" y="412472"/>
                </a:cubicBezTo>
                <a:cubicBezTo>
                  <a:pt x="1374329" y="445926"/>
                  <a:pt x="1468742" y="490531"/>
                  <a:pt x="1560182" y="492761"/>
                </a:cubicBezTo>
                <a:cubicBezTo>
                  <a:pt x="1651622" y="494991"/>
                  <a:pt x="1752727" y="461537"/>
                  <a:pt x="1836733" y="425853"/>
                </a:cubicBezTo>
                <a:cubicBezTo>
                  <a:pt x="1920739" y="390169"/>
                  <a:pt x="1997310" y="322518"/>
                  <a:pt x="2064217" y="278657"/>
                </a:cubicBezTo>
                <a:cubicBezTo>
                  <a:pt x="2131124" y="234796"/>
                  <a:pt x="2185394" y="207290"/>
                  <a:pt x="2238176" y="162685"/>
                </a:cubicBezTo>
                <a:cubicBezTo>
                  <a:pt x="2290958" y="118080"/>
                  <a:pt x="2358610" y="-43241"/>
                  <a:pt x="2380912" y="11028"/>
                </a:cubicBezTo>
                <a:cubicBezTo>
                  <a:pt x="2403214" y="65297"/>
                  <a:pt x="2388346" y="381248"/>
                  <a:pt x="2371991" y="488300"/>
                </a:cubicBezTo>
                <a:cubicBezTo>
                  <a:pt x="2355636" y="595352"/>
                  <a:pt x="2392063" y="623601"/>
                  <a:pt x="2282781" y="653338"/>
                </a:cubicBezTo>
                <a:cubicBezTo>
                  <a:pt x="2173499" y="683075"/>
                  <a:pt x="1716299" y="666720"/>
                  <a:pt x="1716299" y="666720"/>
                </a:cubicBezTo>
                <a:lnTo>
                  <a:pt x="748374" y="657799"/>
                </a:lnTo>
                <a:cubicBezTo>
                  <a:pt x="487436" y="655569"/>
                  <a:pt x="270358" y="672667"/>
                  <a:pt x="150668" y="653338"/>
                </a:cubicBezTo>
                <a:cubicBezTo>
                  <a:pt x="30978" y="634009"/>
                  <a:pt x="50307" y="575280"/>
                  <a:pt x="30235" y="541826"/>
                </a:cubicBezTo>
                <a:cubicBezTo>
                  <a:pt x="10163" y="508372"/>
                  <a:pt x="-24034" y="488300"/>
                  <a:pt x="25775" y="452616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5" name="Gráfico 44" descr="Monedas com preenchimento sólido">
            <a:extLst>
              <a:ext uri="{FF2B5EF4-FFF2-40B4-BE49-F238E27FC236}">
                <a16:creationId xmlns:a16="http://schemas.microsoft.com/office/drawing/2014/main" id="{F18934C7-4960-4262-9DC6-2F13B1FD1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90302" y="1248929"/>
            <a:ext cx="328750" cy="385347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CA642C8-87ED-4B5C-85F7-F13931928648}"/>
              </a:ext>
            </a:extLst>
          </p:cNvPr>
          <p:cNvSpPr/>
          <p:nvPr/>
        </p:nvSpPr>
        <p:spPr>
          <a:xfrm>
            <a:off x="8975053" y="1749980"/>
            <a:ext cx="3144000" cy="5032723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2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42E3F4-6E87-4B08-9EE9-39ADEF128A56}"/>
              </a:ext>
            </a:extLst>
          </p:cNvPr>
          <p:cNvSpPr/>
          <p:nvPr/>
        </p:nvSpPr>
        <p:spPr>
          <a:xfrm rot="5400000">
            <a:off x="-2928584" y="2849719"/>
            <a:ext cx="7287064" cy="1158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DD5E17A-E031-48E9-B39A-103868586028}"/>
              </a:ext>
            </a:extLst>
          </p:cNvPr>
          <p:cNvSpPr/>
          <p:nvPr/>
        </p:nvSpPr>
        <p:spPr>
          <a:xfrm>
            <a:off x="1367714" y="4928461"/>
            <a:ext cx="10688618" cy="1820516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7D2448B-7F05-4758-A2CF-B87F7191C486}"/>
              </a:ext>
            </a:extLst>
          </p:cNvPr>
          <p:cNvSpPr/>
          <p:nvPr/>
        </p:nvSpPr>
        <p:spPr>
          <a:xfrm>
            <a:off x="1359556" y="1376733"/>
            <a:ext cx="5922498" cy="3499510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69EA4D3-4626-43FD-BD6A-C49221510E74}"/>
              </a:ext>
            </a:extLst>
          </p:cNvPr>
          <p:cNvSpPr/>
          <p:nvPr/>
        </p:nvSpPr>
        <p:spPr>
          <a:xfrm>
            <a:off x="7305815" y="3053397"/>
            <a:ext cx="4698930" cy="1822846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Gráfico 11" descr="Research com preenchimento sólido">
            <a:extLst>
              <a:ext uri="{FF2B5EF4-FFF2-40B4-BE49-F238E27FC236}">
                <a16:creationId xmlns:a16="http://schemas.microsoft.com/office/drawing/2014/main" id="{EFB47877-9F0A-4C19-BB3B-4C8AC548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64" y="4685490"/>
            <a:ext cx="590735" cy="590735"/>
          </a:xfrm>
          <a:prstGeom prst="rect">
            <a:avLst/>
          </a:prstGeom>
        </p:spPr>
      </p:pic>
      <p:pic>
        <p:nvPicPr>
          <p:cNvPr id="13" name="Gráfico 12" descr="Casa com preenchimento sólido">
            <a:extLst>
              <a:ext uri="{FF2B5EF4-FFF2-40B4-BE49-F238E27FC236}">
                <a16:creationId xmlns:a16="http://schemas.microsoft.com/office/drawing/2014/main" id="{8152240E-370A-4D64-A00D-148C3FFEA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264" y="5450616"/>
            <a:ext cx="590736" cy="590736"/>
          </a:xfrm>
          <a:prstGeom prst="rect">
            <a:avLst/>
          </a:prstGeom>
        </p:spPr>
      </p:pic>
      <p:pic>
        <p:nvPicPr>
          <p:cNvPr id="3" name="Gráfico 2" descr="Seta: reta com preenchimento sólido">
            <a:extLst>
              <a:ext uri="{FF2B5EF4-FFF2-40B4-BE49-F238E27FC236}">
                <a16:creationId xmlns:a16="http://schemas.microsoft.com/office/drawing/2014/main" id="{DECB1FB5-0E70-4449-B1B6-EC0182742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822" y="6137412"/>
            <a:ext cx="653177" cy="720588"/>
          </a:xfrm>
          <a:prstGeom prst="rect">
            <a:avLst/>
          </a:prstGeom>
        </p:spPr>
      </p:pic>
      <p:pic>
        <p:nvPicPr>
          <p:cNvPr id="6" name="Gráfico 5" descr="Gráfico de barras com preenchimento sólido">
            <a:extLst>
              <a:ext uri="{FF2B5EF4-FFF2-40B4-BE49-F238E27FC236}">
                <a16:creationId xmlns:a16="http://schemas.microsoft.com/office/drawing/2014/main" id="{5686BEE8-976D-449A-A6C7-01E551EE2E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042" y="3880223"/>
            <a:ext cx="590736" cy="59073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B06935-C53F-4C03-903C-4D26D61D4D89}"/>
              </a:ext>
            </a:extLst>
          </p:cNvPr>
          <p:cNvSpPr/>
          <p:nvPr/>
        </p:nvSpPr>
        <p:spPr>
          <a:xfrm>
            <a:off x="-189556" y="165956"/>
            <a:ext cx="12571112" cy="1158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0FD35C3-7F7D-4784-9851-A023113AF3C7}"/>
              </a:ext>
            </a:extLst>
          </p:cNvPr>
          <p:cNvSpPr/>
          <p:nvPr/>
        </p:nvSpPr>
        <p:spPr>
          <a:xfrm>
            <a:off x="1290093" y="270498"/>
            <a:ext cx="2660303" cy="94714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103E48C-BA1D-43D1-863C-0E3F6B76BA2E}"/>
              </a:ext>
            </a:extLst>
          </p:cNvPr>
          <p:cNvSpPr/>
          <p:nvPr/>
        </p:nvSpPr>
        <p:spPr>
          <a:xfrm>
            <a:off x="3980599" y="270498"/>
            <a:ext cx="2660303" cy="94714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88861F3-E97F-4652-8D3A-A3A66FF9121C}"/>
              </a:ext>
            </a:extLst>
          </p:cNvPr>
          <p:cNvSpPr/>
          <p:nvPr/>
        </p:nvSpPr>
        <p:spPr>
          <a:xfrm>
            <a:off x="6671105" y="270498"/>
            <a:ext cx="2660303" cy="94714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34946218-A953-4715-B578-ADE012C0D88F}"/>
              </a:ext>
            </a:extLst>
          </p:cNvPr>
          <p:cNvSpPr/>
          <p:nvPr/>
        </p:nvSpPr>
        <p:spPr>
          <a:xfrm>
            <a:off x="9361611" y="270498"/>
            <a:ext cx="2660303" cy="947144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473A7CF-8629-4E92-88A6-37A61F12C987}"/>
              </a:ext>
            </a:extLst>
          </p:cNvPr>
          <p:cNvSpPr/>
          <p:nvPr/>
        </p:nvSpPr>
        <p:spPr>
          <a:xfrm>
            <a:off x="7325291" y="1429058"/>
            <a:ext cx="4679454" cy="1572120"/>
          </a:xfrm>
          <a:prstGeom prst="roundRect">
            <a:avLst/>
          </a:prstGeom>
          <a:solidFill>
            <a:srgbClr val="F6B808">
              <a:alpha val="54000"/>
            </a:srgbClr>
          </a:solidFill>
          <a:ln>
            <a:solidFill>
              <a:srgbClr val="F8C536"/>
            </a:solidFill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 descr="Carrinho de compras com preenchimento sólido">
            <a:extLst>
              <a:ext uri="{FF2B5EF4-FFF2-40B4-BE49-F238E27FC236}">
                <a16:creationId xmlns:a16="http://schemas.microsoft.com/office/drawing/2014/main" id="{578CF362-C5BD-4DAB-AC81-C8DAE61BA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822" y="3001178"/>
            <a:ext cx="641752" cy="6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Marcela Burmeister</dc:creator>
  <cp:lastModifiedBy>Marcela Burmeister</cp:lastModifiedBy>
  <cp:revision>10</cp:revision>
  <dcterms:created xsi:type="dcterms:W3CDTF">2021-10-20T13:06:38Z</dcterms:created>
  <dcterms:modified xsi:type="dcterms:W3CDTF">2021-11-10T18:10:23Z</dcterms:modified>
</cp:coreProperties>
</file>