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://www.macosxtips.co.uk/index_files/10-tips-for-using-mac-os-x-like-a-pro.php" Type="http://schemas.openxmlformats.org/officeDocument/2006/relationships/hyperlink" TargetMode="External" Id="rId10"/><Relationship Target="http://mac.appstorm.net/how-to/utilities-how-to/how-to-use-terminal-the-basics/" Type="http://schemas.openxmlformats.org/officeDocument/2006/relationships/hyperlink" TargetMode="External" Id="rId4"/><Relationship Target="../media/image01.jpg" Type="http://schemas.openxmlformats.org/officeDocument/2006/relationships/image" Id="rId11"/><Relationship Target="mailto:schneider.matthew.b@gmail.com" Type="http://schemas.openxmlformats.org/officeDocument/2006/relationships/hyperlink" TargetMode="External" Id="rId3"/><Relationship Target="http://www.maclife.com/article/howtos/25_top_os_x_terminal_tips" Type="http://schemas.openxmlformats.org/officeDocument/2006/relationships/hyperlink" TargetMode="External" Id="rId9"/><Relationship Target="http://guides.macrumors.com/Terminal" Type="http://schemas.openxmlformats.org/officeDocument/2006/relationships/hyperlink" TargetMode="External" Id="rId6"/><Relationship Target="http://mac.tutsplus.com/tutorials/terminal/10-terminal-commands-that-every-mac-user-should-know/" Type="http://schemas.openxmlformats.org/officeDocument/2006/relationships/hyperlink" TargetMode="External" Id="rId5"/><Relationship Target="http://www.wikihow.com/Open-Applications-Using-Terminal-on-Mac" Type="http://schemas.openxmlformats.org/officeDocument/2006/relationships/hyperlink" TargetMode="External" Id="rId8"/><Relationship Target="http://www.wikihow.com/Customize-Your-Mac-Using-the-Terminal#Learn_how_to_use_the_Terminal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0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  <a:noFill/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00FF00"/>
                </a:solidFill>
                <a:latin typeface="PT Mono"/>
                <a:ea typeface="PT Mono"/>
                <a:cs typeface="PT Mono"/>
                <a:sym typeface="PT Mono"/>
              </a:rPr>
              <a:t>The Terminal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Matt Schneider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195150" x="-150"/>
            <a:ext cy="754500" cx="9144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Customize your terminal prompt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301351"/>
            <a:ext cy="3725699" cx="838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1800" lang="en"/>
              <a:t>edit .bash_profile to add the line: </a:t>
            </a:r>
            <a:r>
              <a:rPr sz="1800" lang="en">
                <a:latin typeface="PT Mono"/>
                <a:ea typeface="PT Mono"/>
                <a:cs typeface="PT Mono"/>
                <a:sym typeface="PT Mono"/>
              </a:rPr>
              <a:t>export PS1="</a:t>
            </a:r>
            <a:r>
              <a:rPr sz="1800" lang="en">
                <a:solidFill>
                  <a:srgbClr val="0000FF"/>
                </a:solidFill>
                <a:latin typeface="PT Mono"/>
                <a:ea typeface="PT Mono"/>
                <a:cs typeface="PT Mono"/>
                <a:sym typeface="PT Mono"/>
              </a:rPr>
              <a:t>prompt</a:t>
            </a:r>
            <a:r>
              <a:rPr sz="1800" lang="en">
                <a:latin typeface="PT Mono"/>
                <a:ea typeface="PT Mono"/>
                <a:cs typeface="PT Mono"/>
                <a:sym typeface="PT Mono"/>
              </a:rPr>
              <a:t>"</a:t>
            </a:r>
          </a:p>
          <a:p>
            <a:pPr rtl="0" lvl="0">
              <a:lnSpc>
                <a:spcPct val="150000"/>
              </a:lnSpc>
              <a:buNone/>
            </a:pPr>
            <a:r>
              <a:rPr sz="1800" lang="en"/>
              <a:t>Here’s mine: </a:t>
            </a:r>
            <a:r>
              <a:rPr sz="1800" lang="en">
                <a:latin typeface="PT Mono"/>
                <a:ea typeface="PT Mono"/>
                <a:cs typeface="PT Mono"/>
                <a:sym typeface="PT Mono"/>
              </a:rPr>
              <a:t>export PS1="\[\e[1;35m\]MacBook\w $ \[\e[m\]"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You can choose to include the following in your prompt: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\d – Current date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\t – Current time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\h – Host name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\# – Command number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\u – User name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\W – Current working directory (ie: Desktop/)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\w – Current working directory, full path (ie: /Users/Admin/Desktop)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5" x="3400800"/>
            <a:ext cy="857400" cx="5697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Thanks!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063375" x="3400650"/>
            <a:ext cy="1551599" cx="5835299"/>
          </a:xfrm>
          <a:prstGeom prst="rect">
            <a:avLst/>
          </a:prstGeom>
          <a:solidFill>
            <a:srgbClr val="666666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Contact me at:</a:t>
            </a:r>
          </a:p>
          <a:p>
            <a:pPr rtl="0" lvl="0">
              <a:lnSpc>
                <a:spcPct val="150000"/>
              </a:lnSpc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schneider.matthew.b@gmail.com</a:t>
            </a:r>
          </a:p>
          <a:p>
            <a:pPr rtl="0" lvl="0">
              <a:lnSpc>
                <a:spcPct val="150000"/>
              </a:lnSpc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https://github.com/MBSchneider</a:t>
            </a:r>
          </a:p>
          <a:p>
            <a:r>
              <a:t/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y="2614975" x="3400925"/>
            <a:ext cy="2528400" cx="569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Sources:</a:t>
            </a:r>
          </a:p>
          <a:p>
            <a:pPr rtl="0" lvl="0">
              <a:buNone/>
            </a:pPr>
            <a:r>
              <a:rPr u="sng" sz="1000" lang="en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http://mac.appstorm.net/how-to/utilities-how-to/how-to-use-terminal-the-basics/</a:t>
            </a:r>
          </a:p>
          <a:p>
            <a:pPr rtl="0" lvl="0">
              <a:buNone/>
            </a:pPr>
            <a:r>
              <a:rPr u="sng" sz="1000" lang="en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http://mac.tutsplus.com/tutorials/terminal/10-terminal-commands-that-every-mac-user-should-know/</a:t>
            </a:r>
          </a:p>
          <a:p>
            <a:pPr rtl="0" lvl="0">
              <a:buNone/>
            </a:pPr>
            <a:r>
              <a:rPr u="sng" sz="1000" lang="en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http://guides.macrumors.com/Terminal</a:t>
            </a:r>
          </a:p>
          <a:p>
            <a:pPr rtl="0" lvl="0">
              <a:buNone/>
            </a:pPr>
            <a:r>
              <a:rPr u="sng" sz="1000" lang="en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http://www.wikihow.com/Customize-Your-Mac-Using-the-Terminal#Learn_how_to_use_the_Terminal</a:t>
            </a:r>
          </a:p>
          <a:p>
            <a:pPr rtl="0" lvl="0">
              <a:buNone/>
            </a:pPr>
            <a:r>
              <a:rPr u="sng" sz="1000" lang="en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http://www.wikihow.com/Open-Applications-Using-Terminal-on-Mac</a:t>
            </a:r>
          </a:p>
          <a:p>
            <a:pPr rtl="0" lvl="0">
              <a:buNone/>
            </a:pPr>
            <a:r>
              <a:rPr u="sng" sz="1000" lang="en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http://www.maclife.com/article/howtos/25_top_os_x_terminal_tips</a:t>
            </a:r>
          </a:p>
          <a:p>
            <a:pPr rtl="0" lvl="0">
              <a:buNone/>
            </a:pPr>
            <a:r>
              <a:rPr u="sng" sz="1000" lang="en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0"/>
              </a:rPr>
              <a:t>http://www.macosxtips.co.uk/index_files/10-tips-for-using-mac-os-x-like-a-pro.php</a:t>
            </a:r>
          </a:p>
          <a:p>
            <a:r>
              <a:t/>
            </a:r>
          </a:p>
        </p:txBody>
      </p:sp>
      <p:sp>
        <p:nvSpPr>
          <p:cNvPr id="94" name="Shape 94"/>
          <p:cNvSpPr/>
          <p:nvPr/>
        </p:nvSpPr>
        <p:spPr>
          <a:xfrm>
            <a:off y="0" x="2"/>
            <a:ext cy="5143500" cx="34008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0" x="-5"/>
            <a:ext cy="5143501" cx="34006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0" name="Shape 30"/>
          <p:cNvSpPr txBox="1"/>
          <p:nvPr>
            <p:ph type="title"/>
          </p:nvPr>
        </p:nvSpPr>
        <p:spPr>
          <a:xfrm>
            <a:off y="205975" x="3400800"/>
            <a:ext cy="857400" cx="5697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Question Everything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063375" x="3400650"/>
            <a:ext cy="4080000" cx="1922999"/>
          </a:xfrm>
          <a:prstGeom prst="rect">
            <a:avLst/>
          </a:prstGeom>
          <a:solidFill>
            <a:srgbClr val="666666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pwd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ls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whoami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hostname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man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whatis</a:t>
            </a:r>
          </a:p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y="1063375" x="5323675"/>
            <a:ext cy="4080000" cx="377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Print working directory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List files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Current user 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Current Host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Manual for command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Brief description of command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-10" x="-211575"/>
            <a:ext cy="7089621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5" x="3400800"/>
            <a:ext cy="857400" cx="5697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Do stuff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063375" x="3400650"/>
            <a:ext cy="4080000" cx="1933500"/>
          </a:xfrm>
          <a:prstGeom prst="rect">
            <a:avLst/>
          </a:prstGeom>
          <a:solidFill>
            <a:srgbClr val="666666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mkdir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cd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cp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mv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rm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clear</a:t>
            </a:r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1063375" x="5697275"/>
            <a:ext cy="4080000" cx="340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Make directory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Change directory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Copy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Move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Delete(remove)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Clear screen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Open file</a:t>
            </a:r>
          </a:p>
        </p:txBody>
      </p:sp>
      <p:sp>
        <p:nvSpPr>
          <p:cNvPr id="45" name="Shape 45"/>
          <p:cNvSpPr/>
          <p:nvPr/>
        </p:nvSpPr>
        <p:spPr>
          <a:xfrm>
            <a:off y="0" x="4"/>
            <a:ext cy="5143499" cx="3379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>
            <a:off y="-2" x="0"/>
            <a:ext cy="6584555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4" x="3400800"/>
            <a:ext cy="857400" cx="52859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Misc.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063375" x="3400800"/>
            <a:ext cy="4080000" cx="1717199"/>
          </a:xfrm>
          <a:prstGeom prst="rect">
            <a:avLst/>
          </a:prstGeom>
          <a:solidFill>
            <a:srgbClr val="666666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open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ps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top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Ctrl-C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[space]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pico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063375" x="5118125"/>
            <a:ext cy="4080000" cx="397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Opens file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process status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shows all processes running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Exit command during execution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pages down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open text file for editing</a:t>
            </a:r>
          </a:p>
        </p:txBody>
      </p:sp>
      <p:sp>
        <p:nvSpPr>
          <p:cNvPr id="60" name="Shape 60"/>
          <p:cNvSpPr/>
          <p:nvPr/>
        </p:nvSpPr>
        <p:spPr>
          <a:xfrm>
            <a:off y="0" x="0"/>
            <a:ext cy="5143500" cx="34007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/>
        </p:nvSpPr>
        <p:spPr>
          <a:xfrm>
            <a:off y="-2" x="0"/>
            <a:ext cy="6584555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6" name="Shape 66"/>
          <p:cNvSpPr/>
          <p:nvPr/>
        </p:nvSpPr>
        <p:spPr>
          <a:xfrm>
            <a:off y="462775" x="4849298"/>
            <a:ext cy="5143499" cx="378235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5" x="3400800"/>
            <a:ext cy="857400" cx="5697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The fun stuff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063375" x="3400650"/>
            <a:ext cy="4080000" cx="2057400"/>
          </a:xfrm>
          <a:prstGeom prst="rect">
            <a:avLst/>
          </a:prstGeom>
          <a:solidFill>
            <a:srgbClr val="666666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say good job!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emacs</a:t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  Esc X tetris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screencapture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063375" x="5777300"/>
            <a:ext cy="4080000" cx="3320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Congratulate yourself!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Play tetris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03942"/>
                </a:solidFill>
                <a:latin typeface="Verdana"/>
                <a:ea typeface="Verdana"/>
                <a:cs typeface="Verdana"/>
                <a:sym typeface="Verdana"/>
              </a:rPr>
              <a:t>takes screenshot</a:t>
            </a:r>
          </a:p>
        </p:txBody>
      </p:sp>
      <p:sp>
        <p:nvSpPr>
          <p:cNvPr id="74" name="Shape 74"/>
          <p:cNvSpPr/>
          <p:nvPr/>
        </p:nvSpPr>
        <p:spPr>
          <a:xfrm>
            <a:off y="0" x="0"/>
            <a:ext cy="5143500" cx="3429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/>
        </p:nvSpPr>
        <p:spPr>
          <a:xfrm>
            <a:off y="-2" x="92550"/>
            <a:ext cy="6584555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y="1117350" x="2775150"/>
            <a:ext cy="4654074" cx="64613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