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6" r:id="rId3"/>
    <p:sldId id="267" r:id="rId4"/>
    <p:sldId id="273" r:id="rId5"/>
    <p:sldId id="269" r:id="rId6"/>
    <p:sldId id="268" r:id="rId7"/>
    <p:sldId id="258" r:id="rId8"/>
    <p:sldId id="257" r:id="rId9"/>
    <p:sldId id="275" r:id="rId10"/>
    <p:sldId id="259" r:id="rId11"/>
    <p:sldId id="271" r:id="rId12"/>
    <p:sldId id="270" r:id="rId13"/>
    <p:sldId id="260" r:id="rId14"/>
    <p:sldId id="274" r:id="rId15"/>
    <p:sldId id="261" r:id="rId1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BB2"/>
    <a:srgbClr val="DD4CAD"/>
    <a:srgbClr val="F17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8" autoAdjust="0"/>
    <p:restoredTop sz="94660"/>
  </p:normalViewPr>
  <p:slideViewPr>
    <p:cSldViewPr>
      <p:cViewPr varScale="1">
        <p:scale>
          <a:sx n="82" d="100"/>
          <a:sy n="82" d="100"/>
        </p:scale>
        <p:origin x="2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2A0A-31CE-4BAD-AC71-54CF1698824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CA430-3992-45D9-9F0D-720B35CAA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1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CA430-3992-45D9-9F0D-720B35CAAE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5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gma.com/file/T1tzDXkqEXNK77JBMvLcnh/B205-pjt?node-id=129%3A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C30D6-88F3-3642-6BEE-F54169BBAFCB}"/>
              </a:ext>
            </a:extLst>
          </p:cNvPr>
          <p:cNvSpPr/>
          <p:nvPr/>
        </p:nvSpPr>
        <p:spPr>
          <a:xfrm>
            <a:off x="-1" y="0"/>
            <a:ext cx="10695237" cy="7562850"/>
          </a:xfrm>
          <a:prstGeom prst="rect">
            <a:avLst/>
          </a:prstGeom>
          <a:solidFill>
            <a:srgbClr val="F1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35690" y="3779035"/>
            <a:ext cx="2318318" cy="2318318"/>
            <a:chOff x="404347" y="3883744"/>
            <a:chExt cx="2382553" cy="23825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347" y="3883744"/>
              <a:ext cx="2382553" cy="238255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7624" y="6115523"/>
            <a:ext cx="4843123" cy="3046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45394" y="5890015"/>
            <a:ext cx="5168187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5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B205 배건길 송제영 이기진 이예은 장정훈 최수연 </a:t>
            </a:r>
            <a:endParaRPr lang="en-US" sz="175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685574" y="4366105"/>
            <a:ext cx="3105208" cy="3105208"/>
            <a:chOff x="-747984" y="4487080"/>
            <a:chExt cx="3191246" cy="31912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47984" y="4487080"/>
              <a:ext cx="3191246" cy="3191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9155" y="-538385"/>
            <a:ext cx="3581132" cy="3581132"/>
            <a:chOff x="8752896" y="-553303"/>
            <a:chExt cx="3680357" cy="36803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80000">
              <a:off x="8752896" y="-553303"/>
              <a:ext cx="3680357" cy="36803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45394" y="3813684"/>
            <a:ext cx="388619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MBTIng</a:t>
            </a:r>
            <a:endParaRPr lang="en-US" sz="6400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9823261" y="5354139"/>
            <a:ext cx="367486" cy="367486"/>
            <a:chOff x="9624366" y="5723746"/>
            <a:chExt cx="377668" cy="3776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4366" y="5723746"/>
              <a:ext cx="377668" cy="37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AF9647-1516-0B6A-BB26-4A13F5462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571625"/>
            <a:ext cx="9220200" cy="57543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9487" y="512117"/>
            <a:ext cx="947830" cy="9478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5378" y="974244"/>
            <a:ext cx="552965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5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sz="1751" dirty="0"/>
          </a:p>
        </p:txBody>
      </p:sp>
      <p:sp>
        <p:nvSpPr>
          <p:cNvPr id="6" name="Object 6"/>
          <p:cNvSpPr txBox="1"/>
          <p:nvPr/>
        </p:nvSpPr>
        <p:spPr>
          <a:xfrm>
            <a:off x="1004887" y="916988"/>
            <a:ext cx="35357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5D6DBE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 요소 </a:t>
            </a:r>
            <a:r>
              <a:rPr lang="en-US" altLang="ko-KR" dirty="0">
                <a:solidFill>
                  <a:srgbClr val="5D6DBE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- </a:t>
            </a:r>
            <a:r>
              <a:rPr lang="en-US" dirty="0">
                <a:solidFill>
                  <a:srgbClr val="5D6DBE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API</a:t>
            </a:r>
            <a:r>
              <a:rPr lang="en-US" dirty="0">
                <a:solidFill>
                  <a:srgbClr val="5D6DBE"/>
                </a:solidFill>
                <a:latin typeface="S-Core Dream 4 Regular" pitchFamily="34" charset="0"/>
                <a:cs typeface="S-Core Dream 4 Regular" pitchFamily="34" charset="0"/>
              </a:rPr>
              <a:t> 명세서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4356" y="508344"/>
            <a:ext cx="955376" cy="9553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8687" y="2271973"/>
            <a:ext cx="5956551" cy="5289932"/>
          </a:xfrm>
          <a:prstGeom prst="rect">
            <a:avLst/>
          </a:prstGeom>
        </p:spPr>
      </p:pic>
      <p:sp>
        <p:nvSpPr>
          <p:cNvPr id="41" name="Google Shape;197;p24">
            <a:extLst>
              <a:ext uri="{FF2B5EF4-FFF2-40B4-BE49-F238E27FC236}">
                <a16:creationId xmlns:a16="http://schemas.microsoft.com/office/drawing/2014/main" id="{487E1C6D-2435-50E7-3090-ECC69DA62983}"/>
              </a:ext>
            </a:extLst>
          </p:cNvPr>
          <p:cNvSpPr/>
          <p:nvPr/>
        </p:nvSpPr>
        <p:spPr>
          <a:xfrm>
            <a:off x="5094742" y="2621590"/>
            <a:ext cx="2844345" cy="2607635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E60A6A90-EAB6-0488-FC2A-DE0D46B8CA14}"/>
              </a:ext>
            </a:extLst>
          </p:cNvPr>
          <p:cNvSpPr txBox="1"/>
          <p:nvPr/>
        </p:nvSpPr>
        <p:spPr>
          <a:xfrm>
            <a:off x="204751" y="951898"/>
            <a:ext cx="5573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F2274CF9-536C-9CC9-40BD-360D86AAE0C6}"/>
              </a:ext>
            </a:extLst>
          </p:cNvPr>
          <p:cNvSpPr txBox="1"/>
          <p:nvPr/>
        </p:nvSpPr>
        <p:spPr>
          <a:xfrm>
            <a:off x="873829" y="841614"/>
            <a:ext cx="31028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DD4CAD"/>
                </a:solidFill>
                <a:latin typeface="S-Core Dream 4 Regular" pitchFamily="34" charset="0"/>
                <a:cs typeface="S-Core Dream 4 Regular" pitchFamily="34" charset="0"/>
              </a:rPr>
              <a:t>설계</a:t>
            </a:r>
            <a:r>
              <a:rPr lang="en-US" dirty="0">
                <a:solidFill>
                  <a:srgbClr val="DD4CAD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dirty="0" err="1">
                <a:solidFill>
                  <a:srgbClr val="DD4CAD"/>
                </a:solidFill>
                <a:latin typeface="S-Core Dream 4 Regular" pitchFamily="34" charset="0"/>
                <a:cs typeface="S-Core Dream 4 Regular" pitchFamily="34" charset="0"/>
              </a:rPr>
              <a:t>요소</a:t>
            </a:r>
            <a:r>
              <a:rPr lang="en-US" dirty="0">
                <a:solidFill>
                  <a:srgbClr val="DD4CAD"/>
                </a:solidFill>
                <a:latin typeface="S-Core Dream 4 Regular" pitchFamily="34" charset="0"/>
                <a:cs typeface="S-Core Dream 4 Regular" pitchFamily="34" charset="0"/>
              </a:rPr>
              <a:t> - </a:t>
            </a:r>
            <a:r>
              <a:rPr lang="ko-KR" altLang="en-US" dirty="0">
                <a:solidFill>
                  <a:srgbClr val="DD4CAD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아키텍처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D616518C-8EFA-9182-350B-10A14449BAEB}"/>
              </a:ext>
            </a:extLst>
          </p:cNvPr>
          <p:cNvSpPr txBox="1"/>
          <p:nvPr/>
        </p:nvSpPr>
        <p:spPr>
          <a:xfrm>
            <a:off x="240266" y="1728366"/>
            <a:ext cx="340123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Client</a:t>
            </a:r>
            <a:endParaRPr lang="en-US" sz="3500" dirty="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6EB656AB-A292-50AC-B7AB-6235DC755E68}"/>
              </a:ext>
            </a:extLst>
          </p:cNvPr>
          <p:cNvSpPr txBox="1"/>
          <p:nvPr/>
        </p:nvSpPr>
        <p:spPr>
          <a:xfrm>
            <a:off x="5554188" y="1724025"/>
            <a:ext cx="491049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5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Server</a:t>
            </a:r>
            <a:endParaRPr lang="en-US" sz="3500" dirty="0"/>
          </a:p>
        </p:txBody>
      </p:sp>
      <p:grpSp>
        <p:nvGrpSpPr>
          <p:cNvPr id="962" name="그룹 961">
            <a:extLst>
              <a:ext uri="{FF2B5EF4-FFF2-40B4-BE49-F238E27FC236}">
                <a16:creationId xmlns:a16="http://schemas.microsoft.com/office/drawing/2014/main" id="{A8E14F46-70B8-B938-247E-02A925BA9937}"/>
              </a:ext>
            </a:extLst>
          </p:cNvPr>
          <p:cNvGrpSpPr/>
          <p:nvPr/>
        </p:nvGrpSpPr>
        <p:grpSpPr>
          <a:xfrm>
            <a:off x="0" y="2271973"/>
            <a:ext cx="3842165" cy="999760"/>
            <a:chOff x="0" y="2271973"/>
            <a:chExt cx="3842165" cy="9997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1973"/>
              <a:ext cx="3842165" cy="999760"/>
            </a:xfrm>
            <a:prstGeom prst="rect">
              <a:avLst/>
            </a:prstGeom>
          </p:spPr>
        </p:pic>
        <p:pic>
          <p:nvPicPr>
            <p:cNvPr id="87" name="Google Shape;165;p23">
              <a:extLst>
                <a:ext uri="{FF2B5EF4-FFF2-40B4-BE49-F238E27FC236}">
                  <a16:creationId xmlns:a16="http://schemas.microsoft.com/office/drawing/2014/main" id="{90C62C8C-EE63-05A6-C721-6BC3EEE76D2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4751" y="2507647"/>
              <a:ext cx="507550" cy="51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Object 9">
              <a:extLst>
                <a:ext uri="{FF2B5EF4-FFF2-40B4-BE49-F238E27FC236}">
                  <a16:creationId xmlns:a16="http://schemas.microsoft.com/office/drawing/2014/main" id="{B0BAA245-F98B-448A-777D-1051C9130E45}"/>
                </a:ext>
              </a:extLst>
            </p:cNvPr>
            <p:cNvSpPr txBox="1"/>
            <p:nvPr/>
          </p:nvSpPr>
          <p:spPr>
            <a:xfrm>
              <a:off x="736300" y="2569715"/>
              <a:ext cx="290520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페이지 요청</a:t>
              </a:r>
              <a:endParaRPr lang="en-US" sz="2000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</p:txBody>
        </p:sp>
      </p:grpSp>
      <p:pic>
        <p:nvPicPr>
          <p:cNvPr id="98" name="Google Shape;166;p23">
            <a:extLst>
              <a:ext uri="{FF2B5EF4-FFF2-40B4-BE49-F238E27FC236}">
                <a16:creationId xmlns:a16="http://schemas.microsoft.com/office/drawing/2014/main" id="{8621D822-FF60-368A-5D5E-2A5238F3EEF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784" t="24354" r="7223" b="24705"/>
          <a:stretch/>
        </p:blipFill>
        <p:spPr>
          <a:xfrm>
            <a:off x="5285525" y="2762822"/>
            <a:ext cx="1754272" cy="6928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167;p23">
            <a:extLst>
              <a:ext uri="{FF2B5EF4-FFF2-40B4-BE49-F238E27FC236}">
                <a16:creationId xmlns:a16="http://schemas.microsoft.com/office/drawing/2014/main" id="{335C75F8-F78D-5C7E-6E05-AC7BE713FF73}"/>
              </a:ext>
            </a:extLst>
          </p:cNvPr>
          <p:cNvSpPr/>
          <p:nvPr/>
        </p:nvSpPr>
        <p:spPr>
          <a:xfrm>
            <a:off x="8305418" y="3122965"/>
            <a:ext cx="1475188" cy="561087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dirty="0">
                <a:latin typeface="S-Core Dream 6 Bold" panose="020B0703030302020204" pitchFamily="34" charset="-127"/>
                <a:ea typeface="S-Core Dream 6 Bold" panose="020B0703030302020204" pitchFamily="34" charset="-127"/>
              </a:rPr>
              <a:t>Front-end</a:t>
            </a:r>
            <a:endParaRPr dirty="0">
              <a:latin typeface="S-Core Dream 6 Bold" panose="020B0703030302020204" pitchFamily="34" charset="-127"/>
              <a:ea typeface="S-Core Dream 6 Bold" panose="020B0703030302020204" pitchFamily="34" charset="-127"/>
            </a:endParaRPr>
          </a:p>
        </p:txBody>
      </p:sp>
      <p:sp>
        <p:nvSpPr>
          <p:cNvPr id="103" name="Google Shape;168;p23">
            <a:extLst>
              <a:ext uri="{FF2B5EF4-FFF2-40B4-BE49-F238E27FC236}">
                <a16:creationId xmlns:a16="http://schemas.microsoft.com/office/drawing/2014/main" id="{C9FF3ECF-F9F1-0B9B-5390-2989B7647E5D}"/>
              </a:ext>
            </a:extLst>
          </p:cNvPr>
          <p:cNvSpPr/>
          <p:nvPr/>
        </p:nvSpPr>
        <p:spPr>
          <a:xfrm>
            <a:off x="7853927" y="5720170"/>
            <a:ext cx="1475188" cy="561087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dirty="0">
                <a:latin typeface="S-Core Dream 6 Bold" panose="020B0703030302020204" pitchFamily="34" charset="-127"/>
                <a:ea typeface="S-Core Dream 6 Bold" panose="020B0703030302020204" pitchFamily="34" charset="-127"/>
              </a:rPr>
              <a:t>Back-end</a:t>
            </a:r>
            <a:endParaRPr dirty="0">
              <a:latin typeface="S-Core Dream 6 Bold" panose="020B0703030302020204" pitchFamily="34" charset="-127"/>
              <a:ea typeface="S-Core Dream 6 Bold" panose="020B0703030302020204" pitchFamily="34" charset="-127"/>
            </a:endParaRPr>
          </a:p>
        </p:txBody>
      </p:sp>
      <p:sp>
        <p:nvSpPr>
          <p:cNvPr id="104" name="Google Shape;169;p23">
            <a:extLst>
              <a:ext uri="{FF2B5EF4-FFF2-40B4-BE49-F238E27FC236}">
                <a16:creationId xmlns:a16="http://schemas.microsoft.com/office/drawing/2014/main" id="{8367E6F7-3DB7-8B46-9269-C8E96AF9D097}"/>
              </a:ext>
            </a:extLst>
          </p:cNvPr>
          <p:cNvSpPr/>
          <p:nvPr/>
        </p:nvSpPr>
        <p:spPr>
          <a:xfrm>
            <a:off x="5119687" y="6801691"/>
            <a:ext cx="1354195" cy="554530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dirty="0">
                <a:latin typeface="S-Core Dream 6 Bold" panose="020B0703030302020204" pitchFamily="34" charset="-127"/>
                <a:ea typeface="S-Core Dream 6 Bold" panose="020B0703030302020204" pitchFamily="34" charset="-127"/>
              </a:rPr>
              <a:t>Database</a:t>
            </a:r>
            <a:endParaRPr dirty="0">
              <a:latin typeface="S-Core Dream 6 Bold" panose="020B0703030302020204" pitchFamily="34" charset="-127"/>
              <a:ea typeface="S-Core Dream 6 Bold" panose="020B0703030302020204" pitchFamily="34" charset="-127"/>
            </a:endParaRPr>
          </a:p>
        </p:txBody>
      </p:sp>
      <p:pic>
        <p:nvPicPr>
          <p:cNvPr id="105" name="Google Shape;170;p23">
            <a:extLst>
              <a:ext uri="{FF2B5EF4-FFF2-40B4-BE49-F238E27FC236}">
                <a16:creationId xmlns:a16="http://schemas.microsoft.com/office/drawing/2014/main" id="{0FA25BA6-D5F3-9811-0CAB-478FFACF79B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2858" r="-2238"/>
          <a:stretch/>
        </p:blipFill>
        <p:spPr>
          <a:xfrm>
            <a:off x="5119687" y="5650408"/>
            <a:ext cx="1834209" cy="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73;p23">
            <a:extLst>
              <a:ext uri="{FF2B5EF4-FFF2-40B4-BE49-F238E27FC236}">
                <a16:creationId xmlns:a16="http://schemas.microsoft.com/office/drawing/2014/main" id="{DE4175F0-9061-4354-CB66-179DC412DF77}"/>
              </a:ext>
            </a:extLst>
          </p:cNvPr>
          <p:cNvSpPr txBox="1"/>
          <p:nvPr/>
        </p:nvSpPr>
        <p:spPr>
          <a:xfrm>
            <a:off x="5321161" y="3724100"/>
            <a:ext cx="85993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spcAft>
                <a:spcPts val="0"/>
              </a:spcAft>
              <a:buNone/>
              <a:defRPr sz="1000">
                <a:latin typeface="JetBrains Mono" panose="02000009000000000000" pitchFamily="49" charset="0"/>
                <a:ea typeface="Source Code Pro Medium"/>
                <a:cs typeface="JetBrains Mono" panose="02000009000000000000" pitchFamily="49" charset="0"/>
              </a:defRPr>
            </a:lvl1pPr>
          </a:lstStyle>
          <a:p>
            <a:r>
              <a:rPr lang="en-US" altLang="ko" sz="2000" dirty="0">
                <a:sym typeface="Lato"/>
              </a:rPr>
              <a:t>/</a:t>
            </a:r>
            <a:endParaRPr sz="2000" dirty="0">
              <a:sym typeface="Lato"/>
            </a:endParaRPr>
          </a:p>
        </p:txBody>
      </p:sp>
      <p:sp>
        <p:nvSpPr>
          <p:cNvPr id="107" name="Google Shape;174;p23">
            <a:extLst>
              <a:ext uri="{FF2B5EF4-FFF2-40B4-BE49-F238E27FC236}">
                <a16:creationId xmlns:a16="http://schemas.microsoft.com/office/drawing/2014/main" id="{7A3F3FA2-AEEE-4EB9-78CE-E3A2ABB25FD3}"/>
              </a:ext>
            </a:extLst>
          </p:cNvPr>
          <p:cNvSpPr txBox="1"/>
          <p:nvPr/>
        </p:nvSpPr>
        <p:spPr>
          <a:xfrm>
            <a:off x="5321161" y="4449064"/>
            <a:ext cx="85993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spcAft>
                <a:spcPts val="0"/>
              </a:spcAft>
              <a:buNone/>
              <a:defRPr sz="1000">
                <a:latin typeface="JetBrains Mono" panose="02000009000000000000" pitchFamily="49" charset="0"/>
                <a:ea typeface="Source Code Pro Medium"/>
                <a:cs typeface="JetBrains Mono" panose="02000009000000000000" pitchFamily="49" charset="0"/>
              </a:defRPr>
            </a:lvl1pPr>
          </a:lstStyle>
          <a:p>
            <a:r>
              <a:rPr lang="en-US" altLang="ko" sz="2000" dirty="0">
                <a:sym typeface="Lato"/>
              </a:rPr>
              <a:t>/api</a:t>
            </a:r>
            <a:endParaRPr sz="2000" dirty="0">
              <a:sym typeface="Lato"/>
            </a:endParaRPr>
          </a:p>
        </p:txBody>
      </p:sp>
      <p:sp>
        <p:nvSpPr>
          <p:cNvPr id="112" name="Google Shape;190;p23">
            <a:extLst>
              <a:ext uri="{FF2B5EF4-FFF2-40B4-BE49-F238E27FC236}">
                <a16:creationId xmlns:a16="http://schemas.microsoft.com/office/drawing/2014/main" id="{093D21FC-0553-D445-236A-4A6FE2E8AC78}"/>
              </a:ext>
            </a:extLst>
          </p:cNvPr>
          <p:cNvSpPr txBox="1"/>
          <p:nvPr/>
        </p:nvSpPr>
        <p:spPr>
          <a:xfrm>
            <a:off x="8015287" y="3843353"/>
            <a:ext cx="258829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JetBrains Mono" panose="02000009000000000000" pitchFamily="49" charset="0"/>
                <a:ea typeface="Source Code Pro Medium"/>
                <a:cs typeface="JetBrains Mono" panose="02000009000000000000" pitchFamily="49" charset="0"/>
                <a:sym typeface="Source Code Pro Medium"/>
              </a:rPr>
              <a:t>/var/www/mbting/dist/</a:t>
            </a:r>
            <a:endParaRPr sz="1500" dirty="0">
              <a:latin typeface="JetBrains Mono" panose="02000009000000000000" pitchFamily="49" charset="0"/>
              <a:ea typeface="Source Code Pro Medium"/>
              <a:cs typeface="JetBrains Mono" panose="02000009000000000000" pitchFamily="49" charset="0"/>
              <a:sym typeface="Source Code Pro Medium"/>
            </a:endParaRPr>
          </a:p>
        </p:txBody>
      </p:sp>
      <p:sp>
        <p:nvSpPr>
          <p:cNvPr id="113" name="Google Shape;191;p23">
            <a:extLst>
              <a:ext uri="{FF2B5EF4-FFF2-40B4-BE49-F238E27FC236}">
                <a16:creationId xmlns:a16="http://schemas.microsoft.com/office/drawing/2014/main" id="{D6A1CE82-6C40-15D5-5504-C8094F48485E}"/>
              </a:ext>
            </a:extLst>
          </p:cNvPr>
          <p:cNvSpPr txBox="1"/>
          <p:nvPr/>
        </p:nvSpPr>
        <p:spPr>
          <a:xfrm>
            <a:off x="8213452" y="6506055"/>
            <a:ext cx="228417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spcAft>
                <a:spcPts val="0"/>
              </a:spcAft>
              <a:buNone/>
              <a:defRPr sz="1000">
                <a:latin typeface="JetBrains Mono" panose="02000009000000000000" pitchFamily="49" charset="0"/>
                <a:ea typeface="Source Code Pro Medium"/>
                <a:cs typeface="JetBrains Mono" panose="02000009000000000000" pitchFamily="49" charset="0"/>
              </a:defRPr>
            </a:lvl1pPr>
          </a:lstStyle>
          <a:p>
            <a:r>
              <a:rPr lang="en-US" altLang="ko" sz="1500" dirty="0">
                <a:sym typeface="Source Code Pro Medium"/>
              </a:rPr>
              <a:t>nohup java -jar \</a:t>
            </a:r>
            <a:endParaRPr sz="1500" dirty="0">
              <a:sym typeface="Source Code Pro Medium"/>
            </a:endParaRPr>
          </a:p>
          <a:p>
            <a:r>
              <a:rPr lang="en-US" altLang="ko" sz="1500" dirty="0">
                <a:sym typeface="Source Code Pro Medium"/>
              </a:rPr>
              <a:t>mbting-1.2.3.jar &amp;</a:t>
            </a:r>
            <a:endParaRPr sz="1500" dirty="0">
              <a:sym typeface="Source Code Pro Medium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8EB4DD3-4047-0E5C-891D-77A2B3C8A5E7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>
            <a:off x="3842165" y="2771853"/>
            <a:ext cx="1252577" cy="1153555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3EAE411-C9F7-4104-806A-4650E4A27772}"/>
              </a:ext>
            </a:extLst>
          </p:cNvPr>
          <p:cNvCxnSpPr>
            <a:cxnSpLocks/>
            <a:stCxn id="134" idx="3"/>
            <a:endCxn id="41" idx="1"/>
          </p:cNvCxnSpPr>
          <p:nvPr/>
        </p:nvCxnSpPr>
        <p:spPr>
          <a:xfrm flipV="1">
            <a:off x="3837215" y="3925408"/>
            <a:ext cx="1257527" cy="278162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2DD6BE4-C1B0-F8B9-3548-75119E629367}"/>
              </a:ext>
            </a:extLst>
          </p:cNvPr>
          <p:cNvCxnSpPr>
            <a:cxnSpLocks/>
            <a:stCxn id="138" idx="3"/>
            <a:endCxn id="41" idx="1"/>
          </p:cNvCxnSpPr>
          <p:nvPr/>
        </p:nvCxnSpPr>
        <p:spPr>
          <a:xfrm flipV="1">
            <a:off x="3837215" y="3925408"/>
            <a:ext cx="1257527" cy="1709879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AEB4A84-5583-7D4B-E3B1-64A9764DC87C}"/>
              </a:ext>
            </a:extLst>
          </p:cNvPr>
          <p:cNvCxnSpPr>
            <a:cxnSpLocks/>
            <a:stCxn id="142" idx="3"/>
            <a:endCxn id="41" idx="1"/>
          </p:cNvCxnSpPr>
          <p:nvPr/>
        </p:nvCxnSpPr>
        <p:spPr>
          <a:xfrm flipV="1">
            <a:off x="3837215" y="3925408"/>
            <a:ext cx="1257527" cy="3141595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9989872-AC41-132C-DAF2-10F1A60AAAD6}"/>
              </a:ext>
            </a:extLst>
          </p:cNvPr>
          <p:cNvCxnSpPr>
            <a:cxnSpLocks/>
            <a:stCxn id="142" idx="3"/>
            <a:endCxn id="104" idx="1"/>
          </p:cNvCxnSpPr>
          <p:nvPr/>
        </p:nvCxnSpPr>
        <p:spPr>
          <a:xfrm>
            <a:off x="3837215" y="7067003"/>
            <a:ext cx="1282472" cy="11953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298752D-425F-A31C-FB1E-ACDE27AA1F30}"/>
              </a:ext>
            </a:extLst>
          </p:cNvPr>
          <p:cNvCxnSpPr>
            <a:cxnSpLocks/>
            <a:stCxn id="138" idx="3"/>
            <a:endCxn id="105" idx="1"/>
          </p:cNvCxnSpPr>
          <p:nvPr/>
        </p:nvCxnSpPr>
        <p:spPr>
          <a:xfrm>
            <a:off x="3837215" y="5635287"/>
            <a:ext cx="1282472" cy="468659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1906B0-6B88-88CA-157B-B6C58908738B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>
            <a:off x="3837215" y="4203570"/>
            <a:ext cx="1282472" cy="1900376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4B8D22E-DE28-56CE-8938-785CF7BA2D9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6181092" y="3403509"/>
            <a:ext cx="2124326" cy="566797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4CC7AB4-8AB3-8CE7-D005-EE9D8D4C2323}"/>
              </a:ext>
            </a:extLst>
          </p:cNvPr>
          <p:cNvCxnSpPr>
            <a:cxnSpLocks/>
            <a:stCxn id="107" idx="3"/>
            <a:endCxn id="103" idx="0"/>
          </p:cNvCxnSpPr>
          <p:nvPr/>
        </p:nvCxnSpPr>
        <p:spPr>
          <a:xfrm>
            <a:off x="6181092" y="4695270"/>
            <a:ext cx="2410429" cy="1024900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4458F42-A474-64F0-4D8D-64D74D273C5F}"/>
              </a:ext>
            </a:extLst>
          </p:cNvPr>
          <p:cNvCxnSpPr>
            <a:cxnSpLocks/>
            <a:stCxn id="105" idx="3"/>
            <a:endCxn id="103" idx="1"/>
          </p:cNvCxnSpPr>
          <p:nvPr/>
        </p:nvCxnSpPr>
        <p:spPr>
          <a:xfrm flipV="1">
            <a:off x="6953896" y="6000714"/>
            <a:ext cx="900031" cy="103232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DDB0868-C2B6-8DFC-5017-39E5A038F768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473882" y="6281257"/>
            <a:ext cx="2117639" cy="797699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F6E5B6B-D819-A84D-F70A-6141F34A2A89}"/>
              </a:ext>
            </a:extLst>
          </p:cNvPr>
          <p:cNvGrpSpPr/>
          <p:nvPr/>
        </p:nvGrpSpPr>
        <p:grpSpPr>
          <a:xfrm>
            <a:off x="-4950" y="3703690"/>
            <a:ext cx="3842165" cy="999760"/>
            <a:chOff x="0" y="2271973"/>
            <a:chExt cx="3842165" cy="999760"/>
          </a:xfrm>
        </p:grpSpPr>
        <p:pic>
          <p:nvPicPr>
            <p:cNvPr id="134" name="Object 2">
              <a:extLst>
                <a:ext uri="{FF2B5EF4-FFF2-40B4-BE49-F238E27FC236}">
                  <a16:creationId xmlns:a16="http://schemas.microsoft.com/office/drawing/2014/main" id="{C426FBF4-578F-061A-D23D-461D8172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1973"/>
              <a:ext cx="3842165" cy="999760"/>
            </a:xfrm>
            <a:prstGeom prst="rect">
              <a:avLst/>
            </a:prstGeom>
          </p:spPr>
        </p:pic>
        <p:pic>
          <p:nvPicPr>
            <p:cNvPr id="135" name="Google Shape;165;p23">
              <a:extLst>
                <a:ext uri="{FF2B5EF4-FFF2-40B4-BE49-F238E27FC236}">
                  <a16:creationId xmlns:a16="http://schemas.microsoft.com/office/drawing/2014/main" id="{7C2824FE-07A4-82D1-AA45-9BA04F1E57B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4751" y="2507647"/>
              <a:ext cx="507550" cy="51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Object 9">
              <a:extLst>
                <a:ext uri="{FF2B5EF4-FFF2-40B4-BE49-F238E27FC236}">
                  <a16:creationId xmlns:a16="http://schemas.microsoft.com/office/drawing/2014/main" id="{69AD0B4A-5153-8884-76E4-387AF90ADDB4}"/>
                </a:ext>
              </a:extLst>
            </p:cNvPr>
            <p:cNvSpPr txBox="1"/>
            <p:nvPr/>
          </p:nvSpPr>
          <p:spPr>
            <a:xfrm>
              <a:off x="736300" y="2569715"/>
              <a:ext cx="290520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소개팅 진행 </a:t>
              </a:r>
              <a:r>
                <a:rPr lang="en-US" altLang="ko-KR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(Session A)</a:t>
              </a:r>
              <a:endParaRPr lang="en-US" sz="2000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052DC06-DD35-9456-652B-B70040B457A8}"/>
              </a:ext>
            </a:extLst>
          </p:cNvPr>
          <p:cNvGrpSpPr/>
          <p:nvPr/>
        </p:nvGrpSpPr>
        <p:grpSpPr>
          <a:xfrm>
            <a:off x="-4950" y="5135407"/>
            <a:ext cx="3842165" cy="999760"/>
            <a:chOff x="0" y="2271973"/>
            <a:chExt cx="3842165" cy="999760"/>
          </a:xfrm>
        </p:grpSpPr>
        <p:pic>
          <p:nvPicPr>
            <p:cNvPr id="138" name="Object 2">
              <a:extLst>
                <a:ext uri="{FF2B5EF4-FFF2-40B4-BE49-F238E27FC236}">
                  <a16:creationId xmlns:a16="http://schemas.microsoft.com/office/drawing/2014/main" id="{D6906E37-9634-8E2A-C051-AE4AD9A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1973"/>
              <a:ext cx="3842165" cy="999760"/>
            </a:xfrm>
            <a:prstGeom prst="rect">
              <a:avLst/>
            </a:prstGeom>
          </p:spPr>
        </p:pic>
        <p:pic>
          <p:nvPicPr>
            <p:cNvPr id="139" name="Google Shape;165;p23">
              <a:extLst>
                <a:ext uri="{FF2B5EF4-FFF2-40B4-BE49-F238E27FC236}">
                  <a16:creationId xmlns:a16="http://schemas.microsoft.com/office/drawing/2014/main" id="{E63CA8BA-886C-2A2D-E69F-52459254662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4751" y="2507647"/>
              <a:ext cx="507550" cy="51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Object 9">
              <a:extLst>
                <a:ext uri="{FF2B5EF4-FFF2-40B4-BE49-F238E27FC236}">
                  <a16:creationId xmlns:a16="http://schemas.microsoft.com/office/drawing/2014/main" id="{59F30116-2B13-2797-C79B-E70F88C50B90}"/>
                </a:ext>
              </a:extLst>
            </p:cNvPr>
            <p:cNvSpPr txBox="1"/>
            <p:nvPr/>
          </p:nvSpPr>
          <p:spPr>
            <a:xfrm>
              <a:off x="736300" y="2569715"/>
              <a:ext cx="290520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소개팅 진행 </a:t>
              </a:r>
              <a:r>
                <a:rPr lang="en-US" altLang="ko-KR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(Session A)</a:t>
              </a:r>
              <a:endParaRPr lang="en-US" altLang="ko-KR" sz="2000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14AB963-E8AB-A4F0-D6C2-386246EBDA74}"/>
              </a:ext>
            </a:extLst>
          </p:cNvPr>
          <p:cNvGrpSpPr/>
          <p:nvPr/>
        </p:nvGrpSpPr>
        <p:grpSpPr>
          <a:xfrm>
            <a:off x="-4950" y="6567123"/>
            <a:ext cx="3842165" cy="999760"/>
            <a:chOff x="0" y="2271973"/>
            <a:chExt cx="3842165" cy="999760"/>
          </a:xfrm>
        </p:grpSpPr>
        <p:pic>
          <p:nvPicPr>
            <p:cNvPr id="142" name="Object 2">
              <a:extLst>
                <a:ext uri="{FF2B5EF4-FFF2-40B4-BE49-F238E27FC236}">
                  <a16:creationId xmlns:a16="http://schemas.microsoft.com/office/drawing/2014/main" id="{0432780F-8D94-5C4F-00D2-7D7FFAD5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1973"/>
              <a:ext cx="3842165" cy="999760"/>
            </a:xfrm>
            <a:prstGeom prst="rect">
              <a:avLst/>
            </a:prstGeom>
          </p:spPr>
        </p:pic>
        <p:pic>
          <p:nvPicPr>
            <p:cNvPr id="143" name="Google Shape;165;p23">
              <a:extLst>
                <a:ext uri="{FF2B5EF4-FFF2-40B4-BE49-F238E27FC236}">
                  <a16:creationId xmlns:a16="http://schemas.microsoft.com/office/drawing/2014/main" id="{AF9AB55B-8E7E-9B06-6518-BBC5AD17EB2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4751" y="2507647"/>
              <a:ext cx="507550" cy="510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Object 9">
              <a:extLst>
                <a:ext uri="{FF2B5EF4-FFF2-40B4-BE49-F238E27FC236}">
                  <a16:creationId xmlns:a16="http://schemas.microsoft.com/office/drawing/2014/main" id="{CE3CEE9C-EAE2-A0EC-0789-82AA54D47976}"/>
                </a:ext>
              </a:extLst>
            </p:cNvPr>
            <p:cNvSpPr txBox="1"/>
            <p:nvPr/>
          </p:nvSpPr>
          <p:spPr>
            <a:xfrm>
              <a:off x="736300" y="2569715"/>
              <a:ext cx="290520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관리자 </a:t>
              </a:r>
              <a:r>
                <a:rPr lang="en-US" altLang="ko-KR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(</a:t>
              </a:r>
              <a:r>
                <a:rPr lang="ko-KR" altLang="en-US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개발자</a:t>
              </a:r>
              <a:r>
                <a:rPr lang="en-US" altLang="ko-KR" sz="2000" kern="0" dirty="0">
                  <a:solidFill>
                    <a:srgbClr val="000000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S-Core Dream 6 Bold" pitchFamily="34" charset="0"/>
                </a:rPr>
                <a:t>)</a:t>
              </a:r>
              <a:endParaRPr lang="en-US" sz="2000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</p:txBody>
        </p: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EBA5B10-C8A3-DA93-2691-4A93336ADF5A}"/>
              </a:ext>
            </a:extLst>
          </p:cNvPr>
          <p:cNvCxnSpPr>
            <a:cxnSpLocks/>
            <a:stCxn id="134" idx="2"/>
            <a:endCxn id="138" idx="0"/>
          </p:cNvCxnSpPr>
          <p:nvPr/>
        </p:nvCxnSpPr>
        <p:spPr>
          <a:xfrm>
            <a:off x="1916133" y="4703450"/>
            <a:ext cx="0" cy="431957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9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71973"/>
            <a:ext cx="3842165" cy="5289932"/>
            <a:chOff x="0" y="2271973"/>
            <a:chExt cx="3649265" cy="5289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71973"/>
              <a:ext cx="3649265" cy="528993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4356" y="508344"/>
            <a:ext cx="955376" cy="9553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5657" y="2271973"/>
            <a:ext cx="6709581" cy="5289932"/>
            <a:chOff x="5185570" y="2271973"/>
            <a:chExt cx="5509668" cy="528993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5570" y="2271973"/>
              <a:ext cx="5509668" cy="5289932"/>
            </a:xfrm>
            <a:prstGeom prst="rect">
              <a:avLst/>
            </a:prstGeom>
          </p:spPr>
        </p:pic>
      </p:grpSp>
      <p:sp>
        <p:nvSpPr>
          <p:cNvPr id="41" name="Google Shape;197;p24">
            <a:extLst>
              <a:ext uri="{FF2B5EF4-FFF2-40B4-BE49-F238E27FC236}">
                <a16:creationId xmlns:a16="http://schemas.microsoft.com/office/drawing/2014/main" id="{487E1C6D-2435-50E7-3090-ECC69DA62983}"/>
              </a:ext>
            </a:extLst>
          </p:cNvPr>
          <p:cNvSpPr/>
          <p:nvPr/>
        </p:nvSpPr>
        <p:spPr>
          <a:xfrm>
            <a:off x="4166904" y="2729328"/>
            <a:ext cx="4593788" cy="3682168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01;p24">
            <a:extLst>
              <a:ext uri="{FF2B5EF4-FFF2-40B4-BE49-F238E27FC236}">
                <a16:creationId xmlns:a16="http://schemas.microsoft.com/office/drawing/2014/main" id="{42FEC47E-8EEE-CB73-4B12-348F13EAF26E}"/>
              </a:ext>
            </a:extLst>
          </p:cNvPr>
          <p:cNvSpPr/>
          <p:nvPr/>
        </p:nvSpPr>
        <p:spPr>
          <a:xfrm>
            <a:off x="4358150" y="3360544"/>
            <a:ext cx="3921517" cy="2755419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202;p24">
            <a:extLst>
              <a:ext uri="{FF2B5EF4-FFF2-40B4-BE49-F238E27FC236}">
                <a16:creationId xmlns:a16="http://schemas.microsoft.com/office/drawing/2014/main" id="{D946D533-427E-382D-C9D1-314FF1562D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011" y="3087543"/>
            <a:ext cx="619969" cy="5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03;p24">
            <a:extLst>
              <a:ext uri="{FF2B5EF4-FFF2-40B4-BE49-F238E27FC236}">
                <a16:creationId xmlns:a16="http://schemas.microsoft.com/office/drawing/2014/main" id="{6C280797-B4AC-5987-6372-2DAB549A317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2858" r="-2238"/>
          <a:stretch/>
        </p:blipFill>
        <p:spPr>
          <a:xfrm>
            <a:off x="5330885" y="6582329"/>
            <a:ext cx="1732330" cy="85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205;p24">
            <a:extLst>
              <a:ext uri="{FF2B5EF4-FFF2-40B4-BE49-F238E27FC236}">
                <a16:creationId xmlns:a16="http://schemas.microsoft.com/office/drawing/2014/main" id="{9B70F03B-A649-EC68-1746-022EBB27261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7702" t="23073" r="27702" b="23078"/>
          <a:stretch/>
        </p:blipFill>
        <p:spPr>
          <a:xfrm>
            <a:off x="9408331" y="6196425"/>
            <a:ext cx="741870" cy="61812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214;p24">
            <a:extLst>
              <a:ext uri="{FF2B5EF4-FFF2-40B4-BE49-F238E27FC236}">
                <a16:creationId xmlns:a16="http://schemas.microsoft.com/office/drawing/2014/main" id="{B34CA649-1F79-8BEB-6C96-D43A6328381E}"/>
              </a:ext>
            </a:extLst>
          </p:cNvPr>
          <p:cNvSpPr/>
          <p:nvPr/>
        </p:nvSpPr>
        <p:spPr>
          <a:xfrm>
            <a:off x="5357570" y="5328625"/>
            <a:ext cx="1914402" cy="910068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215;p24">
            <a:extLst>
              <a:ext uri="{FF2B5EF4-FFF2-40B4-BE49-F238E27FC236}">
                <a16:creationId xmlns:a16="http://schemas.microsoft.com/office/drawing/2014/main" id="{1F8A94CD-80B4-F0F3-9103-C5D23BA5374D}"/>
              </a:ext>
            </a:extLst>
          </p:cNvPr>
          <p:cNvSpPr/>
          <p:nvPr/>
        </p:nvSpPr>
        <p:spPr>
          <a:xfrm>
            <a:off x="6298712" y="3889186"/>
            <a:ext cx="2237825" cy="517490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218;p24">
            <a:extLst>
              <a:ext uri="{FF2B5EF4-FFF2-40B4-BE49-F238E27FC236}">
                <a16:creationId xmlns:a16="http://schemas.microsoft.com/office/drawing/2014/main" id="{678006C3-E9B5-3A6F-8898-9F9C454A7172}"/>
              </a:ext>
            </a:extLst>
          </p:cNvPr>
          <p:cNvSpPr/>
          <p:nvPr/>
        </p:nvSpPr>
        <p:spPr>
          <a:xfrm>
            <a:off x="9104845" y="3750003"/>
            <a:ext cx="1348842" cy="1189987"/>
          </a:xfrm>
          <a:prstGeom prst="flowChartMagneticDisk">
            <a:avLst/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225;p24">
            <a:extLst>
              <a:ext uri="{FF2B5EF4-FFF2-40B4-BE49-F238E27FC236}">
                <a16:creationId xmlns:a16="http://schemas.microsoft.com/office/drawing/2014/main" id="{AF734D7D-A339-029F-65FF-0B24E651E8E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1023" y="4208927"/>
            <a:ext cx="1076486" cy="55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230;p24">
            <a:extLst>
              <a:ext uri="{FF2B5EF4-FFF2-40B4-BE49-F238E27FC236}">
                <a16:creationId xmlns:a16="http://schemas.microsoft.com/office/drawing/2014/main" id="{E3DD03C6-ED39-ACD7-6CF6-47038CFCC10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r="53064"/>
          <a:stretch/>
        </p:blipFill>
        <p:spPr>
          <a:xfrm>
            <a:off x="4442750" y="2486025"/>
            <a:ext cx="517490" cy="6890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231;p24">
            <a:extLst>
              <a:ext uri="{FF2B5EF4-FFF2-40B4-BE49-F238E27FC236}">
                <a16:creationId xmlns:a16="http://schemas.microsoft.com/office/drawing/2014/main" id="{A379E20B-7C30-BDC7-C8DB-E5A182C0140D}"/>
              </a:ext>
            </a:extLst>
          </p:cNvPr>
          <p:cNvSpPr/>
          <p:nvPr/>
        </p:nvSpPr>
        <p:spPr>
          <a:xfrm>
            <a:off x="9936197" y="6411496"/>
            <a:ext cx="517490" cy="484516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9;p24">
            <a:extLst>
              <a:ext uri="{FF2B5EF4-FFF2-40B4-BE49-F238E27FC236}">
                <a16:creationId xmlns:a16="http://schemas.microsoft.com/office/drawing/2014/main" id="{DE88B9CD-2FC3-9615-4C85-C892C5EEFD6F}"/>
              </a:ext>
            </a:extLst>
          </p:cNvPr>
          <p:cNvSpPr/>
          <p:nvPr/>
        </p:nvSpPr>
        <p:spPr>
          <a:xfrm>
            <a:off x="216985" y="2725256"/>
            <a:ext cx="3424519" cy="4713769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00;p24">
            <a:extLst>
              <a:ext uri="{FF2B5EF4-FFF2-40B4-BE49-F238E27FC236}">
                <a16:creationId xmlns:a16="http://schemas.microsoft.com/office/drawing/2014/main" id="{79FA2606-DDC7-9339-8C10-625B75ACCB42}"/>
              </a:ext>
            </a:extLst>
          </p:cNvPr>
          <p:cNvSpPr/>
          <p:nvPr/>
        </p:nvSpPr>
        <p:spPr>
          <a:xfrm>
            <a:off x="371434" y="3364058"/>
            <a:ext cx="2839960" cy="3903473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204;p24">
            <a:extLst>
              <a:ext uri="{FF2B5EF4-FFF2-40B4-BE49-F238E27FC236}">
                <a16:creationId xmlns:a16="http://schemas.microsoft.com/office/drawing/2014/main" id="{EBCE045E-35C3-CDD5-8A86-BF57DBCA497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6833" y="5127484"/>
            <a:ext cx="523708" cy="52370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209;p24">
            <a:extLst>
              <a:ext uri="{FF2B5EF4-FFF2-40B4-BE49-F238E27FC236}">
                <a16:creationId xmlns:a16="http://schemas.microsoft.com/office/drawing/2014/main" id="{560133D1-3D71-7751-4665-656572712DB5}"/>
              </a:ext>
            </a:extLst>
          </p:cNvPr>
          <p:cNvSpPr/>
          <p:nvPr/>
        </p:nvSpPr>
        <p:spPr>
          <a:xfrm>
            <a:off x="1551316" y="3641289"/>
            <a:ext cx="1937407" cy="729423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210;p24">
            <a:extLst>
              <a:ext uri="{FF2B5EF4-FFF2-40B4-BE49-F238E27FC236}">
                <a16:creationId xmlns:a16="http://schemas.microsoft.com/office/drawing/2014/main" id="{F9B1637B-A4AD-6ADC-765A-0134795A197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26875" t="40303" r="28152" b="40533"/>
          <a:stretch/>
        </p:blipFill>
        <p:spPr>
          <a:xfrm>
            <a:off x="1709233" y="3824638"/>
            <a:ext cx="1621572" cy="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212;p24">
            <a:extLst>
              <a:ext uri="{FF2B5EF4-FFF2-40B4-BE49-F238E27FC236}">
                <a16:creationId xmlns:a16="http://schemas.microsoft.com/office/drawing/2014/main" id="{235D90B1-7C15-0C64-4F5F-093B0108BDD8}"/>
              </a:ext>
            </a:extLst>
          </p:cNvPr>
          <p:cNvSpPr/>
          <p:nvPr/>
        </p:nvSpPr>
        <p:spPr>
          <a:xfrm>
            <a:off x="1552068" y="4677861"/>
            <a:ext cx="1937407" cy="1111408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213;p24">
            <a:extLst>
              <a:ext uri="{FF2B5EF4-FFF2-40B4-BE49-F238E27FC236}">
                <a16:creationId xmlns:a16="http://schemas.microsoft.com/office/drawing/2014/main" id="{65FF9FE2-CD0E-3C3F-4F42-339FC48D4555}"/>
              </a:ext>
            </a:extLst>
          </p:cNvPr>
          <p:cNvSpPr/>
          <p:nvPr/>
        </p:nvSpPr>
        <p:spPr>
          <a:xfrm>
            <a:off x="1551316" y="6096450"/>
            <a:ext cx="1937407" cy="921005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232;p24">
            <a:extLst>
              <a:ext uri="{FF2B5EF4-FFF2-40B4-BE49-F238E27FC236}">
                <a16:creationId xmlns:a16="http://schemas.microsoft.com/office/drawing/2014/main" id="{BAE2C10A-E118-8462-AA53-C571BE1AC0A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5775" y="2769095"/>
            <a:ext cx="430108" cy="43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233;p24">
            <a:extLst>
              <a:ext uri="{FF2B5EF4-FFF2-40B4-BE49-F238E27FC236}">
                <a16:creationId xmlns:a16="http://schemas.microsoft.com/office/drawing/2014/main" id="{EF415288-57B2-1D1E-5612-2CFF7F0D382A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41676" y="2414100"/>
            <a:ext cx="575137" cy="57831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Object 5">
            <a:extLst>
              <a:ext uri="{FF2B5EF4-FFF2-40B4-BE49-F238E27FC236}">
                <a16:creationId xmlns:a16="http://schemas.microsoft.com/office/drawing/2014/main" id="{E60A6A90-EAB6-0488-FC2A-DE0D46B8CA14}"/>
              </a:ext>
            </a:extLst>
          </p:cNvPr>
          <p:cNvSpPr txBox="1"/>
          <p:nvPr/>
        </p:nvSpPr>
        <p:spPr>
          <a:xfrm>
            <a:off x="204751" y="951898"/>
            <a:ext cx="5573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D616518C-8EFA-9182-350B-10A14449BAEB}"/>
              </a:ext>
            </a:extLst>
          </p:cNvPr>
          <p:cNvSpPr txBox="1"/>
          <p:nvPr/>
        </p:nvSpPr>
        <p:spPr>
          <a:xfrm>
            <a:off x="240266" y="1728366"/>
            <a:ext cx="340123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Front-end</a:t>
            </a:r>
            <a:endParaRPr lang="en-US" sz="3500" dirty="0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6EB656AB-A292-50AC-B7AB-6235DC755E68}"/>
              </a:ext>
            </a:extLst>
          </p:cNvPr>
          <p:cNvSpPr txBox="1"/>
          <p:nvPr/>
        </p:nvSpPr>
        <p:spPr>
          <a:xfrm>
            <a:off x="5554188" y="1724025"/>
            <a:ext cx="491049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Back-end</a:t>
            </a:r>
            <a:endParaRPr lang="en-US" sz="3500" dirty="0"/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62EF1423-6815-F7E9-7516-3745EA1A3ED6}"/>
              </a:ext>
            </a:extLst>
          </p:cNvPr>
          <p:cNvSpPr txBox="1"/>
          <p:nvPr/>
        </p:nvSpPr>
        <p:spPr>
          <a:xfrm>
            <a:off x="567214" y="4719614"/>
            <a:ext cx="80021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SPA</a:t>
            </a:r>
            <a:endParaRPr lang="en-US" sz="2000" dirty="0"/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689D77F4-11C2-44C7-0E0D-D5620E8A38C7}"/>
              </a:ext>
            </a:extLst>
          </p:cNvPr>
          <p:cNvSpPr txBox="1"/>
          <p:nvPr/>
        </p:nvSpPr>
        <p:spPr>
          <a:xfrm>
            <a:off x="494477" y="5651192"/>
            <a:ext cx="9669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Vue 3</a:t>
            </a:r>
            <a:endParaRPr lang="en-US" sz="2000" dirty="0"/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E2D946B3-F426-9397-48DB-A4E48A128379}"/>
              </a:ext>
            </a:extLst>
          </p:cNvPr>
          <p:cNvSpPr txBox="1"/>
          <p:nvPr/>
        </p:nvSpPr>
        <p:spPr>
          <a:xfrm>
            <a:off x="1567975" y="4849896"/>
            <a:ext cx="12722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SockJS</a:t>
            </a:r>
            <a:endParaRPr lang="en-US" sz="2000" dirty="0"/>
          </a:p>
        </p:txBody>
      </p:sp>
      <p:sp>
        <p:nvSpPr>
          <p:cNvPr id="64" name="Object 12">
            <a:extLst>
              <a:ext uri="{FF2B5EF4-FFF2-40B4-BE49-F238E27FC236}">
                <a16:creationId xmlns:a16="http://schemas.microsoft.com/office/drawing/2014/main" id="{E2566F21-0615-FF34-878B-AC2D575B45BF}"/>
              </a:ext>
            </a:extLst>
          </p:cNvPr>
          <p:cNvSpPr txBox="1"/>
          <p:nvPr/>
        </p:nvSpPr>
        <p:spPr>
          <a:xfrm>
            <a:off x="2224307" y="5283494"/>
            <a:ext cx="12876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STOMP</a:t>
            </a:r>
            <a:endParaRPr lang="en-US" sz="2000" dirty="0"/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2EE5C5F8-CB30-9E03-029C-491B40F7C70F}"/>
              </a:ext>
            </a:extLst>
          </p:cNvPr>
          <p:cNvSpPr txBox="1"/>
          <p:nvPr/>
        </p:nvSpPr>
        <p:spPr>
          <a:xfrm>
            <a:off x="1665699" y="6238693"/>
            <a:ext cx="17202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OpenVidu</a:t>
            </a:r>
          </a:p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Browser API</a:t>
            </a:r>
            <a:endParaRPr lang="en-US" sz="2000" dirty="0"/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7F0A6FF3-CFFF-13CB-7005-C26EA95DAB59}"/>
              </a:ext>
            </a:extLst>
          </p:cNvPr>
          <p:cNvSpPr txBox="1"/>
          <p:nvPr/>
        </p:nvSpPr>
        <p:spPr>
          <a:xfrm>
            <a:off x="4439180" y="3802890"/>
            <a:ext cx="177850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Spring Web</a:t>
            </a:r>
            <a:endParaRPr lang="en-US" sz="2000" dirty="0"/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7D76F5E5-C2F7-AF26-57CD-A28A0A0B2999}"/>
              </a:ext>
            </a:extLst>
          </p:cNvPr>
          <p:cNvSpPr txBox="1"/>
          <p:nvPr/>
        </p:nvSpPr>
        <p:spPr>
          <a:xfrm>
            <a:off x="4427914" y="4477806"/>
            <a:ext cx="27837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Spring WebSocket</a:t>
            </a:r>
            <a:endParaRPr lang="en-US" sz="2000" dirty="0"/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id="{8FB4EE02-BBD6-AAC5-765F-6FAAA8BB53EB}"/>
              </a:ext>
            </a:extLst>
          </p:cNvPr>
          <p:cNvSpPr txBox="1"/>
          <p:nvPr/>
        </p:nvSpPr>
        <p:spPr>
          <a:xfrm>
            <a:off x="6314771" y="3945495"/>
            <a:ext cx="22491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Spring Data JPA</a:t>
            </a:r>
            <a:endParaRPr lang="en-US" sz="2000" dirty="0"/>
          </a:p>
        </p:txBody>
      </p:sp>
      <p:sp>
        <p:nvSpPr>
          <p:cNvPr id="70" name="Object 17">
            <a:extLst>
              <a:ext uri="{FF2B5EF4-FFF2-40B4-BE49-F238E27FC236}">
                <a16:creationId xmlns:a16="http://schemas.microsoft.com/office/drawing/2014/main" id="{17BD62DD-5171-9612-8747-14FDCF1556B1}"/>
              </a:ext>
            </a:extLst>
          </p:cNvPr>
          <p:cNvSpPr txBox="1"/>
          <p:nvPr/>
        </p:nvSpPr>
        <p:spPr>
          <a:xfrm>
            <a:off x="6162617" y="4875736"/>
            <a:ext cx="199479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소개팅룸 관리</a:t>
            </a:r>
            <a:endParaRPr lang="en-US" sz="2000" dirty="0"/>
          </a:p>
        </p:txBody>
      </p:sp>
      <p:sp>
        <p:nvSpPr>
          <p:cNvPr id="71" name="Object 18">
            <a:extLst>
              <a:ext uri="{FF2B5EF4-FFF2-40B4-BE49-F238E27FC236}">
                <a16:creationId xmlns:a16="http://schemas.microsoft.com/office/drawing/2014/main" id="{AE186353-3CD4-BA7A-E1BD-7A28A952683F}"/>
              </a:ext>
            </a:extLst>
          </p:cNvPr>
          <p:cNvSpPr txBox="1"/>
          <p:nvPr/>
        </p:nvSpPr>
        <p:spPr>
          <a:xfrm>
            <a:off x="5466074" y="5435739"/>
            <a:ext cx="17110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OpenVidu</a:t>
            </a:r>
          </a:p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Java API</a:t>
            </a:r>
            <a:endParaRPr lang="en-US" sz="2000" dirty="0"/>
          </a:p>
        </p:txBody>
      </p:sp>
      <p:sp>
        <p:nvSpPr>
          <p:cNvPr id="72" name="Object 19">
            <a:extLst>
              <a:ext uri="{FF2B5EF4-FFF2-40B4-BE49-F238E27FC236}">
                <a16:creationId xmlns:a16="http://schemas.microsoft.com/office/drawing/2014/main" id="{7B8E7A15-CBAD-30B0-006F-C212816775AC}"/>
              </a:ext>
            </a:extLst>
          </p:cNvPr>
          <p:cNvSpPr txBox="1"/>
          <p:nvPr/>
        </p:nvSpPr>
        <p:spPr>
          <a:xfrm>
            <a:off x="9115336" y="7018297"/>
            <a:ext cx="10806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Redis</a:t>
            </a:r>
            <a:endParaRPr lang="en-US" sz="2000" dirty="0"/>
          </a:p>
        </p:txBody>
      </p:sp>
      <p:sp>
        <p:nvSpPr>
          <p:cNvPr id="74" name="Object 20">
            <a:extLst>
              <a:ext uri="{FF2B5EF4-FFF2-40B4-BE49-F238E27FC236}">
                <a16:creationId xmlns:a16="http://schemas.microsoft.com/office/drawing/2014/main" id="{A16B7BF3-53F3-C4AB-754D-014DD4DF0A92}"/>
              </a:ext>
            </a:extLst>
          </p:cNvPr>
          <p:cNvSpPr txBox="1"/>
          <p:nvPr/>
        </p:nvSpPr>
        <p:spPr>
          <a:xfrm>
            <a:off x="10029301" y="6486191"/>
            <a:ext cx="3481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?</a:t>
            </a:r>
            <a:endParaRPr lang="en-US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3FEC3E-FC45-13FC-77C7-18DBEBB53260}"/>
              </a:ext>
            </a:extLst>
          </p:cNvPr>
          <p:cNvCxnSpPr>
            <a:cxnSpLocks/>
            <a:stCxn id="57" idx="3"/>
            <a:endCxn id="67" idx="1"/>
          </p:cNvCxnSpPr>
          <p:nvPr/>
        </p:nvCxnSpPr>
        <p:spPr>
          <a:xfrm flipV="1">
            <a:off x="3488723" y="4002945"/>
            <a:ext cx="950457" cy="3056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A5E6215-C7BD-ACB2-18CB-5BB2ACCDE5A1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3489475" y="4677861"/>
            <a:ext cx="938439" cy="555704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9CA77E-2673-5067-394B-3678F04DFAB0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3488723" y="6556953"/>
            <a:ext cx="1842162" cy="453724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405DEBB-2E9F-CC45-8E98-8C78413FD101}"/>
              </a:ext>
            </a:extLst>
          </p:cNvPr>
          <p:cNvCxnSpPr>
            <a:cxnSpLocks/>
            <a:stCxn id="62" idx="2"/>
            <a:endCxn id="49" idx="0"/>
          </p:cNvCxnSpPr>
          <p:nvPr/>
        </p:nvCxnSpPr>
        <p:spPr>
          <a:xfrm flipH="1">
            <a:off x="6197050" y="6238693"/>
            <a:ext cx="117721" cy="343636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C974815-DBAD-57E4-3D53-BC440B35EF12}"/>
              </a:ext>
            </a:extLst>
          </p:cNvPr>
          <p:cNvCxnSpPr>
            <a:cxnSpLocks/>
            <a:stCxn id="69" idx="3"/>
            <a:endCxn id="66" idx="2"/>
          </p:cNvCxnSpPr>
          <p:nvPr/>
        </p:nvCxnSpPr>
        <p:spPr>
          <a:xfrm>
            <a:off x="8563884" y="4145550"/>
            <a:ext cx="540961" cy="199447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68FB89C-8AA2-B047-3DA2-BE6BFC1DE6DF}"/>
              </a:ext>
            </a:extLst>
          </p:cNvPr>
          <p:cNvCxnSpPr>
            <a:cxnSpLocks/>
            <a:stCxn id="70" idx="3"/>
            <a:endCxn id="52" idx="1"/>
          </p:cNvCxnSpPr>
          <p:nvPr/>
        </p:nvCxnSpPr>
        <p:spPr>
          <a:xfrm>
            <a:off x="8157411" y="5075791"/>
            <a:ext cx="1250920" cy="1429698"/>
          </a:xfrm>
          <a:prstGeom prst="line">
            <a:avLst/>
          </a:prstGeom>
          <a:ln w="19050">
            <a:solidFill>
              <a:srgbClr val="DD4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229;p24">
            <a:extLst>
              <a:ext uri="{FF2B5EF4-FFF2-40B4-BE49-F238E27FC236}">
                <a16:creationId xmlns:a16="http://schemas.microsoft.com/office/drawing/2014/main" id="{F565F201-F0D2-A8F6-143A-38865D304B90}"/>
              </a:ext>
            </a:extLst>
          </p:cNvPr>
          <p:cNvSpPr/>
          <p:nvPr/>
        </p:nvSpPr>
        <p:spPr>
          <a:xfrm>
            <a:off x="8243203" y="5239483"/>
            <a:ext cx="517490" cy="51749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DD4C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Object 20">
            <a:extLst>
              <a:ext uri="{FF2B5EF4-FFF2-40B4-BE49-F238E27FC236}">
                <a16:creationId xmlns:a16="http://schemas.microsoft.com/office/drawing/2014/main" id="{597AA26E-95C3-7A19-FF9E-5790BF2FF3F3}"/>
              </a:ext>
            </a:extLst>
          </p:cNvPr>
          <p:cNvSpPr txBox="1"/>
          <p:nvPr/>
        </p:nvSpPr>
        <p:spPr>
          <a:xfrm>
            <a:off x="8327855" y="5315407"/>
            <a:ext cx="34818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dirty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?</a:t>
            </a:r>
            <a:endParaRPr lang="en-US" sz="2000" dirty="0"/>
          </a:p>
        </p:txBody>
      </p:sp>
      <p:sp>
        <p:nvSpPr>
          <p:cNvPr id="105" name="Object 6">
            <a:extLst>
              <a:ext uri="{FF2B5EF4-FFF2-40B4-BE49-F238E27FC236}">
                <a16:creationId xmlns:a16="http://schemas.microsoft.com/office/drawing/2014/main" id="{3067D7BA-B07F-7161-92B8-345CDAAAD987}"/>
              </a:ext>
            </a:extLst>
          </p:cNvPr>
          <p:cNvSpPr txBox="1"/>
          <p:nvPr/>
        </p:nvSpPr>
        <p:spPr>
          <a:xfrm>
            <a:off x="873829" y="841614"/>
            <a:ext cx="52888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DD4CAD"/>
                </a:solidFill>
                <a:latin typeface="S-Core Dream 4 Regular" pitchFamily="34" charset="0"/>
                <a:cs typeface="S-Core Dream 4 Regular" pitchFamily="34" charset="0"/>
              </a:rPr>
              <a:t>설계</a:t>
            </a:r>
            <a:r>
              <a:rPr lang="en-US" dirty="0">
                <a:solidFill>
                  <a:srgbClr val="DD4CAD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dirty="0" err="1">
                <a:solidFill>
                  <a:srgbClr val="DD4CAD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요소</a:t>
            </a:r>
            <a:r>
              <a:rPr lang="en-US" dirty="0">
                <a:solidFill>
                  <a:srgbClr val="DD4CAD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altLang="ko-KR" dirty="0">
                <a:solidFill>
                  <a:srgbClr val="DD4CAD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- </a:t>
            </a:r>
            <a:r>
              <a:rPr lang="ko-KR" altLang="en-US" dirty="0">
                <a:solidFill>
                  <a:srgbClr val="DD4CAD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기술 스택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54356" y="504824"/>
            <a:ext cx="959842" cy="958896"/>
            <a:chOff x="-157380" y="548995"/>
            <a:chExt cx="974092" cy="974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7380" y="548995"/>
              <a:ext cx="974092" cy="974092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3566625" y="1928802"/>
            <a:ext cx="6097154" cy="1842026"/>
            <a:chOff x="3622033" y="1982244"/>
            <a:chExt cx="6266093" cy="1893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2033" y="1982244"/>
              <a:ext cx="6266093" cy="18930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5378" y="974244"/>
            <a:ext cx="552965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5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sz="1751" dirty="0"/>
          </a:p>
        </p:txBody>
      </p:sp>
      <p:sp>
        <p:nvSpPr>
          <p:cNvPr id="9" name="Object 9"/>
          <p:cNvSpPr txBox="1"/>
          <p:nvPr/>
        </p:nvSpPr>
        <p:spPr>
          <a:xfrm>
            <a:off x="928687" y="836114"/>
            <a:ext cx="35357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82CBC4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팀원 구성과 </a:t>
            </a:r>
            <a:r>
              <a:rPr lang="en-US" dirty="0" err="1">
                <a:solidFill>
                  <a:srgbClr val="82CBC4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역할</a:t>
            </a:r>
            <a:r>
              <a:rPr lang="en-US" dirty="0">
                <a:solidFill>
                  <a:srgbClr val="82CBC4"/>
                </a:solidFill>
                <a:latin typeface="S-Core Dream 4 Regular" pitchFamily="34" charset="0"/>
                <a:cs typeface="S-Core Dream 4 Regular" pitchFamily="34" charset="0"/>
              </a:rPr>
              <a:t> 배분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31470" y="1891325"/>
            <a:ext cx="1865948" cy="1865948"/>
            <a:chOff x="1016635" y="1943729"/>
            <a:chExt cx="1917649" cy="19176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635" y="1943729"/>
              <a:ext cx="1917649" cy="19176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25221" y="2243493"/>
            <a:ext cx="2305556" cy="129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92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Front</a:t>
            </a:r>
          </a:p>
          <a:p>
            <a:pPr algn="ctr"/>
            <a:r>
              <a:rPr lang="en-US" sz="3892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End</a:t>
            </a:r>
            <a:endParaRPr lang="en-US" sz="175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31470" y="4651683"/>
            <a:ext cx="1865948" cy="1865948"/>
            <a:chOff x="1016635" y="4780571"/>
            <a:chExt cx="1917649" cy="19176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635" y="4780571"/>
              <a:ext cx="1917649" cy="19176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25221" y="5003853"/>
            <a:ext cx="2305556" cy="129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92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Back</a:t>
            </a:r>
          </a:p>
          <a:p>
            <a:pPr algn="ctr"/>
            <a:r>
              <a:rPr lang="en-US" sz="3892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End</a:t>
            </a:r>
            <a:endParaRPr lang="en-US" sz="175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3566625" y="4716104"/>
            <a:ext cx="6097154" cy="1842026"/>
            <a:chOff x="3622033" y="4846776"/>
            <a:chExt cx="6266093" cy="18930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2033" y="4846776"/>
              <a:ext cx="6266093" cy="18930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807628" y="1980567"/>
            <a:ext cx="2721473" cy="17991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기획</a:t>
            </a:r>
          </a:p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디자인</a:t>
            </a:r>
          </a:p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QA</a:t>
            </a:r>
            <a:endParaRPr lang="en-US" sz="1751" dirty="0"/>
          </a:p>
        </p:txBody>
      </p:sp>
      <p:sp>
        <p:nvSpPr>
          <p:cNvPr id="22" name="Object 22"/>
          <p:cNvSpPr txBox="1"/>
          <p:nvPr/>
        </p:nvSpPr>
        <p:spPr>
          <a:xfrm>
            <a:off x="3484415" y="1928802"/>
            <a:ext cx="271850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97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배건길</a:t>
            </a:r>
            <a:r>
              <a:rPr lang="ko-KR" altLang="en-US" sz="4000" b="0" i="0" dirty="0">
                <a:solidFill>
                  <a:srgbClr val="FFFFFF"/>
                </a:solidFill>
                <a:effectLst/>
                <a:latin typeface="DM Sans" panose="020B0604020202020204" pitchFamily="2" charset="0"/>
              </a:rPr>
              <a:t>🚀</a:t>
            </a:r>
            <a:endParaRPr lang="en-US" altLang="ko-KR" sz="4000" b="0" i="0" dirty="0">
              <a:solidFill>
                <a:srgbClr val="FFFFFF"/>
              </a:solidFill>
              <a:effectLst/>
              <a:latin typeface="DM Sans" panose="020B0604020202020204" pitchFamily="2" charset="0"/>
            </a:endParaRPr>
          </a:p>
          <a:p>
            <a:pPr algn="ctr"/>
            <a:r>
              <a:rPr lang="en-US" sz="3697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최수연</a:t>
            </a:r>
            <a:r>
              <a:rPr lang="ko-KR" altLang="en-US" sz="4000" b="0" i="0" dirty="0">
                <a:solidFill>
                  <a:srgbClr val="FFFFFF"/>
                </a:solidFill>
                <a:effectLst/>
                <a:latin typeface="DM Sans" pitchFamily="2" charset="0"/>
              </a:rPr>
              <a:t>🐳</a:t>
            </a:r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 </a:t>
            </a:r>
          </a:p>
          <a:p>
            <a:pPr algn="ctr"/>
            <a:r>
              <a:rPr lang="en-US" sz="3697" dirty="0" err="1">
                <a:solidFill>
                  <a:srgbClr val="000000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이예</a:t>
            </a:r>
            <a:r>
              <a:rPr lang="ko-KR" altLang="en-US" sz="3697" dirty="0">
                <a:solidFill>
                  <a:srgbClr val="000000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은</a:t>
            </a:r>
            <a:r>
              <a:rPr lang="ko-KR" altLang="en-US" sz="3600" b="0" i="0" dirty="0">
                <a:solidFill>
                  <a:srgbClr val="FFFFFF"/>
                </a:solidFill>
                <a:effectLst/>
                <a:latin typeface="DM Sans" pitchFamily="2" charset="0"/>
              </a:rPr>
              <a:t>😊</a:t>
            </a:r>
            <a:r>
              <a:rPr lang="ko-KR" altLang="en-US" sz="1800" b="0" i="0" dirty="0">
                <a:solidFill>
                  <a:srgbClr val="FFFFFF"/>
                </a:solidFill>
                <a:effectLst/>
                <a:latin typeface="DM Sans" pitchFamily="2" charset="0"/>
              </a:rPr>
              <a:t> </a:t>
            </a:r>
            <a:endParaRPr lang="en-US" sz="1751" dirty="0"/>
          </a:p>
        </p:txBody>
      </p:sp>
      <p:sp>
        <p:nvSpPr>
          <p:cNvPr id="23" name="Object 23"/>
          <p:cNvSpPr txBox="1"/>
          <p:nvPr/>
        </p:nvSpPr>
        <p:spPr>
          <a:xfrm>
            <a:off x="6151139" y="4835238"/>
            <a:ext cx="4056681" cy="17991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배포 &amp; 서버</a:t>
            </a:r>
          </a:p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QA</a:t>
            </a:r>
          </a:p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DB</a:t>
            </a:r>
            <a:endParaRPr lang="en-US" sz="1751" dirty="0"/>
          </a:p>
        </p:txBody>
      </p:sp>
      <p:sp>
        <p:nvSpPr>
          <p:cNvPr id="24" name="Object 24"/>
          <p:cNvSpPr txBox="1"/>
          <p:nvPr/>
        </p:nvSpPr>
        <p:spPr>
          <a:xfrm>
            <a:off x="3519487" y="4695825"/>
            <a:ext cx="271850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송제영</a:t>
            </a:r>
            <a:r>
              <a:rPr lang="ko-KR" altLang="en-US" sz="4000" b="0" i="0" dirty="0">
                <a:solidFill>
                  <a:srgbClr val="FFFFFF"/>
                </a:solidFill>
                <a:effectLst/>
                <a:latin typeface="DM Sans" pitchFamily="2" charset="0"/>
              </a:rPr>
              <a:t>🎙️</a:t>
            </a:r>
            <a:r>
              <a:rPr lang="en-US" sz="36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 </a:t>
            </a:r>
          </a:p>
          <a:p>
            <a:pPr algn="ctr"/>
            <a:r>
              <a:rPr lang="en-US" sz="3697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이기진</a:t>
            </a:r>
            <a:r>
              <a:rPr lang="ko-KR" altLang="en-US" sz="4000" b="0" i="0" dirty="0">
                <a:solidFill>
                  <a:srgbClr val="FFFFFF"/>
                </a:solidFill>
                <a:effectLst/>
                <a:latin typeface="DM Sans" pitchFamily="2" charset="0"/>
              </a:rPr>
              <a:t>🧙‍♂️</a:t>
            </a:r>
            <a:endParaRPr lang="en-US" sz="3697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 algn="ctr"/>
            <a:r>
              <a:rPr lang="en-US" sz="3697" dirty="0" err="1">
                <a:solidFill>
                  <a:srgbClr val="000000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장정</a:t>
            </a:r>
            <a:r>
              <a:rPr lang="ko-KR" altLang="en-US" sz="3697" dirty="0">
                <a:solidFill>
                  <a:srgbClr val="000000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훈</a:t>
            </a:r>
            <a:r>
              <a:rPr lang="ko-KR" altLang="en-US" sz="4000" b="0" i="0" dirty="0">
                <a:solidFill>
                  <a:srgbClr val="FFFFFF"/>
                </a:solidFill>
                <a:effectLst/>
                <a:latin typeface="DM Sans" pitchFamily="2" charset="0"/>
              </a:rPr>
              <a:t>🍜</a:t>
            </a:r>
            <a:endParaRPr lang="en-US" sz="175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4356" y="508344"/>
            <a:ext cx="955376" cy="955376"/>
            <a:chOff x="-154356" y="508344"/>
            <a:chExt cx="955376" cy="955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4356" y="508344"/>
              <a:ext cx="955376" cy="95537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4752" y="951898"/>
            <a:ext cx="557367" cy="47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05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4887" y="844723"/>
            <a:ext cx="35638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AC7BFA"/>
                </a:solidFill>
                <a:latin typeface="S-Core Dream 4 Regular" pitchFamily="34" charset="0"/>
                <a:cs typeface="S-Core Dream 4 Regular" pitchFamily="34" charset="0"/>
              </a:rPr>
              <a:t>진척된 내용과 향후 계획</a:t>
            </a:r>
            <a:endParaRPr lang="en-US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624"/>
            <a:ext cx="10695238" cy="25622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0422" y="5482540"/>
            <a:ext cx="6933632" cy="1428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-Core Dream 4 Regular" pitchFamily="34" charset="0"/>
                <a:cs typeface="S-Core Dream 4 Regular" pitchFamily="34" charset="0"/>
              </a:rPr>
              <a:t>노션 타임라인 통한 관리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-Core Dream 4 Regular" pitchFamily="34" charset="0"/>
                <a:cs typeface="S-Core Dream 4 Regular" pitchFamily="34" charset="0"/>
              </a:rPr>
              <a:t>backend 8/8 배포 예정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-Core Dream 4 Regular" pitchFamily="34" charset="0"/>
                <a:cs typeface="S-Core Dream 4 Regular" pitchFamily="34" charset="0"/>
              </a:rPr>
              <a:t>frontend 8/12일 마무리후 배포 예정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BBC9F-5054-C102-E140-CD8EB146B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481"/>
            <a:ext cx="10696575" cy="30512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C14047-A124-E37C-2897-E0B24D319041}"/>
              </a:ext>
            </a:extLst>
          </p:cNvPr>
          <p:cNvSpPr/>
          <p:nvPr/>
        </p:nvSpPr>
        <p:spPr>
          <a:xfrm>
            <a:off x="-1" y="0"/>
            <a:ext cx="10695237" cy="7562850"/>
          </a:xfrm>
          <a:prstGeom prst="rect">
            <a:avLst/>
          </a:prstGeom>
          <a:solidFill>
            <a:srgbClr val="F1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55972" y="4215641"/>
            <a:ext cx="3121056" cy="3121056"/>
            <a:chOff x="-512020" y="4332447"/>
            <a:chExt cx="3207534" cy="3207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20" y="4332447"/>
              <a:ext cx="3207534" cy="3207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30456" y="3637708"/>
            <a:ext cx="1884344" cy="286491"/>
            <a:chOff x="7490152" y="3738500"/>
            <a:chExt cx="1936555" cy="294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152" y="3738500"/>
              <a:ext cx="1936555" cy="29442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06719" y="6075713"/>
            <a:ext cx="2051462" cy="301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62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MBTIng</a:t>
            </a:r>
            <a:endParaRPr lang="en-US" sz="175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304715" y="-37584"/>
            <a:ext cx="3105208" cy="3105208"/>
            <a:chOff x="7463699" y="-38625"/>
            <a:chExt cx="3191246" cy="31912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3699" y="-38625"/>
              <a:ext cx="3191246" cy="3191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1547" y="130360"/>
            <a:ext cx="3581132" cy="3581132"/>
            <a:chOff x="8436765" y="133972"/>
            <a:chExt cx="3680357" cy="36803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80000">
              <a:off x="8436765" y="133972"/>
              <a:ext cx="3680357" cy="36803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02786" y="3332051"/>
            <a:ext cx="5834515" cy="8859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57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Thank you</a:t>
            </a:r>
            <a:endParaRPr lang="en-US" sz="175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320157" y="3565966"/>
            <a:ext cx="429975" cy="429975"/>
            <a:chOff x="9534983" y="3664770"/>
            <a:chExt cx="441889" cy="4418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4983" y="3664770"/>
              <a:ext cx="441889" cy="441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00E337-1D45-1113-F551-E9A1362C6ED3}"/>
              </a:ext>
            </a:extLst>
          </p:cNvPr>
          <p:cNvSpPr/>
          <p:nvPr/>
        </p:nvSpPr>
        <p:spPr>
          <a:xfrm>
            <a:off x="1" y="0"/>
            <a:ext cx="10696574" cy="2971155"/>
          </a:xfrm>
          <a:prstGeom prst="rect">
            <a:avLst/>
          </a:prstGeom>
          <a:solidFill>
            <a:srgbClr val="76C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35A187-6D4F-E4E0-2EF1-24DD53EBCB73}"/>
              </a:ext>
            </a:extLst>
          </p:cNvPr>
          <p:cNvGrpSpPr/>
          <p:nvPr/>
        </p:nvGrpSpPr>
        <p:grpSpPr>
          <a:xfrm>
            <a:off x="1004887" y="3989845"/>
            <a:ext cx="8359723" cy="2380247"/>
            <a:chOff x="913132" y="3705225"/>
            <a:chExt cx="8359723" cy="2380247"/>
          </a:xfrm>
        </p:grpSpPr>
        <p:sp>
          <p:nvSpPr>
            <p:cNvPr id="33" name="Object 14">
              <a:extLst>
                <a:ext uri="{FF2B5EF4-FFF2-40B4-BE49-F238E27FC236}">
                  <a16:creationId xmlns:a16="http://schemas.microsoft.com/office/drawing/2014/main" id="{590E4D08-D432-ABF0-E951-91DE68F31B97}"/>
                </a:ext>
              </a:extLst>
            </p:cNvPr>
            <p:cNvSpPr txBox="1"/>
            <p:nvPr/>
          </p:nvSpPr>
          <p:spPr>
            <a:xfrm>
              <a:off x="5701054" y="5776053"/>
              <a:ext cx="3563865" cy="2927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진척된 내용과 향후 계획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5175924" y="3876372"/>
              <a:ext cx="393295" cy="393295"/>
              <a:chOff x="5175924" y="4486633"/>
              <a:chExt cx="393295" cy="39329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5175924" y="4486633"/>
                <a:ext cx="393295" cy="393295"/>
                <a:chOff x="5175924" y="4486633"/>
                <a:chExt cx="393295" cy="393295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175924" y="4486633"/>
                  <a:ext cx="393295" cy="393295"/>
                </a:xfrm>
                <a:prstGeom prst="rect">
                  <a:avLst/>
                </a:prstGeom>
              </p:spPr>
            </p:pic>
          </p:grpSp>
          <p:sp>
            <p:nvSpPr>
              <p:cNvPr id="9" name="Object 9"/>
              <p:cNvSpPr txBox="1"/>
              <p:nvPr/>
            </p:nvSpPr>
            <p:spPr>
              <a:xfrm>
                <a:off x="5086069" y="4612005"/>
                <a:ext cx="573004" cy="2420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market Sans Bold" pitchFamily="34" charset="0"/>
                    <a:cs typeface="Gmarket Sans Bold" pitchFamily="34" charset="0"/>
                  </a:rPr>
                  <a:t>01</a:t>
                </a:r>
                <a:endParaRPr lang="en-US" dirty="0"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913132" y="3705225"/>
              <a:ext cx="3917041" cy="10396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900" dirty="0">
                  <a:solidFill>
                    <a:srgbClr val="000000"/>
                  </a:solidFill>
                  <a:latin typeface="Gmarket Sans Bold" pitchFamily="34" charset="0"/>
                  <a:cs typeface="Gmarket Sans 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708990" y="3981434"/>
              <a:ext cx="356386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프로젝트</a:t>
              </a:r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아이디어</a:t>
              </a:r>
              <a:endParaRPr lang="en-US" dirty="0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708990" y="4431977"/>
              <a:ext cx="3371429" cy="2927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주요 화면 소개</a:t>
              </a:r>
              <a:endParaRPr lang="en-US" dirty="0"/>
            </a:p>
          </p:txBody>
        </p: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908" y="3924744"/>
              <a:ext cx="1367047" cy="28877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175924" y="4334669"/>
              <a:ext cx="393295" cy="393295"/>
              <a:chOff x="5175924" y="4944930"/>
              <a:chExt cx="393295" cy="39329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5175924" y="4944930"/>
                <a:ext cx="393295" cy="393295"/>
                <a:chOff x="5175924" y="4944930"/>
                <a:chExt cx="393295" cy="39329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175924" y="4944930"/>
                  <a:ext cx="393295" cy="393295"/>
                </a:xfrm>
                <a:prstGeom prst="rect">
                  <a:avLst/>
                </a:prstGeom>
              </p:spPr>
            </p:pic>
          </p:grpSp>
          <p:sp>
            <p:nvSpPr>
              <p:cNvPr id="22" name="Object 22"/>
              <p:cNvSpPr txBox="1"/>
              <p:nvPr/>
            </p:nvSpPr>
            <p:spPr>
              <a:xfrm>
                <a:off x="5086069" y="5075105"/>
                <a:ext cx="573004" cy="2420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market Sans Bold" pitchFamily="34" charset="0"/>
                    <a:cs typeface="Gmarket Sans Bold" pitchFamily="34" charset="0"/>
                  </a:rPr>
                  <a:t>02</a:t>
                </a:r>
                <a:endParaRPr lang="en-US" dirty="0"/>
              </a:p>
            </p:txBody>
          </p:sp>
        </p:grpSp>
        <p:grpSp>
          <p:nvGrpSpPr>
            <p:cNvPr id="1007" name="그룹 1007"/>
            <p:cNvGrpSpPr/>
            <p:nvPr/>
          </p:nvGrpSpPr>
          <p:grpSpPr>
            <a:xfrm>
              <a:off x="5175924" y="4792966"/>
              <a:ext cx="393295" cy="393295"/>
              <a:chOff x="5175924" y="5403227"/>
              <a:chExt cx="393295" cy="39329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5175924" y="5403227"/>
                <a:ext cx="393295" cy="393295"/>
                <a:chOff x="5175924" y="5403227"/>
                <a:chExt cx="393295" cy="39329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175924" y="5403227"/>
                  <a:ext cx="393295" cy="393295"/>
                </a:xfrm>
                <a:prstGeom prst="rect">
                  <a:avLst/>
                </a:prstGeom>
              </p:spPr>
            </p:pic>
          </p:grpSp>
          <p:sp>
            <p:nvSpPr>
              <p:cNvPr id="28" name="Object 28"/>
              <p:cNvSpPr txBox="1"/>
              <p:nvPr/>
            </p:nvSpPr>
            <p:spPr>
              <a:xfrm>
                <a:off x="5086069" y="5526245"/>
                <a:ext cx="573004" cy="2420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market Sans Bold" pitchFamily="34" charset="0"/>
                    <a:cs typeface="Gmarket Sans Bold" pitchFamily="34" charset="0"/>
                  </a:rPr>
                  <a:t>03</a:t>
                </a:r>
                <a:endParaRPr lang="en-US" dirty="0"/>
              </a:p>
            </p:txBody>
          </p:sp>
        </p:grpSp>
        <p:grpSp>
          <p:nvGrpSpPr>
            <p:cNvPr id="1009" name="그룹 1009"/>
            <p:cNvGrpSpPr/>
            <p:nvPr/>
          </p:nvGrpSpPr>
          <p:grpSpPr>
            <a:xfrm>
              <a:off x="5175924" y="5251263"/>
              <a:ext cx="393295" cy="393295"/>
              <a:chOff x="5175924" y="5861524"/>
              <a:chExt cx="393295" cy="39329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175924" y="5861524"/>
                <a:ext cx="393295" cy="393295"/>
                <a:chOff x="5175924" y="5861524"/>
                <a:chExt cx="393295" cy="393295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175924" y="5861524"/>
                  <a:ext cx="393295" cy="393295"/>
                </a:xfrm>
                <a:prstGeom prst="rect">
                  <a:avLst/>
                </a:prstGeom>
              </p:spPr>
            </p:pic>
          </p:grpSp>
          <p:sp>
            <p:nvSpPr>
              <p:cNvPr id="34" name="Object 34"/>
              <p:cNvSpPr txBox="1"/>
              <p:nvPr/>
            </p:nvSpPr>
            <p:spPr>
              <a:xfrm>
                <a:off x="5086069" y="5989345"/>
                <a:ext cx="573004" cy="2420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market Sans Bold" pitchFamily="34" charset="0"/>
                    <a:cs typeface="Gmarket Sans Bold" pitchFamily="34" charset="0"/>
                  </a:rPr>
                  <a:t>04</a:t>
                </a:r>
                <a:endParaRPr lang="en-US" dirty="0"/>
              </a:p>
            </p:txBody>
          </p:sp>
        </p:grpSp>
        <p:sp>
          <p:nvSpPr>
            <p:cNvPr id="36" name="Object 36"/>
            <p:cNvSpPr txBox="1"/>
            <p:nvPr/>
          </p:nvSpPr>
          <p:spPr>
            <a:xfrm>
              <a:off x="5708990" y="4892034"/>
              <a:ext cx="3371429" cy="2927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설계 요소</a:t>
              </a:r>
              <a:endParaRPr lang="en-US" dirty="0"/>
            </a:p>
          </p:txBody>
        </p:sp>
        <p:grpSp>
          <p:nvGrpSpPr>
            <p:cNvPr id="1011" name="그룹 1011"/>
            <p:cNvGrpSpPr/>
            <p:nvPr/>
          </p:nvGrpSpPr>
          <p:grpSpPr>
            <a:xfrm>
              <a:off x="5185448" y="5692177"/>
              <a:ext cx="393295" cy="393295"/>
              <a:chOff x="5185448" y="6302438"/>
              <a:chExt cx="393295" cy="39329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5185448" y="6302438"/>
                <a:ext cx="393295" cy="393295"/>
                <a:chOff x="5185448" y="6302438"/>
                <a:chExt cx="393295" cy="393295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185448" y="6302438"/>
                  <a:ext cx="393295" cy="393295"/>
                </a:xfrm>
                <a:prstGeom prst="rect">
                  <a:avLst/>
                </a:prstGeom>
              </p:spPr>
            </p:pic>
          </p:grpSp>
          <p:sp>
            <p:nvSpPr>
              <p:cNvPr id="41" name="Object 41"/>
              <p:cNvSpPr txBox="1"/>
              <p:nvPr/>
            </p:nvSpPr>
            <p:spPr>
              <a:xfrm>
                <a:off x="5095595" y="6430257"/>
                <a:ext cx="573004" cy="244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market Sans Bold" pitchFamily="34" charset="0"/>
                    <a:cs typeface="Gmarket Sans Bold" pitchFamily="34" charset="0"/>
                  </a:rPr>
                  <a:t>05</a:t>
                </a:r>
                <a:endParaRPr lang="en-US" dirty="0"/>
              </a:p>
            </p:txBody>
          </p:sp>
        </p:grpSp>
        <p:sp>
          <p:nvSpPr>
            <p:cNvPr id="35" name="Object 43">
              <a:extLst>
                <a:ext uri="{FF2B5EF4-FFF2-40B4-BE49-F238E27FC236}">
                  <a16:creationId xmlns:a16="http://schemas.microsoft.com/office/drawing/2014/main" id="{4B645264-4715-6A9D-7C62-3630BEECF089}"/>
                </a:ext>
              </a:extLst>
            </p:cNvPr>
            <p:cNvSpPr txBox="1"/>
            <p:nvPr/>
          </p:nvSpPr>
          <p:spPr>
            <a:xfrm>
              <a:off x="5708990" y="5349652"/>
              <a:ext cx="3563865" cy="2927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팀원</a:t>
              </a:r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구성과</a:t>
              </a:r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역할</a:t>
              </a:r>
              <a:r>
                <a:rPr lang="en-US" sz="11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 배분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2" y="1477505"/>
            <a:ext cx="3917041" cy="11836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타겟 키워드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13132" y="2266579"/>
            <a:ext cx="2611361" cy="288771"/>
            <a:chOff x="913132" y="2266579"/>
            <a:chExt cx="2611361" cy="2887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132" y="2266579"/>
              <a:ext cx="2611361" cy="2887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4356" y="508344"/>
            <a:ext cx="955376" cy="9553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4751" y="951898"/>
            <a:ext cx="628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30857" y="852709"/>
            <a:ext cx="35638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 err="1">
                <a:solidFill>
                  <a:srgbClr val="18A8F1"/>
                </a:solidFill>
                <a:latin typeface="S-Core Dream 4 Regular" pitchFamily="34" charset="0"/>
                <a:cs typeface="S-Core Dream 4 Regular" pitchFamily="34" charset="0"/>
              </a:rPr>
              <a:t>프로젝트</a:t>
            </a:r>
            <a:r>
              <a:rPr lang="en-US" sz="1800" kern="0" spc="-100" dirty="0">
                <a:solidFill>
                  <a:srgbClr val="18A8F1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800" kern="0" spc="-100" dirty="0" err="1">
                <a:solidFill>
                  <a:srgbClr val="18A8F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r>
              <a:rPr lang="en-US" sz="1800" kern="0" spc="-100" dirty="0">
                <a:solidFill>
                  <a:srgbClr val="18A8F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altLang="ko-KR" sz="1800" kern="0" spc="-100" dirty="0">
                <a:solidFill>
                  <a:srgbClr val="18A8F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- </a:t>
            </a:r>
            <a:r>
              <a:rPr lang="ko-KR" altLang="en-US" sz="1800" kern="0" spc="-100" dirty="0">
                <a:solidFill>
                  <a:srgbClr val="18A8F1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배경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32" y="2706611"/>
            <a:ext cx="1329040" cy="454272"/>
            <a:chOff x="913132" y="2706611"/>
            <a:chExt cx="1329040" cy="4542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13132" y="2706611"/>
              <a:ext cx="1329040" cy="454272"/>
              <a:chOff x="913132" y="2706611"/>
              <a:chExt cx="1329040" cy="45427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3132" y="2706611"/>
                <a:ext cx="1329040" cy="454272"/>
              </a:xfrm>
              <a:prstGeom prst="rect">
                <a:avLst/>
              </a:prstGeom>
            </p:spPr>
          </p:pic>
        </p:grpSp>
        <p:sp>
          <p:nvSpPr>
            <p:cNvPr id="15" name="Object 15"/>
            <p:cNvSpPr txBox="1"/>
            <p:nvPr/>
          </p:nvSpPr>
          <p:spPr>
            <a:xfrm>
              <a:off x="833329" y="2829314"/>
              <a:ext cx="1488652" cy="3999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  <a:latin typeface="Gmarket Sans Bold" pitchFamily="34" charset="0"/>
                  <a:cs typeface="Gmarket Sans Bold" pitchFamily="34" charset="0"/>
                </a:rPr>
                <a:t>MBTI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2417926" y="2706611"/>
            <a:ext cx="1329040" cy="454272"/>
            <a:chOff x="2417926" y="2706611"/>
            <a:chExt cx="1329040" cy="45427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17926" y="2706611"/>
              <a:ext cx="1329040" cy="454272"/>
              <a:chOff x="2417926" y="2706611"/>
              <a:chExt cx="1329040" cy="45427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17926" y="2706611"/>
                <a:ext cx="1329040" cy="454272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2338125" y="2829317"/>
              <a:ext cx="1488652" cy="3999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  <a:latin typeface="Gmarket Sans Bold" pitchFamily="34" charset="0"/>
                  <a:cs typeface="Gmarket Sans Bold" pitchFamily="34" charset="0"/>
                </a:rPr>
                <a:t>화상 소개팅</a:t>
              </a:r>
              <a:endParaRPr lang="en-US"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42547" y="1477505"/>
            <a:ext cx="3917041" cy="1034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트렌드 동향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128321" y="2266579"/>
            <a:ext cx="2611361" cy="288771"/>
            <a:chOff x="6128321" y="2266579"/>
            <a:chExt cx="2611361" cy="2887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321" y="2266579"/>
              <a:ext cx="2611361" cy="2887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56227" y="2706611"/>
            <a:ext cx="1329040" cy="454272"/>
            <a:chOff x="3956227" y="2706611"/>
            <a:chExt cx="1329040" cy="45427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956227" y="2706611"/>
              <a:ext cx="1329040" cy="454272"/>
              <a:chOff x="3956227" y="2706611"/>
              <a:chExt cx="1329040" cy="45427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6227" y="2706611"/>
                <a:ext cx="1329040" cy="454272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3876425" y="2829315"/>
              <a:ext cx="1488652" cy="3523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  <a:latin typeface="Gmarket Sans Bold" pitchFamily="34" charset="0"/>
                  <a:cs typeface="Gmarket Sans Bold" pitchFamily="34" charset="0"/>
                </a:rPr>
                <a:t>랜덤 매칭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886667" y="5009813"/>
            <a:ext cx="4537143" cy="528920"/>
            <a:chOff x="886667" y="5009813"/>
            <a:chExt cx="4537143" cy="52892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667" y="5009813"/>
              <a:ext cx="4537143" cy="5289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3132" y="6392077"/>
            <a:ext cx="4537143" cy="412880"/>
            <a:chOff x="913132" y="6392077"/>
            <a:chExt cx="4537143" cy="41288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132" y="6392077"/>
              <a:ext cx="4537143" cy="41288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13132" y="5700143"/>
            <a:ext cx="4537143" cy="416745"/>
            <a:chOff x="913132" y="5700143"/>
            <a:chExt cx="4537143" cy="41674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3132" y="5700143"/>
              <a:ext cx="4537143" cy="41674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0DD8F7-5F81-8C91-C09E-6D1EE3144072}"/>
              </a:ext>
            </a:extLst>
          </p:cNvPr>
          <p:cNvGrpSpPr/>
          <p:nvPr/>
        </p:nvGrpSpPr>
        <p:grpSpPr>
          <a:xfrm>
            <a:off x="6128321" y="2661115"/>
            <a:ext cx="4026362" cy="4320709"/>
            <a:chOff x="5957887" y="2683341"/>
            <a:chExt cx="3581400" cy="38432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6AA1EA-CC33-7290-A50E-B141D9031D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9462" b="76533"/>
            <a:stretch/>
          </p:blipFill>
          <p:spPr bwMode="auto">
            <a:xfrm>
              <a:off x="5957887" y="2683341"/>
              <a:ext cx="3581400" cy="1446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4C7578B-401D-F9E4-4FCD-45A9540C8C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529" r="49462"/>
            <a:stretch/>
          </p:blipFill>
          <p:spPr bwMode="auto">
            <a:xfrm>
              <a:off x="5957887" y="4217354"/>
              <a:ext cx="3581400" cy="230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9119" y="503580"/>
            <a:ext cx="960139" cy="9601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07646" y="759525"/>
            <a:ext cx="4859551" cy="6083355"/>
            <a:chOff x="5616837" y="780570"/>
            <a:chExt cx="4994198" cy="62519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837" y="780570"/>
              <a:ext cx="4994198" cy="625191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7665" y="1883091"/>
            <a:ext cx="4092023" cy="840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65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MBTIng</a:t>
            </a:r>
            <a:endParaRPr lang="en-US" sz="1751" dirty="0"/>
          </a:p>
        </p:txBody>
      </p:sp>
      <p:sp>
        <p:nvSpPr>
          <p:cNvPr id="6" name="Object 6"/>
          <p:cNvSpPr txBox="1"/>
          <p:nvPr/>
        </p:nvSpPr>
        <p:spPr>
          <a:xfrm>
            <a:off x="948164" y="3189875"/>
            <a:ext cx="6629565" cy="1020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14" b="1" kern="0" spc="-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MBTI 성격유형</a:t>
            </a:r>
            <a:r>
              <a:rPr lang="en-US" sz="2919" kern="0" spc="-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중심으로 </a:t>
            </a:r>
          </a:p>
          <a:p>
            <a:r>
              <a:rPr lang="en-US" sz="2919" kern="0" spc="-9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소개팅을 연결해주는 서비스</a:t>
            </a:r>
            <a:endParaRPr lang="en-US" sz="175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598318" y="855904"/>
            <a:ext cx="4657956" cy="2950288"/>
            <a:chOff x="5710021" y="879619"/>
            <a:chExt cx="4787018" cy="30320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0021" y="879619"/>
              <a:ext cx="4787018" cy="30320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7540" y="4590938"/>
            <a:ext cx="1463018" cy="286491"/>
            <a:chOff x="878994" y="4718142"/>
            <a:chExt cx="1503555" cy="294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994" y="4718142"/>
              <a:ext cx="1503555" cy="29442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5379" y="974244"/>
            <a:ext cx="570257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5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sz="1751" dirty="0"/>
          </a:p>
        </p:txBody>
      </p:sp>
      <p:sp>
        <p:nvSpPr>
          <p:cNvPr id="17" name="Object 17"/>
          <p:cNvSpPr txBox="1"/>
          <p:nvPr/>
        </p:nvSpPr>
        <p:spPr>
          <a:xfrm>
            <a:off x="978327" y="855904"/>
            <a:ext cx="391276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C523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Noto Sans CJK KR Regular" pitchFamily="34" charset="0"/>
              </a:defRPr>
            </a:lvl1pPr>
          </a:lstStyle>
          <a:p>
            <a:r>
              <a:rPr lang="en-US" altLang="ko-KR" b="0" dirty="0" err="1"/>
              <a:t>프로젝트</a:t>
            </a:r>
            <a:r>
              <a:rPr lang="en-US" altLang="ko-KR" b="0" dirty="0"/>
              <a:t> </a:t>
            </a:r>
            <a:r>
              <a:rPr lang="en-US" altLang="ko-KR" b="0" dirty="0" err="1"/>
              <a:t>아이디어</a:t>
            </a:r>
            <a:r>
              <a:rPr lang="en-US" altLang="ko-KR" b="0" dirty="0"/>
              <a:t> - </a:t>
            </a:r>
            <a:r>
              <a:rPr lang="en-US" b="0" dirty="0" err="1"/>
              <a:t>주제</a:t>
            </a:r>
            <a:endParaRPr lang="en-US" b="0" dirty="0"/>
          </a:p>
        </p:txBody>
      </p:sp>
      <p:sp>
        <p:nvSpPr>
          <p:cNvPr id="18" name="Object 18"/>
          <p:cNvSpPr txBox="1"/>
          <p:nvPr/>
        </p:nvSpPr>
        <p:spPr>
          <a:xfrm>
            <a:off x="5344955" y="4465181"/>
            <a:ext cx="5184932" cy="1410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4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자신과 잘 맞는 MBTI 유형을 </a:t>
            </a:r>
          </a:p>
          <a:p>
            <a:pPr algn="ctr"/>
            <a:r>
              <a:rPr lang="en-US" sz="214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만나고 싶은 사람</a:t>
            </a:r>
          </a:p>
          <a:p>
            <a:pPr algn="ctr"/>
            <a:endParaRPr lang="en-US" sz="214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pPr algn="ctr"/>
            <a:r>
              <a:rPr lang="en-US" sz="214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MBTI에 대한 대화 주제가 흥미로운 사람</a:t>
            </a:r>
            <a:endParaRPr lang="en-US" sz="175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22838" y="761682"/>
            <a:ext cx="4898239" cy="6131787"/>
            <a:chOff x="5822838" y="761682"/>
            <a:chExt cx="4898239" cy="6131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2838" y="761682"/>
              <a:ext cx="4898239" cy="61317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3132" y="1867981"/>
            <a:ext cx="4660460" cy="10425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왜 필요할까?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13132" y="3277114"/>
            <a:ext cx="3563865" cy="2927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기존 소개팅 서비스의 문제점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3132" y="4208057"/>
            <a:ext cx="6374746" cy="1993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  기존에 만났던 유저가 다시 매칭되는 상황</a:t>
            </a:r>
          </a:p>
          <a:p>
            <a:r>
              <a:rPr lang="en-US" sz="1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  유령, 알바 유저로 인하여 매칭이 오래걸리는 상황</a:t>
            </a:r>
          </a:p>
          <a:p>
            <a:r>
              <a:rPr lang="en-US" sz="1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  인사말을 남겨도 상대방을 답장을 기다려야되는 구조</a:t>
            </a:r>
          </a:p>
          <a:p>
            <a:r>
              <a:rPr lang="en-US" sz="1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  가입 심사가 복잡한 구조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13132" y="3780952"/>
            <a:ext cx="1474666" cy="288771"/>
            <a:chOff x="913132" y="3780952"/>
            <a:chExt cx="1474666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132" y="3780952"/>
              <a:ext cx="1474666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4356" y="508344"/>
            <a:ext cx="955376" cy="955376"/>
            <a:chOff x="-154356" y="508344"/>
            <a:chExt cx="955376" cy="955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4356" y="508344"/>
              <a:ext cx="955376" cy="95537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4751" y="951898"/>
            <a:ext cx="894401" cy="47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13132" y="879508"/>
            <a:ext cx="35638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AC7BFA"/>
                </a:solidFill>
                <a:latin typeface="S-Core Dream 4 Regular" pitchFamily="34" charset="0"/>
                <a:cs typeface="S-Core Dream 4 Regular" pitchFamily="34" charset="0"/>
              </a:rPr>
              <a:t>프로젝트</a:t>
            </a:r>
            <a:r>
              <a:rPr lang="en-US" dirty="0">
                <a:solidFill>
                  <a:srgbClr val="AC7BFA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dirty="0" err="1">
                <a:solidFill>
                  <a:srgbClr val="AC7BFA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r>
              <a:rPr lang="en-US" dirty="0">
                <a:solidFill>
                  <a:srgbClr val="AC7BFA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 </a:t>
            </a:r>
            <a:r>
              <a:rPr lang="en-US" altLang="ko-KR" dirty="0">
                <a:solidFill>
                  <a:srgbClr val="AC7BFA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- </a:t>
            </a:r>
            <a:r>
              <a:rPr lang="ko-KR" altLang="en-US" dirty="0">
                <a:solidFill>
                  <a:srgbClr val="AC7BFA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필요성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003386" y="920152"/>
            <a:ext cx="4537143" cy="1426670"/>
            <a:chOff x="6003386" y="920152"/>
            <a:chExt cx="4537143" cy="14266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3386" y="920152"/>
              <a:ext cx="4537143" cy="14266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3386" y="4872613"/>
            <a:ext cx="4537143" cy="1823182"/>
            <a:chOff x="6003386" y="4872613"/>
            <a:chExt cx="4537143" cy="18231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3386" y="4872613"/>
              <a:ext cx="4537143" cy="18231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03386" y="3780952"/>
            <a:ext cx="4537143" cy="1410639"/>
            <a:chOff x="6003386" y="3780952"/>
            <a:chExt cx="4537143" cy="14106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3386" y="3780952"/>
              <a:ext cx="4537143" cy="14106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2328" y="2182594"/>
            <a:ext cx="4537143" cy="1742744"/>
            <a:chOff x="6002328" y="2182594"/>
            <a:chExt cx="4537143" cy="17427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328" y="2182594"/>
              <a:ext cx="4537143" cy="1742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154357" y="508344"/>
            <a:ext cx="955376" cy="955376"/>
            <a:chOff x="-59991" y="0"/>
            <a:chExt cx="955376" cy="95537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991" y="0"/>
              <a:ext cx="955376" cy="955376"/>
            </a:xfrm>
            <a:prstGeom prst="rect">
              <a:avLst/>
            </a:prstGeom>
          </p:spPr>
        </p:pic>
      </p:grp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571625"/>
            <a:ext cx="3469205" cy="5562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69" y="2895953"/>
            <a:ext cx="2301556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Our</a:t>
            </a:r>
          </a:p>
          <a:p>
            <a:r>
              <a:rPr lang="en-US" sz="39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Idea.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660024" y="3438153"/>
            <a:ext cx="2430842" cy="284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매칭 </a:t>
            </a:r>
            <a:r>
              <a:rPr lang="en-US" sz="1100" b="1" dirty="0">
                <a:solidFill>
                  <a:srgbClr val="EE6448"/>
                </a:solidFill>
                <a:latin typeface="S-Core Dream 4 Regular" pitchFamily="34" charset="0"/>
                <a:cs typeface="S-Core Dream 4 Regular" pitchFamily="34" charset="0"/>
              </a:rPr>
              <a:t>필터링 </a:t>
            </a:r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시스템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83356" y="3438153"/>
            <a:ext cx="350736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소개팅 방에서 내가 빨간 버튼을 눌렀거나 신고한 유저는 다시 매칭 되지 않도록 하는 필터링 시스템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652988" y="5991125"/>
            <a:ext cx="2430842" cy="284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solidFill>
                  <a:srgbClr val="EE6448"/>
                </a:solidFill>
                <a:latin typeface="S-Core Dream 4 Regular" pitchFamily="34" charset="0"/>
                <a:cs typeface="S-Core Dream 4 Regular" pitchFamily="34" charset="0"/>
              </a:rPr>
              <a:t>MBTI</a:t>
            </a:r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와 관련된 여러 컨텐츠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883356" y="6008206"/>
            <a:ext cx="362882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상황별 MBTI 이상형 월드컵, MBTI 연애 궁합, MBTI별 성격, 특징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511928" y="1903308"/>
            <a:ext cx="2608558" cy="284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solidFill>
                  <a:srgbClr val="8F56EC"/>
                </a:solidFill>
                <a:latin typeface="S-Core Dream 4 Regular" pitchFamily="34" charset="0"/>
                <a:cs typeface="S-Core Dream 4 Regular" pitchFamily="34" charset="0"/>
              </a:rPr>
              <a:t>블라인드</a:t>
            </a:r>
            <a:r>
              <a:rPr lang="en-US" sz="1100" dirty="0">
                <a:solidFill>
                  <a:srgbClr val="8F56EC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소개팅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5883356" y="2616959"/>
            <a:ext cx="360731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매칭 성공시 처음 10분은 음성으로만 소통</a:t>
            </a:r>
          </a:p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서로가 마음에 들면 이후에 10분간 화상으로 소개팅 진행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660025" y="2623995"/>
            <a:ext cx="2430842" cy="284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solidFill>
                  <a:srgbClr val="FE91DA"/>
                </a:solidFill>
                <a:latin typeface="S-Core Dream 4 Regular" pitchFamily="34" charset="0"/>
                <a:cs typeface="S-Core Dream 4 Regular" pitchFamily="34" charset="0"/>
              </a:rPr>
              <a:t>음성 &amp; 화상 </a:t>
            </a:r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소개팅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883355" y="1896272"/>
            <a:ext cx="3833167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상대방의 신상정보를 보지 않고 추천 MBTI와 성별만으로 매칭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469205" y="6166602"/>
            <a:ext cx="2127422" cy="137639"/>
            <a:chOff x="3465367" y="5853916"/>
            <a:chExt cx="2127422" cy="1376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367" y="5853916"/>
              <a:ext cx="2127422" cy="1376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9205" y="3603993"/>
            <a:ext cx="2127422" cy="137639"/>
            <a:chOff x="3465367" y="3291307"/>
            <a:chExt cx="2127422" cy="1376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367" y="3291307"/>
              <a:ext cx="2127422" cy="1376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69205" y="2790234"/>
            <a:ext cx="2127422" cy="137639"/>
            <a:chOff x="3465367" y="2477548"/>
            <a:chExt cx="2127422" cy="1376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367" y="2477548"/>
              <a:ext cx="2127422" cy="1376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69205" y="2076992"/>
            <a:ext cx="2127422" cy="137639"/>
            <a:chOff x="3465367" y="1764306"/>
            <a:chExt cx="2127422" cy="1376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5367" y="1764306"/>
              <a:ext cx="2127422" cy="13763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669747" y="4282367"/>
            <a:ext cx="2414727" cy="2851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solidFill>
                  <a:srgbClr val="8F56EC"/>
                </a:solidFill>
                <a:latin typeface="S-Core Dream 4 Regular" pitchFamily="34" charset="0"/>
                <a:cs typeface="S-Core Dream 4 Regular" pitchFamily="34" charset="0"/>
              </a:rPr>
              <a:t>실시간 매칭 </a:t>
            </a:r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시스템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869936" y="4295529"/>
            <a:ext cx="381185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웹사이트에 접속한 유저를 기준으로 실시간 매칭 (매칭 pool)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3469205" y="4460442"/>
            <a:ext cx="2115591" cy="136874"/>
            <a:chOff x="3465367" y="4147756"/>
            <a:chExt cx="2115591" cy="1368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367" y="4147756"/>
              <a:ext cx="2115591" cy="13687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669744" y="5116217"/>
            <a:ext cx="2414727" cy="2851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solidFill>
                  <a:srgbClr val="FE91DA"/>
                </a:solidFill>
                <a:latin typeface="S-Core Dream 4 Regular" pitchFamily="34" charset="0"/>
                <a:cs typeface="S-Core Dream 4 Regular" pitchFamily="34" charset="0"/>
              </a:rPr>
              <a:t>카카오 프로필 </a:t>
            </a:r>
            <a:r>
              <a:rPr lang="en-US" sz="1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연동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869933" y="5129369"/>
            <a:ext cx="381185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카카오톡 프로필 사진을 활용한 프로필 이미지</a:t>
            </a:r>
          </a:p>
          <a:p>
            <a:r>
              <a:rPr lang="en-US" sz="11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추후 자신이 원하는 프로필 사진으로 변경 가능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469205" y="5294291"/>
            <a:ext cx="2115591" cy="136874"/>
            <a:chOff x="3465367" y="4981605"/>
            <a:chExt cx="2115591" cy="13687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5367" y="4981605"/>
              <a:ext cx="2115591" cy="13687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92079" y="958834"/>
            <a:ext cx="471429" cy="476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009944" y="903225"/>
            <a:ext cx="35638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76CBB2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프로젝트 </a:t>
            </a:r>
            <a:r>
              <a:rPr lang="en-US" dirty="0" err="1">
                <a:solidFill>
                  <a:srgbClr val="76CBB2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아이디어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54356" y="508343"/>
            <a:ext cx="955376" cy="955375"/>
            <a:chOff x="-157380" y="548995"/>
            <a:chExt cx="974092" cy="974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7380" y="548995"/>
              <a:ext cx="974092" cy="974092"/>
            </a:xfrm>
            <a:prstGeom prst="rect">
              <a:avLst/>
            </a:prstGeom>
          </p:spPr>
        </p:pic>
      </p:grp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3470"/>
            <a:ext cx="10696575" cy="29168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5378" y="974244"/>
            <a:ext cx="591559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5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sz="1751" dirty="0"/>
          </a:p>
        </p:txBody>
      </p:sp>
      <p:sp>
        <p:nvSpPr>
          <p:cNvPr id="9" name="Object 9"/>
          <p:cNvSpPr txBox="1"/>
          <p:nvPr/>
        </p:nvSpPr>
        <p:spPr>
          <a:xfrm>
            <a:off x="1004887" y="885825"/>
            <a:ext cx="35357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CD4A"/>
                </a:solidFill>
                <a:latin typeface="S-Core Dream 4 Regular" pitchFamily="34" charset="0"/>
                <a:cs typeface="S-Core Dream 4 Regular" pitchFamily="34" charset="0"/>
              </a:rPr>
              <a:t>주요 화면 소개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703427" y="2558815"/>
            <a:ext cx="5393371" cy="691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892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와이어 프레임</a:t>
            </a:r>
            <a:endParaRPr lang="en-US" sz="1751" dirty="0"/>
          </a:p>
        </p:txBody>
      </p:sp>
      <p:sp>
        <p:nvSpPr>
          <p:cNvPr id="11" name="Object 11"/>
          <p:cNvSpPr txBox="1"/>
          <p:nvPr/>
        </p:nvSpPr>
        <p:spPr>
          <a:xfrm>
            <a:off x="0" y="4929630"/>
            <a:ext cx="10695250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51" dirty="0">
                <a:latin typeface="Gmarket Sans Medium" pitchFamily="34" charset="0"/>
                <a:cs typeface="Gmarket Sans Medium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https://www.figma.com/file/T1tzDXkqEXNK77JBMvLcnh/B205-pjt?node-id=129%3A4</a:t>
            </a:r>
            <a:endParaRPr lang="en-US" sz="175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B21DD77-E1AB-C655-5C10-6C4672BEF8ED}"/>
              </a:ext>
            </a:extLst>
          </p:cNvPr>
          <p:cNvSpPr/>
          <p:nvPr/>
        </p:nvSpPr>
        <p:spPr>
          <a:xfrm>
            <a:off x="-1" y="0"/>
            <a:ext cx="10695237" cy="7562850"/>
          </a:xfrm>
          <a:prstGeom prst="rect">
            <a:avLst/>
          </a:prstGeom>
          <a:solidFill>
            <a:srgbClr val="F1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880132" y="5685264"/>
            <a:ext cx="5769386" cy="1606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133 Task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47619" y="5807564"/>
            <a:ext cx="2352042" cy="208535"/>
            <a:chOff x="5347619" y="5807564"/>
            <a:chExt cx="2352042" cy="2085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619" y="5807564"/>
              <a:ext cx="2352042" cy="2085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47619" y="5774438"/>
            <a:ext cx="3528064" cy="435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i="1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사용자 위주의 스토리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47619" y="6155910"/>
            <a:ext cx="3855952" cy="208535"/>
            <a:chOff x="5347619" y="6155910"/>
            <a:chExt cx="3855952" cy="2085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619" y="6155910"/>
              <a:ext cx="3855952" cy="2085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47619" y="6122781"/>
            <a:ext cx="5962500" cy="435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i="1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스토리를 통해서 Task를 작성하고  담당 분배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347619" y="6504256"/>
            <a:ext cx="2352042" cy="208535"/>
            <a:chOff x="5347619" y="6504256"/>
            <a:chExt cx="2352042" cy="2085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619" y="6504256"/>
              <a:ext cx="2352042" cy="2085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47619" y="6471133"/>
            <a:ext cx="3403064" cy="435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i="1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우선순위는 색상으로 표시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06134" y="6499405"/>
            <a:ext cx="3594253" cy="288771"/>
            <a:chOff x="1006134" y="6499405"/>
            <a:chExt cx="3594253" cy="2887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134" y="6499405"/>
              <a:ext cx="3594253" cy="288771"/>
            </a:xfrm>
            <a:prstGeom prst="rect">
              <a:avLst/>
            </a:prstGeom>
          </p:spPr>
        </p:pic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1B9C0F0B-1FCD-A613-8349-5B5E1F32808D}"/>
              </a:ext>
            </a:extLst>
          </p:cNvPr>
          <p:cNvSpPr txBox="1"/>
          <p:nvPr/>
        </p:nvSpPr>
        <p:spPr>
          <a:xfrm>
            <a:off x="309875" y="525618"/>
            <a:ext cx="570257" cy="361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51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0</a:t>
            </a:r>
            <a:r>
              <a:rPr lang="en-US" altLang="ko-KR" sz="1751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3</a:t>
            </a:r>
            <a:endParaRPr lang="en-US" sz="1751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88CFB8A3-2294-9113-4391-F159A891D18D}"/>
              </a:ext>
            </a:extLst>
          </p:cNvPr>
          <p:cNvSpPr txBox="1"/>
          <p:nvPr/>
        </p:nvSpPr>
        <p:spPr>
          <a:xfrm>
            <a:off x="1020421" y="518052"/>
            <a:ext cx="391276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C523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Noto Sans CJK KR Regular" pitchFamily="34" charset="0"/>
              </a:defRPr>
            </a:lvl1pPr>
          </a:lstStyle>
          <a:p>
            <a:r>
              <a:rPr lang="ko-KR" altLang="en-US" b="0" dirty="0">
                <a:solidFill>
                  <a:schemeClr val="bg1"/>
                </a:solidFill>
              </a:rPr>
              <a:t>설계 요소 </a:t>
            </a:r>
            <a:r>
              <a:rPr lang="en-US" altLang="ko-KR" b="0" dirty="0">
                <a:solidFill>
                  <a:schemeClr val="bg1"/>
                </a:solidFill>
              </a:rPr>
              <a:t>- </a:t>
            </a:r>
            <a:r>
              <a:rPr lang="ko-KR" altLang="en-US" b="0" dirty="0">
                <a:solidFill>
                  <a:schemeClr val="bg1"/>
                </a:solidFill>
              </a:rPr>
              <a:t>요구사항 명세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78708-FB45-F7BC-C981-9CF049699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9" y="1063089"/>
            <a:ext cx="10696575" cy="4368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FA118-F01F-3846-9044-BAE99D10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843"/>
            <a:ext cx="10696575" cy="6008007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3FD5CE-1480-759F-3666-F36380D70E36}"/>
              </a:ext>
            </a:extLst>
          </p:cNvPr>
          <p:cNvGrpSpPr/>
          <p:nvPr/>
        </p:nvGrpSpPr>
        <p:grpSpPr>
          <a:xfrm>
            <a:off x="-154357" y="508344"/>
            <a:ext cx="955376" cy="955376"/>
            <a:chOff x="-59991" y="0"/>
            <a:chExt cx="955376" cy="955376"/>
          </a:xfrm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F1C3BF08-3E5B-85B4-7806-A257A475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9991" y="0"/>
              <a:ext cx="955376" cy="955376"/>
            </a:xfrm>
            <a:prstGeom prst="rect">
              <a:avLst/>
            </a:prstGeom>
          </p:spPr>
        </p:pic>
      </p:grpSp>
      <p:sp>
        <p:nvSpPr>
          <p:cNvPr id="6" name="Object 39">
            <a:extLst>
              <a:ext uri="{FF2B5EF4-FFF2-40B4-BE49-F238E27FC236}">
                <a16:creationId xmlns:a16="http://schemas.microsoft.com/office/drawing/2014/main" id="{B0BBACC7-50AF-311F-DF70-9687B1D7B213}"/>
              </a:ext>
            </a:extLst>
          </p:cNvPr>
          <p:cNvSpPr txBox="1"/>
          <p:nvPr/>
        </p:nvSpPr>
        <p:spPr>
          <a:xfrm>
            <a:off x="192079" y="958834"/>
            <a:ext cx="7632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0</a:t>
            </a:r>
            <a:r>
              <a:rPr lang="en-US" altLang="ko-KR" sz="1800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sp>
        <p:nvSpPr>
          <p:cNvPr id="7" name="Object 40">
            <a:extLst>
              <a:ext uri="{FF2B5EF4-FFF2-40B4-BE49-F238E27FC236}">
                <a16:creationId xmlns:a16="http://schemas.microsoft.com/office/drawing/2014/main" id="{BF5D6BA2-B19C-BD5D-D082-89DACCF80259}"/>
              </a:ext>
            </a:extLst>
          </p:cNvPr>
          <p:cNvSpPr txBox="1"/>
          <p:nvPr/>
        </p:nvSpPr>
        <p:spPr>
          <a:xfrm>
            <a:off x="1009944" y="903225"/>
            <a:ext cx="35638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76CBB2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설계 요소 </a:t>
            </a:r>
            <a:r>
              <a:rPr lang="en-US" altLang="ko-KR" dirty="0">
                <a:solidFill>
                  <a:srgbClr val="76CBB2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- ERD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92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401</Words>
  <Application>Microsoft Office PowerPoint</Application>
  <PresentationFormat>사용자 지정</PresentationFormat>
  <Paragraphs>130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Gmarket Sans Bold</vt:lpstr>
      <vt:lpstr>Gmarket Sans Medium</vt:lpstr>
      <vt:lpstr>Noto Sans CJK KR Regular</vt:lpstr>
      <vt:lpstr>S-Core Dream 4 Regular</vt:lpstr>
      <vt:lpstr>S-Core Dream 6 Bold</vt:lpstr>
      <vt:lpstr>맑은 고딕</vt:lpstr>
      <vt:lpstr>Arial</vt:lpstr>
      <vt:lpstr>Calibri</vt:lpstr>
      <vt:lpstr>DM Sans</vt:lpstr>
      <vt:lpstr>JetBrains Mono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송제영</cp:lastModifiedBy>
  <cp:revision>6</cp:revision>
  <dcterms:created xsi:type="dcterms:W3CDTF">2022-07-28T17:50:18Z</dcterms:created>
  <dcterms:modified xsi:type="dcterms:W3CDTF">2022-07-28T11:18:24Z</dcterms:modified>
</cp:coreProperties>
</file>