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Shape 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07225" y="200475"/>
            <a:ext cx="1113699" cy="9143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bloomberg.com/news/articles/2017-11-22/china-seen-reaching-peak-carbon-emissions-by-2030-survey-finds" TargetMode="External"/><Relationship Id="rId10" Type="http://schemas.openxmlformats.org/officeDocument/2006/relationships/hyperlink" Target="https://www.popsci.com/carbon-emissions-are-up-again-this-year" TargetMode="External"/><Relationship Id="rId13" Type="http://schemas.openxmlformats.org/officeDocument/2006/relationships/hyperlink" Target="https://qz.com/1100221/the-worlds-first-negative-emissions-plant-has-opened-in-iceland-turning-carbon-dioxide-into-stone/" TargetMode="External"/><Relationship Id="rId12" Type="http://schemas.openxmlformats.org/officeDocument/2006/relationships/hyperlink" Target="https://www.bloomberg.com/news/articles/2017-11-22/china-seen-reaching-peak-carbon-emissions-by-2030-survey-find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pa.gov/ghgemissions/overview-greenhouse-gases" TargetMode="External"/><Relationship Id="rId4" Type="http://schemas.openxmlformats.org/officeDocument/2006/relationships/hyperlink" Target="https://www.epa.gov/ghgemissions/overview-greenhouse-gases" TargetMode="External"/><Relationship Id="rId9" Type="http://schemas.openxmlformats.org/officeDocument/2006/relationships/hyperlink" Target="https://www.popsci.com/carbon-emissions-are-up-again-this-year" TargetMode="External"/><Relationship Id="rId5" Type="http://schemas.openxmlformats.org/officeDocument/2006/relationships/hyperlink" Target="https://19january2017snapshot.epa.gov/climatechange/climate-change-basic-information_.html#difference" TargetMode="External"/><Relationship Id="rId6" Type="http://schemas.openxmlformats.org/officeDocument/2006/relationships/hyperlink" Target="https://19january2017snapshot.epa.gov/climatechange/climate-change-basic-information_.html#difference" TargetMode="External"/><Relationship Id="rId7" Type="http://schemas.openxmlformats.org/officeDocument/2006/relationships/hyperlink" Target="http://www.oecd.org/about/" TargetMode="External"/><Relationship Id="rId8" Type="http://schemas.openxmlformats.org/officeDocument/2006/relationships/hyperlink" Target="http://www.oecd.org/abou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ta.oecd.org/air/air-and-ghg-emissions.htm" TargetMode="External"/><Relationship Id="rId4" Type="http://schemas.openxmlformats.org/officeDocument/2006/relationships/hyperlink" Target="https://data.worldbank.org/indicator/SP.URB.TOTL.IN.Z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044700" y="1059680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Air and GHG Emissions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044700" y="27800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Data Surfers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700"/>
              <a:t>Anuja Janet</a:t>
            </a:r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buNone/>
            </a:pPr>
            <a:r>
              <a:rPr b="1" lang="en" sz="1700"/>
              <a:t>Srinivasa Keerthy Vishnubhotla</a:t>
            </a:r>
          </a:p>
          <a:p>
            <a:pPr indent="-69850" lvl="0" marL="0" rtl="0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Molly Witzenburg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62725"/>
            <a:ext cx="3117300" cy="48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Regional Emissions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791700"/>
            <a:ext cx="3117300" cy="356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Regions Dominated by US and China much higher emissions than other regions of the world.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Europe leaps in 1990 with the addition of Russia. Western Asia adds other former Soviet states at the same time.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Europe, North America, Australia, and Central America show recent decreases or leveling of total emissions.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Asian regions show varying rates of increasing emissions.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62100"/>
            <a:ext cx="5715000" cy="4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74525"/>
            <a:ext cx="29769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Regional Emissions Per Capita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1990 Again sees a bump in European consumption from the addition of Russia.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Western Asia sees the same bump from the addition of other former Soviet States (Azerbaijan, Georgia, Kazakhstan, Kyrgyzstan, Uzbekistan, Turkmenistan)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600" y="160275"/>
            <a:ext cx="6164849" cy="459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Second Research Question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4897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According to the values in the dataset, are urbanization, population reasons for amount of CO2 emission? </a:t>
            </a:r>
            <a:r>
              <a:rPr b="1" lang="en" sz="1600">
                <a:solidFill>
                  <a:srgbClr val="24292E"/>
                </a:solidFill>
              </a:rPr>
              <a:t>Are urbanization rates correlated to carbon dioxide emissions?</a:t>
            </a:r>
          </a:p>
          <a:p>
            <a:pPr indent="-330200" lvl="0" marL="45720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We answered this question by analyzing the correlation between Urbanization and CO2 emissions.</a:t>
            </a:r>
          </a:p>
          <a:p>
            <a:pPr indent="-3302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Positively Correlated.</a:t>
            </a:r>
          </a:p>
          <a:p>
            <a:pPr indent="-3302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Top 5 largest CO2 emissions - China, USA, Russia, India, Japan</a:t>
            </a:r>
          </a:p>
          <a:p>
            <a:pPr indent="-3302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Top 5 urbanized countries - Hong Kong, Singapore, kuwait, Belgium, Qatar</a:t>
            </a:r>
          </a:p>
          <a:p>
            <a:pPr indent="-330200" lvl="0" marL="457200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Top 10 urbanized countries with population &gt; 100 million - Japan, Brazil, USA, Mexico, Russia, China, Philippines, Pakistan, Bangladesh, India.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Correlation between Co2 Emissions and Urbanization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00" y="1225225"/>
            <a:ext cx="6846549" cy="3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Country wise CO2 emissions vs Urbanization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of the countries show steady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Increase in CO2 emissions as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Urbanization rate increases.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Except China, USA all have CO2 emissions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less than 2500 million tonnes.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China has Urbanization percentage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less than 54%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can see a positive correlation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between Urbanization and CO2 emissions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825" y="1122200"/>
            <a:ext cx="5083551" cy="3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Countries with largest CO2 Emissions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Surprisingly, c</a:t>
            </a:r>
            <a:r>
              <a:rPr lang="en" sz="1400"/>
              <a:t>ountries such as Russia,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DEU(Germany) show steady decrease in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emissions after a point of time.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China, India, USA show steady increase.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Out of these 13 countries, 11 countries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are highly urbanized(&gt;50%).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 we can state that urbanization can also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 considered as one of the factors for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Increase in CO2 gas emissions.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550" y="1089650"/>
            <a:ext cx="4580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Highly populated Countries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Population greater than 100 million.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They vary differently irrespective of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their urbanization level.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Highly urbanized countries (&gt;50%) such as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Korea, Russia, Germany have a steady 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decrease in CO2 emissions when compared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 less urbanized countries (&lt;50%) such as</a:t>
            </a: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 China and India.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625" y="1362925"/>
            <a:ext cx="5004300" cy="33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 Populated Countries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23400" y="1288250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Population less than 10 million.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Mostly Urbanized.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CO2 emissions less than 40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million tonnes.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Iceland has world’s first “negative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Emissions plant” where CO2 is </a:t>
            </a:r>
            <a:r>
              <a:rPr lang="en" sz="1400"/>
              <a:t>converted 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into stone.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 sz="1400"/>
              <a:t>Capture-Compress-Buried “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325" y="1288250"/>
            <a:ext cx="4882850" cy="30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OECD vs NON-OECD countries (NOX,SOX)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5225"/>
            <a:ext cx="30750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Nox, Sox gas </a:t>
            </a:r>
            <a:r>
              <a:rPr lang="en" sz="1600"/>
              <a:t>emissions</a:t>
            </a:r>
            <a:r>
              <a:rPr lang="en" sz="1600"/>
              <a:t> started decreasing.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OECD countries produces more </a:t>
            </a:r>
            <a:r>
              <a:rPr lang="en" sz="1600"/>
              <a:t>emissions</a:t>
            </a:r>
            <a:r>
              <a:rPr lang="en" sz="1600"/>
              <a:t> than non-OECD countries.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China is a part of non-OECD countries.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25" y="1476375"/>
            <a:ext cx="5193975" cy="28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OECD VS Urbanization (NOX,SOX)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5225"/>
            <a:ext cx="30345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Urbanization increased but not with great velocity.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/>
              <a:t>If urbanization has increased more, </a:t>
            </a:r>
            <a:r>
              <a:rPr lang="en" sz="1700"/>
              <a:t>emissions</a:t>
            </a:r>
            <a:r>
              <a:rPr lang="en" sz="1700"/>
              <a:t> might not have decreased with this slope.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100" y="1409400"/>
            <a:ext cx="5255625" cy="2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Information sources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Data Analysis Steps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Limitations of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Graphs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Non-OECD VS Urbanization (NOX,SOX)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25225"/>
            <a:ext cx="33708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Though the urbanization is low, the </a:t>
            </a:r>
            <a:r>
              <a:rPr lang="en"/>
              <a:t>emissions</a:t>
            </a:r>
            <a:r>
              <a:rPr lang="en"/>
              <a:t> are high because of china.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urbanization has increased more, emissions might not have decreased with this slope.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00" y="1419200"/>
            <a:ext cx="5092874" cy="2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analysis was made for the time period 1961-2015.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did not consider records which had missing values as assuming the value or replacing the values with mean did not seem to be a good option.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Our analysis based on Urbanization and population did not include Taiwan.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Conclusion:	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Everyone needs to care about greenhouse gas emissions, for we are all affected by the changing climate.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Studies have shown that the greatest effects of the changing climate are occurring in the most vulnerable populations who are actually contributing the least to the problem.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 is a moral and ethical imperative for all who are in a position to affect change to support local, regional, national, and international policies that will reduce emissions, restore wetlands, and end deforestation on a global scale.  Evidence exists that when global forces come together, emissions are reduced.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07850" y="796650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Bibliography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682225"/>
            <a:ext cx="8520600" cy="4398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“Overview of Greenhouse Gases.” Epa.gov. US Environmental Protection Agency. URL: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https://www.epa.gov/ghgemissions/overview-greenhouse-gases</a:t>
            </a: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. Accessed: 11/30/2017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“Sulfur Dioxide Basics.” Epa.gov. US Environmental Protection Agency. URL: https://www.epa.gov/so2-pollution/sulfur-dioxide-basics#what is so2. Accessed: 11/30/2017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“Climate Change: Basic Information.” Epa.gov. Formerly maintained by the US Environmental Protection Agency. URL:</a:t>
            </a:r>
            <a:r>
              <a:rPr lang="en" sz="10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https://19january2017snapshot.epa.gov/climatechange/climate-change-basic-information_.html#difference</a:t>
            </a:r>
            <a:r>
              <a:rPr lang="en" sz="1000">
                <a:solidFill>
                  <a:srgbClr val="3C3C3C"/>
                </a:solidFill>
                <a:latin typeface="Calibri"/>
                <a:ea typeface="Calibri"/>
                <a:cs typeface="Calibri"/>
                <a:sym typeface="Calibri"/>
              </a:rPr>
              <a:t>. Accessed: 11/30/2017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“Our Mission.” OECD.org. Organisation for Economic Co-operation and Development. URL:</a:t>
            </a:r>
            <a:r>
              <a:rPr lang="en" sz="1000">
                <a:solidFill>
                  <a:schemeClr val="dk1"/>
                </a:solidFill>
                <a:hlinkClick r:id="rId7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http://www.oecd.org/about/</a:t>
            </a:r>
            <a:r>
              <a:rPr lang="en" sz="1000">
                <a:solidFill>
                  <a:schemeClr val="dk1"/>
                </a:solidFill>
              </a:rPr>
              <a:t>. Accessed: 11/30/2017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“After a Brief Rise, Carbon Emissions are Back on the Rise.” Mary Beth Griggs. Popular Science. November 13, 2017. URL: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https://www.popsci.com/carbon-emissions-are-up-again-this-year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Accessed: 11/26/2017.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“China Seen Reaching Peak Carbon Emissions by 2030: Study.” Bloomberg News. November 21, 2017. URL: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https://www.bloomberg.com/news/articles/2017-11-22/china-seen-reaching-peak-carbon-emissions-by-2030-survey-finds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Accessed: 11/26/2017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highlight>
                  <a:srgbClr val="F1F4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“World's First.” </a:t>
            </a:r>
            <a:r>
              <a:rPr lang="en" sz="1000">
                <a:highlight>
                  <a:srgbClr val="F1F4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Rathi, Akshat. </a:t>
            </a:r>
            <a:r>
              <a:rPr lang="en" sz="1000">
                <a:solidFill>
                  <a:srgbClr val="000000"/>
                </a:solidFill>
                <a:highlight>
                  <a:srgbClr val="F1F4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Quartz, 12 Oct. 2017,</a:t>
            </a:r>
            <a:r>
              <a:rPr lang="en" sz="1000">
                <a:highlight>
                  <a:srgbClr val="F1F4F5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URL: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https://qz.com/1100221/the-worlds-first-negative-emissions-plant-has-opened-in-iceland-turning-carbon-dioxide-into-stone/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Accessed: 12/3/2017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E7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“Climate Change.” </a:t>
            </a:r>
            <a:r>
              <a:rPr i="1" lang="en" sz="1000">
                <a:solidFill>
                  <a:srgbClr val="333333"/>
                </a:solidFill>
                <a:highlight>
                  <a:srgbClr val="FFE7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APES Air Pollution Review - Home</a:t>
            </a:r>
            <a:r>
              <a:rPr lang="en" sz="1000">
                <a:solidFill>
                  <a:srgbClr val="333333"/>
                </a:solidFill>
                <a:highlight>
                  <a:srgbClr val="FFE7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noair-rors.weebly.com/climate-change.html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http://noair-rors.weebly.com/climate-change.html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Bibliography Continued: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Data Set: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https://data.oecd.org/air/air-and-ghg-emissions.htm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Also used: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https://data.worldbank.org/indicator/SP.URB.TOTL.IN.ZS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</a:rPr>
              <a:t>	</a:t>
            </a:r>
            <a:r>
              <a:rPr lang="en" sz="1400"/>
              <a:t>https://data.worldbank.org/indicator/SP.POP.TOTL?page=2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are Greenhouse Gases?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According to the EPA they are “gases that trap heat in the atmosphere.” This trapped heat leads to increasing global temperatures which cause: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stable weather patterns (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more floods, droughts, or intense rain, as well as more frequent and severe heat waves</a:t>
            </a:r>
            <a:r>
              <a:rPr lang="en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 and Plant species extinction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Ocean Warming and Acidification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Greenhouse gases are primarily caused by burning fossil fuels, solid waste, trees, and wood, and also the result of industrial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72875"/>
            <a:ext cx="4297800" cy="1379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Three types of greenhouse gases we will address:	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2414350"/>
            <a:ext cx="8520600" cy="21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Carbon Dioxide (CO2)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Nitrous Oxide (NOX)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Sulfur Oxides (SOX)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With NO greenhouse gases at all in its atmosphere, scientists estimate that Earth’s average </a:t>
            </a:r>
            <a:r>
              <a:rPr lang="en"/>
              <a:t>atmospheric</a:t>
            </a:r>
            <a:r>
              <a:rPr lang="en"/>
              <a:t> temperature would be about -18 deg C.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521" y="572875"/>
            <a:ext cx="2781850" cy="28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Sources of Greenhouse Gas Emissions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Production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and Resident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Agriculture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Land Use and Forestry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950" y="1263225"/>
            <a:ext cx="4486550" cy="3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OECD - Organization for Economic Co-operation and Development.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dataset consists of columns such as location, indicator, subject, measure, frequency, time, value, flag_codes.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mission of OECD is to promote policies that will improve the economic and social well-being of people around the world.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OECD provides a forum in which governments can work together to share experiences and seek solutions to common problems.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6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First Research Question: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896600"/>
            <a:ext cx="8520600" cy="367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E"/>
                </a:solidFill>
              </a:rPr>
              <a:t>Which countries and regions contribute the most CO2 emissions, both on a total volume basis and from a per capita perspective? Do the top offenders have similar patterns of increasing and decreasing emissions?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rgbClr val="24292E"/>
                </a:solidFill>
              </a:rPr>
              <a:t>To answer this question, we looked at the top five CO2 producers by volume since 1971, at approximately 5 year increments. There were seven countries that were in these top 5 for the years analyzed.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rgbClr val="24292E"/>
                </a:solidFill>
              </a:rPr>
              <a:t>We used population data from the World Bank and calculated a per capita consumption amount for each data point.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rgbClr val="24292E"/>
                </a:solidFill>
              </a:rPr>
              <a:t>We then graphed total and per capita emissions for each of the top 7 countries.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475" y="386775"/>
            <a:ext cx="5487475" cy="43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311700" y="292925"/>
            <a:ext cx="2808000" cy="56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Total Emissions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15575" y="858725"/>
            <a:ext cx="3453900" cy="23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Total emissions changed slowly for most leading countries.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 was consistently highest, showing greater rate of increase through the 90’s than other leaders.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China’s total emissions have increased steadily and particularly steeply since 2000. But are expected to level off in the next decade.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India shows consistently growing emissions.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Russian data is unavailable prior to 1990 and the disbanding of the Soviet Union.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075"/>
            <a:ext cx="6149596" cy="45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5226825" y="152625"/>
            <a:ext cx="3232200" cy="6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 Capita Emissions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989225" y="952800"/>
            <a:ext cx="2808000" cy="370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Most countries show decreasing trend in per capita emissions over time.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China shows a steep rise in per captia emissions, although still much lower than US.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India showing a slow increase in per capita emissions, but much lower than other top producing countries..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